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6" r:id="rId2"/>
    <p:sldId id="257" r:id="rId3"/>
    <p:sldId id="284" r:id="rId4"/>
    <p:sldId id="264" r:id="rId5"/>
    <p:sldId id="274" r:id="rId6"/>
    <p:sldId id="293" r:id="rId7"/>
    <p:sldId id="285" r:id="rId8"/>
    <p:sldId id="289" r:id="rId9"/>
    <p:sldId id="290" r:id="rId10"/>
    <p:sldId id="288" r:id="rId11"/>
    <p:sldId id="286" r:id="rId12"/>
    <p:sldId id="258" r:id="rId13"/>
    <p:sldId id="292" r:id="rId14"/>
    <p:sldId id="291" r:id="rId15"/>
    <p:sldId id="276" r:id="rId16"/>
    <p:sldId id="295" r:id="rId17"/>
    <p:sldId id="365" r:id="rId18"/>
    <p:sldId id="367" r:id="rId19"/>
    <p:sldId id="287" r:id="rId20"/>
    <p:sldId id="319" r:id="rId21"/>
    <p:sldId id="261" r:id="rId22"/>
    <p:sldId id="320" r:id="rId23"/>
    <p:sldId id="277" r:id="rId24"/>
    <p:sldId id="296" r:id="rId25"/>
    <p:sldId id="322" r:id="rId26"/>
    <p:sldId id="321" r:id="rId27"/>
    <p:sldId id="323" r:id="rId28"/>
    <p:sldId id="278" r:id="rId29"/>
    <p:sldId id="325" r:id="rId30"/>
    <p:sldId id="280" r:id="rId31"/>
    <p:sldId id="324" r:id="rId32"/>
    <p:sldId id="326" r:id="rId33"/>
    <p:sldId id="281" r:id="rId34"/>
    <p:sldId id="368" r:id="rId35"/>
    <p:sldId id="369" r:id="rId36"/>
    <p:sldId id="332" r:id="rId37"/>
    <p:sldId id="338" r:id="rId38"/>
    <p:sldId id="339" r:id="rId39"/>
    <p:sldId id="342" r:id="rId40"/>
    <p:sldId id="343" r:id="rId41"/>
    <p:sldId id="344" r:id="rId42"/>
    <p:sldId id="345" r:id="rId43"/>
    <p:sldId id="346" r:id="rId44"/>
    <p:sldId id="347" r:id="rId45"/>
    <p:sldId id="348" r:id="rId46"/>
    <p:sldId id="349" r:id="rId47"/>
    <p:sldId id="350" r:id="rId48"/>
    <p:sldId id="351" r:id="rId49"/>
    <p:sldId id="352" r:id="rId50"/>
    <p:sldId id="353" r:id="rId51"/>
    <p:sldId id="354" r:id="rId52"/>
    <p:sldId id="355" r:id="rId53"/>
    <p:sldId id="356" r:id="rId54"/>
    <p:sldId id="357" r:id="rId55"/>
    <p:sldId id="358" r:id="rId56"/>
    <p:sldId id="359" r:id="rId57"/>
    <p:sldId id="360" r:id="rId58"/>
    <p:sldId id="361" r:id="rId59"/>
    <p:sldId id="362" r:id="rId60"/>
    <p:sldId id="363" r:id="rId61"/>
    <p:sldId id="364" r:id="rId62"/>
    <p:sldId id="283" r:id="rId63"/>
    <p:sldId id="331" r:id="rId64"/>
    <p:sldId id="262" r:id="rId65"/>
    <p:sldId id="330" r:id="rId66"/>
    <p:sldId id="263" r:id="rId67"/>
    <p:sldId id="282" r:id="rId68"/>
    <p:sldId id="294" r:id="rId69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5" autoAdjust="0"/>
    <p:restoredTop sz="86391" autoAdjust="0"/>
  </p:normalViewPr>
  <p:slideViewPr>
    <p:cSldViewPr>
      <p:cViewPr varScale="1">
        <p:scale>
          <a:sx n="38" d="100"/>
          <a:sy n="38" d="100"/>
        </p:scale>
        <p:origin x="-34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201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CFD4B1C-136F-4702-9295-448C709D7A73}" type="datetimeFigureOut">
              <a:rPr lang="es-MX"/>
              <a:pPr>
                <a:defRPr/>
              </a:pPr>
              <a:t>22/01/2013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MX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MX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2E9A1FF-DFA1-467E-872F-4130EFAAEF84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7680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B9D64D-97D3-4BAB-A5A6-27EADAE0E2EA}" type="slidenum">
              <a:rPr lang="es-MX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s-MX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8602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D02541-0B1D-4C21-8852-2D45AB94B0FC}" type="slidenum">
              <a:rPr lang="es-MX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s-MX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870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E61ECE-3D3D-49A1-B428-F3D02F32ECB8}" type="slidenum">
              <a:rPr lang="es-MX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s-MX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880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86B07B-62AB-4C76-A719-5E2709E482C2}" type="slidenum">
              <a:rPr lang="es-MX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s-MX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890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0D3D31-5206-4B2C-82B0-D0A8B629A051}" type="slidenum">
              <a:rPr lang="es-MX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s-MX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9011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DA21F7-8BF0-4536-BE48-9F39363FF4DB}" type="slidenum">
              <a:rPr lang="es-MX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s-MX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MX" smtClean="0"/>
              <a:t>La actividades repartidas: coordinación de la brigada, realización de mapa de la localidad, asignación de áreas a trabajar.</a:t>
            </a:r>
          </a:p>
          <a:p>
            <a:pPr eaLnBrk="1" hangingPunct="1">
              <a:spcBef>
                <a:spcPct val="0"/>
              </a:spcBef>
            </a:pPr>
            <a:r>
              <a:rPr lang="es-MX" smtClean="0"/>
              <a:t>Materiales repartidos: Plata coloidal, medicamentos, suero oral, material para toma de muestras, papeleria (hojas de paloteo y estudios de caso).</a:t>
            </a:r>
          </a:p>
        </p:txBody>
      </p:sp>
      <p:sp>
        <p:nvSpPr>
          <p:cNvPr id="9114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C576CB-379C-44CC-83AF-D8290E32261A}" type="slidenum">
              <a:rPr lang="es-MX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s-MX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921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44E14C-B024-41BA-B073-CC518DAB7747}" type="slidenum">
              <a:rPr lang="es-MX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s-MX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MX" smtClean="0"/>
              <a:t>Con  respecto a las acciones, de promoción a la salud, vigilancia epidemiológica y saneamiento básico.</a:t>
            </a:r>
          </a:p>
        </p:txBody>
      </p:sp>
      <p:sp>
        <p:nvSpPr>
          <p:cNvPr id="931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C11B39-63D2-414B-9F57-A079C1C2F3CF}" type="slidenum">
              <a:rPr lang="es-MX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s-MX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942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93FDF1-9B70-4B50-B8FC-600D1EFB288A}" type="slidenum">
              <a:rPr lang="es-MX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s-MX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MX" smtClean="0"/>
              <a:t>Formatos que se llenaron: estudios de caso, hojas de paloteo, el concentrado final ( con información de total de viviendas promocionadas, viviendas deshabitadas,  la distribución de suero oral, de plata coloidal, de pomadas antimicóticas, casos probables encontrados, y distribución por edades de los habitantes de la comunidad).</a:t>
            </a:r>
          </a:p>
        </p:txBody>
      </p:sp>
      <p:sp>
        <p:nvSpPr>
          <p:cNvPr id="952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DE4C42-6B41-487A-A3FD-79320D073055}" type="slidenum">
              <a:rPr lang="es-MX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s-MX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7782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C09B2C-49D1-44DB-B774-495CA30A774D}" type="slidenum">
              <a:rPr lang="es-MX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s-MX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9626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3BE2C1-3254-4CB3-85C3-349691FD0EAA}" type="slidenum">
              <a:rPr lang="es-MX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s-MX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MX" smtClean="0"/>
              <a:t>Con la búsqueda intencionada de casos. ( DEGUE, PALUDISMO, COLERA, ENFERMEDAD FEBRIL EXANTEMATICA Y LEPTOSPIROSIS)</a:t>
            </a:r>
          </a:p>
        </p:txBody>
      </p:sp>
      <p:sp>
        <p:nvSpPr>
          <p:cNvPr id="972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38DBF8-4CAC-4A82-89A9-D48568A100C8}" type="slidenum">
              <a:rPr lang="es-MX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s-MX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9830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1B7E67-4754-4904-95E3-C9DD489B7035}" type="slidenum">
              <a:rPr lang="es-MX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s-MX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MX" smtClean="0"/>
              <a:t>(ENFERMEDAD FEBRIL EXANTEMATICA, COLERA,PALUDISMO, DENGUE Y LEPTOSPIRA)</a:t>
            </a:r>
          </a:p>
        </p:txBody>
      </p:sp>
      <p:sp>
        <p:nvSpPr>
          <p:cNvPr id="9933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6C5962-2573-4A4D-BCC7-28EF4CE51363}" type="slidenum">
              <a:rPr lang="es-MX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s-MX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MX" smtClean="0"/>
              <a:t>La muestras tomadas eran en pacientes febriles (gota gruesa), muestras serológicas para casos probables de fiebre por dengue y toma de hisopos rectal para EDAS.</a:t>
            </a:r>
          </a:p>
        </p:txBody>
      </p:sp>
      <p:sp>
        <p:nvSpPr>
          <p:cNvPr id="10035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2314CE-37F7-4CD2-B839-05DA04B9A0B4}" type="slidenum">
              <a:rPr lang="es-MX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s-MX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0138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4912EB-085E-4FB1-BAA0-01AD06468A7E}" type="slidenum">
              <a:rPr lang="es-MX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s-MX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0FE939-65BF-41D5-95FF-E0A2B8CA5785}" type="slidenum">
              <a:rPr lang="es-MX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es-MX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0342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345CBA-4A12-4375-8D0C-46E85976E64F}" type="slidenum">
              <a:rPr lang="es-MX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s-MX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044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5845DD-4201-40FA-A428-B8E991EF0671}" type="slidenum">
              <a:rPr lang="es-MX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s-MX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0547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946764-4F6E-4624-97F3-72B3B6C2BEA5}" type="slidenum">
              <a:rPr lang="es-MX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s-MX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spcBef>
                <a:spcPct val="0"/>
              </a:spcBef>
            </a:pPr>
            <a:r>
              <a:rPr lang="es-MX" smtClean="0"/>
              <a:t>No eran necesarios víveres ni ropa.</a:t>
            </a:r>
          </a:p>
          <a:p>
            <a:pPr lvl="1" eaLnBrk="1" hangingPunct="1">
              <a:spcBef>
                <a:spcPct val="0"/>
              </a:spcBef>
            </a:pPr>
            <a:r>
              <a:rPr lang="es-ES" smtClean="0"/>
              <a:t>Si se necesitaban artículos de limpieza: escobas, cepillos, cubetas, recogedores, jergas, detergentes, cloro, bolsas de basura, etc.</a:t>
            </a:r>
          </a:p>
          <a:p>
            <a:pPr lvl="1" eaLnBrk="1" hangingPunct="1">
              <a:spcBef>
                <a:spcPct val="0"/>
              </a:spcBef>
            </a:pPr>
            <a:r>
              <a:rPr lang="es-MX" smtClean="0"/>
              <a:t>Medicamentos</a:t>
            </a:r>
          </a:p>
          <a:p>
            <a:pPr lvl="1" eaLnBrk="1" hangingPunct="1">
              <a:spcBef>
                <a:spcPct val="0"/>
              </a:spcBef>
            </a:pPr>
            <a:r>
              <a:rPr lang="es-MX" smtClean="0"/>
              <a:t>Atención médica</a:t>
            </a:r>
          </a:p>
          <a:p>
            <a:pPr lvl="1" eaLnBrk="1" hangingPunct="1">
              <a:spcBef>
                <a:spcPct val="0"/>
              </a:spcBef>
            </a:pPr>
            <a:r>
              <a:rPr lang="es-MX" smtClean="0"/>
              <a:t>Organizar la Ayuda</a:t>
            </a:r>
          </a:p>
          <a:p>
            <a:pPr eaLnBrk="1" hangingPunct="1">
              <a:spcBef>
                <a:spcPct val="0"/>
              </a:spcBef>
            </a:pPr>
            <a:endParaRPr lang="es-MX" smtClean="0"/>
          </a:p>
        </p:txBody>
      </p:sp>
      <p:sp>
        <p:nvSpPr>
          <p:cNvPr id="788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14A5D0-6AA6-4D4D-B60A-1C5A8B1492B1}" type="slidenum">
              <a:rPr lang="es-MX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s-MX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065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F49A9C-92C2-4807-AD2F-40D45B188DB1}" type="slidenum">
              <a:rPr lang="es-MX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s-MX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075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A3BBC8-8AAD-4610-8570-5C4878229CC8}" type="slidenum">
              <a:rPr lang="es-MX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s-MX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085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46C746-E609-4963-9655-F3A7E9A8619F}" type="slidenum">
              <a:rPr lang="es-MX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es-MX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095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B1F313-EF4C-4393-9F51-C7A5A9928F88}" type="slidenum">
              <a:rPr lang="es-MX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es-MX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105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230346-E831-47E3-BE18-3B3D2CAAFA10}" type="slidenum">
              <a:rPr lang="es-MX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s-MX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es-MX" smtClean="0"/>
              <a:t>Reunión informativa.</a:t>
            </a:r>
          </a:p>
          <a:p>
            <a:pPr lvl="1" algn="just" eaLnBrk="1" hangingPunct="1">
              <a:spcBef>
                <a:spcPct val="0"/>
              </a:spcBef>
            </a:pPr>
            <a:r>
              <a:rPr lang="es-ES" smtClean="0"/>
              <a:t>Se acordó enviar  una brigada de apoyo a algunas comunidades del municipio de Paso de Ovejas. </a:t>
            </a:r>
          </a:p>
          <a:p>
            <a:pPr lvl="1" algn="just" eaLnBrk="1" hangingPunct="1">
              <a:spcBef>
                <a:spcPct val="0"/>
              </a:spcBef>
            </a:pPr>
            <a:r>
              <a:rPr lang="es-ES" smtClean="0"/>
              <a:t>Acopio de medicamentos, productos y herramientas para la limpieza, chanclas</a:t>
            </a:r>
          </a:p>
          <a:p>
            <a:pPr lvl="1" algn="just" eaLnBrk="1" hangingPunct="1">
              <a:spcBef>
                <a:spcPct val="0"/>
              </a:spcBef>
            </a:pPr>
            <a:r>
              <a:rPr lang="es-MX" smtClean="0"/>
              <a:t>Elaboración de crema antimicótica.</a:t>
            </a:r>
          </a:p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7987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232891-B205-4C51-9F7C-684292068B83}" type="slidenum">
              <a:rPr lang="es-MX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s-MX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MX" smtClean="0"/>
              <a:t>Vigilancia epidemiológica</a:t>
            </a:r>
          </a:p>
          <a:p>
            <a:pPr eaLnBrk="1" hangingPunct="1">
              <a:spcBef>
                <a:spcPct val="0"/>
              </a:spcBef>
            </a:pPr>
            <a:r>
              <a:rPr lang="es-MX" smtClean="0"/>
              <a:t>Atención médica</a:t>
            </a:r>
          </a:p>
          <a:p>
            <a:pPr eaLnBrk="1" hangingPunct="1">
              <a:spcBef>
                <a:spcPct val="0"/>
              </a:spcBef>
            </a:pPr>
            <a:r>
              <a:rPr lang="es-ES" smtClean="0"/>
              <a:t>Promoción de la salud </a:t>
            </a:r>
          </a:p>
          <a:p>
            <a:pPr eaLnBrk="1" hangingPunct="1">
              <a:spcBef>
                <a:spcPct val="0"/>
              </a:spcBef>
            </a:pPr>
            <a:r>
              <a:rPr lang="es-ES" smtClean="0"/>
              <a:t>Saneamiento básico </a:t>
            </a:r>
          </a:p>
          <a:p>
            <a:pPr eaLnBrk="1" hangingPunct="1">
              <a:spcBef>
                <a:spcPct val="0"/>
              </a:spcBef>
            </a:pPr>
            <a:r>
              <a:rPr lang="es-ES" smtClean="0"/>
              <a:t>Contacto inicial con el CENAPRECE</a:t>
            </a:r>
          </a:p>
        </p:txBody>
      </p:sp>
      <p:sp>
        <p:nvSpPr>
          <p:cNvPr id="809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93E6E3-C527-4699-8F02-05D153126182}" type="slidenum">
              <a:rPr lang="es-MX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s-MX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819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FD628D-7393-4CBA-B2B1-0B8D69AB610A}" type="slidenum">
              <a:rPr lang="es-MX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s-MX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829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084926-A548-4031-8782-B11240AEA53B}" type="slidenum">
              <a:rPr lang="es-MX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s-MX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839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84C9B4-A763-49F6-A9E6-10D725DA51CC}" type="slidenum">
              <a:rPr lang="es-MX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s-MX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849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D66780-AB46-4575-9608-DA5CE3823529}" type="slidenum">
              <a:rPr lang="es-MX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s-MX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51427-7956-49CC-AB8C-78C435940FC8}" type="datetimeFigureOut">
              <a:rPr lang="es-ES"/>
              <a:pPr>
                <a:defRPr/>
              </a:pPr>
              <a:t>22/01/2013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9523B-7E01-4A63-821C-83834C15614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68E9E-0294-4D0B-82DF-900593B2AF80}" type="datetimeFigureOut">
              <a:rPr lang="es-ES"/>
              <a:pPr>
                <a:defRPr/>
              </a:pPr>
              <a:t>22/01/2013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4EC41-5EF4-4C6F-9924-8A8CC6F7DED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23ACC-DFBE-44A0-A75F-B08E2B0C0B67}" type="datetimeFigureOut">
              <a:rPr lang="es-ES"/>
              <a:pPr>
                <a:defRPr/>
              </a:pPr>
              <a:t>22/01/2013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99612-FD50-453A-8084-43249ACD293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053D9-1DC4-4471-A21A-8CC4E9E0EF05}" type="datetimeFigureOut">
              <a:rPr lang="es-ES"/>
              <a:pPr>
                <a:defRPr/>
              </a:pPr>
              <a:t>22/01/2013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0287F-15A4-453E-8B99-852520C595D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01632-FB0A-4502-9FD9-0BD4823BF893}" type="datetimeFigureOut">
              <a:rPr lang="es-ES"/>
              <a:pPr>
                <a:defRPr/>
              </a:pPr>
              <a:t>22/01/2013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14B8A-EB9D-49D3-A182-858778E7C95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385E4-3808-48E5-924A-F594F71DE58B}" type="datetimeFigureOut">
              <a:rPr lang="es-ES"/>
              <a:pPr>
                <a:defRPr/>
              </a:pPr>
              <a:t>22/01/2013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A282E-7828-4BAE-8C6D-928A5C01493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5494C-0289-4E99-A88D-C7E77DC580CD}" type="datetimeFigureOut">
              <a:rPr lang="es-ES"/>
              <a:pPr>
                <a:defRPr/>
              </a:pPr>
              <a:t>22/01/2013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FF116-845C-482D-9DA5-D05CD970E29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D0509-B0A4-4A1B-A2FC-F4F081B61338}" type="datetimeFigureOut">
              <a:rPr lang="es-ES"/>
              <a:pPr>
                <a:defRPr/>
              </a:pPr>
              <a:t>22/01/2013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CC1B8-8CF2-41C4-A585-C5B338E8337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9C7BD-DC32-44E2-ABBB-B1D0D7977C4C}" type="datetimeFigureOut">
              <a:rPr lang="es-ES"/>
              <a:pPr>
                <a:defRPr/>
              </a:pPr>
              <a:t>22/01/2013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F4CC5-C7BE-4E68-97D2-D1D4EE50D27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8B966-EF04-494B-8AF8-6E21B854CC6B}" type="datetimeFigureOut">
              <a:rPr lang="es-ES"/>
              <a:pPr>
                <a:defRPr/>
              </a:pPr>
              <a:t>22/01/2013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69F6B-5597-47DD-9F6C-4C6A25726C2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15336-E721-4660-AB2E-1E3FAB9C7530}" type="datetimeFigureOut">
              <a:rPr lang="es-ES"/>
              <a:pPr>
                <a:defRPr/>
              </a:pPr>
              <a:t>22/01/2013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61D63-18D0-487F-A05F-3C1F2B43B76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2D497D5-11BC-4FA3-994A-D2629DE8A83E}" type="datetimeFigureOut">
              <a:rPr lang="es-ES"/>
              <a:pPr>
                <a:defRPr/>
              </a:pPr>
              <a:t>22/01/2013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33399F2-F5B4-4FE3-BEF4-89060FF9280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s-MX" smtClean="0"/>
              <a:t>La colaboración con el CENAPRECE en Veracruz</a:t>
            </a:r>
            <a:endParaRPr lang="es-ES" smtClean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555875" y="4868863"/>
            <a:ext cx="6400800" cy="1752600"/>
          </a:xfrm>
        </p:spPr>
        <p:txBody>
          <a:bodyPr rtlCol="0">
            <a:normAutofit fontScale="62500" lnSpcReduction="20000"/>
          </a:bodyPr>
          <a:lstStyle/>
          <a:p>
            <a:pPr algn="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MX" sz="2400" b="1" dirty="0" smtClean="0"/>
              <a:t>Vianey Guadalupe Argüelles Nava</a:t>
            </a:r>
          </a:p>
          <a:p>
            <a:pPr algn="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MX" sz="2400" b="1" dirty="0" smtClean="0"/>
              <a:t>Yolanda Campos Uscanga</a:t>
            </a:r>
          </a:p>
          <a:p>
            <a:pPr algn="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MX" sz="2400" b="1" dirty="0" smtClean="0"/>
              <a:t>María Eugenia Galindo </a:t>
            </a:r>
            <a:r>
              <a:rPr lang="es-MX" sz="2400" b="1" dirty="0" err="1" smtClean="0"/>
              <a:t>Mimendí</a:t>
            </a:r>
            <a:endParaRPr lang="es-MX" sz="2400" b="1" dirty="0" smtClean="0"/>
          </a:p>
          <a:p>
            <a:pPr algn="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MX" sz="2400" b="1" dirty="0" smtClean="0"/>
              <a:t>Mariana Ochoa Lara</a:t>
            </a:r>
          </a:p>
          <a:p>
            <a:pPr algn="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MX" sz="2400" b="1" dirty="0" smtClean="0"/>
              <a:t>María Cristina Ortiz León</a:t>
            </a:r>
          </a:p>
          <a:p>
            <a:pPr algn="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s-MX" sz="2400" b="1" dirty="0" smtClean="0"/>
          </a:p>
          <a:p>
            <a:pPr algn="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MX" sz="2400" b="1" dirty="0" smtClean="0"/>
              <a:t>Zacatecas 2010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1 Imagen" descr="DSC0200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1916113"/>
            <a:ext cx="4024312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2 Rectángulo"/>
          <p:cNvSpPr>
            <a:spLocks noChangeArrowheads="1"/>
          </p:cNvSpPr>
          <p:nvPr/>
        </p:nvSpPr>
        <p:spPr bwMode="auto">
          <a:xfrm>
            <a:off x="1714500" y="5416550"/>
            <a:ext cx="59991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3200" b="1">
                <a:latin typeface="Calibri" pitchFamily="34" charset="0"/>
              </a:rPr>
              <a:t>500 hectáreas de cultivos dañadas</a:t>
            </a:r>
          </a:p>
        </p:txBody>
      </p:sp>
      <p:pic>
        <p:nvPicPr>
          <p:cNvPr id="11268" name="4 Imagen" descr="DSC0201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916113"/>
            <a:ext cx="4024313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dirty="0" smtClean="0"/>
              <a:t>Huracán “KARL</a:t>
            </a:r>
            <a:br>
              <a:rPr lang="es-MX" b="1" dirty="0" smtClean="0"/>
            </a:br>
            <a:r>
              <a:rPr lang="es-ES" b="1" dirty="0" smtClean="0"/>
              <a:t>Consecuencias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3 Rectángulo"/>
          <p:cNvSpPr>
            <a:spLocks noChangeArrowheads="1"/>
          </p:cNvSpPr>
          <p:nvPr/>
        </p:nvSpPr>
        <p:spPr bwMode="auto">
          <a:xfrm>
            <a:off x="142875" y="4643438"/>
            <a:ext cx="421798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3200" b="1">
                <a:latin typeface="Calibri" pitchFamily="34" charset="0"/>
              </a:rPr>
              <a:t>Daños en caminos, carreteras, puentes</a:t>
            </a:r>
          </a:p>
        </p:txBody>
      </p:sp>
      <p:sp>
        <p:nvSpPr>
          <p:cNvPr id="11" name="10 Título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dirty="0" smtClean="0"/>
              <a:t>Huracán “KARL</a:t>
            </a:r>
            <a:br>
              <a:rPr lang="es-MX" b="1" dirty="0" smtClean="0"/>
            </a:br>
            <a:r>
              <a:rPr lang="es-ES" b="1" dirty="0" smtClean="0"/>
              <a:t>Consecuencias</a:t>
            </a:r>
            <a:endParaRPr lang="es-ES" dirty="0"/>
          </a:p>
        </p:txBody>
      </p:sp>
      <p:pic>
        <p:nvPicPr>
          <p:cNvPr id="12292" name="11 Imagen" descr="DSC0204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0" y="1643063"/>
            <a:ext cx="3240088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8 Imagen" descr="DSC0204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0" y="1643063"/>
            <a:ext cx="3240088" cy="24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9 Imagen" descr="S730272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5" y="4214813"/>
            <a:ext cx="3240088" cy="24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dirty="0" smtClean="0"/>
              <a:t>Huracán “KARL</a:t>
            </a:r>
            <a:br>
              <a:rPr lang="es-MX" b="1" dirty="0" smtClean="0"/>
            </a:br>
            <a:r>
              <a:rPr lang="es-ES" b="1" dirty="0" smtClean="0"/>
              <a:t>Consecuencias</a:t>
            </a:r>
            <a:endParaRPr lang="es-ES" b="1" dirty="0"/>
          </a:p>
        </p:txBody>
      </p:sp>
      <p:pic>
        <p:nvPicPr>
          <p:cNvPr id="13315" name="6 Imagen" descr="DSC0203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88" y="4071938"/>
            <a:ext cx="3240087" cy="24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12 Imagen" descr="DSC0203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1428750"/>
            <a:ext cx="3240088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18 Rectángulo"/>
          <p:cNvSpPr>
            <a:spLocks noChangeArrowheads="1"/>
          </p:cNvSpPr>
          <p:nvPr/>
        </p:nvSpPr>
        <p:spPr bwMode="auto">
          <a:xfrm>
            <a:off x="214313" y="4643438"/>
            <a:ext cx="38036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3600" b="1">
                <a:latin typeface="Calibri" pitchFamily="34" charset="0"/>
              </a:rPr>
              <a:t>40 poblaciones incomunicadas</a:t>
            </a:r>
          </a:p>
        </p:txBody>
      </p:sp>
      <p:pic>
        <p:nvPicPr>
          <p:cNvPr id="13318" name="9 Imagen" descr="S730272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3" y="1571625"/>
            <a:ext cx="3240087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dirty="0" smtClean="0"/>
              <a:t>Huracán “KARL</a:t>
            </a:r>
            <a:br>
              <a:rPr lang="es-MX" b="1" dirty="0" smtClean="0"/>
            </a:br>
            <a:r>
              <a:rPr lang="es-ES" b="1" dirty="0" smtClean="0"/>
              <a:t>Consecuencias</a:t>
            </a:r>
            <a:endParaRPr lang="es-ES" dirty="0"/>
          </a:p>
        </p:txBody>
      </p:sp>
      <p:pic>
        <p:nvPicPr>
          <p:cNvPr id="14339" name="4 Imagen" descr="DSC0203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5" y="1428750"/>
            <a:ext cx="3240088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5 Imagen" descr="DSC0203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88" y="4143375"/>
            <a:ext cx="3240087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6 Imagen" descr="DSC0202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8" y="1571625"/>
            <a:ext cx="32385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7 Rectángulo"/>
          <p:cNvSpPr>
            <a:spLocks noChangeArrowheads="1"/>
          </p:cNvSpPr>
          <p:nvPr/>
        </p:nvSpPr>
        <p:spPr bwMode="auto">
          <a:xfrm>
            <a:off x="6215063" y="4929188"/>
            <a:ext cx="24288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3200" b="1">
                <a:latin typeface="Calibri" pitchFamily="34" charset="0"/>
              </a:rPr>
              <a:t>40 ríos desbordados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dirty="0" smtClean="0"/>
              <a:t>Huracán “KARL</a:t>
            </a:r>
            <a:br>
              <a:rPr lang="es-MX" b="1" dirty="0" smtClean="0"/>
            </a:br>
            <a:r>
              <a:rPr lang="es-ES" b="1" dirty="0" smtClean="0"/>
              <a:t>Consecuencias</a:t>
            </a:r>
            <a:endParaRPr lang="es-ES" dirty="0"/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3" y="1785938"/>
            <a:ext cx="3322637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828800"/>
            <a:ext cx="38100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6 Rectángulo"/>
          <p:cNvSpPr>
            <a:spLocks noChangeArrowheads="1"/>
          </p:cNvSpPr>
          <p:nvPr/>
        </p:nvSpPr>
        <p:spPr bwMode="auto">
          <a:xfrm>
            <a:off x="785813" y="5143500"/>
            <a:ext cx="40719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3200" b="1">
                <a:latin typeface="Calibri" pitchFamily="34" charset="0"/>
              </a:rPr>
              <a:t>400 cocodrilos fugados</a:t>
            </a:r>
            <a:endParaRPr lang="es-ES" sz="32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dirty="0" smtClean="0"/>
              <a:t>Ayuda de la propia población afectada</a:t>
            </a:r>
            <a:endParaRPr lang="es-ES" b="1" dirty="0"/>
          </a:p>
        </p:txBody>
      </p:sp>
      <p:pic>
        <p:nvPicPr>
          <p:cNvPr id="16387" name="7 Imagen" descr="S730279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1357313"/>
            <a:ext cx="3240088" cy="24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8 Rectángulo"/>
          <p:cNvSpPr>
            <a:spLocks noChangeArrowheads="1"/>
          </p:cNvSpPr>
          <p:nvPr/>
        </p:nvSpPr>
        <p:spPr bwMode="auto">
          <a:xfrm>
            <a:off x="214313" y="4357688"/>
            <a:ext cx="4357687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3200" b="1">
                <a:latin typeface="Calibri" pitchFamily="34" charset="0"/>
              </a:rPr>
              <a:t>Responsabilidad de su propia supervivencia</a:t>
            </a:r>
            <a:endParaRPr lang="es-MX" sz="3200" b="1">
              <a:latin typeface="Calibri" pitchFamily="34" charset="0"/>
            </a:endParaRPr>
          </a:p>
        </p:txBody>
      </p:sp>
      <p:pic>
        <p:nvPicPr>
          <p:cNvPr id="16389" name="11 Imagen" descr="DSC0207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571625"/>
            <a:ext cx="3240087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12 Imagen" descr="S730277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5" y="4143375"/>
            <a:ext cx="3240088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13 Rectángulo"/>
          <p:cNvSpPr>
            <a:spLocks noChangeArrowheads="1"/>
          </p:cNvSpPr>
          <p:nvPr/>
        </p:nvSpPr>
        <p:spPr bwMode="auto">
          <a:xfrm>
            <a:off x="1000125" y="5643563"/>
            <a:ext cx="32861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ctr"/>
            <a:r>
              <a:rPr lang="es-MX" b="1" i="1">
                <a:solidFill>
                  <a:srgbClr val="000000"/>
                </a:solidFill>
                <a:latin typeface="Calibri" pitchFamily="34" charset="0"/>
              </a:rPr>
              <a:t>Creación de albergues por parte de los propios damnificados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dirty="0" smtClean="0"/>
              <a:t>Ayuda</a:t>
            </a:r>
            <a:br>
              <a:rPr lang="es-MX" b="1" dirty="0" smtClean="0"/>
            </a:br>
            <a:r>
              <a:rPr lang="es-MX" b="1" dirty="0" smtClean="0"/>
              <a:t>Oficial</a:t>
            </a:r>
            <a:endParaRPr lang="es-ES" dirty="0"/>
          </a:p>
        </p:txBody>
      </p:sp>
      <p:pic>
        <p:nvPicPr>
          <p:cNvPr id="17411" name="6 Imagen" descr="S730277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1643063"/>
            <a:ext cx="4319587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7 Rectángulo"/>
          <p:cNvSpPr>
            <a:spLocks noChangeArrowheads="1"/>
          </p:cNvSpPr>
          <p:nvPr/>
        </p:nvSpPr>
        <p:spPr bwMode="auto">
          <a:xfrm>
            <a:off x="2857500" y="5429250"/>
            <a:ext cx="4572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3200" b="1">
                <a:latin typeface="Calibri" pitchFamily="34" charset="0"/>
              </a:rPr>
              <a:t>Rebasada</a:t>
            </a:r>
            <a:endParaRPr lang="es-ES" sz="3200" b="1">
              <a:latin typeface="Calibri" pitchFamily="34" charset="0"/>
            </a:endParaRPr>
          </a:p>
        </p:txBody>
      </p:sp>
      <p:pic>
        <p:nvPicPr>
          <p:cNvPr id="17413" name="8 Imagen" descr="DSC0210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643063"/>
            <a:ext cx="4319587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Título"/>
          <p:cNvSpPr>
            <a:spLocks noGrp="1"/>
          </p:cNvSpPr>
          <p:nvPr>
            <p:ph type="title"/>
          </p:nvPr>
        </p:nvSpPr>
        <p:spPr>
          <a:xfrm>
            <a:off x="539750" y="765175"/>
            <a:ext cx="8229600" cy="1430338"/>
          </a:xfrm>
        </p:spPr>
        <p:txBody>
          <a:bodyPr/>
          <a:lstStyle/>
          <a:p>
            <a:pPr eaLnBrk="1" hangingPunct="1"/>
            <a:r>
              <a:rPr lang="es-MX" sz="3600" smtClean="0"/>
              <a:t>Como se Organiza la ayuda oficial ante un desastre:</a:t>
            </a:r>
            <a:endParaRPr lang="es-MX" smtClean="0"/>
          </a:p>
        </p:txBody>
      </p:sp>
      <p:sp>
        <p:nvSpPr>
          <p:cNvPr id="4099" name="2 Marcador de contenido"/>
          <p:cNvSpPr>
            <a:spLocks noGrp="1"/>
          </p:cNvSpPr>
          <p:nvPr>
            <p:ph idx="1"/>
          </p:nvPr>
        </p:nvSpPr>
        <p:spPr>
          <a:xfrm>
            <a:off x="395288" y="2133600"/>
            <a:ext cx="8229600" cy="3705225"/>
          </a:xfrm>
        </p:spPr>
        <p:txBody>
          <a:bodyPr rtlCol="0">
            <a:normAutofit fontScale="92500" lnSpcReduction="10000"/>
          </a:bodyPr>
          <a:lstStyle/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2800" dirty="0" smtClean="0"/>
              <a:t>Realiza un diagnóstico de riesgo en salud ante la presencia del evento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2800" dirty="0" smtClean="0"/>
              <a:t>Ejecutan acciones de prevención para reducir y mitigar los efectos a la salud originados por el evento.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2800" dirty="0" smtClean="0"/>
              <a:t>Garantiza el abasto de recursos para hacer frente a la contingencia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2800" dirty="0" smtClean="0"/>
              <a:t>Implementan las acciones establecidas para la prevención y control de enfermedades en las zonas afectadas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 redondeado"/>
          <p:cNvSpPr/>
          <p:nvPr/>
        </p:nvSpPr>
        <p:spPr>
          <a:xfrm>
            <a:off x="323850" y="404813"/>
            <a:ext cx="4392613" cy="1417637"/>
          </a:xfrm>
          <a:prstGeom prst="roundRect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800" dirty="0">
                <a:solidFill>
                  <a:schemeClr val="tx1"/>
                </a:solidFill>
              </a:rPr>
              <a:t>Comando Federal para la seguridad en salud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323850" y="2349500"/>
            <a:ext cx="4392613" cy="1417638"/>
          </a:xfrm>
          <a:prstGeom prst="roundRect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800" dirty="0">
                <a:solidFill>
                  <a:schemeClr val="tx1"/>
                </a:solidFill>
              </a:rPr>
              <a:t>Comando estatal para la seguridad en salud</a:t>
            </a:r>
          </a:p>
        </p:txBody>
      </p:sp>
      <p:sp>
        <p:nvSpPr>
          <p:cNvPr id="7" name="6 Rectángulo redondeado"/>
          <p:cNvSpPr/>
          <p:nvPr/>
        </p:nvSpPr>
        <p:spPr>
          <a:xfrm>
            <a:off x="395288" y="4437063"/>
            <a:ext cx="4392612" cy="1419225"/>
          </a:xfrm>
          <a:prstGeom prst="roundRect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800" dirty="0">
                <a:solidFill>
                  <a:schemeClr val="tx1"/>
                </a:solidFill>
              </a:rPr>
              <a:t>Comando jurisdiccional o regional para la seguridad en salud</a:t>
            </a:r>
          </a:p>
        </p:txBody>
      </p:sp>
      <p:sp>
        <p:nvSpPr>
          <p:cNvPr id="8" name="7 Cerrar llave"/>
          <p:cNvSpPr/>
          <p:nvPr/>
        </p:nvSpPr>
        <p:spPr>
          <a:xfrm>
            <a:off x="4716463" y="1196975"/>
            <a:ext cx="1008062" cy="417671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19462" name="8 CuadroTexto"/>
          <p:cNvSpPr txBox="1">
            <a:spLocks noChangeArrowheads="1"/>
          </p:cNvSpPr>
          <p:nvPr/>
        </p:nvSpPr>
        <p:spPr bwMode="auto">
          <a:xfrm>
            <a:off x="5940425" y="1916113"/>
            <a:ext cx="2808288" cy="310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2800">
                <a:latin typeface="Calibri" pitchFamily="34" charset="0"/>
              </a:rPr>
              <a:t>Se organiza operativo</a:t>
            </a:r>
          </a:p>
          <a:p>
            <a:r>
              <a:rPr lang="es-MX" sz="2800">
                <a:latin typeface="Calibri" pitchFamily="34" charset="0"/>
              </a:rPr>
              <a:t>con la finalidad de garantizar recursos humanos y materiales</a:t>
            </a:r>
          </a:p>
        </p:txBody>
      </p:sp>
      <p:cxnSp>
        <p:nvCxnSpPr>
          <p:cNvPr id="13" name="12 Conector recto de flecha"/>
          <p:cNvCxnSpPr/>
          <p:nvPr/>
        </p:nvCxnSpPr>
        <p:spPr>
          <a:xfrm rot="5400000">
            <a:off x="2314575" y="2085975"/>
            <a:ext cx="4826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/>
          <p:nvPr/>
        </p:nvCxnSpPr>
        <p:spPr>
          <a:xfrm rot="5400000">
            <a:off x="2159000" y="4113213"/>
            <a:ext cx="649287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4 Imagen" descr="S730275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4714875"/>
            <a:ext cx="2640012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7 Imagen" descr="S730277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13" y="4286250"/>
            <a:ext cx="2640012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Título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dirty="0" smtClean="0"/>
              <a:t>Ayuda</a:t>
            </a:r>
            <a:br>
              <a:rPr lang="es-MX" b="1" dirty="0" smtClean="0"/>
            </a:br>
            <a:r>
              <a:rPr lang="es-MX" b="1" dirty="0" smtClean="0"/>
              <a:t>Sociedad Civil</a:t>
            </a:r>
            <a:endParaRPr lang="es-ES" dirty="0"/>
          </a:p>
        </p:txBody>
      </p:sp>
      <p:pic>
        <p:nvPicPr>
          <p:cNvPr id="20485" name="10 Imagen" descr="S730277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38" y="1428750"/>
            <a:ext cx="2640012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11 Rectángulo"/>
          <p:cNvSpPr>
            <a:spLocks noChangeArrowheads="1"/>
          </p:cNvSpPr>
          <p:nvPr/>
        </p:nvSpPr>
        <p:spPr bwMode="auto">
          <a:xfrm>
            <a:off x="3071813" y="3929063"/>
            <a:ext cx="264318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ctr"/>
            <a:r>
              <a:rPr lang="es-ES" sz="2800" b="1">
                <a:solidFill>
                  <a:srgbClr val="000000"/>
                </a:solidFill>
                <a:latin typeface="Calibri" pitchFamily="34" charset="0"/>
              </a:rPr>
              <a:t>Espontánea y generosa</a:t>
            </a:r>
          </a:p>
        </p:txBody>
      </p:sp>
      <p:sp>
        <p:nvSpPr>
          <p:cNvPr id="20487" name="12 Rectángulo"/>
          <p:cNvSpPr>
            <a:spLocks noChangeArrowheads="1"/>
          </p:cNvSpPr>
          <p:nvPr/>
        </p:nvSpPr>
        <p:spPr bwMode="auto">
          <a:xfrm>
            <a:off x="3284538" y="5159375"/>
            <a:ext cx="236061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lang="es-MX" sz="2800" b="1">
                <a:solidFill>
                  <a:srgbClr val="000000"/>
                </a:solidFill>
                <a:latin typeface="Calibri" pitchFamily="34" charset="0"/>
              </a:rPr>
              <a:t>Desorganizada</a:t>
            </a:r>
          </a:p>
        </p:txBody>
      </p:sp>
      <p:pic>
        <p:nvPicPr>
          <p:cNvPr id="20488" name="14 Imagen" descr="DSC0206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13" y="1714500"/>
            <a:ext cx="2640012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13 Imagen" descr="DSC0688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3" y="2571750"/>
            <a:ext cx="2640012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b="1" smtClean="0"/>
              <a:t>Contexto Estatal</a:t>
            </a:r>
            <a:endParaRPr lang="es-ES" b="1" smtClean="0"/>
          </a:p>
        </p:txBody>
      </p:sp>
      <p:sp>
        <p:nvSpPr>
          <p:cNvPr id="3075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MX" smtClean="0"/>
              <a:t>Inundaciones en Veracruz  1999.</a:t>
            </a:r>
          </a:p>
          <a:p>
            <a:pPr eaLnBrk="1" hangingPunct="1">
              <a:spcBef>
                <a:spcPct val="0"/>
              </a:spcBef>
            </a:pPr>
            <a:r>
              <a:rPr lang="es-MX" smtClean="0"/>
              <a:t>Año con año se inunda el sur de estado.</a:t>
            </a:r>
          </a:p>
          <a:p>
            <a:pPr eaLnBrk="1" hangingPunct="1">
              <a:spcBef>
                <a:spcPct val="0"/>
              </a:spcBef>
            </a:pPr>
            <a:r>
              <a:rPr lang="es-MX" smtClean="0"/>
              <a:t>Inundaciones 2010 en Veracruz</a:t>
            </a:r>
          </a:p>
          <a:p>
            <a:pPr lvl="1" eaLnBrk="1" hangingPunct="1">
              <a:spcBef>
                <a:spcPct val="0"/>
              </a:spcBef>
            </a:pPr>
            <a:r>
              <a:rPr lang="es-MX" smtClean="0"/>
              <a:t>Finales de agosto </a:t>
            </a:r>
            <a:r>
              <a:rPr lang="es-ES" smtClean="0"/>
              <a:t>apertura de las presas Temascal y Cerro de Oro</a:t>
            </a:r>
          </a:p>
          <a:p>
            <a:pPr lvl="1" eaLnBrk="1" hangingPunct="1">
              <a:spcBef>
                <a:spcPct val="0"/>
              </a:spcBef>
            </a:pPr>
            <a:r>
              <a:rPr lang="es-MX" smtClean="0"/>
              <a:t>17 de septiembre Huracán “Karl”</a:t>
            </a:r>
          </a:p>
          <a:p>
            <a:pPr lvl="1" eaLnBrk="1" hangingPunct="1">
              <a:spcBef>
                <a:spcPct val="0"/>
              </a:spcBef>
            </a:pPr>
            <a:r>
              <a:rPr lang="es-ES" smtClean="0"/>
              <a:t>29 de septiembre Tormenta tropical "Matthew”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2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s-MX" smtClean="0"/>
              <a:t>Respuesta del ISP-UV</a:t>
            </a:r>
            <a:endParaRPr lang="es-ES" smtClean="0"/>
          </a:p>
        </p:txBody>
      </p:sp>
      <p:sp>
        <p:nvSpPr>
          <p:cNvPr id="4" name="3 Subtítulo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s-ES"/>
          </a:p>
        </p:txBody>
      </p:sp>
      <p:sp>
        <p:nvSpPr>
          <p:cNvPr id="21508" name="4 Rectángulo"/>
          <p:cNvSpPr>
            <a:spLocks noChangeArrowheads="1"/>
          </p:cNvSpPr>
          <p:nvPr/>
        </p:nvSpPr>
        <p:spPr bwMode="auto">
          <a:xfrm>
            <a:off x="3487738" y="3244850"/>
            <a:ext cx="2168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>
                <a:latin typeface="Calibri" pitchFamily="34" charset="0"/>
              </a:rPr>
              <a:t>Respuesta del ISP-UV</a:t>
            </a:r>
            <a:endParaRPr lang="es-E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1071563" y="0"/>
            <a:ext cx="6643687" cy="471488"/>
          </a:xfrm>
        </p:spPr>
        <p:txBody>
          <a:bodyPr rtlCol="0">
            <a:normAutofit fontScale="90000"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800" b="1" dirty="0" smtClean="0"/>
              <a:t>20 al 22 septiembre</a:t>
            </a:r>
            <a:endParaRPr lang="es-ES" sz="2800" b="1" dirty="0"/>
          </a:p>
        </p:txBody>
      </p:sp>
      <p:sp>
        <p:nvSpPr>
          <p:cNvPr id="4" name="3 Rectángulo"/>
          <p:cNvSpPr/>
          <p:nvPr/>
        </p:nvSpPr>
        <p:spPr>
          <a:xfrm>
            <a:off x="4143375" y="1143000"/>
            <a:ext cx="4429125" cy="39703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975" indent="-180975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2800" b="1" dirty="0">
                <a:latin typeface="+mn-lt"/>
              </a:rPr>
              <a:t>Reuniones con la comunidad del ISP</a:t>
            </a:r>
          </a:p>
          <a:p>
            <a:pPr marL="180975" indent="-180975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MX" sz="2800" b="1" dirty="0">
              <a:latin typeface="+mn-lt"/>
            </a:endParaRPr>
          </a:p>
          <a:p>
            <a:pPr marL="180975" indent="-180975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2800" b="1" dirty="0">
                <a:latin typeface="+mn-lt"/>
              </a:rPr>
              <a:t>Contacto con las autoridades universitarias, básicamente con el área de vinculación para ver como podíamos apoyar.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MX" sz="2800" b="1" dirty="0">
              <a:latin typeface="+mn-lt"/>
            </a:endParaRPr>
          </a:p>
        </p:txBody>
      </p:sp>
      <p:pic>
        <p:nvPicPr>
          <p:cNvPr id="22532" name="4 Imagen" descr="DSC0209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3643313"/>
            <a:ext cx="28797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5 Imagen" descr="DSC0208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3" y="500063"/>
            <a:ext cx="28797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3 Rectángulo"/>
          <p:cNvSpPr>
            <a:spLocks noChangeArrowheads="1"/>
          </p:cNvSpPr>
          <p:nvPr/>
        </p:nvSpPr>
        <p:spPr bwMode="auto">
          <a:xfrm>
            <a:off x="3429000" y="3214688"/>
            <a:ext cx="35004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just"/>
            <a:r>
              <a:rPr lang="es-MX" sz="2000" b="1">
                <a:latin typeface="Calibri" pitchFamily="34" charset="0"/>
              </a:rPr>
              <a:t>Recolección de ropa</a:t>
            </a:r>
          </a:p>
          <a:p>
            <a:pPr lvl="1" algn="just"/>
            <a:r>
              <a:rPr lang="es-MX" sz="2000" b="1">
                <a:latin typeface="Calibri" pitchFamily="34" charset="0"/>
              </a:rPr>
              <a:t>Recolección de víveres. </a:t>
            </a:r>
          </a:p>
          <a:p>
            <a:pPr lvl="1" algn="just"/>
            <a:r>
              <a:rPr lang="es-MX" sz="2000" b="1">
                <a:latin typeface="Calibri" pitchFamily="34" charset="0"/>
              </a:rPr>
              <a:t>Operación Pambazo </a:t>
            </a: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2500313" y="142875"/>
            <a:ext cx="6643687" cy="471488"/>
          </a:xfrm>
          <a:prstGeom prst="rect">
            <a:avLst/>
          </a:prstGeom>
        </p:spPr>
        <p:txBody>
          <a:bodyPr anchor="ctr">
            <a:normAutofit fontScale="90000" lnSpcReduction="1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s-MX" sz="2800" b="1" dirty="0">
                <a:latin typeface="+mj-lt"/>
                <a:ea typeface="+mj-ea"/>
                <a:cs typeface="+mj-cs"/>
              </a:rPr>
              <a:t>20 al 22 septiembre</a:t>
            </a:r>
            <a:endParaRPr lang="es-ES" sz="28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23556" name="5 Imagen" descr="DSC0660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1643063"/>
            <a:ext cx="28797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6 Imagen" descr="DSC0660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25" y="785813"/>
            <a:ext cx="28797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7 Imagen" descr="DSC0662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8" y="4286250"/>
            <a:ext cx="28797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9" name="9 Rectángulo"/>
          <p:cNvSpPr>
            <a:spLocks noChangeArrowheads="1"/>
          </p:cNvSpPr>
          <p:nvPr/>
        </p:nvSpPr>
        <p:spPr bwMode="auto">
          <a:xfrm>
            <a:off x="285750" y="285750"/>
            <a:ext cx="45720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s-MX" sz="2800" b="1">
                <a:latin typeface="Calibri" pitchFamily="34" charset="0"/>
              </a:rPr>
              <a:t>Preparativos para nuestra primera visita a las comunidades afectadas</a:t>
            </a:r>
          </a:p>
        </p:txBody>
      </p:sp>
      <p:pic>
        <p:nvPicPr>
          <p:cNvPr id="23560" name="10 Imagen" descr="DSC0661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5" y="4286250"/>
            <a:ext cx="28797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4 Rectángulo"/>
          <p:cNvSpPr>
            <a:spLocks noChangeArrowheads="1"/>
          </p:cNvSpPr>
          <p:nvPr/>
        </p:nvSpPr>
        <p:spPr bwMode="auto">
          <a:xfrm>
            <a:off x="6443663" y="404813"/>
            <a:ext cx="2503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2500" b="1">
                <a:latin typeface="Calibri" pitchFamily="34" charset="0"/>
              </a:rPr>
              <a:t>23 de septiembre</a:t>
            </a:r>
          </a:p>
        </p:txBody>
      </p:sp>
      <p:pic>
        <p:nvPicPr>
          <p:cNvPr id="24579" name="5 Imagen" descr="DSC0203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412875"/>
            <a:ext cx="3617912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6 Imagen" descr="DSC0203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341438"/>
            <a:ext cx="36195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8 Rectángulo"/>
          <p:cNvSpPr>
            <a:spLocks noChangeArrowheads="1"/>
          </p:cNvSpPr>
          <p:nvPr/>
        </p:nvSpPr>
        <p:spPr bwMode="auto">
          <a:xfrm>
            <a:off x="2627313" y="4292600"/>
            <a:ext cx="45720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2800" b="1">
                <a:latin typeface="Calibri" pitchFamily="34" charset="0"/>
              </a:rPr>
              <a:t>3 académicos</a:t>
            </a:r>
          </a:p>
          <a:p>
            <a:pPr algn="ctr"/>
            <a:r>
              <a:rPr lang="es-MX" sz="2800" b="1">
                <a:latin typeface="Calibri" pitchFamily="34" charset="0"/>
              </a:rPr>
              <a:t>5 alumnos</a:t>
            </a:r>
          </a:p>
          <a:p>
            <a:pPr algn="ctr"/>
            <a:r>
              <a:rPr lang="es-MX" sz="2800" b="1">
                <a:latin typeface="Calibri" pitchFamily="34" charset="0"/>
              </a:rPr>
              <a:t>3 alumnos en servicio social</a:t>
            </a:r>
          </a:p>
          <a:p>
            <a:pPr algn="ctr"/>
            <a:r>
              <a:rPr lang="es-MX" sz="2800" b="1">
                <a:latin typeface="Calibri" pitchFamily="34" charset="0"/>
              </a:rPr>
              <a:t>5 voluntarios externos al ISP</a:t>
            </a:r>
          </a:p>
          <a:p>
            <a:pPr algn="ctr"/>
            <a:r>
              <a:rPr lang="es-MX" sz="2800" b="1">
                <a:latin typeface="Calibri" pitchFamily="34" charset="0"/>
              </a:rPr>
              <a:t>repartidos en 6 camionetas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3 Rectángulo"/>
          <p:cNvSpPr>
            <a:spLocks noChangeArrowheads="1"/>
          </p:cNvSpPr>
          <p:nvPr/>
        </p:nvSpPr>
        <p:spPr bwMode="auto">
          <a:xfrm>
            <a:off x="5967413" y="620713"/>
            <a:ext cx="28797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2000" b="1">
                <a:latin typeface="Calibri" pitchFamily="34" charset="0"/>
              </a:rPr>
              <a:t>Se visitaron las comunidades de  El Faisán, Los Mangos y El Tamarindillo.</a:t>
            </a:r>
          </a:p>
        </p:txBody>
      </p:sp>
      <p:sp>
        <p:nvSpPr>
          <p:cNvPr id="25603" name="4 Rectángulo"/>
          <p:cNvSpPr>
            <a:spLocks noChangeArrowheads="1"/>
          </p:cNvSpPr>
          <p:nvPr/>
        </p:nvSpPr>
        <p:spPr bwMode="auto">
          <a:xfrm>
            <a:off x="6156325" y="188913"/>
            <a:ext cx="2501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2500" b="1">
                <a:latin typeface="Calibri" pitchFamily="34" charset="0"/>
              </a:rPr>
              <a:t>23 de septiembre</a:t>
            </a:r>
          </a:p>
        </p:txBody>
      </p:sp>
      <p:pic>
        <p:nvPicPr>
          <p:cNvPr id="25604" name="5 Imagen" descr="DSC0666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88913"/>
            <a:ext cx="2640012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6 Imagen" descr="DSC0667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1525" y="188913"/>
            <a:ext cx="2640013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7 Imagen" descr="DSC0667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4697413"/>
            <a:ext cx="264001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8 Imagen" descr="DSC0667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11525" y="2443163"/>
            <a:ext cx="2640013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9 Imagen" descr="DSC02006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288" y="2443163"/>
            <a:ext cx="2640012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10 Imagen" descr="DSC06678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11525" y="4697413"/>
            <a:ext cx="264001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11 Imagen" descr="DSC06682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288" y="4697413"/>
            <a:ext cx="264001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1" name="12 Imagen" descr="DSC02043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27763" y="2443163"/>
            <a:ext cx="2640012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Rectángulo"/>
          <p:cNvSpPr>
            <a:spLocks noChangeArrowheads="1"/>
          </p:cNvSpPr>
          <p:nvPr/>
        </p:nvSpPr>
        <p:spPr bwMode="auto">
          <a:xfrm>
            <a:off x="6084888" y="2205038"/>
            <a:ext cx="2879725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2800" b="1">
                <a:latin typeface="Calibri" pitchFamily="34" charset="0"/>
              </a:rPr>
              <a:t>Se repartieron 950 pambazos, 100 despensas, ropa interior y zapatos.</a:t>
            </a:r>
          </a:p>
        </p:txBody>
      </p:sp>
      <p:sp>
        <p:nvSpPr>
          <p:cNvPr id="26627" name="2 Rectángulo"/>
          <p:cNvSpPr>
            <a:spLocks noChangeArrowheads="1"/>
          </p:cNvSpPr>
          <p:nvPr/>
        </p:nvSpPr>
        <p:spPr bwMode="auto">
          <a:xfrm>
            <a:off x="6443663" y="1341438"/>
            <a:ext cx="2503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2500" b="1">
                <a:latin typeface="Calibri" pitchFamily="34" charset="0"/>
              </a:rPr>
              <a:t>23 de septiembre</a:t>
            </a:r>
          </a:p>
        </p:txBody>
      </p:sp>
      <p:pic>
        <p:nvPicPr>
          <p:cNvPr id="26628" name="3 Imagen" descr="DSC0205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8038" y="4652963"/>
            <a:ext cx="2640012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4 Imagen" descr="DSC0205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33375"/>
            <a:ext cx="2640013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5 Imagen" descr="DSC0205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2492375"/>
            <a:ext cx="264001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6 Imagen" descr="DSC0205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8038" y="333375"/>
            <a:ext cx="2640012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7 Imagen" descr="DSC02057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8038" y="2492375"/>
            <a:ext cx="264001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8 Imagen" descr="DSC02058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825" y="4652963"/>
            <a:ext cx="2640013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2 Rectángulo"/>
          <p:cNvSpPr>
            <a:spLocks noChangeArrowheads="1"/>
          </p:cNvSpPr>
          <p:nvPr/>
        </p:nvSpPr>
        <p:spPr bwMode="auto">
          <a:xfrm>
            <a:off x="6443663" y="404813"/>
            <a:ext cx="2503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2500" b="1">
                <a:latin typeface="Calibri" pitchFamily="34" charset="0"/>
              </a:rPr>
              <a:t>23 de septiembre</a:t>
            </a:r>
          </a:p>
        </p:txBody>
      </p:sp>
      <p:pic>
        <p:nvPicPr>
          <p:cNvPr id="27651" name="3 Imagen" descr="DSC020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9338" y="981075"/>
            <a:ext cx="3840162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4 Imagen" descr="DSC0204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3644900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5 Imagen" descr="DSC0204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404813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6 Rectángulo"/>
          <p:cNvSpPr>
            <a:spLocks noChangeArrowheads="1"/>
          </p:cNvSpPr>
          <p:nvPr/>
        </p:nvSpPr>
        <p:spPr bwMode="auto">
          <a:xfrm>
            <a:off x="4464050" y="4652963"/>
            <a:ext cx="46799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3600" b="1">
                <a:latin typeface="Calibri" pitchFamily="34" charset="0"/>
              </a:rPr>
              <a:t>Diagnóstico de necesidades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2 Imagen" descr="DSC0207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549275"/>
            <a:ext cx="2640012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3 Imagen" descr="DSC0207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549275"/>
            <a:ext cx="2640013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4 Imagen" descr="DSC0208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2997200"/>
            <a:ext cx="2640013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5 Imagen" descr="DSC06729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475" y="3068638"/>
            <a:ext cx="2640013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6 Imagen" descr="DSC06756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8038" y="549275"/>
            <a:ext cx="2640012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7 Imagen" descr="S7302776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2924175"/>
            <a:ext cx="2563812" cy="341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8 Rectángulo"/>
          <p:cNvSpPr>
            <a:spLocks noChangeArrowheads="1"/>
          </p:cNvSpPr>
          <p:nvPr/>
        </p:nvSpPr>
        <p:spPr bwMode="auto">
          <a:xfrm>
            <a:off x="928688" y="5500688"/>
            <a:ext cx="250190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2500" b="1">
                <a:latin typeface="Calibri" pitchFamily="34" charset="0"/>
              </a:rPr>
              <a:t>23 de septiembre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Título"/>
          <p:cNvSpPr>
            <a:spLocks noGrp="1"/>
          </p:cNvSpPr>
          <p:nvPr>
            <p:ph type="title" idx="4294967295"/>
          </p:nvPr>
        </p:nvSpPr>
        <p:spPr>
          <a:xfrm>
            <a:off x="6227763" y="5373688"/>
            <a:ext cx="2289175" cy="1143000"/>
          </a:xfrm>
        </p:spPr>
        <p:txBody>
          <a:bodyPr/>
          <a:lstStyle/>
          <a:p>
            <a:pPr eaLnBrk="1" hangingPunct="1"/>
            <a:r>
              <a:rPr lang="es-MX" sz="3100" b="1" smtClean="0"/>
              <a:t>24 de septiembre</a:t>
            </a:r>
            <a:endParaRPr lang="es-ES" smtClean="0"/>
          </a:p>
        </p:txBody>
      </p:sp>
      <p:pic>
        <p:nvPicPr>
          <p:cNvPr id="29699" name="3 Imagen" descr="DSC0208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260350"/>
            <a:ext cx="2640013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4 Imagen" descr="DSC0685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724400"/>
            <a:ext cx="264001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6 Imagen" descr="S730277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2492375"/>
            <a:ext cx="264001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7 Imagen" descr="DSC00026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525" y="333375"/>
            <a:ext cx="2971800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8 Imagen" descr="DSC00032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1500" y="3141663"/>
            <a:ext cx="2971800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1 Rectángulo"/>
          <p:cNvSpPr>
            <a:spLocks noChangeArrowheads="1"/>
          </p:cNvSpPr>
          <p:nvPr/>
        </p:nvSpPr>
        <p:spPr bwMode="auto">
          <a:xfrm>
            <a:off x="2286000" y="2551113"/>
            <a:ext cx="4572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>
              <a:latin typeface="Calibri" pitchFamily="34" charset="0"/>
            </a:endParaRPr>
          </a:p>
          <a:p>
            <a:endParaRPr lang="es-ES">
              <a:latin typeface="Calibri" pitchFamily="34" charset="0"/>
            </a:endParaRPr>
          </a:p>
        </p:txBody>
      </p:sp>
      <p:pic>
        <p:nvPicPr>
          <p:cNvPr id="30723" name="2 Imagen" descr="DSC0689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25" y="2286000"/>
            <a:ext cx="2640013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3 Imagen" descr="IMG_826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8" y="214313"/>
            <a:ext cx="2640012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4 Imagen" descr="IMG_826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" y="4286250"/>
            <a:ext cx="2640013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5 Imagen" descr="IMG_826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63" y="4429125"/>
            <a:ext cx="2640012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6 Imagen" descr="IMG_807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88" y="571500"/>
            <a:ext cx="2640012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8" name="8 Rectángulo"/>
          <p:cNvSpPr>
            <a:spLocks noChangeArrowheads="1"/>
          </p:cNvSpPr>
          <p:nvPr/>
        </p:nvSpPr>
        <p:spPr bwMode="auto">
          <a:xfrm>
            <a:off x="1357313" y="3000375"/>
            <a:ext cx="3484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2800" b="1">
                <a:latin typeface="Calibri" pitchFamily="34" charset="0"/>
              </a:rPr>
              <a:t>25 y 26 de septiembre</a:t>
            </a:r>
            <a:endParaRPr lang="es-ES" sz="28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3 Imagen" descr="municipios afectado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313"/>
            <a:ext cx="9229725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4 CuadroTexto"/>
          <p:cNvSpPr txBox="1">
            <a:spLocks noChangeArrowheads="1"/>
          </p:cNvSpPr>
          <p:nvPr/>
        </p:nvSpPr>
        <p:spPr bwMode="auto">
          <a:xfrm>
            <a:off x="285750" y="5143500"/>
            <a:ext cx="3714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ctr"/>
            <a:r>
              <a:rPr lang="es-MX">
                <a:latin typeface="Calibri" pitchFamily="34" charset="0"/>
              </a:rPr>
              <a:t>117 municipios, esto representa el </a:t>
            </a:r>
            <a:r>
              <a:rPr lang="es-ES">
                <a:latin typeface="Calibri" pitchFamily="34" charset="0"/>
              </a:rPr>
              <a:t>68% del territorio</a:t>
            </a:r>
            <a:r>
              <a:rPr lang="es-MX">
                <a:latin typeface="Calibri" pitchFamily="34" charset="0"/>
              </a:rPr>
              <a:t> </a:t>
            </a:r>
          </a:p>
        </p:txBody>
      </p:sp>
      <p:sp>
        <p:nvSpPr>
          <p:cNvPr id="4100" name="5 CuadroTexto"/>
          <p:cNvSpPr txBox="1">
            <a:spLocks noChangeArrowheads="1"/>
          </p:cNvSpPr>
          <p:nvPr/>
        </p:nvSpPr>
        <p:spPr bwMode="auto">
          <a:xfrm>
            <a:off x="3929063" y="571500"/>
            <a:ext cx="471487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3600" b="1">
                <a:latin typeface="Calibri" pitchFamily="34" charset="0"/>
              </a:rPr>
              <a:t>Municipios con declaratoria de Emergencia</a:t>
            </a:r>
            <a:endParaRPr lang="es-ES" sz="3600" b="1">
              <a:latin typeface="Calibri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0" y="6486525"/>
            <a:ext cx="9144000" cy="5000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19050" y="-247650"/>
            <a:ext cx="9144000" cy="500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5 Imagen" descr="DSC0685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88" y="214313"/>
            <a:ext cx="28797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7 Imagen" descr="DSC0685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13" y="357188"/>
            <a:ext cx="2640012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8 Imagen" descr="DSC0685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13" y="4714875"/>
            <a:ext cx="2640012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9 Imagen" descr="DSC0689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5" y="357188"/>
            <a:ext cx="2640013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10 Imagen" descr="DSC06888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75" y="2500313"/>
            <a:ext cx="2640013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11 Imagen" descr="DSC06889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3625" y="2571750"/>
            <a:ext cx="2640013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12 Imagen" descr="DSC06890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71813" y="2428875"/>
            <a:ext cx="2640012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13 Imagen" descr="DSC06891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2875" y="4714875"/>
            <a:ext cx="2640013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4" name="15 Rectángulo"/>
          <p:cNvSpPr>
            <a:spLocks noChangeArrowheads="1"/>
          </p:cNvSpPr>
          <p:nvPr/>
        </p:nvSpPr>
        <p:spPr bwMode="auto">
          <a:xfrm>
            <a:off x="5214938" y="0"/>
            <a:ext cx="3484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2800" b="1">
                <a:latin typeface="Calibri" pitchFamily="34" charset="0"/>
              </a:rPr>
              <a:t>25 y 26 de septiembre</a:t>
            </a:r>
            <a:endParaRPr lang="es-ES" sz="2800">
              <a:latin typeface="Calibri" pitchFamily="34" charset="0"/>
            </a:endParaRPr>
          </a:p>
        </p:txBody>
      </p:sp>
      <p:pic>
        <p:nvPicPr>
          <p:cNvPr id="31755" name="16 Imagen" descr="DSC06909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43625" y="4714875"/>
            <a:ext cx="2640013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5 Imagen" descr="DSC0689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357188"/>
            <a:ext cx="2640012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9 Imagen" descr="DSC0690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25" y="357188"/>
            <a:ext cx="2640013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10 Imagen" descr="DSC0690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4643438"/>
            <a:ext cx="2640013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12 Imagen" descr="DSC0690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5" y="2500313"/>
            <a:ext cx="2640013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15 Imagen" descr="DSC06908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00" y="2500313"/>
            <a:ext cx="2640013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17 Imagen" descr="DSC06916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00" y="357188"/>
            <a:ext cx="2640013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18 Imagen" descr="DSC06914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86125" y="2500313"/>
            <a:ext cx="2640013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20 Imagen" descr="IMG_8181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29375" y="4572000"/>
            <a:ext cx="1979613" cy="264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21 Rectángulo"/>
          <p:cNvSpPr/>
          <p:nvPr/>
        </p:nvSpPr>
        <p:spPr>
          <a:xfrm>
            <a:off x="3214688" y="4491038"/>
            <a:ext cx="2928937" cy="44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2779" name="23 Rectángulo"/>
          <p:cNvSpPr>
            <a:spLocks noChangeArrowheads="1"/>
          </p:cNvSpPr>
          <p:nvPr/>
        </p:nvSpPr>
        <p:spPr bwMode="auto">
          <a:xfrm>
            <a:off x="3429000" y="5214938"/>
            <a:ext cx="24288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2800" b="1">
                <a:latin typeface="Calibri" pitchFamily="34" charset="0"/>
              </a:rPr>
              <a:t>25 y 26 de septiembre</a:t>
            </a:r>
            <a:endParaRPr lang="es-ES" sz="28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6 Imagen" descr="IMG_808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38" y="214313"/>
            <a:ext cx="2640012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7 Imagen" descr="IMG_808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2214563"/>
            <a:ext cx="2640013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11 Imagen" descr="IMG_811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13" y="2500313"/>
            <a:ext cx="2640012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12 Imagen" descr="IMG_811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13" y="4643438"/>
            <a:ext cx="2640012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16 Imagen" descr="IMG_8177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25" y="428625"/>
            <a:ext cx="2640013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17 Imagen" descr="IMG_8179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88" y="4429125"/>
            <a:ext cx="2640012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26 Rectángulo"/>
          <p:cNvSpPr>
            <a:spLocks noChangeArrowheads="1"/>
          </p:cNvSpPr>
          <p:nvPr/>
        </p:nvSpPr>
        <p:spPr bwMode="auto">
          <a:xfrm>
            <a:off x="3429000" y="5214938"/>
            <a:ext cx="24288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2800" b="1">
                <a:latin typeface="Calibri" pitchFamily="34" charset="0"/>
              </a:rPr>
              <a:t>25 y 26 de septiembre</a:t>
            </a:r>
            <a:endParaRPr lang="es-ES" sz="28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dirty="0" smtClean="0"/>
              <a:t>Respuesta del ISP-UV</a:t>
            </a:r>
            <a:br>
              <a:rPr lang="es-MX" b="1" dirty="0" smtClean="0"/>
            </a:br>
            <a:r>
              <a:rPr lang="es-MX" sz="3100" b="1" dirty="0" smtClean="0"/>
              <a:t>27 de septiembre al 1° de octubre</a:t>
            </a:r>
            <a:endParaRPr lang="es-ES" dirty="0"/>
          </a:p>
        </p:txBody>
      </p:sp>
      <p:sp>
        <p:nvSpPr>
          <p:cNvPr id="34819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MX" smtClean="0"/>
              <a:t>Reunión informativa</a:t>
            </a:r>
          </a:p>
          <a:p>
            <a:pPr lvl="1" algn="just" eaLnBrk="1" hangingPunct="1">
              <a:spcBef>
                <a:spcPct val="0"/>
              </a:spcBef>
            </a:pPr>
            <a:r>
              <a:rPr lang="es-ES" smtClean="0"/>
              <a:t>Se hizo hincapié en el contacto con CENAPRECE con el objetivo de que los alumnos fortalecieran sus conocimientos en vigilancia epidemiológica en situaciones de desastres.</a:t>
            </a:r>
          </a:p>
          <a:p>
            <a:pPr algn="just" eaLnBrk="1" hangingPunct="1">
              <a:spcBef>
                <a:spcPct val="0"/>
              </a:spcBef>
            </a:pPr>
            <a:r>
              <a:rPr lang="es-MX" smtClean="0"/>
              <a:t>Reunión en Cardel con el Dr. </a:t>
            </a:r>
            <a:r>
              <a:rPr lang="es-ES" smtClean="0"/>
              <a:t>Víctor Hugo Beltrán Ochoa</a:t>
            </a:r>
          </a:p>
          <a:p>
            <a:pPr lvl="1" algn="just" eaLnBrk="1" hangingPunct="1">
              <a:spcBef>
                <a:spcPct val="0"/>
              </a:spcBef>
            </a:pPr>
            <a:r>
              <a:rPr lang="es-MX" smtClean="0"/>
              <a:t>2 al 15 de octubre</a:t>
            </a:r>
          </a:p>
          <a:p>
            <a:pPr lvl="1" algn="just" eaLnBrk="1" hangingPunct="1">
              <a:spcBef>
                <a:spcPct val="0"/>
              </a:spcBef>
            </a:pPr>
            <a:r>
              <a:rPr lang="es-MX" smtClean="0"/>
              <a:t>Dos grupos de alumnos</a:t>
            </a:r>
            <a:endParaRPr lang="es-ES" smtClean="0"/>
          </a:p>
          <a:p>
            <a:pPr algn="just" eaLnBrk="1" hangingPunct="1">
              <a:spcBef>
                <a:spcPct val="0"/>
              </a:spcBef>
            </a:pPr>
            <a:endParaRPr lang="es-ES" smtClean="0"/>
          </a:p>
        </p:txBody>
      </p:sp>
      <p:pic>
        <p:nvPicPr>
          <p:cNvPr id="34820" name="3 Imagen" descr="IMG_828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38" y="4714875"/>
            <a:ext cx="2640012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smtClean="0"/>
              <a:t>CENAPRECE</a:t>
            </a:r>
          </a:p>
        </p:txBody>
      </p:sp>
      <p:sp>
        <p:nvSpPr>
          <p:cNvPr id="3584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es-MX" smtClean="0"/>
              <a:t>    Es el encargado de la organización y aplicación de las acciones de atención médica y de prevención y control de enfermedades en los órdenes federal, estatal y local.</a:t>
            </a:r>
          </a:p>
          <a:p>
            <a:pPr algn="just" eaLnBrk="1" hangingPunct="1">
              <a:buFont typeface="Arial" charset="0"/>
              <a:buNone/>
            </a:pPr>
            <a:endParaRPr lang="es-MX" smtClean="0"/>
          </a:p>
          <a:p>
            <a:pPr algn="just" eaLnBrk="1" hangingPunct="1">
              <a:buFont typeface="Arial" charset="0"/>
              <a:buNone/>
            </a:pPr>
            <a:r>
              <a:rPr lang="es-MX" smtClean="0"/>
              <a:t>    Coordina tanto con el comando estatal y jurisdiccional o regional para la seguridad en salud.</a:t>
            </a:r>
          </a:p>
          <a:p>
            <a:pPr algn="just" eaLnBrk="1" hangingPunct="1">
              <a:buFont typeface="Arial" charset="0"/>
              <a:buNone/>
            </a:pPr>
            <a:endParaRPr lang="es-MX" smtClean="0"/>
          </a:p>
          <a:p>
            <a:pPr algn="just" eaLnBrk="1" hangingPunct="1">
              <a:buFont typeface="Arial" charset="0"/>
              <a:buNone/>
            </a:pPr>
            <a:endParaRPr lang="es-MX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sz="3200" smtClean="0">
                <a:latin typeface="Arial" charset="0"/>
                <a:cs typeface="Arial" charset="0"/>
              </a:rPr>
              <a:t>Intervenciones y acciones intersectoriales en urgencias epidemiológicas y desastres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dirty="0" smtClean="0"/>
              <a:t>Atención médica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dirty="0" smtClean="0"/>
              <a:t>Atención psicológica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dirty="0" smtClean="0"/>
              <a:t>Vigilancia  epidemiológica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dirty="0" smtClean="0"/>
              <a:t>Control de riesgo sanitario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dirty="0" smtClean="0"/>
              <a:t>Saneamiento básico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dirty="0" smtClean="0"/>
              <a:t>Promoción de la salud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dirty="0" smtClean="0"/>
              <a:t>Laboratorios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dirty="0" smtClean="0"/>
              <a:t>Control de vectores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dirty="0" smtClean="0"/>
              <a:t>Comunicación social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00063" y="2357438"/>
            <a:ext cx="7772400" cy="1470025"/>
          </a:xfrm>
        </p:spPr>
        <p:txBody>
          <a:bodyPr rtlCol="0">
            <a:normAutofit fontScale="90000"/>
          </a:bodyPr>
          <a:lstStyle/>
          <a:p>
            <a:pPr lvl="1" eaLnBrk="1" fontAlgn="auto" hangingPunct="1">
              <a:spcAft>
                <a:spcPts val="0"/>
              </a:spcAft>
              <a:defRPr/>
            </a:pPr>
            <a:r>
              <a:rPr lang="es-MX" sz="4000" b="1" dirty="0">
                <a:solidFill>
                  <a:sysClr val="windowText" lastClr="000000"/>
                </a:solidFill>
              </a:rPr>
              <a:t>Colaboración ISP –CENAPRECE</a:t>
            </a:r>
            <a:br>
              <a:rPr lang="es-MX" sz="4000" b="1" dirty="0">
                <a:solidFill>
                  <a:sysClr val="windowText" lastClr="000000"/>
                </a:solidFill>
              </a:rPr>
            </a:br>
            <a:r>
              <a:rPr lang="es-MX" sz="4000" b="1" dirty="0">
                <a:solidFill>
                  <a:sysClr val="windowText" lastClr="000000"/>
                </a:solidFill>
              </a:rPr>
              <a:t>2 al 15 de octubre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dirty="0" smtClean="0"/>
              <a:t>Líneas de acción en las que participó el Instituto de Salud Pública </a:t>
            </a:r>
          </a:p>
        </p:txBody>
      </p:sp>
      <p:sp>
        <p:nvSpPr>
          <p:cNvPr id="38915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es-MX" smtClean="0"/>
          </a:p>
          <a:p>
            <a:pPr eaLnBrk="1" hangingPunct="1"/>
            <a:r>
              <a:rPr lang="es-MX" smtClean="0"/>
              <a:t>Vigilancia  epidemiológica</a:t>
            </a:r>
          </a:p>
          <a:p>
            <a:pPr eaLnBrk="1" hangingPunct="1"/>
            <a:r>
              <a:rPr lang="es-MX" smtClean="0"/>
              <a:t>Saneamiento básico</a:t>
            </a:r>
          </a:p>
          <a:p>
            <a:pPr eaLnBrk="1" hangingPunct="1"/>
            <a:r>
              <a:rPr lang="es-MX" smtClean="0"/>
              <a:t>Promoción de la salud</a:t>
            </a:r>
          </a:p>
          <a:p>
            <a:pPr eaLnBrk="1" hangingPunct="1"/>
            <a:r>
              <a:rPr lang="es-MX" smtClean="0"/>
              <a:t>Control de vectores</a:t>
            </a:r>
          </a:p>
          <a:p>
            <a:pPr eaLnBrk="1" hangingPunct="1">
              <a:buFont typeface="Arial" charset="0"/>
              <a:buNone/>
            </a:pPr>
            <a:endParaRPr lang="es-MX" smtClean="0"/>
          </a:p>
          <a:p>
            <a:pPr eaLnBrk="1" hangingPunct="1"/>
            <a:endParaRPr lang="es-MX" smtClean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smtClean="0"/>
              <a:t>Escenarios en los que se trabajó</a:t>
            </a:r>
          </a:p>
        </p:txBody>
      </p:sp>
      <p:sp>
        <p:nvSpPr>
          <p:cNvPr id="39939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s-MX" smtClean="0"/>
              <a:t>Albergues</a:t>
            </a:r>
          </a:p>
          <a:p>
            <a:pPr eaLnBrk="1" hangingPunct="1">
              <a:buFont typeface="Arial" charset="0"/>
              <a:buNone/>
            </a:pPr>
            <a:endParaRPr lang="es-MX" smtClean="0"/>
          </a:p>
          <a:p>
            <a:pPr eaLnBrk="1" hangingPunct="1"/>
            <a:r>
              <a:rPr lang="es-MX" smtClean="0"/>
              <a:t>Comunidades</a:t>
            </a:r>
          </a:p>
          <a:p>
            <a:pPr eaLnBrk="1" hangingPunct="1">
              <a:buFont typeface="Arial" charset="0"/>
              <a:buNone/>
            </a:pPr>
            <a:endParaRPr lang="es-MX" smtClean="0"/>
          </a:p>
          <a:p>
            <a:pPr eaLnBrk="1" hangingPunct="1"/>
            <a:r>
              <a:rPr lang="es-MX" smtClean="0"/>
              <a:t>Unidades Médicas</a:t>
            </a:r>
          </a:p>
          <a:p>
            <a:pPr eaLnBrk="1" hangingPunct="1">
              <a:buFont typeface="Arial" charset="0"/>
              <a:buNone/>
            </a:pPr>
            <a:endParaRPr lang="es-MX" smtClean="0"/>
          </a:p>
        </p:txBody>
      </p:sp>
      <p:sp>
        <p:nvSpPr>
          <p:cNvPr id="4" name="3 Cerrar llave"/>
          <p:cNvSpPr/>
          <p:nvPr/>
        </p:nvSpPr>
        <p:spPr>
          <a:xfrm>
            <a:off x="3924300" y="1700213"/>
            <a:ext cx="792163" cy="151288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39941" name="4 CuadroTexto"/>
          <p:cNvSpPr txBox="1">
            <a:spLocks noChangeArrowheads="1"/>
          </p:cNvSpPr>
          <p:nvPr/>
        </p:nvSpPr>
        <p:spPr bwMode="auto">
          <a:xfrm>
            <a:off x="5003800" y="2060575"/>
            <a:ext cx="3455988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2800">
                <a:latin typeface="Calibri" pitchFamily="34" charset="0"/>
              </a:rPr>
              <a:t>Escenarios en los que participó el Instituto de Salud Pública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57375" y="4891088"/>
            <a:ext cx="5572125" cy="1752600"/>
          </a:xfrm>
        </p:spPr>
        <p:txBody>
          <a:bodyPr rtlCol="0">
            <a:normAutofit fontScale="85000" lnSpcReduction="20000"/>
          </a:bodyPr>
          <a:lstStyle/>
          <a:p>
            <a:pPr marL="514350" indent="-514350"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dirty="0" smtClean="0">
                <a:solidFill>
                  <a:schemeClr val="tx1"/>
                </a:solidFill>
              </a:rPr>
              <a:t>Alumnos de las tres áreas disciplinares</a:t>
            </a:r>
          </a:p>
          <a:p>
            <a:pPr marL="514350" indent="-514350" algn="l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>
                <a:solidFill>
                  <a:schemeClr val="tx1"/>
                </a:solidFill>
              </a:rPr>
              <a:t>9 alumnos  de epidemiología </a:t>
            </a:r>
          </a:p>
          <a:p>
            <a:pPr marL="514350" indent="-514350" algn="l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>
                <a:solidFill>
                  <a:schemeClr val="tx1"/>
                </a:solidFill>
              </a:rPr>
              <a:t>3 alumnos de administración</a:t>
            </a:r>
          </a:p>
          <a:p>
            <a:pPr marL="514350" indent="-514350" algn="l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>
                <a:solidFill>
                  <a:schemeClr val="tx1"/>
                </a:solidFill>
              </a:rPr>
              <a:t>1 alumno de comunicación 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5" name="4 Imagen" descr="DSC009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7355" y="285728"/>
            <a:ext cx="5929290" cy="44469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 smtClean="0"/>
              <a:t>Huracán “KARL”</a:t>
            </a:r>
            <a:br>
              <a:rPr lang="es-MX" dirty="0" smtClean="0"/>
            </a:br>
            <a:r>
              <a:rPr lang="es-MX" b="1" dirty="0" smtClean="0"/>
              <a:t>17 de septiembre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dirty="0" smtClean="0"/>
              <a:t>Hace impacto a las 11:30 a.m. 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/>
              <a:t>15 km al norte del puerto de Veracruz 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/>
              <a:t>Vientos de 185 kilómetros por hora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/>
              <a:t>Categoría 3 de la escala </a:t>
            </a:r>
            <a:r>
              <a:rPr lang="es-ES" dirty="0" err="1" smtClean="0"/>
              <a:t>Saffir</a:t>
            </a:r>
            <a:r>
              <a:rPr lang="es-ES" dirty="0" smtClean="0"/>
              <a:t>-Simpson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/>
              <a:t>Se </a:t>
            </a:r>
            <a:r>
              <a:rPr lang="es-ES" dirty="0"/>
              <a:t>emitió </a:t>
            </a:r>
            <a:r>
              <a:rPr lang="es-ES" dirty="0" smtClean="0"/>
              <a:t>alerta </a:t>
            </a:r>
            <a:r>
              <a:rPr lang="es-ES" dirty="0"/>
              <a:t>roja para el centro y sur </a:t>
            </a:r>
            <a:r>
              <a:rPr lang="es-ES" dirty="0" smtClean="0"/>
              <a:t>del estado, así como en las poblaciones asentadas en las cuencas </a:t>
            </a:r>
            <a:r>
              <a:rPr lang="es-ES" dirty="0"/>
              <a:t>de los ríos Jamapa, </a:t>
            </a:r>
            <a:r>
              <a:rPr lang="es-ES" dirty="0" err="1" smtClean="0"/>
              <a:t>Cotaxtla</a:t>
            </a:r>
            <a:r>
              <a:rPr lang="es-ES" dirty="0" smtClean="0"/>
              <a:t>, </a:t>
            </a:r>
            <a:r>
              <a:rPr lang="es-ES" dirty="0"/>
              <a:t>la Antigua, Actopan, Tecolutla, Cazones, Tuxpan y </a:t>
            </a:r>
            <a:r>
              <a:rPr lang="es-ES" dirty="0" smtClean="0"/>
              <a:t>Pánuco, </a:t>
            </a:r>
            <a:r>
              <a:rPr lang="es-ES" dirty="0" err="1" smtClean="0"/>
              <a:t>Papaloapan</a:t>
            </a:r>
            <a:r>
              <a:rPr lang="es-ES" dirty="0"/>
              <a:t>, Coatzacoalcos y Tonalá.</a:t>
            </a:r>
          </a:p>
          <a:p>
            <a:pPr lvl="1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s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Título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1143000"/>
          </a:xfrm>
        </p:spPr>
        <p:txBody>
          <a:bodyPr/>
          <a:lstStyle/>
          <a:p>
            <a:pPr eaLnBrk="1" hangingPunct="1"/>
            <a:r>
              <a:rPr lang="es-ES" sz="4000" smtClean="0"/>
              <a:t>Acciones de trabajo en campo </a:t>
            </a:r>
          </a:p>
        </p:txBody>
      </p:sp>
      <p:sp>
        <p:nvSpPr>
          <p:cNvPr id="41987" name="2 Marcador de contenido"/>
          <p:cNvSpPr>
            <a:spLocks noGrp="1"/>
          </p:cNvSpPr>
          <p:nvPr>
            <p:ph sz="half" idx="1"/>
          </p:nvPr>
        </p:nvSpPr>
        <p:spPr>
          <a:xfrm>
            <a:off x="611188" y="2276475"/>
            <a:ext cx="7993062" cy="5256213"/>
          </a:xfrm>
        </p:spPr>
        <p:txBody>
          <a:bodyPr/>
          <a:lstStyle/>
          <a:p>
            <a:pPr algn="just" eaLnBrk="1" hangingPunct="1"/>
            <a:r>
              <a:rPr lang="es-ES" sz="3000" smtClean="0"/>
              <a:t>Periodo del 02 al 15 de octubre</a:t>
            </a:r>
          </a:p>
          <a:p>
            <a:pPr algn="just" eaLnBrk="1" hangingPunct="1"/>
            <a:r>
              <a:rPr lang="es-ES" sz="3000" smtClean="0"/>
              <a:t>Asignación de alumnos a las brigadas:</a:t>
            </a:r>
          </a:p>
          <a:p>
            <a:pPr lvl="1" algn="just" eaLnBrk="1" hangingPunct="1"/>
            <a:r>
              <a:rPr lang="es-ES" sz="2600" smtClean="0"/>
              <a:t>Cuatro brigadas de vigilancia epidemiológica y promoción de la salud (cinco alumnos).</a:t>
            </a:r>
          </a:p>
          <a:p>
            <a:pPr lvl="1" algn="just" eaLnBrk="1" hangingPunct="1"/>
            <a:r>
              <a:rPr lang="es-ES" sz="2600" smtClean="0"/>
              <a:t>Los primeros 3 días, por las tardes se recorrieron albergues.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5413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000" dirty="0" smtClean="0"/>
              <a:t>Acciones de trabajo en campo del segundo</a:t>
            </a:r>
            <a:endParaRPr lang="es-ES" sz="4000" dirty="0"/>
          </a:p>
        </p:txBody>
      </p:sp>
      <p:sp>
        <p:nvSpPr>
          <p:cNvPr id="43011" name="2 Marcador de contenido"/>
          <p:cNvSpPr>
            <a:spLocks noGrp="1"/>
          </p:cNvSpPr>
          <p:nvPr>
            <p:ph sz="half" idx="1"/>
          </p:nvPr>
        </p:nvSpPr>
        <p:spPr>
          <a:xfrm>
            <a:off x="684213" y="1196975"/>
            <a:ext cx="7991475" cy="5256213"/>
          </a:xfrm>
        </p:spPr>
        <p:txBody>
          <a:bodyPr/>
          <a:lstStyle/>
          <a:p>
            <a:pPr algn="just" eaLnBrk="1" hangingPunct="1"/>
            <a:endParaRPr lang="es-ES" sz="3000" smtClean="0"/>
          </a:p>
          <a:p>
            <a:pPr algn="just" eaLnBrk="1" hangingPunct="1"/>
            <a:r>
              <a:rPr lang="es-ES" sz="3000" smtClean="0"/>
              <a:t>Periodo del 09 al 15 de octubre</a:t>
            </a:r>
          </a:p>
          <a:p>
            <a:pPr algn="just" eaLnBrk="1" hangingPunct="1"/>
            <a:r>
              <a:rPr lang="es-ES" sz="3000" smtClean="0"/>
              <a:t>Asignación de alumnos a las brigadas:</a:t>
            </a:r>
          </a:p>
          <a:p>
            <a:pPr lvl="1" algn="just" eaLnBrk="1" hangingPunct="1"/>
            <a:r>
              <a:rPr lang="es-ES" sz="2600" smtClean="0"/>
              <a:t>Dos brigadas de vigilancia epidemiológica y promoción de la salud (seis alumnos).</a:t>
            </a:r>
          </a:p>
          <a:p>
            <a:pPr lvl="1" algn="just" eaLnBrk="1" hangingPunct="1"/>
            <a:r>
              <a:rPr lang="es-ES" sz="2600" smtClean="0"/>
              <a:t>Una brigada de control de vectores (dos alumnos).</a:t>
            </a:r>
          </a:p>
          <a:p>
            <a:pPr lvl="1" algn="just" eaLnBrk="1" hangingPunct="1">
              <a:buFont typeface="Arial" charset="0"/>
              <a:buNone/>
            </a:pPr>
            <a:endParaRPr lang="es-ES" sz="2600" smtClean="0"/>
          </a:p>
          <a:p>
            <a:pPr algn="just" eaLnBrk="1" hangingPunct="1"/>
            <a:r>
              <a:rPr lang="es-ES" sz="3000" smtClean="0"/>
              <a:t>Todos los alumnos realizaron ambas rotaciones al cabo de la semana de participación.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dirty="0" smtClean="0"/>
              <a:t>Brigada de vigilancia epidemiológica</a:t>
            </a:r>
            <a:br>
              <a:rPr lang="es-ES" dirty="0" smtClean="0"/>
            </a:br>
            <a:r>
              <a:rPr lang="es-ES" sz="3800" dirty="0" smtClean="0">
                <a:solidFill>
                  <a:schemeClr val="bg1">
                    <a:lumMod val="50000"/>
                  </a:schemeClr>
                </a:solidFill>
              </a:rPr>
              <a:t>Acciones en campo</a:t>
            </a:r>
            <a:endParaRPr lang="es-MX" sz="3800" dirty="0"/>
          </a:p>
        </p:txBody>
      </p:sp>
      <p:sp>
        <p:nvSpPr>
          <p:cNvPr id="44035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/>
            <a:r>
              <a:rPr lang="es-MX" smtClean="0"/>
              <a:t>Distribución de</a:t>
            </a:r>
            <a:r>
              <a:rPr lang="es-ES" smtClean="0"/>
              <a:t> actividades y materiales</a:t>
            </a:r>
          </a:p>
          <a:p>
            <a:pPr marL="514350" indent="-514350" eaLnBrk="1" hangingPunct="1">
              <a:buFont typeface="Arial" charset="0"/>
              <a:buNone/>
            </a:pPr>
            <a:endParaRPr lang="es-MX" smtClean="0"/>
          </a:p>
        </p:txBody>
      </p:sp>
      <p:pic>
        <p:nvPicPr>
          <p:cNvPr id="4" name="Picture 2" descr="C:\Users\YOLANDA\Pictures\cenavece abi\1210201014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5951" y="2597721"/>
            <a:ext cx="5072098" cy="36887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1 Título"/>
          <p:cNvSpPr>
            <a:spLocks noGrp="1"/>
          </p:cNvSpPr>
          <p:nvPr>
            <p:ph type="title"/>
          </p:nvPr>
        </p:nvSpPr>
        <p:spPr>
          <a:xfrm>
            <a:off x="457200" y="125413"/>
            <a:ext cx="8229600" cy="1143000"/>
          </a:xfrm>
        </p:spPr>
        <p:txBody>
          <a:bodyPr/>
          <a:lstStyle/>
          <a:p>
            <a:pPr eaLnBrk="1" hangingPunct="1"/>
            <a:r>
              <a:rPr lang="es-ES" sz="4000" smtClean="0"/>
              <a:t>Brigadas de vigilancia epidemiológica</a:t>
            </a:r>
          </a:p>
        </p:txBody>
      </p:sp>
      <p:sp>
        <p:nvSpPr>
          <p:cNvPr id="45059" name="2 Marcador de contenido"/>
          <p:cNvSpPr>
            <a:spLocks noGrp="1"/>
          </p:cNvSpPr>
          <p:nvPr>
            <p:ph sz="half" idx="1"/>
          </p:nvPr>
        </p:nvSpPr>
        <p:spPr>
          <a:xfrm>
            <a:off x="684213" y="1196975"/>
            <a:ext cx="7991475" cy="5256213"/>
          </a:xfrm>
        </p:spPr>
        <p:txBody>
          <a:bodyPr/>
          <a:lstStyle/>
          <a:p>
            <a:pPr algn="just" eaLnBrk="1" hangingPunct="1"/>
            <a:r>
              <a:rPr lang="es-ES" sz="3000" smtClean="0"/>
              <a:t>Conformada por tres promotores de salud con una camioneta 4x4 con capacidad para seis pasajeros, el equipo y medicamento necesario.</a:t>
            </a:r>
            <a:endParaRPr lang="es-ES" sz="2600" smtClean="0"/>
          </a:p>
        </p:txBody>
      </p:sp>
      <p:pic>
        <p:nvPicPr>
          <p:cNvPr id="1026" name="Picture 2" descr="C:\Users\YOLANDA\Pictures\cenavece ricardo\DSC008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3053926"/>
            <a:ext cx="4786346" cy="3589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dirty="0" smtClean="0"/>
              <a:t>Primero día de trabajo</a:t>
            </a:r>
            <a:br>
              <a:rPr lang="es-ES" dirty="0" smtClean="0"/>
            </a:br>
            <a:endParaRPr lang="es-MX" sz="3800" dirty="0"/>
          </a:p>
        </p:txBody>
      </p:sp>
      <p:sp>
        <p:nvSpPr>
          <p:cNvPr id="4608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/>
            <a:r>
              <a:rPr lang="es-MX" smtClean="0"/>
              <a:t>Cada alumno es entrenado por un brigadista.</a:t>
            </a:r>
          </a:p>
          <a:p>
            <a:pPr marL="514350" indent="-514350" eaLnBrk="1" hangingPunct="1"/>
            <a:endParaRPr lang="es-MX" smtClean="0"/>
          </a:p>
        </p:txBody>
      </p:sp>
      <p:pic>
        <p:nvPicPr>
          <p:cNvPr id="4" name="3 Imagen" descr="DSC009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26451" y="2857495"/>
            <a:ext cx="4691097" cy="35183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smtClean="0"/>
              <a:t>Trabajo posterior al entrenamiento</a:t>
            </a:r>
          </a:p>
        </p:txBody>
      </p:sp>
      <p:sp>
        <p:nvSpPr>
          <p:cNvPr id="47107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s-ES" smtClean="0"/>
              <a:t>Los alumnos asumieron responsabilidades  dentro de las brigadas.</a:t>
            </a:r>
          </a:p>
          <a:p>
            <a:pPr eaLnBrk="1" hangingPunct="1"/>
            <a:r>
              <a:rPr lang="es-ES" smtClean="0"/>
              <a:t>Cada día se rotaban responsabilidades</a:t>
            </a:r>
          </a:p>
          <a:p>
            <a:pPr lvl="1" eaLnBrk="1" hangingPunct="1"/>
            <a:r>
              <a:rPr lang="es-ES" smtClean="0"/>
              <a:t>Coordinación de la brigada</a:t>
            </a:r>
          </a:p>
          <a:p>
            <a:pPr lvl="1" eaLnBrk="1" hangingPunct="1"/>
            <a:r>
              <a:rPr lang="es-ES" smtClean="0"/>
              <a:t>Contacto con autoridades locales y de salud</a:t>
            </a:r>
          </a:p>
          <a:p>
            <a:pPr lvl="1" eaLnBrk="1" hangingPunct="1"/>
            <a:r>
              <a:rPr lang="es-ES" smtClean="0"/>
              <a:t>Cartografía de la localidad</a:t>
            </a:r>
          </a:p>
          <a:p>
            <a:pPr lvl="1" eaLnBrk="1" hangingPunct="1"/>
            <a:r>
              <a:rPr lang="es-ES" smtClean="0"/>
              <a:t>Elaboración de concentrados</a:t>
            </a:r>
            <a:endParaRPr lang="es-MX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dirty="0" smtClean="0"/>
              <a:t>Brigada de vigilancia epidemiológica</a:t>
            </a:r>
            <a:br>
              <a:rPr lang="es-ES" dirty="0" smtClean="0"/>
            </a:br>
            <a:r>
              <a:rPr lang="es-ES" sz="3800" dirty="0" smtClean="0">
                <a:solidFill>
                  <a:schemeClr val="bg1">
                    <a:lumMod val="50000"/>
                  </a:schemeClr>
                </a:solidFill>
              </a:rPr>
              <a:t> Acciones en campo</a:t>
            </a:r>
            <a:endParaRPr lang="es-MX" sz="3800" dirty="0"/>
          </a:p>
        </p:txBody>
      </p:sp>
      <p:sp>
        <p:nvSpPr>
          <p:cNvPr id="48131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/>
            <a:r>
              <a:rPr lang="es-MX" smtClean="0"/>
              <a:t>Llenado de formatos</a:t>
            </a:r>
          </a:p>
        </p:txBody>
      </p:sp>
      <p:pic>
        <p:nvPicPr>
          <p:cNvPr id="6146" name="Picture 2" descr="C:\Users\YOLANDA\Pictures\cenavece ricardo\DSC01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2500306"/>
            <a:ext cx="4857784" cy="3643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dirty="0" smtClean="0"/>
              <a:t>Brigada de vigilancia epidemiológica</a:t>
            </a:r>
            <a:br>
              <a:rPr lang="es-ES" dirty="0" smtClean="0"/>
            </a:br>
            <a:r>
              <a:rPr lang="es-ES" sz="3800" dirty="0" smtClean="0">
                <a:solidFill>
                  <a:schemeClr val="bg1">
                    <a:lumMod val="50000"/>
                  </a:schemeClr>
                </a:solidFill>
              </a:rPr>
              <a:t> Acciones en campo</a:t>
            </a:r>
            <a:endParaRPr lang="es-MX" sz="3800" dirty="0"/>
          </a:p>
        </p:txBody>
      </p:sp>
      <p:sp>
        <p:nvSpPr>
          <p:cNvPr id="49155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/>
            <a:r>
              <a:rPr lang="es-MX" smtClean="0"/>
              <a:t>Sectorización de la comunidad</a:t>
            </a:r>
          </a:p>
          <a:p>
            <a:pPr marL="914400" lvl="1" indent="-514350" algn="just" eaLnBrk="1" hangingPunct="1">
              <a:buFont typeface="Arial" charset="0"/>
              <a:buNone/>
            </a:pPr>
            <a:endParaRPr lang="es-ES" smtClean="0"/>
          </a:p>
          <a:p>
            <a:pPr marL="514350" indent="-514350" eaLnBrk="1" hangingPunct="1"/>
            <a:endParaRPr lang="es-MX" smtClean="0"/>
          </a:p>
        </p:txBody>
      </p:sp>
      <p:pic>
        <p:nvPicPr>
          <p:cNvPr id="7171" name="Picture 3" descr="C:\Users\YOLANDA\Pictures\cenavece abi\1210201014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2500306"/>
            <a:ext cx="5715040" cy="39169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dirty="0" smtClean="0"/>
              <a:t>Brigada de vigilancia epidemiológica</a:t>
            </a:r>
            <a:br>
              <a:rPr lang="es-ES" dirty="0" smtClean="0"/>
            </a:br>
            <a:r>
              <a:rPr lang="es-ES" sz="3800" dirty="0" smtClean="0">
                <a:solidFill>
                  <a:schemeClr val="bg1">
                    <a:lumMod val="50000"/>
                  </a:schemeClr>
                </a:solidFill>
              </a:rPr>
              <a:t> Acciones en campo</a:t>
            </a:r>
            <a:endParaRPr lang="es-MX" sz="3800" dirty="0"/>
          </a:p>
        </p:txBody>
      </p:sp>
      <p:sp>
        <p:nvSpPr>
          <p:cNvPr id="50179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/>
            <a:r>
              <a:rPr lang="es-MX" smtClean="0"/>
              <a:t>Visitas domiciliarias</a:t>
            </a:r>
          </a:p>
        </p:txBody>
      </p:sp>
      <p:pic>
        <p:nvPicPr>
          <p:cNvPr id="2052" name="Picture 4" descr="C:\Users\YOLANDA\Pictures\cenavece ricardo\DSC009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23" y="2571744"/>
            <a:ext cx="4857753" cy="36433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dirty="0" smtClean="0"/>
              <a:t>Brigada de vigilancia epidemiológica</a:t>
            </a:r>
            <a:br>
              <a:rPr lang="es-ES" dirty="0" smtClean="0"/>
            </a:br>
            <a:r>
              <a:rPr lang="es-ES" sz="3800" dirty="0" smtClean="0">
                <a:solidFill>
                  <a:schemeClr val="bg1">
                    <a:lumMod val="50000"/>
                  </a:schemeClr>
                </a:solidFill>
              </a:rPr>
              <a:t> Acciones en campo</a:t>
            </a:r>
            <a:endParaRPr lang="es-MX" sz="3800" dirty="0"/>
          </a:p>
        </p:txBody>
      </p:sp>
      <p:sp>
        <p:nvSpPr>
          <p:cNvPr id="5120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/>
            <a:r>
              <a:rPr lang="es-MX" smtClean="0"/>
              <a:t>Promoción de la salud</a:t>
            </a:r>
          </a:p>
        </p:txBody>
      </p:sp>
      <p:pic>
        <p:nvPicPr>
          <p:cNvPr id="2051" name="Picture 3" descr="C:\Users\YOLANDA\Pictures\cenavece ricardo\DSC009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2714620"/>
            <a:ext cx="4857784" cy="3643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 smtClean="0"/>
              <a:t>Golpe de Agua: Huracán “KARL”</a:t>
            </a:r>
            <a:br>
              <a:rPr lang="es-MX" dirty="0" smtClean="0"/>
            </a:br>
            <a:r>
              <a:rPr lang="es-MX" b="1" dirty="0" smtClean="0"/>
              <a:t>17 y 18 de septiembre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10000"/>
          </a:bodyPr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/>
              <a:t>El huracán rebotó con el Pico de Orizaba.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/>
              <a:t>El desbordamiento de los ríos y la destrucción provocaron el golpe de agua por la noche del 17 y en algunas comunidades por la madrugada del 18.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/>
              <a:t>Comunidades más afectadas: Chachalacas, La Antigua, San Pancho, Soledad, Jamapa, El </a:t>
            </a:r>
            <a:r>
              <a:rPr lang="es-ES" dirty="0" err="1" smtClean="0"/>
              <a:t>Salmoral</a:t>
            </a:r>
            <a:r>
              <a:rPr lang="es-ES" dirty="0" smtClean="0"/>
              <a:t>, Paso de Ovejas, El Faisán, Los Mangos, Carretas, La Ceiba, El Faisal, El </a:t>
            </a:r>
            <a:r>
              <a:rPr lang="es-ES" dirty="0" err="1" smtClean="0"/>
              <a:t>Mangal</a:t>
            </a:r>
            <a:r>
              <a:rPr lang="es-ES" dirty="0" smtClean="0"/>
              <a:t>, Tamarindillo y </a:t>
            </a:r>
            <a:r>
              <a:rPr lang="es-ES" dirty="0" err="1" smtClean="0"/>
              <a:t>Cardel</a:t>
            </a:r>
            <a:r>
              <a:rPr lang="es-ES" dirty="0" smtClean="0"/>
              <a:t>.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dirty="0" smtClean="0"/>
              <a:t>No hubo orientación sobre que hacer.</a:t>
            </a:r>
            <a:endParaRPr lang="es-ES" dirty="0" smtClean="0"/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S" dirty="0" smtClean="0"/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dirty="0" smtClean="0"/>
              <a:t>Brigada de vigilancia epidemiológica</a:t>
            </a:r>
            <a:br>
              <a:rPr lang="es-ES" dirty="0" smtClean="0"/>
            </a:br>
            <a:r>
              <a:rPr lang="es-ES" sz="3800" dirty="0" smtClean="0">
                <a:solidFill>
                  <a:schemeClr val="bg1">
                    <a:lumMod val="50000"/>
                  </a:schemeClr>
                </a:solidFill>
              </a:rPr>
              <a:t> Acciones en campo</a:t>
            </a:r>
            <a:endParaRPr lang="es-MX" sz="3800" dirty="0"/>
          </a:p>
        </p:txBody>
      </p:sp>
      <p:sp>
        <p:nvSpPr>
          <p:cNvPr id="52227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/>
            <a:r>
              <a:rPr lang="es-MX" smtClean="0"/>
              <a:t>Búsqueda intencionada de casos.</a:t>
            </a:r>
          </a:p>
        </p:txBody>
      </p:sp>
      <p:pic>
        <p:nvPicPr>
          <p:cNvPr id="2053" name="Picture 5" descr="C:\Users\YOLANDA\Pictures\cenavece ricardo\DSC009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9764" y="2536001"/>
            <a:ext cx="5024472" cy="37683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dirty="0" smtClean="0"/>
              <a:t>Brigada de vigilancia epidemiológica</a:t>
            </a:r>
            <a:br>
              <a:rPr lang="es-ES" dirty="0" smtClean="0"/>
            </a:br>
            <a:r>
              <a:rPr lang="es-ES" sz="3800" dirty="0" smtClean="0">
                <a:solidFill>
                  <a:schemeClr val="bg1">
                    <a:lumMod val="50000"/>
                  </a:schemeClr>
                </a:solidFill>
              </a:rPr>
              <a:t> Acciones en campo</a:t>
            </a:r>
            <a:endParaRPr lang="es-MX" sz="3800" dirty="0"/>
          </a:p>
        </p:txBody>
      </p:sp>
      <p:sp>
        <p:nvSpPr>
          <p:cNvPr id="53251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/>
            <a:r>
              <a:rPr lang="es-ES" smtClean="0"/>
              <a:t>Elaboración de estudio epidemiológico de caso y toma de muestras.</a:t>
            </a:r>
            <a:endParaRPr lang="es-MX" smtClean="0"/>
          </a:p>
        </p:txBody>
      </p:sp>
      <p:pic>
        <p:nvPicPr>
          <p:cNvPr id="2050" name="Picture 2" descr="C:\Users\YOLANDA\Pictures\cenavece ricardo\DSC009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8827" y="2714620"/>
            <a:ext cx="4786346" cy="35897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dirty="0" smtClean="0"/>
              <a:t>Brigada de vigilancia epidemiológica</a:t>
            </a:r>
            <a:br>
              <a:rPr lang="es-ES" dirty="0" smtClean="0"/>
            </a:br>
            <a:r>
              <a:rPr lang="es-ES" sz="3800" dirty="0" smtClean="0">
                <a:solidFill>
                  <a:schemeClr val="bg1">
                    <a:lumMod val="50000"/>
                  </a:schemeClr>
                </a:solidFill>
              </a:rPr>
              <a:t> Acciones en campo</a:t>
            </a:r>
            <a:endParaRPr lang="es-MX" sz="3800" dirty="0"/>
          </a:p>
        </p:txBody>
      </p:sp>
      <p:sp>
        <p:nvSpPr>
          <p:cNvPr id="54275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/>
            <a:r>
              <a:rPr lang="es-MX" smtClean="0"/>
              <a:t>Concentración de la información</a:t>
            </a:r>
          </a:p>
        </p:txBody>
      </p:sp>
      <p:pic>
        <p:nvPicPr>
          <p:cNvPr id="5122" name="Picture 2" descr="C:\Users\YOLANDA\Pictures\cenavece ricardo\DSC009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4529" y="2500306"/>
            <a:ext cx="5214942" cy="3911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dirty="0" smtClean="0"/>
              <a:t>Brigada de vigilancia epidemiológica</a:t>
            </a:r>
            <a:br>
              <a:rPr lang="es-ES" dirty="0" smtClean="0"/>
            </a:br>
            <a:r>
              <a:rPr lang="es-ES" sz="3800" dirty="0" smtClean="0">
                <a:solidFill>
                  <a:schemeClr val="bg1">
                    <a:lumMod val="50000"/>
                  </a:schemeClr>
                </a:solidFill>
              </a:rPr>
              <a:t> Acciones en campo</a:t>
            </a:r>
            <a:endParaRPr lang="es-MX" sz="3800" dirty="0"/>
          </a:p>
        </p:txBody>
      </p:sp>
      <p:sp>
        <p:nvSpPr>
          <p:cNvPr id="55299" name="2 Marcador de contenido"/>
          <p:cNvSpPr>
            <a:spLocks noGrp="1"/>
          </p:cNvSpPr>
          <p:nvPr>
            <p:ph idx="1"/>
          </p:nvPr>
        </p:nvSpPr>
        <p:spPr>
          <a:xfrm>
            <a:off x="468313" y="1412875"/>
            <a:ext cx="8229600" cy="5102225"/>
          </a:xfrm>
        </p:spPr>
        <p:txBody>
          <a:bodyPr/>
          <a:lstStyle/>
          <a:p>
            <a:pPr marL="514350" indent="-514350" eaLnBrk="1" hangingPunct="1"/>
            <a:r>
              <a:rPr lang="es-MX" smtClean="0"/>
              <a:t>Elaboración de croquis de la localidad visitada</a:t>
            </a:r>
          </a:p>
        </p:txBody>
      </p:sp>
      <p:pic>
        <p:nvPicPr>
          <p:cNvPr id="4098" name="Picture 2" descr="C:\Users\YOLANDA\Pictures\cenavece ricardo\DSC009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2924944"/>
            <a:ext cx="4680520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1 Título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s-MX" smtClean="0"/>
              <a:t>Reporte final de actividades</a:t>
            </a:r>
          </a:p>
        </p:txBody>
      </p:sp>
      <p:sp>
        <p:nvSpPr>
          <p:cNvPr id="56323" name="2 Marcador de contenido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4525962"/>
          </a:xfrm>
        </p:spPr>
        <p:txBody>
          <a:bodyPr/>
          <a:lstStyle/>
          <a:p>
            <a:pPr eaLnBrk="1" hangingPunct="1"/>
            <a:r>
              <a:rPr lang="es-MX" smtClean="0"/>
              <a:t>Entrega al coordinador de brigada del concentrado final, muestras tomadas y croquis.</a:t>
            </a:r>
          </a:p>
          <a:p>
            <a:pPr eaLnBrk="1" hangingPunct="1"/>
            <a:r>
              <a:rPr lang="es-MX" smtClean="0"/>
              <a:t>Posteriormente la información se reportaba al comando central y las muestras se enviaban al LESP para su procesamiento.</a:t>
            </a:r>
          </a:p>
        </p:txBody>
      </p:sp>
      <p:pic>
        <p:nvPicPr>
          <p:cNvPr id="80898" name="Picture 2" descr="http://geqsyw.bay.livefilestore.com/y1mMSsW0pdZHuXHVbPRDID4wRXlo3_bMfqZ-JERCdaSRJFLQu_DotlDzOcQ_AkgOSmoYhLT0xyH6fN6s0ma99flVqQLIUNdo123u0k4e8r46kYUIXEiW0AIVZr6tPbOXH6pxxRPpusS54_WXvoq7qL2UQ/SL741596.JPG?psid=1&amp;type=1&amp;Bpub=SDX.Photos&amp;Bsrc=Photomail&amp;parid=292C36EAECC19E5F!2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203575"/>
            <a:ext cx="2808312" cy="2520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0902" name="Picture 6" descr="http://geqsyw.bay.livefilestore.com/y1mMBryvWTZao-Qn7dCOjy_3HujuarlE3hqwNRZEqusmDEwq7H6R7G3N6iFReao0jrmkHsTnhoEBHBQT_M6a3fuT8_Iz-MvOkjRTO-cOT7dBh_d1TVwlKIySAj92rF-HDVKlFyGhVP_qNTPLCD7bJ1WMg/SL741626.JPG?psid=1&amp;type=1&amp;Bpub=SDX.Photos&amp;Bsrc=Photomail&amp;parid=292C36EAECC19E5F!2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4221088"/>
            <a:ext cx="2592288" cy="24482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smtClean="0"/>
              <a:t>Brigada de control de vectores</a:t>
            </a:r>
          </a:p>
        </p:txBody>
      </p:sp>
      <p:sp>
        <p:nvSpPr>
          <p:cNvPr id="57347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s-MX" smtClean="0"/>
              <a:t>Apoyan al nivel estatal en la contingencia, supervisando y reforzando las actividades.</a:t>
            </a:r>
          </a:p>
        </p:txBody>
      </p:sp>
      <p:pic>
        <p:nvPicPr>
          <p:cNvPr id="11268" name="Picture 4" descr="C:\Users\YOLANDA\Pictures\cenavece abi\1110201013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645024"/>
            <a:ext cx="3240360" cy="24302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6" descr="http://ji7upg.bay.livefilestore.com/y1mE2XtDOvWux_xGuUgwdRi6N2sftXFgeVMPLdZTG5Id0wfkjIk9b1yrlxBF-X2QkrS9XAbMDpGpxkP-7ONU_weY5REpXvYnplr7TLQ67HCA14ija8SEewm25CfiCxTOX8LRIsybmkF7nJs03QkDW8r0A/031020101048.jpg?psid=1&amp;type=1&amp;Bpub=SDX.Photos&amp;Bsrc=Photomail&amp;parid=A46AB9A5F9F17F08!2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717032"/>
            <a:ext cx="3142034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smtClean="0"/>
              <a:t>Brigada de control de vectores</a:t>
            </a:r>
          </a:p>
        </p:txBody>
      </p:sp>
      <p:sp>
        <p:nvSpPr>
          <p:cNvPr id="58371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s-ES" smtClean="0"/>
              <a:t>Manejo de abate para eliminación del vector en sus distintas fases.</a:t>
            </a:r>
            <a:endParaRPr lang="es-MX" smtClean="0"/>
          </a:p>
        </p:txBody>
      </p:sp>
      <p:pic>
        <p:nvPicPr>
          <p:cNvPr id="13314" name="Picture 2" descr="C:\Users\YOLANDA\Pictures\cenavece abi\38979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7900" y="2714620"/>
            <a:ext cx="5248200" cy="3857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smtClean="0"/>
              <a:t>Brigada de control de vectores</a:t>
            </a:r>
          </a:p>
        </p:txBody>
      </p:sp>
      <p:sp>
        <p:nvSpPr>
          <p:cNvPr id="59395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s-ES" smtClean="0"/>
              <a:t>Descacharrización.</a:t>
            </a:r>
            <a:endParaRPr lang="es-MX" smtClean="0"/>
          </a:p>
        </p:txBody>
      </p:sp>
      <p:pic>
        <p:nvPicPr>
          <p:cNvPr id="10244" name="Picture 4" descr="C:\Users\YOLANDA\Pictures\cenavece diego\IMG00349-20101014-13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357430"/>
            <a:ext cx="4429156" cy="33218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2" name="Picture 2" descr="C:\Users\YOLANDA\Pictures\cenavece abi\763065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286124"/>
            <a:ext cx="4476781" cy="33575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smtClean="0"/>
              <a:t>Brigada de control de vectores</a:t>
            </a:r>
          </a:p>
        </p:txBody>
      </p:sp>
      <p:sp>
        <p:nvSpPr>
          <p:cNvPr id="60419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s-ES" smtClean="0"/>
              <a:t>Rotación con los entomólogos</a:t>
            </a:r>
            <a:endParaRPr lang="es-MX" smtClean="0"/>
          </a:p>
        </p:txBody>
      </p:sp>
      <p:pic>
        <p:nvPicPr>
          <p:cNvPr id="9218" name="Picture 2" descr="C:\Users\YOLANDA\Pictures\cenavece abi\_7279914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6404" y="2393126"/>
            <a:ext cx="5191192" cy="38933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smtClean="0"/>
              <a:t>Brigada de control de vectores</a:t>
            </a:r>
          </a:p>
        </p:txBody>
      </p:sp>
      <p:sp>
        <p:nvSpPr>
          <p:cNvPr id="6144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s-ES" smtClean="0"/>
              <a:t>Supervisión y asesoría en la técnica de fumigación.</a:t>
            </a:r>
          </a:p>
        </p:txBody>
      </p:sp>
      <p:pic>
        <p:nvPicPr>
          <p:cNvPr id="12292" name="Picture 4" descr="C:\Users\YOLANDA\Pictures\cenavece abi\1110201013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429000"/>
            <a:ext cx="4258900" cy="3143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3" name="Picture 5" descr="C:\Users\YOLANDA\Pictures\cenavece abi\1110201013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2857496"/>
            <a:ext cx="4000529" cy="3000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smtClean="0"/>
              <a:t>Municipios inundados por Karl</a:t>
            </a:r>
            <a:endParaRPr lang="es-ES" smtClean="0"/>
          </a:p>
        </p:txBody>
      </p:sp>
      <p:pic>
        <p:nvPicPr>
          <p:cNvPr id="7171" name="3 Marcador de contenido" descr="municipios inundados por kar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50913" y="1600200"/>
            <a:ext cx="72421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smtClean="0"/>
              <a:t>Visita a los albergues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MX" dirty="0" smtClean="0"/>
              <a:t>Se hizo revisión de: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MX" dirty="0" smtClean="0"/>
              <a:t>Censo de alojados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MX" dirty="0" smtClean="0"/>
              <a:t>Protección contra riesgos sanitarios (control de alimentos y agua)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MX" dirty="0" smtClean="0"/>
              <a:t>Vigilancia epidemiológica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s-MX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MX" dirty="0" smtClean="0"/>
              <a:t>Nota : Las acciones  de atención médica, atención psicológica, protección especifica ante enfermedades, parte de la vigilancia epidemiológica y  promoción a la salud fue brindada por  el comando estatal y jurisdiccional de la seguridad en salud.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smtClean="0"/>
              <a:t>Evaluación de conocimientos</a:t>
            </a:r>
          </a:p>
        </p:txBody>
      </p:sp>
      <p:sp>
        <p:nvSpPr>
          <p:cNvPr id="63491" name="2 Marcador de contenido"/>
          <p:cNvSpPr>
            <a:spLocks noGrp="1"/>
          </p:cNvSpPr>
          <p:nvPr>
            <p:ph idx="1"/>
          </p:nvPr>
        </p:nvSpPr>
        <p:spPr>
          <a:xfrm>
            <a:off x="457200" y="1285875"/>
            <a:ext cx="8229600" cy="4525963"/>
          </a:xfrm>
        </p:spPr>
        <p:txBody>
          <a:bodyPr/>
          <a:lstStyle/>
          <a:p>
            <a:pPr eaLnBrk="1" hangingPunct="1"/>
            <a:r>
              <a:rPr lang="es-MX" smtClean="0"/>
              <a:t>Se realizó una evaluación de conocimientos sobre vigilancia epidemiológica.</a:t>
            </a:r>
          </a:p>
          <a:p>
            <a:pPr eaLnBrk="1" hangingPunct="1"/>
            <a:endParaRPr lang="es-MX" smtClean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428868"/>
            <a:ext cx="3905277" cy="2928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38" name="Picture 2" descr="C:\Users\YOLANDA\Pictures\cenavece diego\1_2504777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552822"/>
            <a:ext cx="4121152" cy="30908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b="1" smtClean="0"/>
              <a:t>Lecciones Aprendidas</a:t>
            </a:r>
            <a:endParaRPr lang="es-ES" b="1" smtClean="0"/>
          </a:p>
        </p:txBody>
      </p:sp>
      <p:sp>
        <p:nvSpPr>
          <p:cNvPr id="64515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spcBef>
                <a:spcPct val="0"/>
              </a:spcBef>
            </a:pPr>
            <a:r>
              <a:rPr lang="es-ES" smtClean="0"/>
              <a:t>Evaluación apropiada de los daños para identificar las necesidades urgentes y establecer las prioridades de apoyo a la población afectada.</a:t>
            </a:r>
          </a:p>
          <a:p>
            <a:pPr algn="just" eaLnBrk="1" hangingPunct="1">
              <a:spcBef>
                <a:spcPct val="0"/>
              </a:spcBef>
            </a:pPr>
            <a:r>
              <a:rPr lang="es-MX" smtClean="0"/>
              <a:t>Aprovechar la situación para fortalecer las competencias de los alumnos en vigilancia epidemiológica en situaciones de desastre.</a:t>
            </a:r>
            <a:endParaRPr lang="es-E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s-MX" b="1" smtClean="0"/>
              <a:t>Propuesta de colaboración</a:t>
            </a:r>
            <a:endParaRPr lang="es-ES" smtClean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s-E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b="1" smtClean="0"/>
              <a:t>Antecedentes</a:t>
            </a:r>
            <a:endParaRPr lang="es-ES" b="1" smtClean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rtlCol="0">
            <a:normAutofit fontScale="62500" lnSpcReduction="20000"/>
          </a:bodyPr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/>
              <a:t>Exhorto de OPS/OMS a sus miembros para fortalecer sus </a:t>
            </a:r>
            <a:r>
              <a:rPr lang="es-ES" dirty="0"/>
              <a:t>Programas </a:t>
            </a:r>
            <a:r>
              <a:rPr lang="es-ES" dirty="0" smtClean="0"/>
              <a:t>para enfrentar situaciones </a:t>
            </a:r>
            <a:r>
              <a:rPr lang="es-ES" dirty="0"/>
              <a:t>de emergencia sanitaria.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S" dirty="0" smtClean="0"/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/>
              <a:t>El </a:t>
            </a:r>
            <a:r>
              <a:rPr lang="es-ES" dirty="0"/>
              <a:t>tema de los desastres y su relación con la salud  en los programas de estudio de las instituciones de </a:t>
            </a:r>
            <a:r>
              <a:rPr lang="es-ES" dirty="0" smtClean="0"/>
              <a:t>enseñanza </a:t>
            </a:r>
            <a:r>
              <a:rPr lang="es-ES" dirty="0"/>
              <a:t>es un indicador del </a:t>
            </a:r>
            <a:r>
              <a:rPr lang="es-ES" dirty="0" smtClean="0"/>
              <a:t>compromiso.</a:t>
            </a:r>
            <a:endParaRPr lang="es-ES" dirty="0"/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S" dirty="0" smtClean="0"/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/>
              <a:t>Es responsabilidad de las instituciones de formación de recursos humanos preparar y capacitar a los futuros sanitaristas enfrentar </a:t>
            </a:r>
            <a:r>
              <a:rPr lang="es-ES" dirty="0"/>
              <a:t>y </a:t>
            </a:r>
            <a:r>
              <a:rPr lang="es-ES" dirty="0" smtClean="0"/>
              <a:t>prevenir </a:t>
            </a:r>
            <a:r>
              <a:rPr lang="es-ES" dirty="0"/>
              <a:t>los efectos de </a:t>
            </a:r>
            <a:r>
              <a:rPr lang="es-ES" dirty="0" smtClean="0"/>
              <a:t>crisis que </a:t>
            </a:r>
            <a:r>
              <a:rPr lang="es-ES" dirty="0"/>
              <a:t>afecten la  salud de sus comunidades</a:t>
            </a:r>
            <a:r>
              <a:rPr lang="es-ES" dirty="0" smtClean="0"/>
              <a:t>.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S" dirty="0"/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/>
              <a:t>Las </a:t>
            </a:r>
            <a:r>
              <a:rPr lang="es-ES" dirty="0"/>
              <a:t>universidades </a:t>
            </a:r>
            <a:r>
              <a:rPr lang="es-ES" dirty="0" smtClean="0"/>
              <a:t>realizan el </a:t>
            </a:r>
            <a:r>
              <a:rPr lang="es-ES" dirty="0"/>
              <a:t>aporte científico para la identificación de necesidades, </a:t>
            </a:r>
            <a:r>
              <a:rPr lang="es-ES" dirty="0" smtClean="0"/>
              <a:t>profundización </a:t>
            </a:r>
            <a:r>
              <a:rPr lang="es-ES" dirty="0"/>
              <a:t>y actualización de conceptos e investigación </a:t>
            </a:r>
            <a:r>
              <a:rPr lang="es-ES" dirty="0" smtClean="0"/>
              <a:t>sobre la salud.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dirty="0" smtClean="0"/>
              <a:t>Antecedentes al interior de AMESP</a:t>
            </a:r>
            <a:endParaRPr lang="es-ES" b="1" baseline="30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86238"/>
          </a:xfrm>
        </p:spPr>
        <p:txBody>
          <a:bodyPr rtlCol="0">
            <a:normAutofit fontScale="77500" lnSpcReduction="20000"/>
          </a:bodyPr>
          <a:lstStyle/>
          <a:p>
            <a:pPr marL="514350" indent="-51435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dirty="0" smtClean="0"/>
              <a:t>Taller “Abordaje de situaciones de desastres en las </a:t>
            </a:r>
            <a:r>
              <a:rPr lang="es-MX" dirty="0" err="1" smtClean="0"/>
              <a:t>currícula</a:t>
            </a:r>
            <a:r>
              <a:rPr lang="es-MX" dirty="0" smtClean="0"/>
              <a:t> de las escuelas de Salud Pública de la AMESP”. Xalapa, diciembre 1999.</a:t>
            </a:r>
          </a:p>
          <a:p>
            <a:pPr marL="514350" indent="-51435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s-MX" dirty="0" smtClean="0"/>
          </a:p>
          <a:p>
            <a:pPr marL="514350" indent="-51435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/>
              <a:t>XXXVI Reunión de la Asociación Mexicana de Educación en Salud Pública, del 24 al 26 de junio. Zacatecas.</a:t>
            </a:r>
          </a:p>
          <a:p>
            <a:pPr marL="914400" lvl="1" indent="-51435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s-ES" dirty="0" smtClean="0"/>
              <a:t>Taller: “Desafíos de la Educación en Salud Pública ante contingencias futuras”</a:t>
            </a:r>
          </a:p>
          <a:p>
            <a:pPr marL="914400" lvl="1" indent="-51435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s-ES" dirty="0" smtClean="0"/>
              <a:t>Posicionamiento de AMESP ante la Epidemia de la Influenza A (H1N1)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dirty="0" smtClean="0"/>
              <a:t>Antecedentes al interior de AMESP</a:t>
            </a:r>
            <a:r>
              <a:rPr lang="es-MX" b="1" baseline="30000" dirty="0" smtClean="0"/>
              <a:t>3</a:t>
            </a:r>
            <a:endParaRPr lang="es-ES" b="1" baseline="30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86238"/>
          </a:xfrm>
        </p:spPr>
        <p:txBody>
          <a:bodyPr rtlCol="0">
            <a:normAutofit fontScale="55000" lnSpcReduction="20000"/>
          </a:bodyPr>
          <a:lstStyle/>
          <a:p>
            <a:pPr marL="514350" indent="-51435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dirty="0" smtClean="0"/>
              <a:t>Las </a:t>
            </a:r>
            <a:r>
              <a:rPr lang="es-ES" dirty="0"/>
              <a:t>emergencias sanitarias son una oportunidad de servicio y de formación para los profesores y alumnos de los programas de educación en salud pública.</a:t>
            </a:r>
          </a:p>
          <a:p>
            <a:pPr marL="514350" indent="-51435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dirty="0" smtClean="0"/>
              <a:t>Informar </a:t>
            </a:r>
            <a:r>
              <a:rPr lang="es-ES" dirty="0"/>
              <a:t>a las autoridades sanitarias correspondientes la disposición de la AMESP y de los programas integrantes de la misma para contribuir a enfrentar las emergencias sanitarias y realizar las gestiones necesarias para concretar dicha disposición en los términos más pertinentes a las funciones de AMESP.</a:t>
            </a:r>
          </a:p>
          <a:p>
            <a:pPr marL="514350" indent="-51435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dirty="0" smtClean="0"/>
              <a:t>Formular </a:t>
            </a:r>
            <a:r>
              <a:rPr lang="es-ES" dirty="0"/>
              <a:t>propuestas educativas para los programas de formación en salud pública en relación con: manejo de emergencias sanitarias, inteligencia epidemiológica y ética.</a:t>
            </a:r>
          </a:p>
          <a:p>
            <a:pPr marL="514350" indent="-51435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dirty="0" smtClean="0"/>
              <a:t>No </a:t>
            </a:r>
            <a:r>
              <a:rPr lang="es-ES" dirty="0"/>
              <a:t>relegar en ningún momento los muchos otros problemas de salud pública en México que tienen mayor envergadura que la influenza A(H1N1).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3143250" y="6215063"/>
            <a:ext cx="56848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85725" indent="-85725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baseline="30000" dirty="0">
                <a:latin typeface="+mn-lt"/>
              </a:rPr>
              <a:t>3 </a:t>
            </a:r>
            <a:r>
              <a:rPr lang="es-ES" sz="1400" b="1" dirty="0">
                <a:latin typeface="+mn-lt"/>
              </a:rPr>
              <a:t>Posicionamiento de AMESP ante la Epidemia de la Influenza A (H1N1)</a:t>
            </a:r>
          </a:p>
          <a:p>
            <a:pPr indent="85725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400" b="1" dirty="0">
                <a:latin typeface="+mn-lt"/>
              </a:rPr>
              <a:t>Zacatecas 25 y 26 de junio 2009</a:t>
            </a:r>
            <a:endParaRPr lang="es-ES" sz="14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smtClean="0"/>
              <a:t>Objetivo</a:t>
            </a:r>
            <a:endParaRPr lang="es-ES" smtClean="0"/>
          </a:p>
        </p:txBody>
      </p:sp>
      <p:sp>
        <p:nvSpPr>
          <p:cNvPr id="69635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spcBef>
                <a:spcPct val="0"/>
              </a:spcBef>
            </a:pPr>
            <a:r>
              <a:rPr lang="es-MX" smtClean="0"/>
              <a:t>Promover la participación de los estudiantes de los programas miembros de AMESP durante un desastre en forma coordinada con el CENAPRECE.</a:t>
            </a:r>
            <a:endParaRPr lang="es-E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1 Imagen" descr="S730278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285750"/>
            <a:ext cx="4572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2 CuadroTexto"/>
          <p:cNvSpPr txBox="1">
            <a:spLocks noChangeArrowheads="1"/>
          </p:cNvSpPr>
          <p:nvPr/>
        </p:nvSpPr>
        <p:spPr bwMode="auto">
          <a:xfrm>
            <a:off x="5000625" y="1357313"/>
            <a:ext cx="392906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7200" b="1">
                <a:latin typeface="Calibri" pitchFamily="34" charset="0"/>
              </a:rPr>
              <a:t>Muchas Gracias</a:t>
            </a:r>
            <a:endParaRPr lang="es-ES" sz="72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dirty="0" smtClean="0"/>
              <a:t>Huracán “KARL</a:t>
            </a:r>
            <a:br>
              <a:rPr lang="es-MX" b="1" dirty="0" smtClean="0"/>
            </a:br>
            <a:r>
              <a:rPr lang="es-ES" b="1" dirty="0" smtClean="0"/>
              <a:t>Consecuencias</a:t>
            </a:r>
            <a:endParaRPr lang="es-ES" dirty="0"/>
          </a:p>
        </p:txBody>
      </p:sp>
      <p:pic>
        <p:nvPicPr>
          <p:cNvPr id="8195" name="7 Imagen" descr="DSC0207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38" y="1643063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12 CuadroTexto"/>
          <p:cNvSpPr txBox="1">
            <a:spLocks noChangeArrowheads="1"/>
          </p:cNvSpPr>
          <p:nvPr/>
        </p:nvSpPr>
        <p:spPr bwMode="auto">
          <a:xfrm>
            <a:off x="285750" y="4946650"/>
            <a:ext cx="8215313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3200" b="1">
                <a:latin typeface="Calibri" pitchFamily="34" charset="0"/>
              </a:rPr>
              <a:t>400 mil damnificados,</a:t>
            </a:r>
          </a:p>
          <a:p>
            <a:pPr algn="ctr"/>
            <a:r>
              <a:rPr lang="es-ES" sz="3200" b="1">
                <a:latin typeface="Calibri" pitchFamily="34" charset="0"/>
              </a:rPr>
              <a:t>2000 fueron rescatados y trasladados por aire</a:t>
            </a:r>
          </a:p>
          <a:p>
            <a:pPr algn="ctr"/>
            <a:r>
              <a:rPr lang="es-MX" sz="3200" b="1">
                <a:latin typeface="Calibri" pitchFamily="34" charset="0"/>
              </a:rPr>
              <a:t>“14 muertos”</a:t>
            </a:r>
            <a:endParaRPr lang="es-ES" sz="3200" b="1">
              <a:latin typeface="Calibri" pitchFamily="34" charset="0"/>
            </a:endParaRPr>
          </a:p>
          <a:p>
            <a:pPr algn="ctr"/>
            <a:endParaRPr lang="es-ES" sz="3200" b="1">
              <a:latin typeface="Calibri" pitchFamily="34" charset="0"/>
            </a:endParaRPr>
          </a:p>
          <a:p>
            <a:pPr algn="ctr"/>
            <a:endParaRPr lang="es-ES" sz="32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dirty="0" smtClean="0"/>
              <a:t>Huracán “KARL</a:t>
            </a:r>
            <a:br>
              <a:rPr lang="es-MX" b="1" dirty="0" smtClean="0"/>
            </a:br>
            <a:r>
              <a:rPr lang="es-ES" b="1" dirty="0" smtClean="0"/>
              <a:t>Consecuencias</a:t>
            </a:r>
            <a:endParaRPr lang="es-ES" dirty="0"/>
          </a:p>
        </p:txBody>
      </p:sp>
      <p:pic>
        <p:nvPicPr>
          <p:cNvPr id="9219" name="5 Imagen" descr="DSC0208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5" y="1643063"/>
            <a:ext cx="2952750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6 CuadroTexto"/>
          <p:cNvSpPr txBox="1">
            <a:spLocks noChangeArrowheads="1"/>
          </p:cNvSpPr>
          <p:nvPr/>
        </p:nvSpPr>
        <p:spPr bwMode="auto">
          <a:xfrm>
            <a:off x="7072313" y="3143250"/>
            <a:ext cx="1857375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3200" b="1">
                <a:latin typeface="Calibri" pitchFamily="34" charset="0"/>
              </a:rPr>
              <a:t>140 mil viviendas afectadas</a:t>
            </a:r>
          </a:p>
          <a:p>
            <a:pPr algn="ctr"/>
            <a:endParaRPr lang="es-ES" sz="3200" b="1">
              <a:latin typeface="Calibri" pitchFamily="34" charset="0"/>
            </a:endParaRPr>
          </a:p>
        </p:txBody>
      </p:sp>
      <p:pic>
        <p:nvPicPr>
          <p:cNvPr id="9221" name="8 Imagen" descr="DSC0208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63" y="4143375"/>
            <a:ext cx="295275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9 Imagen" descr="DSC0208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5" y="4071938"/>
            <a:ext cx="2952750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7 Imagen" descr="DSC0681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1643063"/>
            <a:ext cx="2952750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dirty="0" smtClean="0"/>
              <a:t>Huracán “KARL</a:t>
            </a:r>
            <a:br>
              <a:rPr lang="es-MX" b="1" dirty="0" smtClean="0"/>
            </a:br>
            <a:r>
              <a:rPr lang="es-ES" b="1" dirty="0" smtClean="0"/>
              <a:t>Consecuencias</a:t>
            </a:r>
            <a:endParaRPr lang="es-ES" dirty="0"/>
          </a:p>
        </p:txBody>
      </p:sp>
      <p:pic>
        <p:nvPicPr>
          <p:cNvPr id="10243" name="2 Imagen" descr="DSC0201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484313"/>
            <a:ext cx="335915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3 Rectángulo"/>
          <p:cNvSpPr>
            <a:spLocks noChangeArrowheads="1"/>
          </p:cNvSpPr>
          <p:nvPr/>
        </p:nvSpPr>
        <p:spPr bwMode="auto">
          <a:xfrm>
            <a:off x="4043363" y="5084763"/>
            <a:ext cx="5100637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3200" b="1">
                <a:latin typeface="Calibri" pitchFamily="34" charset="0"/>
              </a:rPr>
              <a:t>Varios Municipios sin servicios básicos</a:t>
            </a:r>
          </a:p>
        </p:txBody>
      </p:sp>
      <p:pic>
        <p:nvPicPr>
          <p:cNvPr id="10245" name="4 Imagen" descr="S730279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063" y="1989138"/>
            <a:ext cx="2303462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5 Imagen" descr="DSC0676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4122738"/>
            <a:ext cx="335915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89811</TotalTime>
  <Words>1857</Words>
  <Application>Microsoft Office PowerPoint</Application>
  <PresentationFormat>Presentación en pantalla (4:3)</PresentationFormat>
  <Paragraphs>279</Paragraphs>
  <Slides>68</Slides>
  <Notes>34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68</vt:i4>
      </vt:variant>
    </vt:vector>
  </HeadingPairs>
  <TitlesOfParts>
    <vt:vector size="71" baseType="lpstr">
      <vt:lpstr>Arial</vt:lpstr>
      <vt:lpstr>Calibri</vt:lpstr>
      <vt:lpstr>Tema de Office</vt:lpstr>
      <vt:lpstr>La colaboración con el CENAPRECE en Veracruz</vt:lpstr>
      <vt:lpstr>Contexto Estatal</vt:lpstr>
      <vt:lpstr>Diapositiva 3</vt:lpstr>
      <vt:lpstr>Huracán “KARL” 17 de septiembre</vt:lpstr>
      <vt:lpstr>Golpe de Agua: Huracán “KARL” 17 y 18 de septiembre</vt:lpstr>
      <vt:lpstr>Municipios inundados por Karl</vt:lpstr>
      <vt:lpstr>Huracán “KARL Consecuencias</vt:lpstr>
      <vt:lpstr>Huracán “KARL Consecuencias</vt:lpstr>
      <vt:lpstr>Huracán “KARL Consecuencias</vt:lpstr>
      <vt:lpstr>Huracán “KARL Consecuencias</vt:lpstr>
      <vt:lpstr>Huracán “KARL Consecuencias</vt:lpstr>
      <vt:lpstr>Huracán “KARL Consecuencias</vt:lpstr>
      <vt:lpstr>Huracán “KARL Consecuencias</vt:lpstr>
      <vt:lpstr>Huracán “KARL Consecuencias</vt:lpstr>
      <vt:lpstr>Ayuda de la propia población afectada</vt:lpstr>
      <vt:lpstr>Ayuda Oficial</vt:lpstr>
      <vt:lpstr>Como se Organiza la ayuda oficial ante un desastre:</vt:lpstr>
      <vt:lpstr>Diapositiva 18</vt:lpstr>
      <vt:lpstr>Ayuda Sociedad Civil</vt:lpstr>
      <vt:lpstr>Respuesta del ISP-UV</vt:lpstr>
      <vt:lpstr>20 al 22 septiembre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24 de septiembre</vt:lpstr>
      <vt:lpstr>Diapositiva 29</vt:lpstr>
      <vt:lpstr>Diapositiva 30</vt:lpstr>
      <vt:lpstr>Diapositiva 31</vt:lpstr>
      <vt:lpstr>Diapositiva 32</vt:lpstr>
      <vt:lpstr>Respuesta del ISP-UV 27 de septiembre al 1° de octubre</vt:lpstr>
      <vt:lpstr>CENAPRECE</vt:lpstr>
      <vt:lpstr>Intervenciones y acciones intersectoriales en urgencias epidemiológicas y desastres</vt:lpstr>
      <vt:lpstr>Colaboración ISP –CENAPRECE 2 al 15 de octubre</vt:lpstr>
      <vt:lpstr>Líneas de acción en las que participó el Instituto de Salud Pública </vt:lpstr>
      <vt:lpstr>Escenarios en los que se trabajó</vt:lpstr>
      <vt:lpstr>Diapositiva 39</vt:lpstr>
      <vt:lpstr>Acciones de trabajo en campo </vt:lpstr>
      <vt:lpstr>Acciones de trabajo en campo del segundo</vt:lpstr>
      <vt:lpstr>Brigada de vigilancia epidemiológica Acciones en campo</vt:lpstr>
      <vt:lpstr>Brigadas de vigilancia epidemiológica</vt:lpstr>
      <vt:lpstr>Primero día de trabajo </vt:lpstr>
      <vt:lpstr>Trabajo posterior al entrenamiento</vt:lpstr>
      <vt:lpstr>Brigada de vigilancia epidemiológica  Acciones en campo</vt:lpstr>
      <vt:lpstr>Brigada de vigilancia epidemiológica  Acciones en campo</vt:lpstr>
      <vt:lpstr>Brigada de vigilancia epidemiológica  Acciones en campo</vt:lpstr>
      <vt:lpstr>Brigada de vigilancia epidemiológica  Acciones en campo</vt:lpstr>
      <vt:lpstr>Brigada de vigilancia epidemiológica  Acciones en campo</vt:lpstr>
      <vt:lpstr>Brigada de vigilancia epidemiológica  Acciones en campo</vt:lpstr>
      <vt:lpstr>Brigada de vigilancia epidemiológica  Acciones en campo</vt:lpstr>
      <vt:lpstr>Brigada de vigilancia epidemiológica  Acciones en campo</vt:lpstr>
      <vt:lpstr>Reporte final de actividades</vt:lpstr>
      <vt:lpstr>Brigada de control de vectores</vt:lpstr>
      <vt:lpstr>Brigada de control de vectores</vt:lpstr>
      <vt:lpstr>Brigada de control de vectores</vt:lpstr>
      <vt:lpstr>Brigada de control de vectores</vt:lpstr>
      <vt:lpstr>Brigada de control de vectores</vt:lpstr>
      <vt:lpstr>Visita a los albergues </vt:lpstr>
      <vt:lpstr>Evaluación de conocimientos</vt:lpstr>
      <vt:lpstr>Lecciones Aprendidas</vt:lpstr>
      <vt:lpstr>Propuesta de colaboración</vt:lpstr>
      <vt:lpstr>Antecedentes</vt:lpstr>
      <vt:lpstr>Antecedentes al interior de AMESP</vt:lpstr>
      <vt:lpstr>Antecedentes al interior de AMESP3</vt:lpstr>
      <vt:lpstr>Objetivo</vt:lpstr>
      <vt:lpstr>Diapositiva 68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colaboración con el CENAPRECE en Veracruz</dc:title>
  <dc:creator>cris</dc:creator>
  <cp:lastModifiedBy>usuario</cp:lastModifiedBy>
  <cp:revision>188</cp:revision>
  <dcterms:created xsi:type="dcterms:W3CDTF">2010-11-03T21:05:11Z</dcterms:created>
  <dcterms:modified xsi:type="dcterms:W3CDTF">2013-01-22T21:42:24Z</dcterms:modified>
</cp:coreProperties>
</file>