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9144000" cy="6858000"/>
  <p:notesSz cx="6858000" cy="9144000"/>
  <p:defaultTextStyle>
    <a:lvl1pPr defTabSz="449262">
      <a:defRPr sz="2400">
        <a:latin typeface="Times New Roman Bold"/>
        <a:ea typeface="Times New Roman Bold"/>
        <a:cs typeface="Times New Roman Bold"/>
        <a:sym typeface="Times New Roman Bold"/>
      </a:defRPr>
    </a:lvl1pPr>
    <a:lvl2pPr indent="457200" defTabSz="449262">
      <a:defRPr sz="2400">
        <a:latin typeface="Times New Roman Bold"/>
        <a:ea typeface="Times New Roman Bold"/>
        <a:cs typeface="Times New Roman Bold"/>
        <a:sym typeface="Times New Roman Bold"/>
      </a:defRPr>
    </a:lvl2pPr>
    <a:lvl3pPr indent="914400" defTabSz="449262">
      <a:defRPr sz="2400">
        <a:latin typeface="Times New Roman Bold"/>
        <a:ea typeface="Times New Roman Bold"/>
        <a:cs typeface="Times New Roman Bold"/>
        <a:sym typeface="Times New Roman Bold"/>
      </a:defRPr>
    </a:lvl3pPr>
    <a:lvl4pPr indent="1371600" defTabSz="449262">
      <a:defRPr sz="2400">
        <a:latin typeface="Times New Roman Bold"/>
        <a:ea typeface="Times New Roman Bold"/>
        <a:cs typeface="Times New Roman Bold"/>
        <a:sym typeface="Times New Roman Bold"/>
      </a:defRPr>
    </a:lvl4pPr>
    <a:lvl5pPr indent="1828800" defTabSz="449262">
      <a:defRPr sz="2400">
        <a:latin typeface="Times New Roman Bold"/>
        <a:ea typeface="Times New Roman Bold"/>
        <a:cs typeface="Times New Roman Bold"/>
        <a:sym typeface="Times New Roman Bold"/>
      </a:defRPr>
    </a:lvl5pPr>
    <a:lvl6pPr defTabSz="449262">
      <a:defRPr sz="2400">
        <a:latin typeface="Times New Roman Bold"/>
        <a:ea typeface="Times New Roman Bold"/>
        <a:cs typeface="Times New Roman Bold"/>
        <a:sym typeface="Times New Roman Bold"/>
      </a:defRPr>
    </a:lvl6pPr>
    <a:lvl7pPr defTabSz="449262">
      <a:defRPr sz="2400">
        <a:latin typeface="Times New Roman Bold"/>
        <a:ea typeface="Times New Roman Bold"/>
        <a:cs typeface="Times New Roman Bold"/>
        <a:sym typeface="Times New Roman Bold"/>
      </a:defRPr>
    </a:lvl7pPr>
    <a:lvl8pPr defTabSz="449262">
      <a:defRPr sz="2400">
        <a:latin typeface="Times New Roman Bold"/>
        <a:ea typeface="Times New Roman Bold"/>
        <a:cs typeface="Times New Roman Bold"/>
        <a:sym typeface="Times New Roman Bold"/>
      </a:defRPr>
    </a:lvl8pPr>
    <a:lvl9pPr defTabSz="449262">
      <a:defRPr sz="2400">
        <a:latin typeface="Times New Roman Bold"/>
        <a:ea typeface="Times New Roman Bold"/>
        <a:cs typeface="Times New Roman Bold"/>
        <a:sym typeface="Times New Roman Bol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lvl="0"/>
          </a:p>
        </p:txBody>
      </p:sp>
      <p:sp>
        <p:nvSpPr>
          <p:cNvPr id="18" name="Shape 1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8" name="Shape 8"/>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1" name="Shape 11"/>
          <p:cNvSpPr/>
          <p:nvPr>
            <p:ph type="title"/>
          </p:nvPr>
        </p:nvSpPr>
        <p:spPr>
          <a:prstGeom prst="rect">
            <a:avLst/>
          </a:prstGeom>
        </p:spPr>
        <p:txBody>
          <a:bodyPr/>
          <a:lstStyle/>
          <a:p>
            <a:pPr lvl="0">
              <a:defRPr sz="1800"/>
            </a:pPr>
            <a:r>
              <a:rPr sz="4400"/>
              <a:t>Texto del título</a:t>
            </a:r>
          </a:p>
        </p:txBody>
      </p:sp>
      <p:sp>
        <p:nvSpPr>
          <p:cNvPr id="12" name="Shape 12"/>
          <p:cNvSpPr/>
          <p:nvPr>
            <p:ph type="body" idx="1"/>
          </p:nvPr>
        </p:nvSpPr>
        <p:spPr>
          <a:prstGeom prst="rect">
            <a:avLst/>
          </a:prstGeom>
        </p:spPr>
        <p:txBody>
          <a:bodyPr/>
          <a:lstStyle/>
          <a:p>
            <a:pPr lvl="0">
              <a:defRPr sz="1800"/>
            </a:pPr>
            <a:r>
              <a:rPr sz="3200"/>
              <a:t>Nivel de texto 1</a:t>
            </a:r>
            <a:endParaRPr sz="3200"/>
          </a:p>
          <a:p>
            <a:pPr lvl="1">
              <a:defRPr sz="1800"/>
            </a:pPr>
            <a:r>
              <a:rPr sz="3200"/>
              <a:t>Nivel de texto 2</a:t>
            </a:r>
            <a:endParaRPr sz="3200"/>
          </a:p>
          <a:p>
            <a:pPr lvl="2">
              <a:defRPr sz="1800"/>
            </a:pPr>
            <a:r>
              <a:rPr sz="3200"/>
              <a:t>Nivel de texto 3</a:t>
            </a:r>
            <a:endParaRPr sz="3200"/>
          </a:p>
          <a:p>
            <a:pPr lvl="3">
              <a:defRPr sz="1800"/>
            </a:pPr>
            <a:r>
              <a:rPr sz="3200"/>
              <a:t>Nivel de texto 4</a:t>
            </a:r>
            <a:endParaRPr sz="3200"/>
          </a:p>
          <a:p>
            <a:pPr lvl="4">
              <a:defRPr sz="1800"/>
            </a:pPr>
            <a:r>
              <a:rPr sz="3200"/>
              <a:t>Nivel de texto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5" name="Shape 15"/>
          <p:cNvSpPr/>
          <p:nvPr>
            <p:ph type="title"/>
          </p:nvPr>
        </p:nvSpPr>
        <p:spPr>
          <a:prstGeom prst="rect">
            <a:avLst/>
          </a:prstGeom>
        </p:spPr>
        <p:txBody>
          <a:bodyPr/>
          <a:lstStyle/>
          <a:p>
            <a:pPr lvl="0">
              <a:defRPr sz="1800"/>
            </a:pPr>
            <a:r>
              <a:rPr sz="4400"/>
              <a:t>Texto del título</a:t>
            </a:r>
          </a:p>
        </p:txBody>
      </p:sp>
      <p:sp>
        <p:nvSpPr>
          <p:cNvPr id="16" name="Shape 16"/>
          <p:cNvSpPr/>
          <p:nvPr>
            <p:ph type="body" idx="1"/>
          </p:nvPr>
        </p:nvSpPr>
        <p:spPr>
          <a:xfrm>
            <a:off x="457200" y="1600200"/>
            <a:ext cx="4037821" cy="5257800"/>
          </a:xfrm>
          <a:prstGeom prst="rect">
            <a:avLst/>
          </a:prstGeom>
        </p:spPr>
        <p:txBody>
          <a:bodyPr/>
          <a:lstStyle/>
          <a:p>
            <a:pPr lvl="0">
              <a:defRPr sz="1800"/>
            </a:pPr>
            <a:r>
              <a:rPr sz="3200"/>
              <a:t>Nivel de texto 1</a:t>
            </a:r>
            <a:endParaRPr sz="3200"/>
          </a:p>
          <a:p>
            <a:pPr lvl="1">
              <a:defRPr sz="1800"/>
            </a:pPr>
            <a:r>
              <a:rPr sz="3200"/>
              <a:t>Nivel de texto 2</a:t>
            </a:r>
            <a:endParaRPr sz="3200"/>
          </a:p>
          <a:p>
            <a:pPr lvl="2">
              <a:defRPr sz="1800"/>
            </a:pPr>
            <a:r>
              <a:rPr sz="3200"/>
              <a:t>Nivel de texto 3</a:t>
            </a:r>
            <a:endParaRPr sz="3200"/>
          </a:p>
          <a:p>
            <a:pPr lvl="3">
              <a:defRPr sz="1800"/>
            </a:pPr>
            <a:r>
              <a:rPr sz="3200"/>
              <a:t>Nivel de texto 4</a:t>
            </a:r>
            <a:endParaRPr sz="3200"/>
          </a:p>
          <a:p>
            <a:pPr lvl="4">
              <a:defRPr sz="1800"/>
            </a:pPr>
            <a:r>
              <a:rPr sz="3200"/>
              <a:t>Nivel de texto 5</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image.jpg"/>
          <p:cNvPicPr/>
          <p:nvPr/>
        </p:nvPicPr>
        <p:blipFill>
          <a:blip r:embed="rId2">
            <a:extLst/>
          </a:blip>
          <a:srcRect l="36718" t="0" r="22654" b="0"/>
          <a:stretch>
            <a:fillRect/>
          </a:stretch>
        </p:blipFill>
        <p:spPr>
          <a:xfrm>
            <a:off x="0" y="0"/>
            <a:ext cx="3714750" cy="1363663"/>
          </a:xfrm>
          <a:prstGeom prst="rect">
            <a:avLst/>
          </a:prstGeom>
          <a:ln w="12700">
            <a:miter lim="400000"/>
          </a:ln>
        </p:spPr>
      </p:pic>
      <p:pic>
        <p:nvPicPr>
          <p:cNvPr id="3" name="image.jpg"/>
          <p:cNvPicPr/>
          <p:nvPr/>
        </p:nvPicPr>
        <p:blipFill>
          <a:blip r:embed="rId2">
            <a:extLst/>
          </a:blip>
          <a:srcRect l="36718" t="0" r="0" b="0"/>
          <a:stretch>
            <a:fillRect/>
          </a:stretch>
        </p:blipFill>
        <p:spPr>
          <a:xfrm>
            <a:off x="3357562" y="0"/>
            <a:ext cx="5786438" cy="1363663"/>
          </a:xfrm>
          <a:prstGeom prst="rect">
            <a:avLst/>
          </a:prstGeom>
          <a:ln w="12700">
            <a:miter lim="400000"/>
          </a:ln>
        </p:spPr>
      </p:pic>
      <p:sp>
        <p:nvSpPr>
          <p:cNvPr id="4" name="Shape 4"/>
          <p:cNvSpPr/>
          <p:nvPr>
            <p:ph type="sldNum" sz="quarter" idx="2"/>
          </p:nvPr>
        </p:nvSpPr>
        <p:spPr>
          <a:xfrm>
            <a:off x="6553200" y="6318504"/>
            <a:ext cx="2132013" cy="439230"/>
          </a:xfrm>
          <a:prstGeom prst="rect">
            <a:avLst/>
          </a:prstGeom>
          <a:ln w="12700">
            <a:miter lim="400000"/>
          </a:ln>
        </p:spPr>
        <p:txBody>
          <a:bodyPr lIns="46799" tIns="46799" rIns="46799" bIns="46799" anchor="ctr">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Bold"/>
                <a:ea typeface="Arial Bold"/>
                <a:cs typeface="Arial Bold"/>
                <a:sym typeface="Arial Bold"/>
              </a:defRPr>
            </a:lvl1pPr>
          </a:lstStyle>
          <a:p>
            <a:pPr lvl="0"/>
            <a:fld id="{86CB4B4D-7CA3-9044-876B-883B54F8677D}" type="slidenum"/>
          </a:p>
        </p:txBody>
      </p:sp>
      <p:sp>
        <p:nvSpPr>
          <p:cNvPr id="5" name="Shape 5"/>
          <p:cNvSpPr/>
          <p:nvPr>
            <p:ph type="title"/>
          </p:nvPr>
        </p:nvSpPr>
        <p:spPr>
          <a:xfrm>
            <a:off x="457200" y="88899"/>
            <a:ext cx="8228013" cy="15113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lvl="0">
              <a:defRPr sz="1800"/>
            </a:pPr>
            <a:r>
              <a:rPr sz="4400"/>
              <a:t>Texto del título</a:t>
            </a:r>
          </a:p>
        </p:txBody>
      </p:sp>
      <p:sp>
        <p:nvSpPr>
          <p:cNvPr id="6" name="Shape 6"/>
          <p:cNvSpPr/>
          <p:nvPr>
            <p:ph type="body" idx="1"/>
          </p:nvPr>
        </p:nvSpPr>
        <p:spPr>
          <a:xfrm>
            <a:off x="457200" y="1600200"/>
            <a:ext cx="8228013" cy="5257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Nivel de texto 1</a:t>
            </a:r>
            <a:endParaRPr sz="3200"/>
          </a:p>
          <a:p>
            <a:pPr lvl="1">
              <a:defRPr sz="1800"/>
            </a:pPr>
            <a:r>
              <a:rPr sz="3200"/>
              <a:t>Nivel de texto 2</a:t>
            </a:r>
            <a:endParaRPr sz="3200"/>
          </a:p>
          <a:p>
            <a:pPr lvl="2">
              <a:defRPr sz="1800"/>
            </a:pPr>
            <a:r>
              <a:rPr sz="3200"/>
              <a:t>Nivel de texto 3</a:t>
            </a:r>
            <a:endParaRPr sz="3200"/>
          </a:p>
          <a:p>
            <a:pPr lvl="3">
              <a:defRPr sz="1800"/>
            </a:pPr>
            <a:r>
              <a:rPr sz="3200"/>
              <a:t>Nivel de texto 4</a:t>
            </a:r>
            <a:endParaRPr sz="3200"/>
          </a:p>
          <a:p>
            <a:pPr lvl="4">
              <a:defRPr sz="1800"/>
            </a:pPr>
            <a:r>
              <a:rPr sz="3200"/>
              <a:t>Nivel de texto 5</a:t>
            </a:r>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Lst>
  <p:transition spd="med" advClick="1"/>
  <p:txStyles>
    <p:titleStyle>
      <a:lvl1pPr algn="ctr" defTabSz="449262">
        <a:defRPr sz="4400">
          <a:latin typeface="Calibri"/>
          <a:ea typeface="Calibri"/>
          <a:cs typeface="Calibri"/>
          <a:sym typeface="Calibri"/>
        </a:defRPr>
      </a:lvl1pPr>
      <a:lvl2pPr algn="ctr" defTabSz="449262">
        <a:defRPr sz="4400">
          <a:latin typeface="Calibri"/>
          <a:ea typeface="Calibri"/>
          <a:cs typeface="Calibri"/>
          <a:sym typeface="Calibri"/>
        </a:defRPr>
      </a:lvl2pPr>
      <a:lvl3pPr algn="ctr" defTabSz="449262">
        <a:defRPr sz="4400">
          <a:latin typeface="Calibri"/>
          <a:ea typeface="Calibri"/>
          <a:cs typeface="Calibri"/>
          <a:sym typeface="Calibri"/>
        </a:defRPr>
      </a:lvl3pPr>
      <a:lvl4pPr algn="ctr" defTabSz="449262">
        <a:defRPr sz="4400">
          <a:latin typeface="Calibri"/>
          <a:ea typeface="Calibri"/>
          <a:cs typeface="Calibri"/>
          <a:sym typeface="Calibri"/>
        </a:defRPr>
      </a:lvl4pPr>
      <a:lvl5pPr algn="ctr" defTabSz="449262">
        <a:defRPr sz="4400">
          <a:latin typeface="Calibri"/>
          <a:ea typeface="Calibri"/>
          <a:cs typeface="Calibri"/>
          <a:sym typeface="Calibri"/>
        </a:defRPr>
      </a:lvl5pPr>
      <a:lvl6pPr indent="457200" algn="ctr" defTabSz="449262">
        <a:defRPr sz="4400">
          <a:latin typeface="Calibri"/>
          <a:ea typeface="Calibri"/>
          <a:cs typeface="Calibri"/>
          <a:sym typeface="Calibri"/>
        </a:defRPr>
      </a:lvl6pPr>
      <a:lvl7pPr indent="914400" algn="ctr" defTabSz="449262">
        <a:defRPr sz="4400">
          <a:latin typeface="Calibri"/>
          <a:ea typeface="Calibri"/>
          <a:cs typeface="Calibri"/>
          <a:sym typeface="Calibri"/>
        </a:defRPr>
      </a:lvl7pPr>
      <a:lvl8pPr indent="1371600" algn="ctr" defTabSz="449262">
        <a:defRPr sz="4400">
          <a:latin typeface="Calibri"/>
          <a:ea typeface="Calibri"/>
          <a:cs typeface="Calibri"/>
          <a:sym typeface="Calibri"/>
        </a:defRPr>
      </a:lvl8pPr>
      <a:lvl9pPr indent="1828800" algn="ctr" defTabSz="449262">
        <a:defRPr sz="4400">
          <a:latin typeface="Calibri"/>
          <a:ea typeface="Calibri"/>
          <a:cs typeface="Calibri"/>
          <a:sym typeface="Calibri"/>
        </a:defRPr>
      </a:lvl9pPr>
    </p:titleStyle>
    <p:bodyStyle>
      <a:lvl1pPr marL="342900" indent="-342900" defTabSz="449262">
        <a:spcBef>
          <a:spcPts val="800"/>
        </a:spcBef>
        <a:defRPr sz="3200">
          <a:latin typeface="Calibri"/>
          <a:ea typeface="Calibri"/>
          <a:cs typeface="Calibri"/>
          <a:sym typeface="Calibri"/>
        </a:defRPr>
      </a:lvl1pPr>
      <a:lvl2pPr marL="342900" indent="114300" defTabSz="449262">
        <a:spcBef>
          <a:spcPts val="800"/>
        </a:spcBef>
        <a:defRPr sz="3200">
          <a:latin typeface="Calibri"/>
          <a:ea typeface="Calibri"/>
          <a:cs typeface="Calibri"/>
          <a:sym typeface="Calibri"/>
        </a:defRPr>
      </a:lvl2pPr>
      <a:lvl3pPr marL="342900" indent="571500" defTabSz="449262">
        <a:spcBef>
          <a:spcPts val="800"/>
        </a:spcBef>
        <a:defRPr sz="3200">
          <a:latin typeface="Calibri"/>
          <a:ea typeface="Calibri"/>
          <a:cs typeface="Calibri"/>
          <a:sym typeface="Calibri"/>
        </a:defRPr>
      </a:lvl3pPr>
      <a:lvl4pPr marL="342900" indent="1028700" defTabSz="449262">
        <a:spcBef>
          <a:spcPts val="800"/>
        </a:spcBef>
        <a:defRPr sz="3200">
          <a:latin typeface="Calibri"/>
          <a:ea typeface="Calibri"/>
          <a:cs typeface="Calibri"/>
          <a:sym typeface="Calibri"/>
        </a:defRPr>
      </a:lvl4pPr>
      <a:lvl5pPr marL="342900" indent="1485900" defTabSz="449262">
        <a:spcBef>
          <a:spcPts val="800"/>
        </a:spcBef>
        <a:defRPr sz="3200">
          <a:latin typeface="Calibri"/>
          <a:ea typeface="Calibri"/>
          <a:cs typeface="Calibri"/>
          <a:sym typeface="Calibri"/>
        </a:defRPr>
      </a:lvl5pPr>
      <a:lvl6pPr marL="342900" indent="1943100" defTabSz="449262">
        <a:spcBef>
          <a:spcPts val="800"/>
        </a:spcBef>
        <a:defRPr sz="3200">
          <a:latin typeface="Calibri"/>
          <a:ea typeface="Calibri"/>
          <a:cs typeface="Calibri"/>
          <a:sym typeface="Calibri"/>
        </a:defRPr>
      </a:lvl6pPr>
      <a:lvl7pPr marL="342900" indent="2400300" defTabSz="449262">
        <a:spcBef>
          <a:spcPts val="800"/>
        </a:spcBef>
        <a:defRPr sz="3200">
          <a:latin typeface="Calibri"/>
          <a:ea typeface="Calibri"/>
          <a:cs typeface="Calibri"/>
          <a:sym typeface="Calibri"/>
        </a:defRPr>
      </a:lvl7pPr>
      <a:lvl8pPr marL="342900" indent="2857500" defTabSz="449262">
        <a:spcBef>
          <a:spcPts val="800"/>
        </a:spcBef>
        <a:defRPr sz="3200">
          <a:latin typeface="Calibri"/>
          <a:ea typeface="Calibri"/>
          <a:cs typeface="Calibri"/>
          <a:sym typeface="Calibri"/>
        </a:defRPr>
      </a:lvl8pPr>
      <a:lvl9pPr marL="342900" indent="3314700" defTabSz="449262">
        <a:spcBef>
          <a:spcPts val="800"/>
        </a:spcBef>
        <a:defRPr sz="3200">
          <a:latin typeface="Calibri"/>
          <a:ea typeface="Calibri"/>
          <a:cs typeface="Calibri"/>
          <a:sym typeface="Calibri"/>
        </a:defRPr>
      </a:lvl9pPr>
    </p:bodyStyle>
    <p:otherStyle>
      <a:lvl1pPr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1pPr>
      <a:lvl2pPr indent="457200"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2pPr>
      <a:lvl3pPr indent="914400"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3pPr>
      <a:lvl4pPr indent="1371600"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4pPr>
      <a:lvl5pPr indent="1828800"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5pPr>
      <a:lvl6pPr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6pPr>
      <a:lvl7pPr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7pPr>
      <a:lvl8pPr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8pPr>
      <a:lvl9pPr defTabSz="449262">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Bold"/>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minus.uv.mx/" TargetMode="External"/><Relationship Id="rId3" Type="http://schemas.openxmlformats.org/officeDocument/2006/relationships/hyperlink" Target="http://cdigital.uv.mx/" TargetMode="External"/><Relationship Id="rId4" Type="http://schemas.openxmlformats.org/officeDocument/2006/relationships/hyperlink" Target="http://www.uv.mx/bvirtual/" TargetMode="External"/><Relationship Id="rId5" Type="http://schemas.openxmlformats.org/officeDocument/2006/relationships/hyperlink" Target="http://www.uv.mx/itunesu/" TargetMode="External"/><Relationship Id="rId6" Type="http://schemas.openxmlformats.org/officeDocument/2006/relationships/hyperlink" Target="https://www.uv.mx/" TargetMode="External"/><Relationship Id="rId7" Type="http://schemas.openxmlformats.org/officeDocument/2006/relationships/hyperlink" Target="http://www.uv.mx/blogs/"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 name="image.png"/>
          <p:cNvPicPr/>
          <p:nvPr/>
        </p:nvPicPr>
        <p:blipFill>
          <a:blip r:embed="rId2">
            <a:extLst/>
          </a:blip>
          <a:stretch>
            <a:fillRect/>
          </a:stretch>
        </p:blipFill>
        <p:spPr>
          <a:xfrm>
            <a:off x="1295400" y="2016125"/>
            <a:ext cx="5626100" cy="3427413"/>
          </a:xfrm>
          <a:prstGeom prst="rect">
            <a:avLst/>
          </a:prstGeom>
          <a:ln w="12700">
            <a:miter lim="400000"/>
          </a:ln>
        </p:spPr>
      </p:pic>
      <p:sp>
        <p:nvSpPr>
          <p:cNvPr id="21" name="Shape 21"/>
          <p:cNvSpPr/>
          <p:nvPr/>
        </p:nvSpPr>
        <p:spPr>
          <a:xfrm>
            <a:off x="3429000" y="3428999"/>
            <a:ext cx="5715001" cy="1590"/>
          </a:xfrm>
          <a:prstGeom prst="line">
            <a:avLst/>
          </a:prstGeom>
          <a:ln w="9360" cap="sq">
            <a:solidFill>
              <a:srgbClr val="FFFFFF"/>
            </a:solidFill>
            <a:miter/>
          </a:ln>
        </p:spPr>
        <p:txBody>
          <a:bodyPr lIns="0" tIns="0" rIns="0" bIns="0"/>
          <a:lstStyle/>
          <a:p>
            <a:pPr lvl="0" defTabSz="457200">
              <a:defRPr sz="1200">
                <a:latin typeface="+mj-lt"/>
                <a:ea typeface="+mj-ea"/>
                <a:cs typeface="+mj-cs"/>
                <a:sym typeface="Helvetica"/>
              </a:defRPr>
            </a:pPr>
          </a:p>
        </p:txBody>
      </p:sp>
      <p:sp>
        <p:nvSpPr>
          <p:cNvPr id="22" name="Shape 22"/>
          <p:cNvSpPr/>
          <p:nvPr/>
        </p:nvSpPr>
        <p:spPr>
          <a:xfrm>
            <a:off x="0" y="6180137"/>
            <a:ext cx="6840538" cy="155576"/>
          </a:xfrm>
          <a:prstGeom prst="rect">
            <a:avLst/>
          </a:prstGeom>
          <a:solidFill>
            <a:srgbClr val="00993D"/>
          </a:solidFill>
          <a:ln w="12700">
            <a:miter lim="400000"/>
          </a:ln>
        </p:spPr>
        <p:txBody>
          <a:bodyPr lIns="0" tIns="0" rIns="0" bIns="0" anchor="ctr"/>
          <a:lstStyle/>
          <a:p>
            <a:pPr lvl="0">
              <a:defRPr>
                <a:latin typeface="Arial Bold"/>
                <a:ea typeface="Arial Bold"/>
                <a:cs typeface="Arial Bold"/>
                <a:sym typeface="Arial Bold"/>
              </a:defRPr>
            </a:pPr>
          </a:p>
        </p:txBody>
      </p:sp>
      <p:sp>
        <p:nvSpPr>
          <p:cNvPr id="23" name="Shape 23"/>
          <p:cNvSpPr/>
          <p:nvPr/>
        </p:nvSpPr>
        <p:spPr>
          <a:xfrm>
            <a:off x="457200" y="273050"/>
            <a:ext cx="8229600" cy="5000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sz="2800">
                <a:solidFill>
                  <a:srgbClr val="1F497D"/>
                </a:solidFill>
                <a:latin typeface="Calibri"/>
                <a:ea typeface="Calibri"/>
                <a:cs typeface="Calibri"/>
                <a:sym typeface="Calibri"/>
              </a:defRPr>
            </a:lvl1pPr>
          </a:lstStyle>
          <a:p>
            <a:pPr lvl="0">
              <a:defRPr b="0" sz="1800">
                <a:solidFill>
                  <a:srgbClr val="000000"/>
                </a:solidFill>
              </a:defRPr>
            </a:pPr>
            <a:r>
              <a:rPr b="1" sz="2800">
                <a:solidFill>
                  <a:srgbClr val="1F497D"/>
                </a:solidFill>
              </a:rPr>
              <a:t>Plan de Innovación Educativa UV: MEV</a:t>
            </a:r>
          </a:p>
        </p:txBody>
      </p:sp>
      <p:sp>
        <p:nvSpPr>
          <p:cNvPr id="24" name="Shape 24"/>
          <p:cNvSpPr/>
          <p:nvPr/>
        </p:nvSpPr>
        <p:spPr>
          <a:xfrm>
            <a:off x="4348906" y="5252243"/>
            <a:ext cx="2409082" cy="2921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b="1" sz="2000">
                <a:solidFill>
                  <a:srgbClr val="1F497D"/>
                </a:solidFill>
                <a:latin typeface="Calibri"/>
                <a:ea typeface="Calibri"/>
                <a:cs typeface="Calibri"/>
                <a:sym typeface="Calibri"/>
              </a:defRPr>
            </a:lvl1pPr>
          </a:lstStyle>
          <a:p>
            <a:pPr lvl="0">
              <a:defRPr b="0" sz="1800">
                <a:solidFill>
                  <a:srgbClr val="000000"/>
                </a:solidFill>
              </a:defRPr>
            </a:pPr>
            <a:r>
              <a:rPr b="1" sz="2000">
                <a:solidFill>
                  <a:srgbClr val="1F497D"/>
                </a:solidFill>
              </a:rPr>
              <a:t>www.uv.mx/mev</a:t>
            </a:r>
          </a:p>
        </p:txBody>
      </p:sp>
      <p:sp>
        <p:nvSpPr>
          <p:cNvPr id="25" name="Shape 25"/>
          <p:cNvSpPr/>
          <p:nvPr/>
        </p:nvSpPr>
        <p:spPr>
          <a:xfrm>
            <a:off x="215900" y="6080125"/>
            <a:ext cx="6624638" cy="7239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b="1" sz="1600">
              <a:solidFill>
                <a:srgbClr val="1F497D"/>
              </a:solidFill>
              <a:latin typeface="Calibri"/>
              <a:ea typeface="Calibri"/>
              <a:cs typeface="Calibri"/>
              <a:sym typeface="Calibri"/>
            </a:endParaRPr>
          </a:p>
          <a:p>
            <a:pPr lvl="0"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1600">
                <a:solidFill>
                  <a:srgbClr val="1F497D"/>
                </a:solidFill>
                <a:latin typeface="Calibri"/>
                <a:ea typeface="Calibri"/>
                <a:cs typeface="Calibri"/>
                <a:sym typeface="Calibri"/>
              </a:rPr>
              <a:t>Programa aprobado de nuevo ingreso al Programa Nacional de </a:t>
            </a:r>
            <a:endParaRPr b="1" sz="1600">
              <a:solidFill>
                <a:srgbClr val="1F497D"/>
              </a:solidFill>
              <a:latin typeface="Calibri"/>
              <a:ea typeface="Calibri"/>
              <a:cs typeface="Calibri"/>
              <a:sym typeface="Calibri"/>
            </a:endParaRPr>
          </a:p>
          <a:p>
            <a:pPr lvl="0"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1600">
                <a:solidFill>
                  <a:srgbClr val="1F497D"/>
                </a:solidFill>
                <a:latin typeface="Calibri"/>
                <a:ea typeface="Calibri"/>
                <a:cs typeface="Calibri"/>
                <a:sym typeface="Calibri"/>
              </a:rPr>
              <a:t>Posgrado (PNPC) Convocatoria 2013 - 3 modalidad escolarizada</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nvSpPr>
        <p:spPr>
          <a:xfrm>
            <a:off x="252412" y="368300"/>
            <a:ext cx="7272338" cy="7540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2200">
                <a:solidFill>
                  <a:srgbClr val="1F497D"/>
                </a:solidFill>
                <a:latin typeface="Calibri"/>
                <a:ea typeface="Calibri"/>
                <a:cs typeface="Calibri"/>
                <a:sym typeface="Calibri"/>
              </a:rPr>
              <a:t>Líneas de Generación y Aplicación de Conocimiento </a:t>
            </a:r>
            <a:br>
              <a:rPr b="1" sz="2200">
                <a:solidFill>
                  <a:srgbClr val="1F497D"/>
                </a:solidFill>
                <a:latin typeface="Calibri"/>
                <a:ea typeface="Calibri"/>
                <a:cs typeface="Calibri"/>
                <a:sym typeface="Calibri"/>
              </a:rPr>
            </a:br>
            <a:r>
              <a:rPr b="1" sz="2200">
                <a:solidFill>
                  <a:srgbClr val="1F497D"/>
                </a:solidFill>
                <a:latin typeface="Calibri"/>
                <a:ea typeface="Calibri"/>
                <a:cs typeface="Calibri"/>
                <a:sym typeface="Calibri"/>
              </a:rPr>
              <a:t>y Núcleo Académico Básico</a:t>
            </a:r>
          </a:p>
        </p:txBody>
      </p:sp>
      <p:graphicFrame>
        <p:nvGraphicFramePr>
          <p:cNvPr id="68" name="Table 68"/>
          <p:cNvGraphicFramePr/>
          <p:nvPr/>
        </p:nvGraphicFramePr>
        <p:xfrm>
          <a:off x="304006" y="1820035"/>
          <a:ext cx="8570913" cy="419741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393426"/>
                <a:gridCol w="4177486"/>
              </a:tblGrid>
              <a:tr h="276333">
                <a:tc>
                  <a:txBody>
                    <a:bodyPr/>
                    <a:lstStyle/>
                    <a:p>
                      <a:pPr lvl="0" algn="ctr">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b="1" sz="1000">
                          <a:solidFill>
                            <a:srgbClr val="FFFFFF"/>
                          </a:solidFill>
                          <a:latin typeface="Calibri"/>
                          <a:ea typeface="Calibri"/>
                          <a:cs typeface="Calibri"/>
                          <a:sym typeface="Calibri"/>
                        </a:rPr>
                        <a:t>Líneas de Generación y Aplicación del Conocimiento</a:t>
                      </a:r>
                    </a:p>
                  </a:txBody>
                  <a:tcPr marL="46800" marR="46800" marT="46800" marB="46800" anchor="t" anchorCtr="0" horzOverflow="overflow">
                    <a:lnL w="5760">
                      <a:solidFill>
                        <a:srgbClr val="FFFFFF"/>
                      </a:solidFill>
                      <a:round/>
                    </a:lnL>
                    <a:lnR w="5760">
                      <a:solidFill>
                        <a:srgbClr val="FFFFFF"/>
                      </a:solidFill>
                      <a:round/>
                    </a:lnR>
                    <a:lnT w="5760">
                      <a:solidFill>
                        <a:srgbClr val="FFFFFF"/>
                      </a:solidFill>
                      <a:round/>
                    </a:lnT>
                    <a:lnB w="18720">
                      <a:solidFill>
                        <a:srgbClr val="FFFFFF"/>
                      </a:solidFill>
                      <a:round/>
                    </a:lnB>
                    <a:solidFill>
                      <a:srgbClr val="4F81BD"/>
                    </a:solidFill>
                  </a:tcPr>
                </a:tc>
                <a:tc>
                  <a:txBody>
                    <a:bodyPr/>
                    <a:lstStyle/>
                    <a:p>
                      <a:pPr lvl="0" algn="ctr">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b="1" sz="1000">
                          <a:solidFill>
                            <a:srgbClr val="FFFFFF"/>
                          </a:solidFill>
                          <a:latin typeface="Calibri"/>
                          <a:ea typeface="Calibri"/>
                          <a:cs typeface="Calibri"/>
                          <a:sym typeface="Calibri"/>
                        </a:rPr>
                        <a:t>Núcleo Académico Básico y Colaboradores Base</a:t>
                      </a:r>
                    </a:p>
                  </a:txBody>
                  <a:tcPr marL="46800" marR="46800" marT="46800" marB="46800" anchor="t" anchorCtr="0" horzOverflow="overflow">
                    <a:lnL w="5760">
                      <a:solidFill>
                        <a:srgbClr val="FFFFFF"/>
                      </a:solidFill>
                      <a:round/>
                    </a:lnL>
                    <a:lnR w="5760">
                      <a:solidFill>
                        <a:srgbClr val="FFFFFF"/>
                      </a:solidFill>
                      <a:round/>
                    </a:lnR>
                    <a:lnT w="5760">
                      <a:solidFill>
                        <a:srgbClr val="FFFFFF"/>
                      </a:solidFill>
                      <a:round/>
                    </a:lnT>
                    <a:lnB w="18720">
                      <a:solidFill>
                        <a:srgbClr val="FFFFFF"/>
                      </a:solidFill>
                      <a:round/>
                    </a:lnB>
                    <a:solidFill>
                      <a:srgbClr val="4F81BD"/>
                    </a:solidFill>
                  </a:tcPr>
                </a:tc>
              </a:tr>
              <a:tr h="1235562">
                <a:tc>
                  <a:txBody>
                    <a:bodyPr/>
                    <a:lstStyle/>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b="1" sz="1333">
                          <a:latin typeface="Calibri"/>
                          <a:ea typeface="Calibri"/>
                          <a:cs typeface="Calibri"/>
                          <a:sym typeface="Calibri"/>
                        </a:rPr>
                        <a:t>R</a:t>
                      </a:r>
                      <a:r>
                        <a:rPr sz="1333">
                          <a:latin typeface="Calibri"/>
                          <a:ea typeface="Calibri"/>
                          <a:cs typeface="Calibri"/>
                          <a:sym typeface="Calibri"/>
                        </a:rPr>
                        <a:t>ecursos y medios digitales para la Educación</a:t>
                      </a:r>
                      <a:endParaRPr sz="1333">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916">
                          <a:latin typeface="Calibri"/>
                          <a:ea typeface="Calibri"/>
                          <a:cs typeface="Calibri"/>
                          <a:sym typeface="Calibri"/>
                        </a:rPr>
                        <a:t>(Brecha Digital, alfabetización digital, alfabetización informacional, comunicación, aprendizaje multimedia, recursos educativos abiertos, ciudadanía digital, cultura abierta, etc)</a:t>
                      </a:r>
                      <a:endParaRPr b="1" sz="916">
                        <a:latin typeface="Calibri"/>
                        <a:ea typeface="Calibri"/>
                        <a:cs typeface="Calibri"/>
                        <a:sym typeface="Calibri"/>
                      </a:endParaRPr>
                    </a:p>
                  </a:txBody>
                  <a:tcPr marL="46800" marR="46800" marT="46800" marB="46800" anchor="ctr" anchorCtr="0" horzOverflow="overflow">
                    <a:lnL w="5760">
                      <a:solidFill>
                        <a:srgbClr val="FFFFFF"/>
                      </a:solidFill>
                      <a:round/>
                    </a:lnL>
                    <a:lnR w="5760">
                      <a:solidFill>
                        <a:srgbClr val="FFFFFF"/>
                      </a:solidFill>
                      <a:round/>
                    </a:lnR>
                    <a:lnT w="18720">
                      <a:solidFill>
                        <a:srgbClr val="FFFFFF"/>
                      </a:solidFill>
                      <a:round/>
                    </a:lnT>
                    <a:lnB w="5760">
                      <a:solidFill>
                        <a:srgbClr val="FFFFFF"/>
                      </a:solidFill>
                      <a:round/>
                    </a:lnB>
                    <a:solidFill>
                      <a:srgbClr val="D0D8E8"/>
                    </a:solidFill>
                  </a:tcPr>
                </a:tc>
                <a:tc>
                  <a:txBody>
                    <a:bodyPr/>
                    <a:lstStyle/>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166">
                          <a:latin typeface="Calibri"/>
                          <a:ea typeface="Calibri"/>
                          <a:cs typeface="Calibri"/>
                          <a:sym typeface="Calibri"/>
                        </a:rPr>
                        <a:t>Dr. Alberto Ramírez Martinell SNI-I</a:t>
                      </a:r>
                      <a:endParaRPr sz="1166">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166">
                          <a:latin typeface="Calibri"/>
                          <a:ea typeface="Calibri"/>
                          <a:cs typeface="Calibri"/>
                          <a:sym typeface="Calibri"/>
                        </a:rPr>
                        <a:t>Dr. Raciel Martínez Gómez SNI-I</a:t>
                      </a:r>
                      <a:endParaRPr sz="1166">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166">
                          <a:latin typeface="Calibri"/>
                          <a:ea typeface="Calibri"/>
                          <a:cs typeface="Calibri"/>
                          <a:sym typeface="Calibri"/>
                        </a:rPr>
                        <a:t>Dra. Patricia Andrade del Cid SNI-I</a:t>
                      </a:r>
                      <a:endParaRPr sz="1166">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166">
                          <a:latin typeface="Calibri"/>
                          <a:ea typeface="Calibri"/>
                          <a:cs typeface="Calibri"/>
                          <a:sym typeface="Calibri"/>
                        </a:rPr>
                        <a:t>Mtro. Jorge Martínez Cortés</a:t>
                      </a:r>
                      <a:endParaRPr sz="1166">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166">
                          <a:latin typeface="Calibri"/>
                          <a:ea typeface="Calibri"/>
                          <a:cs typeface="Calibri"/>
                          <a:sym typeface="Calibri"/>
                        </a:rPr>
                        <a:t>Mtra. Denise Hernández </a:t>
                      </a:r>
                      <a:endParaRPr sz="1166">
                        <a:latin typeface="Calibri"/>
                        <a:ea typeface="Calibri"/>
                        <a:cs typeface="Calibri"/>
                        <a:sym typeface="Calibri"/>
                      </a:endParaRPr>
                    </a:p>
                  </a:txBody>
                  <a:tcPr marL="46800" marR="46800" marT="46800" marB="46800" anchor="t" anchorCtr="0" horzOverflow="overflow">
                    <a:lnL w="5760">
                      <a:solidFill>
                        <a:srgbClr val="FFFFFF"/>
                      </a:solidFill>
                      <a:round/>
                    </a:lnL>
                    <a:lnR w="5760">
                      <a:solidFill>
                        <a:srgbClr val="FFFFFF"/>
                      </a:solidFill>
                      <a:round/>
                    </a:lnR>
                    <a:lnT w="18720">
                      <a:solidFill>
                        <a:srgbClr val="FFFFFF"/>
                      </a:solidFill>
                      <a:round/>
                    </a:lnT>
                    <a:lnB w="5760">
                      <a:solidFill>
                        <a:srgbClr val="FFFFFF"/>
                      </a:solidFill>
                      <a:round/>
                    </a:lnB>
                    <a:solidFill>
                      <a:srgbClr val="D0D8E8"/>
                    </a:solidFill>
                  </a:tcPr>
                </a:tc>
              </a:tr>
              <a:tr h="1449959">
                <a:tc>
                  <a:txBody>
                    <a:bodyPr/>
                    <a:lstStyle/>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333">
                          <a:latin typeface="Calibri"/>
                          <a:ea typeface="Calibri"/>
                          <a:cs typeface="Calibri"/>
                          <a:sym typeface="Calibri"/>
                        </a:rPr>
                        <a:t>Tecnología, Educación y sociedad</a:t>
                      </a:r>
                      <a:endParaRPr sz="1333">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916">
                          <a:latin typeface="Calibri"/>
                          <a:ea typeface="Calibri"/>
                          <a:cs typeface="Calibri"/>
                          <a:sym typeface="Calibri"/>
                        </a:rPr>
                        <a:t>(Sociedad de la información, Sociedad del conocimiento, Era de la Información, Capital Tecnológico, Sociedad Red, Autorías, Consumo de tecnología, consumo cultural)</a:t>
                      </a:r>
                      <a:endParaRPr sz="916">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endParaRPr sz="916">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endParaRPr sz="916">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916">
                          <a:latin typeface="Calibri"/>
                          <a:ea typeface="Calibri"/>
                          <a:cs typeface="Calibri"/>
                          <a:sym typeface="Calibri"/>
                        </a:rPr>
                        <a:t> </a:t>
                      </a:r>
                    </a:p>
                  </a:txBody>
                  <a:tcPr marL="46800" marR="46800" marT="46800" marB="46800" anchor="ctr" anchorCtr="0" horzOverflow="overflow">
                    <a:lnL w="5760">
                      <a:solidFill>
                        <a:srgbClr val="FFFFFF"/>
                      </a:solidFill>
                      <a:round/>
                    </a:lnL>
                    <a:lnR w="5760">
                      <a:solidFill>
                        <a:srgbClr val="FFFFFF"/>
                      </a:solidFill>
                      <a:round/>
                    </a:lnR>
                    <a:lnT w="5760">
                      <a:solidFill>
                        <a:srgbClr val="FFFFFF"/>
                      </a:solidFill>
                      <a:round/>
                    </a:lnT>
                    <a:lnB w="5760">
                      <a:solidFill>
                        <a:srgbClr val="FFFFFF"/>
                      </a:solidFill>
                      <a:round/>
                    </a:lnB>
                    <a:solidFill>
                      <a:srgbClr val="E9EDF4"/>
                    </a:solidFill>
                  </a:tcPr>
                </a:tc>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defRPr b="0" i="0" sz="1800"/>
                      </a:pPr>
                      <a:r>
                        <a:rPr sz="1166">
                          <a:latin typeface="Calibri"/>
                          <a:ea typeface="Calibri"/>
                          <a:cs typeface="Calibri"/>
                          <a:sym typeface="Calibri"/>
                        </a:rPr>
                        <a:t>Dra. Rocío Lopez González</a:t>
                      </a:r>
                      <a:endParaRPr sz="1166">
                        <a:latin typeface="Calibri"/>
                        <a:ea typeface="Calibri"/>
                        <a:cs typeface="Calibri"/>
                        <a:sym typeface="Calibri"/>
                      </a:endParaRPr>
                    </a:p>
                    <a:p>
                      <a:pPr lvl="0">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defRPr b="0" i="0" sz="1800"/>
                      </a:pPr>
                      <a:r>
                        <a:rPr sz="1166">
                          <a:latin typeface="Calibri"/>
                          <a:ea typeface="Calibri"/>
                          <a:cs typeface="Calibri"/>
                          <a:sym typeface="Calibri"/>
                        </a:rPr>
                        <a:t>Dr. Miguel Angel Casillas SNI-I</a:t>
                      </a:r>
                      <a:endParaRPr sz="1166">
                        <a:latin typeface="Calibri"/>
                        <a:ea typeface="Calibri"/>
                        <a:cs typeface="Calibri"/>
                        <a:sym typeface="Calibri"/>
                      </a:endParaRPr>
                    </a:p>
                    <a:p>
                      <a:pPr lvl="0">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defRPr b="0" i="0" sz="1800"/>
                      </a:pPr>
                      <a:r>
                        <a:rPr sz="1166">
                          <a:latin typeface="Calibri"/>
                          <a:ea typeface="Calibri"/>
                          <a:cs typeface="Calibri"/>
                          <a:sym typeface="Calibri"/>
                        </a:rPr>
                        <a:t>Dr. José Antonio Hernanz SNI-I</a:t>
                      </a:r>
                      <a:endParaRPr sz="1166">
                        <a:latin typeface="Calibri"/>
                        <a:ea typeface="Calibri"/>
                        <a:cs typeface="Calibri"/>
                        <a:sym typeface="Calibri"/>
                      </a:endParaRPr>
                    </a:p>
                  </a:txBody>
                  <a:tcPr marL="46800" marR="46800" marT="46800" marB="46800" anchor="t" anchorCtr="0" horzOverflow="overflow">
                    <a:lnL w="5760">
                      <a:solidFill>
                        <a:srgbClr val="FFFFFF"/>
                      </a:solidFill>
                      <a:round/>
                    </a:lnL>
                    <a:lnR w="5760">
                      <a:solidFill>
                        <a:srgbClr val="FFFFFF"/>
                      </a:solidFill>
                      <a:round/>
                    </a:lnR>
                    <a:lnT w="5760">
                      <a:solidFill>
                        <a:srgbClr val="FFFFFF"/>
                      </a:solidFill>
                      <a:round/>
                    </a:lnT>
                    <a:lnB w="5760">
                      <a:solidFill>
                        <a:srgbClr val="FFFFFF"/>
                      </a:solidFill>
                      <a:round/>
                    </a:lnB>
                    <a:solidFill>
                      <a:srgbClr val="E9EDF4"/>
                    </a:solidFill>
                  </a:tcPr>
                </a:tc>
              </a:tr>
              <a:tr h="1235562">
                <a:tc>
                  <a:txBody>
                    <a:bodyPr/>
                    <a:lstStyle/>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1333">
                          <a:latin typeface="Calibri"/>
                          <a:ea typeface="Calibri"/>
                          <a:cs typeface="Calibri"/>
                          <a:sym typeface="Calibri"/>
                        </a:rPr>
                        <a:t>Innovación, TIC y Tecnología Educativa</a:t>
                      </a:r>
                      <a:endParaRPr sz="1333">
                        <a:latin typeface="Calibri"/>
                        <a:ea typeface="Calibri"/>
                        <a:cs typeface="Calibri"/>
                        <a:sym typeface="Calibri"/>
                      </a:endParaRPr>
                    </a:p>
                    <a:p>
                      <a:pPr lvl="0">
                        <a:lnSpc>
                          <a:spcPct val="93000"/>
                        </a:lnSpc>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916">
                          <a:latin typeface="Calibri"/>
                          <a:ea typeface="Calibri"/>
                          <a:cs typeface="Calibri"/>
                          <a:sym typeface="Calibri"/>
                        </a:rPr>
                        <a:t>(Software Educativo, Ambientes de Aprendizaje, Educación en línea, web 2.0, desarrollo de sistemas, ingeniería de software, m-learning, b-learning, e-traning) </a:t>
                      </a:r>
                    </a:p>
                  </a:txBody>
                  <a:tcPr marL="46800" marR="46800" marT="46800" marB="46800" anchor="ctr" anchorCtr="0" horzOverflow="overflow">
                    <a:lnL w="5760">
                      <a:solidFill>
                        <a:srgbClr val="FFFFFF"/>
                      </a:solidFill>
                      <a:round/>
                    </a:lnL>
                    <a:lnR w="5760">
                      <a:solidFill>
                        <a:srgbClr val="FFFFFF"/>
                      </a:solidFill>
                      <a:round/>
                    </a:lnR>
                    <a:lnT w="5760">
                      <a:solidFill>
                        <a:srgbClr val="FFFFFF"/>
                      </a:solidFill>
                      <a:round/>
                    </a:lnT>
                    <a:lnB w="5760">
                      <a:solidFill>
                        <a:srgbClr val="FFFFFF"/>
                      </a:solidFill>
                      <a:round/>
                    </a:lnB>
                    <a:solidFill>
                      <a:srgbClr val="D0D8E8"/>
                    </a:solidFill>
                  </a:tcPr>
                </a:tc>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defRPr b="0" i="0" sz="1800"/>
                      </a:pPr>
                      <a:r>
                        <a:rPr sz="1166">
                          <a:latin typeface="Calibri"/>
                          <a:ea typeface="Calibri"/>
                          <a:cs typeface="Calibri"/>
                          <a:sym typeface="Calibri"/>
                        </a:rPr>
                        <a:t>Dra. Guadalupe Maldonado</a:t>
                      </a:r>
                      <a:endParaRPr sz="1166">
                        <a:latin typeface="Calibri"/>
                        <a:ea typeface="Calibri"/>
                        <a:cs typeface="Calibri"/>
                        <a:sym typeface="Calibri"/>
                      </a:endParaRPr>
                    </a:p>
                    <a:p>
                      <a:pPr lvl="0">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defRPr b="0" i="0" sz="1800"/>
                      </a:pPr>
                      <a:r>
                        <a:rPr sz="1166">
                          <a:latin typeface="Calibri"/>
                          <a:ea typeface="Calibri"/>
                          <a:cs typeface="Calibri"/>
                          <a:sym typeface="Calibri"/>
                        </a:rPr>
                        <a:t>Dra. Rocío Lopez González</a:t>
                      </a:r>
                      <a:endParaRPr sz="1166">
                        <a:latin typeface="Calibri"/>
                        <a:ea typeface="Calibri"/>
                        <a:cs typeface="Calibri"/>
                        <a:sym typeface="Calibri"/>
                      </a:endParaRPr>
                    </a:p>
                    <a:p>
                      <a:pPr lvl="0">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defRPr b="0" i="0" sz="1800"/>
                      </a:pPr>
                      <a:r>
                        <a:rPr sz="1166">
                          <a:latin typeface="Calibri"/>
                          <a:ea typeface="Calibri"/>
                          <a:cs typeface="Calibri"/>
                          <a:sym typeface="Calibri"/>
                        </a:rPr>
                        <a:t>Mtro. Juan Carlos Ortega Guerrero</a:t>
                      </a:r>
                      <a:endParaRPr sz="1166">
                        <a:latin typeface="Calibri"/>
                        <a:ea typeface="Calibri"/>
                        <a:cs typeface="Calibri"/>
                        <a:sym typeface="Calibri"/>
                      </a:endParaRPr>
                    </a:p>
                    <a:p>
                      <a:pPr lvl="0">
                        <a:lnSpc>
                          <a:spcPct val="93000"/>
                        </a:lnSpc>
                        <a:tabLst>
                          <a:tab pos="723900" algn="l"/>
                          <a:tab pos="1447800" algn="l"/>
                          <a:tab pos="2171700" algn="l"/>
                          <a:tab pos="2895600" algn="l"/>
                          <a:tab pos="3619500" algn="l"/>
                          <a:tab pos="4343400" algn="l"/>
                          <a:tab pos="5067300" algn="l"/>
                          <a:tab pos="5791200" algn="l"/>
                          <a:tab pos="6515100" algn="l"/>
                          <a:tab pos="7239000" algn="l"/>
                          <a:tab pos="7962900" algn="l"/>
                        </a:tabLst>
                        <a:defRPr b="0" i="0" sz="1800"/>
                      </a:pPr>
                      <a:r>
                        <a:rPr sz="1166">
                          <a:latin typeface="Calibri"/>
                          <a:ea typeface="Calibri"/>
                          <a:cs typeface="Calibri"/>
                          <a:sym typeface="Calibri"/>
                        </a:rPr>
                        <a:t>Mtro. Sajid Lonngi</a:t>
                      </a:r>
                      <a:endParaRPr sz="1166">
                        <a:latin typeface="Calibri"/>
                        <a:ea typeface="Calibri"/>
                        <a:cs typeface="Calibri"/>
                        <a:sym typeface="Calibri"/>
                      </a:endParaRPr>
                    </a:p>
                  </a:txBody>
                  <a:tcPr marL="46800" marR="46800" marT="46800" marB="46800" anchor="ctr" anchorCtr="0" horzOverflow="overflow">
                    <a:lnL w="5760">
                      <a:solidFill>
                        <a:srgbClr val="FFFFFF"/>
                      </a:solidFill>
                      <a:round/>
                    </a:lnL>
                    <a:lnR w="5760">
                      <a:solidFill>
                        <a:srgbClr val="FFFFFF"/>
                      </a:solidFill>
                      <a:round/>
                    </a:lnR>
                    <a:lnT w="5760">
                      <a:solidFill>
                        <a:srgbClr val="FFFFFF"/>
                      </a:solidFill>
                      <a:round/>
                    </a:lnT>
                    <a:lnB w="5760">
                      <a:solidFill>
                        <a:srgbClr val="FFFFFF"/>
                      </a:solidFill>
                      <a:round/>
                    </a:lnB>
                    <a:solidFill>
                      <a:srgbClr val="D0D8E8"/>
                    </a:solidFill>
                  </a:tcPr>
                </a:tc>
              </a:tr>
            </a:tbl>
          </a:graphicData>
        </a:graphic>
      </p:graphicFrame>
    </p:spTree>
  </p:cSld>
  <p:clrMapOvr>
    <a:masterClrMapping/>
  </p:clrMapOvr>
  <p:transition spd="med" advClick="1">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457200" y="273050"/>
            <a:ext cx="8229600" cy="1677988"/>
          </a:xfrm>
          <a:prstGeom prst="rect">
            <a:avLst/>
          </a:prstGeom>
        </p:spPr>
        <p:txBody>
          <a:bodyPr lIns="46799" tIns="46799" rIns="46799" bIns="46799" anchor="t">
            <a:normAutofit fontScale="100000" lnSpcReduction="0"/>
          </a:bodyPr>
          <a:lstStyle/>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3200">
                <a:solidFill>
                  <a:srgbClr val="1F497D"/>
                </a:solidFill>
              </a:rPr>
              <a:t>Mapa Curricular de la MEV </a:t>
            </a:r>
            <a:br>
              <a:rPr b="1" sz="3200">
                <a:solidFill>
                  <a:srgbClr val="1F497D"/>
                </a:solidFill>
              </a:rPr>
            </a:br>
            <a:br>
              <a:rPr b="1" sz="3200">
                <a:solidFill>
                  <a:srgbClr val="1F497D"/>
                </a:solidFill>
              </a:rPr>
            </a:br>
          </a:p>
        </p:txBody>
      </p:sp>
      <p:sp>
        <p:nvSpPr>
          <p:cNvPr id="71" name="Shape 71"/>
          <p:cNvSpPr/>
          <p:nvPr/>
        </p:nvSpPr>
        <p:spPr>
          <a:xfrm>
            <a:off x="4608512" y="1403350"/>
            <a:ext cx="4464051" cy="4351384"/>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Los cuadro semestres de seminarios de Investigación de las LGAC tiene las siguientes temáticas:</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Recursos y medios digitales para la Educación</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Tecnología, Educación y sociedad </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Innovación, TIC y Tecnología Educativa</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El listado no extensivo de los cursos especializados:</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Métodos y estrategias de investigación.</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Análisis cualitativo y cuantitativo.</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Teoría Social y Educativa.</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Tecnología Educativa.</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Publicación de artículo.</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Diseño de cursos en línea.</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Capacitación de tutores en línea.</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Escritura académica</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 Herramientas digitales para el análisis estadístico</a:t>
            </a:r>
            <a:endParaRPr sz="1400">
              <a:latin typeface="Arial Bold"/>
              <a:ea typeface="Arial Bold"/>
              <a:cs typeface="Arial Bold"/>
              <a:sym typeface="Arial Bold"/>
            </a:endParaRPr>
          </a:p>
        </p:txBody>
      </p:sp>
      <p:sp>
        <p:nvSpPr>
          <p:cNvPr id="72" name="Shape 72"/>
          <p:cNvSpPr/>
          <p:nvPr>
            <p:ph type="body" idx="1"/>
          </p:nvPr>
        </p:nvSpPr>
        <p:spPr>
          <a:xfrm>
            <a:off x="304800" y="1441450"/>
            <a:ext cx="8264525" cy="4711700"/>
          </a:xfrm>
          <a:prstGeom prst="rect">
            <a:avLst/>
          </a:prstGeom>
        </p:spPr>
        <p:txBody>
          <a:bodyPr lIns="0" tIns="0" rIns="0" bIns="0">
            <a:normAutofit fontScale="100000" lnSpcReduction="0"/>
          </a:bodyPr>
          <a:lstStyle/>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Seminario de investigación 1 (8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Seminario de investigación 2 (8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Seminario de investigación 3 (8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Seminario de investigación 4 (8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Trabajo de investigación 1 (9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Trabajo de investigación 2 (9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Curso especializado 1 (9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Curso especializado 2 (9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Curso especializado 3 (9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Curso especializado 4 (9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Coloquio de Investigación 1 (8 créditos)</a:t>
            </a:r>
            <a:endParaRPr sz="1400"/>
          </a:p>
          <a:p>
            <a:pPr lvl="0" marL="149324" indent="-149324">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Coloquio de Investigación 2 (8 créditos)</a:t>
            </a:r>
            <a:endParaRPr sz="1400"/>
          </a:p>
          <a:p>
            <a:pPr lvl="0" marL="341312" indent="-341312">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1400"/>
          </a:p>
          <a:p>
            <a:pPr lvl="0" marL="341312" indent="-341312">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1400"/>
          </a:p>
          <a:p>
            <a:pPr lvl="0" marL="341312" indent="-341312">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400"/>
              <a:t>* Duración 2 años</a:t>
            </a:r>
          </a:p>
        </p:txBody>
      </p:sp>
    </p:spTree>
  </p:cSld>
  <p:clrMapOvr>
    <a:masterClrMapping/>
  </p:clrMapOvr>
  <p:transition spd="med" advClick="1">
    <p:dissolve/>
  </p:transition>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title"/>
          </p:nvPr>
        </p:nvSpPr>
        <p:spPr>
          <a:xfrm>
            <a:off x="457200" y="273050"/>
            <a:ext cx="8229600" cy="1144588"/>
          </a:xfrm>
          <a:prstGeom prst="rect">
            <a:avLst/>
          </a:prstGeom>
        </p:spPr>
        <p:txBody>
          <a:bodyPr lIns="46799" tIns="46799" rIns="46799" bIns="46799" anchor="t">
            <a:normAutofit fontScale="100000" lnSpcReduction="0"/>
          </a:bodyPr>
          <a:lstStyle>
            <a:lvl1pPr algn="l">
              <a:tabLst>
                <a:tab pos="914400" algn="l"/>
                <a:tab pos="1828800" algn="l"/>
                <a:tab pos="2743200" algn="l"/>
                <a:tab pos="3657600" algn="l"/>
                <a:tab pos="4572000" algn="l"/>
                <a:tab pos="5486400" algn="l"/>
                <a:tab pos="6400800" algn="l"/>
                <a:tab pos="7315200" algn="l"/>
                <a:tab pos="8229600" algn="l"/>
                <a:tab pos="9144000" algn="l"/>
                <a:tab pos="10058400" algn="l"/>
              </a:tabLst>
              <a:defRPr b="1" sz="2800">
                <a:solidFill>
                  <a:srgbClr val="1F497D"/>
                </a:solidFill>
              </a:defRPr>
            </a:lvl1pPr>
          </a:lstStyle>
          <a:p>
            <a:pPr lvl="0">
              <a:defRPr b="0" sz="1800">
                <a:solidFill>
                  <a:srgbClr val="000000"/>
                </a:solidFill>
              </a:defRPr>
            </a:pPr>
            <a:r>
              <a:rPr b="1" sz="2800">
                <a:solidFill>
                  <a:srgbClr val="1F497D"/>
                </a:solidFill>
              </a:rPr>
              <a:t>Plan de Innovación Educativa UV </a:t>
            </a:r>
          </a:p>
        </p:txBody>
      </p:sp>
      <p:sp>
        <p:nvSpPr>
          <p:cNvPr id="28" name="Shape 28"/>
          <p:cNvSpPr/>
          <p:nvPr/>
        </p:nvSpPr>
        <p:spPr>
          <a:xfrm>
            <a:off x="6553200" y="6405705"/>
            <a:ext cx="2133600"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Bold"/>
                <a:ea typeface="Arial Bold"/>
                <a:cs typeface="Arial Bold"/>
                <a:sym typeface="Arial Bold"/>
              </a:defRPr>
            </a:lvl1pPr>
          </a:lstStyle>
          <a:p>
            <a:pPr lvl="0">
              <a:defRPr sz="1800">
                <a:solidFill>
                  <a:srgbClr val="000000"/>
                </a:solidFill>
              </a:defRPr>
            </a:pPr>
            <a:r>
              <a:rPr sz="1200">
                <a:solidFill>
                  <a:srgbClr val="898989"/>
                </a:solidFill>
              </a:rPr>
              <a:t>2</a:t>
            </a:r>
          </a:p>
        </p:txBody>
      </p:sp>
      <p:sp>
        <p:nvSpPr>
          <p:cNvPr id="29" name="Shape 29"/>
          <p:cNvSpPr/>
          <p:nvPr>
            <p:ph type="body" idx="1"/>
          </p:nvPr>
        </p:nvSpPr>
        <p:spPr>
          <a:xfrm>
            <a:off x="457200" y="1600200"/>
            <a:ext cx="8229600" cy="3952875"/>
          </a:xfrm>
          <a:prstGeom prst="rect">
            <a:avLst/>
          </a:prstGeom>
        </p:spPr>
        <p:txBody>
          <a:bodyPr lIns="0" tIns="0" rIns="0" bIns="0">
            <a:normAutofit fontScale="100000" lnSpcReduction="0"/>
          </a:bodyPr>
          <a:lstStyle/>
          <a:p>
            <a:pPr lvl="0" marL="341312" indent="-341312">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200">
                <a:latin typeface="Arial"/>
                <a:ea typeface="Arial"/>
                <a:cs typeface="Arial"/>
                <a:sym typeface="Arial"/>
              </a:rPr>
              <a:t>La Universidad Veracruzana es una institución de educación superior mexicana que cuenta con valiosas experiencias en el campo de la innovación de sus procesos educativos y de gestión. </a:t>
            </a:r>
            <a:endParaRPr sz="2200">
              <a:latin typeface="Arial"/>
              <a:ea typeface="Arial"/>
              <a:cs typeface="Arial"/>
              <a:sym typeface="Arial"/>
            </a:endParaRPr>
          </a:p>
          <a:p>
            <a:pPr lvl="0" marL="341312" indent="-341312">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200">
                <a:latin typeface="Arial"/>
                <a:ea typeface="Arial"/>
                <a:cs typeface="Arial"/>
                <a:sym typeface="Arial"/>
              </a:rPr>
              <a:t>Experiencias que para su análisis y reflexión se pueden agrupar en tres grupos:</a:t>
            </a:r>
            <a:endParaRPr sz="2200">
              <a:latin typeface="Arial"/>
              <a:ea typeface="Arial"/>
              <a:cs typeface="Arial"/>
              <a:sym typeface="Arial"/>
            </a:endParaRPr>
          </a:p>
          <a:p>
            <a:pPr lvl="0" marL="234652" indent="-23465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200">
                <a:latin typeface="Arial"/>
                <a:ea typeface="Arial"/>
                <a:cs typeface="Arial"/>
                <a:sym typeface="Arial"/>
              </a:rPr>
              <a:t>Tecnología educativa</a:t>
            </a:r>
            <a:endParaRPr sz="2200">
              <a:latin typeface="Arial"/>
              <a:ea typeface="Arial"/>
              <a:cs typeface="Arial"/>
              <a:sym typeface="Arial"/>
            </a:endParaRPr>
          </a:p>
          <a:p>
            <a:pPr lvl="0" marL="234652" indent="-23465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200">
                <a:latin typeface="Arial"/>
                <a:ea typeface="Arial"/>
                <a:cs typeface="Arial"/>
                <a:sym typeface="Arial"/>
              </a:rPr>
              <a:t>Sistemas y servicios digitales</a:t>
            </a:r>
            <a:endParaRPr sz="2200">
              <a:latin typeface="Arial"/>
              <a:ea typeface="Arial"/>
              <a:cs typeface="Arial"/>
              <a:sym typeface="Arial"/>
            </a:endParaRPr>
          </a:p>
          <a:p>
            <a:pPr lvl="0" marL="234652" indent="-23465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200">
                <a:latin typeface="Arial"/>
                <a:ea typeface="Arial"/>
                <a:cs typeface="Arial"/>
                <a:sym typeface="Arial"/>
              </a:rPr>
              <a:t>Madurez Institucional</a:t>
            </a:r>
          </a:p>
        </p:txBody>
      </p:sp>
      <p:sp>
        <p:nvSpPr>
          <p:cNvPr id="30" name="Shape 30"/>
          <p:cNvSpPr/>
          <p:nvPr/>
        </p:nvSpPr>
        <p:spPr>
          <a:xfrm>
            <a:off x="0" y="6180137"/>
            <a:ext cx="6840538" cy="155576"/>
          </a:xfrm>
          <a:prstGeom prst="rect">
            <a:avLst/>
          </a:prstGeom>
          <a:solidFill>
            <a:srgbClr val="00993D"/>
          </a:solidFill>
          <a:ln w="12700">
            <a:miter lim="400000"/>
          </a:ln>
        </p:spPr>
        <p:txBody>
          <a:bodyPr lIns="0" tIns="0" rIns="0" bIns="0" anchor="ctr"/>
          <a:lstStyle/>
          <a:p>
            <a:pPr lvl="0">
              <a:defRPr>
                <a:latin typeface="Arial Bold"/>
                <a:ea typeface="Arial Bold"/>
                <a:cs typeface="Arial Bold"/>
                <a:sym typeface="Arial Bold"/>
              </a:defRPr>
            </a:pPr>
          </a:p>
        </p:txBody>
      </p:sp>
    </p:spTree>
  </p:cSld>
  <p:clrMapOvr>
    <a:masterClrMapping/>
  </p:clrMapOvr>
  <p:transition spd="med" advClick="1">
    <p:dissolve/>
  </p:transition>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457200" y="273050"/>
            <a:ext cx="8229600" cy="1144588"/>
          </a:xfrm>
          <a:prstGeom prst="rect">
            <a:avLst/>
          </a:prstGeom>
        </p:spPr>
        <p:txBody>
          <a:bodyPr lIns="46799" tIns="46799" rIns="46799" bIns="46799" anchor="t">
            <a:normAutofit fontScale="100000" lnSpcReduction="0"/>
          </a:bodyPr>
          <a:lstStyle/>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2800">
                <a:solidFill>
                  <a:srgbClr val="1F497D"/>
                </a:solidFill>
              </a:rPr>
              <a:t>Plan de Innovación Educativa UV</a:t>
            </a:r>
            <a:br>
              <a:rPr b="1" sz="2800">
                <a:solidFill>
                  <a:srgbClr val="1F497D"/>
                </a:solidFill>
              </a:rPr>
            </a:br>
            <a:r>
              <a:rPr b="1" sz="2800">
                <a:solidFill>
                  <a:srgbClr val="1F497D"/>
                </a:solidFill>
              </a:rPr>
              <a:t>Tecnología Educativa</a:t>
            </a:r>
          </a:p>
        </p:txBody>
      </p:sp>
      <p:sp>
        <p:nvSpPr>
          <p:cNvPr id="33" name="Shape 33"/>
          <p:cNvSpPr/>
          <p:nvPr/>
        </p:nvSpPr>
        <p:spPr>
          <a:xfrm>
            <a:off x="6553200" y="6405705"/>
            <a:ext cx="2133600"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Bold"/>
                <a:ea typeface="Arial Bold"/>
                <a:cs typeface="Arial Bold"/>
                <a:sym typeface="Arial Bold"/>
              </a:defRPr>
            </a:lvl1pPr>
          </a:lstStyle>
          <a:p>
            <a:pPr lvl="0">
              <a:defRPr sz="1800">
                <a:solidFill>
                  <a:srgbClr val="000000"/>
                </a:solidFill>
              </a:defRPr>
            </a:pPr>
            <a:r>
              <a:rPr sz="1200">
                <a:solidFill>
                  <a:srgbClr val="898989"/>
                </a:solidFill>
              </a:rPr>
              <a:t>4</a:t>
            </a:r>
          </a:p>
        </p:txBody>
      </p:sp>
      <p:sp>
        <p:nvSpPr>
          <p:cNvPr id="34" name="Shape 34"/>
          <p:cNvSpPr/>
          <p:nvPr>
            <p:ph type="body" idx="1"/>
          </p:nvPr>
        </p:nvSpPr>
        <p:spPr>
          <a:xfrm>
            <a:off x="457200" y="1600200"/>
            <a:ext cx="8229600" cy="2876550"/>
          </a:xfrm>
          <a:prstGeom prst="rect">
            <a:avLst/>
          </a:prstGeom>
        </p:spPr>
        <p:txBody>
          <a:bodyPr lIns="0" tIns="0" rIns="0" bIns="0">
            <a:normAutofit fontScale="100000" lnSpcReduction="0"/>
          </a:bodyPr>
          <a:lstStyle/>
          <a:p>
            <a:pPr lvl="0">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200">
                <a:latin typeface="Arial"/>
                <a:ea typeface="Arial"/>
                <a:cs typeface="Arial"/>
                <a:sym typeface="Arial"/>
              </a:rPr>
              <a:t>En el campo educativo, la UV ha desarrollado e implementado el Modelo Educativo Integral y Flexible (MEIF) además de una estrategia concreta de innovación educativa llamada –en su fase de implementación– proyecto AULA.</a:t>
            </a:r>
            <a:endParaRPr sz="2200">
              <a:latin typeface="Arial"/>
              <a:ea typeface="Arial"/>
              <a:cs typeface="Arial"/>
              <a:sym typeface="Arial"/>
            </a:endParaRPr>
          </a:p>
          <a:p>
            <a:pPr lvl="0">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200">
                <a:latin typeface="Arial"/>
                <a:ea typeface="Arial"/>
                <a:cs typeface="Arial"/>
                <a:sym typeface="Arial"/>
              </a:rPr>
              <a:t>Ambos hechos potenciaron el pensamiento crítico de la comunidad universitaria y la conformación de redes de colaboración y el uso –en distintos niveles– de las tecnologías de información y comunicación (TIC)</a:t>
            </a:r>
          </a:p>
        </p:txBody>
      </p:sp>
      <p:sp>
        <p:nvSpPr>
          <p:cNvPr id="35" name="Shape 35"/>
          <p:cNvSpPr/>
          <p:nvPr/>
        </p:nvSpPr>
        <p:spPr>
          <a:xfrm>
            <a:off x="0" y="6180137"/>
            <a:ext cx="6840538" cy="155576"/>
          </a:xfrm>
          <a:prstGeom prst="rect">
            <a:avLst/>
          </a:prstGeom>
          <a:solidFill>
            <a:srgbClr val="00993D"/>
          </a:solidFill>
          <a:ln w="12700">
            <a:miter lim="400000"/>
          </a:ln>
        </p:spPr>
        <p:txBody>
          <a:bodyPr lIns="0" tIns="0" rIns="0" bIns="0" anchor="ctr"/>
          <a:lstStyle/>
          <a:p>
            <a:pPr lvl="0">
              <a:defRPr>
                <a:latin typeface="Arial Bold"/>
                <a:ea typeface="Arial Bold"/>
                <a:cs typeface="Arial Bold"/>
                <a:sym typeface="Arial Bold"/>
              </a:defRPr>
            </a:pPr>
          </a:p>
        </p:txBody>
      </p:sp>
    </p:spTree>
  </p:cSld>
  <p:clrMapOvr>
    <a:masterClrMapping/>
  </p:clrMapOvr>
  <p:transition spd="med" advClick="1">
    <p:dissolve/>
  </p:transition>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title"/>
          </p:nvPr>
        </p:nvSpPr>
        <p:spPr>
          <a:xfrm>
            <a:off x="457200" y="273050"/>
            <a:ext cx="8229600" cy="1144588"/>
          </a:xfrm>
          <a:prstGeom prst="rect">
            <a:avLst/>
          </a:prstGeom>
        </p:spPr>
        <p:txBody>
          <a:bodyPr lIns="46799" tIns="46799" rIns="46799" bIns="46799" anchor="t">
            <a:normAutofit fontScale="100000" lnSpcReduction="0"/>
          </a:bodyPr>
          <a:lstStyle/>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2800">
                <a:solidFill>
                  <a:srgbClr val="1F497D"/>
                </a:solidFill>
              </a:rPr>
              <a:t>Plan de Innovación Educativa UV </a:t>
            </a:r>
            <a:br>
              <a:rPr b="1" sz="2800">
                <a:solidFill>
                  <a:srgbClr val="1F497D"/>
                </a:solidFill>
              </a:rPr>
            </a:br>
            <a:r>
              <a:rPr b="1" sz="2800">
                <a:solidFill>
                  <a:srgbClr val="1F497D"/>
                </a:solidFill>
              </a:rPr>
              <a:t>Sistemas y Servicios Digitales</a:t>
            </a:r>
          </a:p>
        </p:txBody>
      </p:sp>
      <p:sp>
        <p:nvSpPr>
          <p:cNvPr id="38" name="Shape 38"/>
          <p:cNvSpPr/>
          <p:nvPr/>
        </p:nvSpPr>
        <p:spPr>
          <a:xfrm>
            <a:off x="6553200" y="6405705"/>
            <a:ext cx="2133600"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Bold"/>
                <a:ea typeface="Arial Bold"/>
                <a:cs typeface="Arial Bold"/>
                <a:sym typeface="Arial Bold"/>
              </a:defRPr>
            </a:lvl1pPr>
          </a:lstStyle>
          <a:p>
            <a:pPr lvl="0">
              <a:defRPr sz="1800">
                <a:solidFill>
                  <a:srgbClr val="000000"/>
                </a:solidFill>
              </a:defRPr>
            </a:pPr>
            <a:r>
              <a:rPr sz="1200">
                <a:solidFill>
                  <a:srgbClr val="898989"/>
                </a:solidFill>
              </a:rPr>
              <a:t>5</a:t>
            </a:r>
          </a:p>
        </p:txBody>
      </p:sp>
      <p:sp>
        <p:nvSpPr>
          <p:cNvPr id="39" name="Shape 39"/>
          <p:cNvSpPr/>
          <p:nvPr>
            <p:ph type="body" idx="1"/>
          </p:nvPr>
        </p:nvSpPr>
        <p:spPr>
          <a:xfrm>
            <a:off x="457200" y="1600200"/>
            <a:ext cx="8229600" cy="4940300"/>
          </a:xfrm>
          <a:prstGeom prst="rect">
            <a:avLst/>
          </a:prstGeom>
        </p:spPr>
        <p:txBody>
          <a:bodyPr lIns="0" tIns="0" rIns="0" bIns="0">
            <a:normAutofit fontScale="100000" lnSpcReduction="0"/>
          </a:bodyPr>
          <a:lstStyle/>
          <a:p>
            <a:pPr lvl="0" marL="341312" indent="-341312">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Entre los sistemas digitales de corte educativo más arraigados en la práctica cotidiana de la universidad podríamos mencionar:</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la plataforma de aprendizaje virtual (EMINUS) (</a:t>
            </a:r>
            <a:r>
              <a:rPr sz="1700">
                <a:latin typeface="Arial"/>
                <a:ea typeface="Arial"/>
                <a:cs typeface="Arial"/>
                <a:sym typeface="Arial"/>
                <a:hlinkClick r:id="rId2" invalidUrl="" action="" tgtFrame="" tooltip="" history="1" highlightClick="0" endSnd="0"/>
              </a:rPr>
              <a:t>http://eminus.uv.mx</a:t>
            </a:r>
            <a:r>
              <a:rPr sz="1700">
                <a:latin typeface="Arial"/>
                <a:ea typeface="Arial"/>
                <a:cs typeface="Arial"/>
                <a:sym typeface="Arial"/>
              </a:rPr>
              <a:t>);</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el repositorio Institucional (</a:t>
            </a:r>
            <a:r>
              <a:rPr sz="1700">
                <a:latin typeface="Arial"/>
                <a:ea typeface="Arial"/>
                <a:cs typeface="Arial"/>
                <a:sym typeface="Arial"/>
                <a:hlinkClick r:id="rId3" invalidUrl="" action="" tgtFrame="" tooltip="" history="1" highlightClick="0" endSnd="0"/>
              </a:rPr>
              <a:t>http://cdigital.uv.mx/</a:t>
            </a:r>
            <a:r>
              <a:rPr sz="1700">
                <a:latin typeface="Arial"/>
                <a:ea typeface="Arial"/>
                <a:cs typeface="Arial"/>
                <a:sym typeface="Arial"/>
              </a:rPr>
              <a:t>);</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la biblioteca virtual (</a:t>
            </a:r>
            <a:r>
              <a:rPr sz="1700">
                <a:latin typeface="Arial"/>
                <a:ea typeface="Arial"/>
                <a:cs typeface="Arial"/>
                <a:sym typeface="Arial"/>
                <a:hlinkClick r:id="rId4" invalidUrl="" action="" tgtFrame="" tooltip="" history="1" highlightClick="0" endSnd="0"/>
              </a:rPr>
              <a:t>http://www.uv.mx/bvirtual/</a:t>
            </a:r>
            <a:r>
              <a:rPr sz="1700">
                <a:latin typeface="Arial"/>
                <a:ea typeface="Arial"/>
                <a:cs typeface="Arial"/>
                <a:sym typeface="Arial"/>
              </a:rPr>
              <a:t>);</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el servicio de iTunes U -UV (</a:t>
            </a:r>
            <a:r>
              <a:rPr sz="1700">
                <a:latin typeface="Arial"/>
                <a:ea typeface="Arial"/>
                <a:cs typeface="Arial"/>
                <a:sym typeface="Arial"/>
                <a:hlinkClick r:id="rId5" invalidUrl="" action="" tgtFrame="" tooltip="" history="1" highlightClick="0" endSnd="0"/>
              </a:rPr>
              <a:t>http://www.uv.mx/itunesu/</a:t>
            </a:r>
            <a:r>
              <a:rPr sz="1700">
                <a:latin typeface="Arial"/>
                <a:ea typeface="Arial"/>
                <a:cs typeface="Arial"/>
                <a:sym typeface="Arial"/>
              </a:rPr>
              <a:t>);</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los portales institucionales (</a:t>
            </a:r>
            <a:r>
              <a:rPr sz="1700">
                <a:latin typeface="Arial"/>
                <a:ea typeface="Arial"/>
                <a:cs typeface="Arial"/>
                <a:sym typeface="Arial"/>
                <a:hlinkClick r:id="rId6" invalidUrl="" action="" tgtFrame="" tooltip="" history="1" highlightClick="0" endSnd="0"/>
              </a:rPr>
              <a:t>https://www.uv.mx/</a:t>
            </a:r>
            <a:r>
              <a:rPr sz="1700">
                <a:latin typeface="Arial"/>
                <a:ea typeface="Arial"/>
                <a:cs typeface="Arial"/>
                <a:sym typeface="Arial"/>
              </a:rPr>
              <a:t>); </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los blogs de los profesores (</a:t>
            </a:r>
            <a:r>
              <a:rPr sz="1700">
                <a:latin typeface="Arial"/>
                <a:ea typeface="Arial"/>
                <a:cs typeface="Arial"/>
                <a:sym typeface="Arial"/>
                <a:hlinkClick r:id="rId7" invalidUrl="" action="" tgtFrame="" tooltip="" history="1" highlightClick="0" endSnd="0"/>
              </a:rPr>
              <a:t>http://www.uv.mx/blogs/</a:t>
            </a:r>
            <a:r>
              <a:rPr sz="1700">
                <a:latin typeface="Arial"/>
                <a:ea typeface="Arial"/>
                <a:cs typeface="Arial"/>
                <a:sym typeface="Arial"/>
              </a:rPr>
              <a:t>)  </a:t>
            </a:r>
            <a:endParaRPr sz="1700">
              <a:latin typeface="Arial"/>
              <a:ea typeface="Arial"/>
              <a:cs typeface="Arial"/>
              <a:sym typeface="Arial"/>
            </a:endParaRPr>
          </a:p>
          <a:p>
            <a:pPr lvl="0" marL="341312" indent="-341312">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Sobre los servicios digitales de gestión, la UV cuenta con sistemas de  </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control y administración escolar</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tutorías</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vinculación </a:t>
            </a:r>
            <a:endParaRPr sz="1700">
              <a:latin typeface="Arial"/>
              <a:ea typeface="Arial"/>
              <a:cs typeface="Arial"/>
              <a:sym typeface="Arial"/>
            </a:endParaRPr>
          </a:p>
          <a:p>
            <a:pPr lvl="0" marL="181322" indent="-181322">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1700">
                <a:latin typeface="Arial"/>
                <a:ea typeface="Arial"/>
                <a:cs typeface="Arial"/>
                <a:sym typeface="Arial"/>
              </a:rPr>
              <a:t>registro y seguimiento de la investigación, entre otros</a:t>
            </a:r>
          </a:p>
        </p:txBody>
      </p:sp>
      <p:sp>
        <p:nvSpPr>
          <p:cNvPr id="40" name="Shape 40"/>
          <p:cNvSpPr/>
          <p:nvPr/>
        </p:nvSpPr>
        <p:spPr>
          <a:xfrm>
            <a:off x="0" y="6180137"/>
            <a:ext cx="6840538" cy="155576"/>
          </a:xfrm>
          <a:prstGeom prst="rect">
            <a:avLst/>
          </a:prstGeom>
          <a:solidFill>
            <a:srgbClr val="00993D"/>
          </a:solidFill>
          <a:ln w="12700">
            <a:miter lim="400000"/>
          </a:ln>
        </p:spPr>
        <p:txBody>
          <a:bodyPr lIns="0" tIns="0" rIns="0" bIns="0" anchor="ctr"/>
          <a:lstStyle/>
          <a:p>
            <a:pPr lvl="0">
              <a:defRPr>
                <a:latin typeface="Arial Bold"/>
                <a:ea typeface="Arial Bold"/>
                <a:cs typeface="Arial Bold"/>
                <a:sym typeface="Arial Bold"/>
              </a:defRPr>
            </a:pPr>
          </a:p>
        </p:txBody>
      </p:sp>
    </p:spTree>
  </p:cSld>
  <p:clrMapOvr>
    <a:masterClrMapping/>
  </p:clrMapOvr>
  <p:transition spd="med" advClick="1">
    <p:dissolve/>
  </p:transition>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title"/>
          </p:nvPr>
        </p:nvSpPr>
        <p:spPr>
          <a:xfrm>
            <a:off x="457200" y="273050"/>
            <a:ext cx="8229600" cy="1144588"/>
          </a:xfrm>
          <a:prstGeom prst="rect">
            <a:avLst/>
          </a:prstGeom>
        </p:spPr>
        <p:txBody>
          <a:bodyPr lIns="46799" tIns="46799" rIns="46799" bIns="46799" anchor="t">
            <a:normAutofit fontScale="100000" lnSpcReduction="0"/>
          </a:bodyPr>
          <a:lstStyle/>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2800">
                <a:solidFill>
                  <a:srgbClr val="1F497D"/>
                </a:solidFill>
              </a:rPr>
              <a:t>Plan de Innovación Educativa UV</a:t>
            </a:r>
            <a:br>
              <a:rPr b="1" sz="2800">
                <a:solidFill>
                  <a:srgbClr val="1F497D"/>
                </a:solidFill>
              </a:rPr>
            </a:br>
            <a:r>
              <a:rPr b="1" sz="2800">
                <a:solidFill>
                  <a:srgbClr val="1F497D"/>
                </a:solidFill>
              </a:rPr>
              <a:t>Madurez institucional </a:t>
            </a:r>
          </a:p>
        </p:txBody>
      </p:sp>
      <p:sp>
        <p:nvSpPr>
          <p:cNvPr id="43" name="Shape 43"/>
          <p:cNvSpPr/>
          <p:nvPr/>
        </p:nvSpPr>
        <p:spPr>
          <a:xfrm>
            <a:off x="6553200" y="6405705"/>
            <a:ext cx="2133600"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Bold"/>
                <a:ea typeface="Arial Bold"/>
                <a:cs typeface="Arial Bold"/>
                <a:sym typeface="Arial Bold"/>
              </a:defRPr>
            </a:lvl1pPr>
          </a:lstStyle>
          <a:p>
            <a:pPr lvl="0">
              <a:defRPr sz="1800">
                <a:solidFill>
                  <a:srgbClr val="000000"/>
                </a:solidFill>
              </a:defRPr>
            </a:pPr>
            <a:r>
              <a:rPr sz="1200">
                <a:solidFill>
                  <a:srgbClr val="898989"/>
                </a:solidFill>
              </a:rPr>
              <a:t>6</a:t>
            </a:r>
          </a:p>
        </p:txBody>
      </p:sp>
      <p:sp>
        <p:nvSpPr>
          <p:cNvPr id="44" name="Shape 44"/>
          <p:cNvSpPr/>
          <p:nvPr>
            <p:ph type="body" idx="1"/>
          </p:nvPr>
        </p:nvSpPr>
        <p:spPr>
          <a:xfrm>
            <a:off x="457200" y="1600200"/>
            <a:ext cx="8229600" cy="2105025"/>
          </a:xfrm>
          <a:prstGeom prst="rect">
            <a:avLst/>
          </a:prstGeom>
        </p:spPr>
        <p:txBody>
          <a:bodyPr lIns="0" tIns="0" rIns="0" bIns="0">
            <a:normAutofit fontScale="100000" lnSpcReduction="0"/>
          </a:bodyPr>
          <a:lstStyle>
            <a:lvl1pPr>
              <a:tabLst>
                <a:tab pos="558800" algn="l"/>
                <a:tab pos="1473200" algn="l"/>
                <a:tab pos="2387600" algn="l"/>
                <a:tab pos="3302000" algn="l"/>
                <a:tab pos="4216400" algn="l"/>
                <a:tab pos="5130800" algn="l"/>
                <a:tab pos="6045200" algn="l"/>
                <a:tab pos="6959600" algn="l"/>
                <a:tab pos="7874000" algn="l"/>
                <a:tab pos="8788400" algn="l"/>
                <a:tab pos="9702800" algn="l"/>
              </a:tabLst>
              <a:defRPr sz="2200">
                <a:latin typeface="Arial"/>
                <a:ea typeface="Arial"/>
                <a:cs typeface="Arial"/>
                <a:sym typeface="Arial"/>
              </a:defRPr>
            </a:lvl1pPr>
          </a:lstStyle>
          <a:p>
            <a:pPr lvl="0">
              <a:defRPr sz="1800"/>
            </a:pPr>
            <a:r>
              <a:rPr sz="2200"/>
              <a:t>Los siguientes pasos que la Universidad Veracruzana deberá dar en materia de innovación educativa deberán estar fundados en la reflexión, la crítica y el análisis de las experiencias vividas además de en la propuesta permanente de alternativas innovadoras para los campos de gestión, tutoría, investigación y vinculación.</a:t>
            </a:r>
          </a:p>
        </p:txBody>
      </p:sp>
      <p:sp>
        <p:nvSpPr>
          <p:cNvPr id="45" name="Shape 45"/>
          <p:cNvSpPr/>
          <p:nvPr/>
        </p:nvSpPr>
        <p:spPr>
          <a:xfrm>
            <a:off x="0" y="6180137"/>
            <a:ext cx="6840538" cy="155576"/>
          </a:xfrm>
          <a:prstGeom prst="rect">
            <a:avLst/>
          </a:prstGeom>
          <a:solidFill>
            <a:srgbClr val="00993D"/>
          </a:solidFill>
          <a:ln w="12700">
            <a:miter lim="400000"/>
          </a:ln>
        </p:spPr>
        <p:txBody>
          <a:bodyPr lIns="0" tIns="0" rIns="0" bIns="0" anchor="ctr"/>
          <a:lstStyle/>
          <a:p>
            <a:pPr lvl="0">
              <a:defRPr>
                <a:latin typeface="Arial Bold"/>
                <a:ea typeface="Arial Bold"/>
                <a:cs typeface="Arial Bold"/>
                <a:sym typeface="Arial Bold"/>
              </a:defRPr>
            </a:pPr>
          </a:p>
        </p:txBody>
      </p:sp>
    </p:spTree>
  </p:cSld>
  <p:clrMapOvr>
    <a:masterClrMapping/>
  </p:clrMapOvr>
  <p:transition spd="med" advClick="1">
    <p:dissolve/>
  </p:transition>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457200" y="273050"/>
            <a:ext cx="8229600" cy="1144588"/>
          </a:xfrm>
          <a:prstGeom prst="rect">
            <a:avLst/>
          </a:prstGeom>
        </p:spPr>
        <p:txBody>
          <a:bodyPr lIns="46799" tIns="46799" rIns="46799" bIns="46799" anchor="t">
            <a:normAutofit fontScale="100000" lnSpcReduction="0"/>
          </a:bodyPr>
          <a:lstStyle/>
          <a:p>
            <a:pPr lvl="0" algn="l">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2800">
                <a:solidFill>
                  <a:srgbClr val="1F497D"/>
                </a:solidFill>
              </a:rPr>
              <a:t>Plan de Innovación Educativa UV</a:t>
            </a:r>
            <a:br>
              <a:rPr b="1" sz="2800">
                <a:solidFill>
                  <a:srgbClr val="1F497D"/>
                </a:solidFill>
              </a:rPr>
            </a:br>
            <a:r>
              <a:rPr b="1" sz="2800">
                <a:solidFill>
                  <a:srgbClr val="1F497D"/>
                </a:solidFill>
              </a:rPr>
              <a:t>Madurez institucional </a:t>
            </a:r>
          </a:p>
        </p:txBody>
      </p:sp>
      <p:sp>
        <p:nvSpPr>
          <p:cNvPr id="48" name="Shape 48"/>
          <p:cNvSpPr/>
          <p:nvPr/>
        </p:nvSpPr>
        <p:spPr>
          <a:xfrm>
            <a:off x="6553200" y="6405705"/>
            <a:ext cx="2133600"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Bold"/>
                <a:ea typeface="Arial Bold"/>
                <a:cs typeface="Arial Bold"/>
                <a:sym typeface="Arial Bold"/>
              </a:defRPr>
            </a:lvl1pPr>
          </a:lstStyle>
          <a:p>
            <a:pPr lvl="0">
              <a:defRPr sz="1800">
                <a:solidFill>
                  <a:srgbClr val="000000"/>
                </a:solidFill>
              </a:defRPr>
            </a:pPr>
            <a:r>
              <a:rPr sz="1200">
                <a:solidFill>
                  <a:srgbClr val="898989"/>
                </a:solidFill>
              </a:rPr>
              <a:t>7</a:t>
            </a:r>
          </a:p>
        </p:txBody>
      </p:sp>
      <p:sp>
        <p:nvSpPr>
          <p:cNvPr id="49" name="Shape 49"/>
          <p:cNvSpPr/>
          <p:nvPr>
            <p:ph type="body" idx="1"/>
          </p:nvPr>
        </p:nvSpPr>
        <p:spPr>
          <a:xfrm>
            <a:off x="457200" y="1600200"/>
            <a:ext cx="8229600" cy="4667250"/>
          </a:xfrm>
          <a:prstGeom prst="rect">
            <a:avLst/>
          </a:prstGeom>
        </p:spPr>
        <p:txBody>
          <a:bodyPr lIns="0" tIns="0" rIns="0" bIns="0">
            <a:normAutofit fontScale="100000" lnSpcReduction="0"/>
          </a:bodyPr>
          <a:lstStyle/>
          <a:p>
            <a:pPr lvl="0" marL="341312" indent="-341312">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000">
                <a:latin typeface="Arial"/>
                <a:ea typeface="Arial"/>
                <a:cs typeface="Arial"/>
                <a:sym typeface="Arial"/>
              </a:rPr>
              <a:t>En este marco de innovación continua, un grupo de académicos de la universidad reestructuró la maestría en educación virtual con el fin de ofrecer un programa de posgrado flexible que cumpliera con los estándares del Programa Nacional de Posgrado de Calidad-2 (PNPC-2) y que asimismo conjuntara las siguientes características: </a:t>
            </a:r>
            <a:endParaRPr sz="2000">
              <a:latin typeface="Arial"/>
              <a:ea typeface="Arial"/>
              <a:cs typeface="Arial"/>
              <a:sym typeface="Arial"/>
            </a:endParaRPr>
          </a:p>
          <a:p>
            <a:pPr lvl="0" marL="213320" indent="-213320">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000">
                <a:latin typeface="Arial"/>
                <a:ea typeface="Arial"/>
                <a:cs typeface="Arial"/>
                <a:sym typeface="Arial"/>
              </a:rPr>
              <a:t>Orientado a la investigación </a:t>
            </a:r>
            <a:endParaRPr sz="2000">
              <a:latin typeface="Arial"/>
              <a:ea typeface="Arial"/>
              <a:cs typeface="Arial"/>
              <a:sym typeface="Arial"/>
            </a:endParaRPr>
          </a:p>
          <a:p>
            <a:pPr lvl="0" marL="213320" indent="-213320">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000">
                <a:latin typeface="Arial"/>
                <a:ea typeface="Arial"/>
                <a:cs typeface="Arial"/>
                <a:sym typeface="Arial"/>
              </a:rPr>
              <a:t>Multimodal (75% presencial + 25% en línea)</a:t>
            </a:r>
            <a:endParaRPr sz="2000">
              <a:latin typeface="Arial"/>
              <a:ea typeface="Arial"/>
              <a:cs typeface="Arial"/>
              <a:sym typeface="Arial"/>
            </a:endParaRPr>
          </a:p>
          <a:p>
            <a:pPr lvl="0" marL="213320" indent="-213320">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000">
                <a:latin typeface="Arial"/>
                <a:ea typeface="Arial"/>
                <a:cs typeface="Arial"/>
                <a:sym typeface="Arial"/>
              </a:rPr>
              <a:t>Sistema tutorial (relación tutor – estudiante articulada por una tesis)</a:t>
            </a:r>
            <a:endParaRPr sz="2000">
              <a:latin typeface="Arial"/>
              <a:ea typeface="Arial"/>
              <a:cs typeface="Arial"/>
              <a:sym typeface="Arial"/>
            </a:endParaRPr>
          </a:p>
          <a:p>
            <a:pPr lvl="0" marL="213320" indent="-213320">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000">
                <a:latin typeface="Arial"/>
                <a:ea typeface="Arial"/>
                <a:cs typeface="Arial"/>
                <a:sym typeface="Arial"/>
              </a:rPr>
              <a:t>Inter-dependencia (núcleo académico básico formado por profesores de diferentes dependencias)</a:t>
            </a:r>
            <a:endParaRPr sz="2000">
              <a:latin typeface="Arial"/>
              <a:ea typeface="Arial"/>
              <a:cs typeface="Arial"/>
              <a:sym typeface="Arial"/>
            </a:endParaRPr>
          </a:p>
          <a:p>
            <a:pPr lvl="0" marL="213320" indent="-213320">
              <a:buClr>
                <a:srgbClr val="000000"/>
              </a:buClr>
              <a:buSzPct val="100000"/>
              <a:buFont typeface="Arial"/>
              <a:buChar char="•"/>
              <a:tabLst>
                <a:tab pos="558800" algn="l"/>
                <a:tab pos="1473200" algn="l"/>
                <a:tab pos="2387600" algn="l"/>
                <a:tab pos="3302000" algn="l"/>
                <a:tab pos="4216400" algn="l"/>
                <a:tab pos="5130800" algn="l"/>
                <a:tab pos="6045200" algn="l"/>
                <a:tab pos="6959600" algn="l"/>
                <a:tab pos="7874000" algn="l"/>
                <a:tab pos="8788400" algn="l"/>
                <a:tab pos="9702800" algn="l"/>
              </a:tabLst>
              <a:defRPr sz="1800"/>
            </a:pPr>
            <a:r>
              <a:rPr sz="2000">
                <a:latin typeface="Arial"/>
                <a:ea typeface="Arial"/>
                <a:cs typeface="Arial"/>
                <a:sym typeface="Arial"/>
              </a:rPr>
              <a:t>temáticas de estudio sobre innovación educativa, educación virtual y desarrollo de recursos digitales.</a:t>
            </a:r>
          </a:p>
        </p:txBody>
      </p:sp>
      <p:sp>
        <p:nvSpPr>
          <p:cNvPr id="50" name="Shape 50"/>
          <p:cNvSpPr/>
          <p:nvPr/>
        </p:nvSpPr>
        <p:spPr>
          <a:xfrm>
            <a:off x="0" y="6180137"/>
            <a:ext cx="6840538" cy="155576"/>
          </a:xfrm>
          <a:prstGeom prst="rect">
            <a:avLst/>
          </a:prstGeom>
          <a:solidFill>
            <a:srgbClr val="00993D"/>
          </a:solidFill>
          <a:ln w="12700">
            <a:miter lim="400000"/>
          </a:ln>
        </p:spPr>
        <p:txBody>
          <a:bodyPr lIns="0" tIns="0" rIns="0" bIns="0" anchor="ctr"/>
          <a:lstStyle/>
          <a:p>
            <a:pPr lvl="0">
              <a:defRPr>
                <a:latin typeface="Arial Bold"/>
                <a:ea typeface="Arial Bold"/>
                <a:cs typeface="Arial Bold"/>
                <a:sym typeface="Arial Bold"/>
              </a:defRPr>
            </a:pPr>
          </a:p>
        </p:txBody>
      </p:sp>
    </p:spTree>
  </p:cSld>
  <p:clrMapOvr>
    <a:masterClrMapping/>
  </p:clrMapOvr>
  <p:transition spd="med" advClick="1">
    <p:dissolve/>
  </p:transition>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457200" y="557212"/>
            <a:ext cx="6886575" cy="50000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sz="2800">
                <a:solidFill>
                  <a:srgbClr val="1F497D"/>
                </a:solidFill>
                <a:latin typeface="Calibri"/>
                <a:ea typeface="Calibri"/>
                <a:cs typeface="Calibri"/>
                <a:sym typeface="Calibri"/>
              </a:defRPr>
            </a:lvl1pPr>
          </a:lstStyle>
          <a:p>
            <a:pPr lvl="0">
              <a:defRPr b="0" sz="1800">
                <a:solidFill>
                  <a:srgbClr val="000000"/>
                </a:solidFill>
              </a:defRPr>
            </a:pPr>
            <a:r>
              <a:rPr b="1" sz="2800">
                <a:solidFill>
                  <a:srgbClr val="1F497D"/>
                </a:solidFill>
              </a:rPr>
              <a:t>Maestría en Educación Virtual (MEV)</a:t>
            </a:r>
          </a:p>
        </p:txBody>
      </p:sp>
      <p:sp>
        <p:nvSpPr>
          <p:cNvPr id="53" name="Shape 53"/>
          <p:cNvSpPr/>
          <p:nvPr/>
        </p:nvSpPr>
        <p:spPr>
          <a:xfrm>
            <a:off x="6553200" y="6405705"/>
            <a:ext cx="2133600"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Bold"/>
                <a:ea typeface="Arial Bold"/>
                <a:cs typeface="Arial Bold"/>
                <a:sym typeface="Arial Bold"/>
              </a:defRPr>
            </a:lvl1pPr>
          </a:lstStyle>
          <a:p>
            <a:pPr lvl="0">
              <a:defRPr sz="1800">
                <a:solidFill>
                  <a:srgbClr val="000000"/>
                </a:solidFill>
              </a:defRPr>
            </a:pPr>
            <a:r>
              <a:rPr sz="1200">
                <a:solidFill>
                  <a:srgbClr val="898989"/>
                </a:solidFill>
              </a:rPr>
              <a:t>8</a:t>
            </a:r>
          </a:p>
        </p:txBody>
      </p:sp>
      <p:sp>
        <p:nvSpPr>
          <p:cNvPr id="54" name="Shape 54"/>
          <p:cNvSpPr/>
          <p:nvPr/>
        </p:nvSpPr>
        <p:spPr>
          <a:xfrm>
            <a:off x="457200" y="1600200"/>
            <a:ext cx="8229600" cy="389529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marL="284427" indent="-284427">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Le MEV es el resultado del análisis y la reflexión de los posgrados existentes de la Universidad Veracruzana, y a partir de la experiencia institucional, integrará tanto el uso de sistemas y servicios digitales institucionales como de estrategias de tecnología educativa </a:t>
            </a:r>
            <a:endParaRPr sz="2000">
              <a:latin typeface="Arial Bold"/>
              <a:ea typeface="Arial Bold"/>
              <a:cs typeface="Arial Bold"/>
              <a:sym typeface="Arial Bold"/>
            </a:endParaRPr>
          </a:p>
          <a:p>
            <a:pPr lvl="0" marL="284427" indent="-284427">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La MEV es un programa de posgrado de calidad (PNPC) que estudia la virtualidad en los procesos educativos.</a:t>
            </a:r>
            <a:endParaRPr sz="2000">
              <a:latin typeface="Arial Bold"/>
              <a:ea typeface="Arial Bold"/>
              <a:cs typeface="Arial Bold"/>
              <a:sym typeface="Arial Bold"/>
            </a:endParaRPr>
          </a:p>
          <a:p>
            <a:pPr lvl="0" marL="284427" indent="-284427">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Es el único posgrado mexicano en el PNPC dedicado al estudio de esta temática y con esta configuración (multimodal, tutorial, interdependencia y orientado a la investigación) </a:t>
            </a:r>
            <a:endParaRPr sz="2000">
              <a:latin typeface="Arial Bold"/>
              <a:ea typeface="Arial Bold"/>
              <a:cs typeface="Arial Bold"/>
              <a:sym typeface="Arial Bold"/>
            </a:endParaRPr>
          </a:p>
          <a:p>
            <a:pPr lvl="0" marL="284427" indent="-284427">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La configuración de la MEV podría ser un modelo adecuado para su réplica en otros programas de posgrado –inclusive– con temáticas diferentes</a:t>
            </a:r>
          </a:p>
        </p:txBody>
      </p:sp>
      <p:sp>
        <p:nvSpPr>
          <p:cNvPr id="55" name="Shape 55"/>
          <p:cNvSpPr/>
          <p:nvPr/>
        </p:nvSpPr>
        <p:spPr>
          <a:xfrm>
            <a:off x="0" y="6180137"/>
            <a:ext cx="6840538" cy="155576"/>
          </a:xfrm>
          <a:prstGeom prst="rect">
            <a:avLst/>
          </a:prstGeom>
          <a:solidFill>
            <a:srgbClr val="00993D"/>
          </a:solidFill>
          <a:ln w="12700">
            <a:miter lim="400000"/>
          </a:ln>
        </p:spPr>
        <p:txBody>
          <a:bodyPr lIns="0" tIns="0" rIns="0" bIns="0" anchor="ctr"/>
          <a:lstStyle/>
          <a:p>
            <a:pPr lvl="0">
              <a:defRPr>
                <a:latin typeface="Arial Bold"/>
                <a:ea typeface="Arial Bold"/>
                <a:cs typeface="Arial Bold"/>
                <a:sym typeface="Arial Bold"/>
              </a:defRPr>
            </a:pPr>
          </a:p>
        </p:txBody>
      </p:sp>
    </p:spTree>
  </p:cSld>
  <p:clrMapOvr>
    <a:masterClrMapping/>
  </p:clrMapOvr>
  <p:transition spd="med" advClick="1">
    <p:dissolve/>
  </p:transition>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nvSpPr>
        <p:spPr>
          <a:xfrm>
            <a:off x="457200" y="557212"/>
            <a:ext cx="4079875" cy="150330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3200">
                <a:solidFill>
                  <a:srgbClr val="1F497D"/>
                </a:solidFill>
                <a:latin typeface="Calibri"/>
                <a:ea typeface="Calibri"/>
                <a:cs typeface="Calibri"/>
                <a:sym typeface="Calibri"/>
              </a:rPr>
              <a:t>Historia de la MEV </a:t>
            </a:r>
            <a:br>
              <a:rPr b="1" sz="3200">
                <a:solidFill>
                  <a:srgbClr val="1F497D"/>
                </a:solidFill>
                <a:latin typeface="Calibri"/>
                <a:ea typeface="Calibri"/>
                <a:cs typeface="Calibri"/>
                <a:sym typeface="Calibri"/>
              </a:rPr>
            </a:br>
            <a:br>
              <a:rPr b="1" sz="3200">
                <a:solidFill>
                  <a:srgbClr val="1F497D"/>
                </a:solidFill>
                <a:latin typeface="Calibri"/>
                <a:ea typeface="Calibri"/>
                <a:cs typeface="Calibri"/>
                <a:sym typeface="Calibri"/>
              </a:rPr>
            </a:br>
          </a:p>
        </p:txBody>
      </p:sp>
      <p:sp>
        <p:nvSpPr>
          <p:cNvPr id="58" name="Shape 58"/>
          <p:cNvSpPr/>
          <p:nvPr/>
        </p:nvSpPr>
        <p:spPr>
          <a:xfrm>
            <a:off x="6553200" y="6405705"/>
            <a:ext cx="2133600"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Bold"/>
                <a:ea typeface="Arial Bold"/>
                <a:cs typeface="Arial Bold"/>
                <a:sym typeface="Arial Bold"/>
              </a:defRPr>
            </a:lvl1pPr>
          </a:lstStyle>
          <a:p>
            <a:pPr lvl="0">
              <a:defRPr sz="1800">
                <a:solidFill>
                  <a:srgbClr val="000000"/>
                </a:solidFill>
              </a:defRPr>
            </a:pPr>
            <a:r>
              <a:rPr sz="1200">
                <a:solidFill>
                  <a:srgbClr val="898989"/>
                </a:solidFill>
              </a:rPr>
              <a:t>9</a:t>
            </a:r>
          </a:p>
        </p:txBody>
      </p:sp>
      <p:sp>
        <p:nvSpPr>
          <p:cNvPr id="59" name="Shape 59"/>
          <p:cNvSpPr/>
          <p:nvPr/>
        </p:nvSpPr>
        <p:spPr>
          <a:xfrm>
            <a:off x="395287" y="1371600"/>
            <a:ext cx="8001001" cy="512125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indent="358775" algn="just">
              <a:lnSpc>
                <a:spcPct val="150000"/>
              </a:lnSpc>
              <a:tabLst>
                <a:tab pos="355600" algn="l"/>
                <a:tab pos="1270000" algn="l"/>
                <a:tab pos="2184400" algn="l"/>
                <a:tab pos="3098800" algn="l"/>
                <a:tab pos="4013200" algn="l"/>
                <a:tab pos="4927600" algn="l"/>
                <a:tab pos="5842000" algn="l"/>
                <a:tab pos="6756400" algn="l"/>
                <a:tab pos="7670800" algn="l"/>
                <a:tab pos="8585200" algn="l"/>
                <a:tab pos="9499600" algn="l"/>
                <a:tab pos="10414000" algn="l"/>
              </a:tabLst>
              <a:defRPr sz="1800"/>
            </a:pPr>
            <a:r>
              <a:rPr sz="1400">
                <a:latin typeface="Arial Bold"/>
                <a:ea typeface="Arial Bold"/>
                <a:cs typeface="Arial Bold"/>
                <a:sym typeface="Arial Bold"/>
              </a:rPr>
              <a:t>La maestría en educación virtual (MEV), fue en sus inicios en 2005 un programa innovador en la Universidad Veracruzana resultado del trabajo en el área de Tecnologías de Información y Comunicación aplicadas a la educación, pero los contextos institucional y nacional actuales motivaron a una reestructuración inminente para poder así volver a ser un programa atractivo e innovador y que además cumpliera con lo establecido por los criterios de un posgrado de calidad. </a:t>
            </a:r>
            <a:endParaRPr sz="1400">
              <a:latin typeface="Arial Bold"/>
              <a:ea typeface="Arial Bold"/>
              <a:cs typeface="Arial Bold"/>
              <a:sym typeface="Arial Bold"/>
            </a:endParaRPr>
          </a:p>
          <a:p>
            <a:pPr lvl="0" indent="358775" algn="just">
              <a:lnSpc>
                <a:spcPct val="150000"/>
              </a:lnSpc>
              <a:tabLst>
                <a:tab pos="355600" algn="l"/>
                <a:tab pos="1270000" algn="l"/>
                <a:tab pos="2184400" algn="l"/>
                <a:tab pos="3098800" algn="l"/>
                <a:tab pos="4013200" algn="l"/>
                <a:tab pos="4927600" algn="l"/>
                <a:tab pos="5842000" algn="l"/>
                <a:tab pos="6756400" algn="l"/>
                <a:tab pos="7670800" algn="l"/>
                <a:tab pos="8585200" algn="l"/>
                <a:tab pos="9499600" algn="l"/>
                <a:tab pos="10414000" algn="l"/>
              </a:tabLst>
              <a:defRPr sz="1800"/>
            </a:pPr>
            <a:r>
              <a:rPr sz="1400">
                <a:latin typeface="Arial Bold"/>
                <a:ea typeface="Arial Bold"/>
                <a:cs typeface="Arial Bold"/>
                <a:sym typeface="Arial Bold"/>
              </a:rPr>
              <a:t>Las razones principales para la restructuración del programa se encuentran en dos ámbitos: el meramente académico y el de reconocimiento institucional.</a:t>
            </a:r>
            <a:endParaRPr sz="1400">
              <a:latin typeface="Arial Bold"/>
              <a:ea typeface="Arial Bold"/>
              <a:cs typeface="Arial Bold"/>
              <a:sym typeface="Arial Bold"/>
            </a:endParaRPr>
          </a:p>
          <a:p>
            <a:pPr lvl="0" indent="358775" algn="just">
              <a:lnSpc>
                <a:spcPct val="150000"/>
              </a:lnSpc>
              <a:tabLst>
                <a:tab pos="355600" algn="l"/>
                <a:tab pos="1270000" algn="l"/>
                <a:tab pos="2184400" algn="l"/>
                <a:tab pos="3098800" algn="l"/>
                <a:tab pos="4013200" algn="l"/>
                <a:tab pos="4927600" algn="l"/>
                <a:tab pos="5842000" algn="l"/>
                <a:tab pos="6756400" algn="l"/>
                <a:tab pos="7670800" algn="l"/>
                <a:tab pos="8585200" algn="l"/>
                <a:tab pos="9499600" algn="l"/>
                <a:tab pos="10414000" algn="l"/>
              </a:tabLst>
              <a:defRPr sz="1800"/>
            </a:pPr>
            <a:r>
              <a:rPr sz="1400">
                <a:latin typeface="Arial Bold"/>
                <a:ea typeface="Arial Bold"/>
                <a:cs typeface="Arial Bold"/>
                <a:sym typeface="Arial Bold"/>
              </a:rPr>
              <a:t>Ámbito académico. La MEV desde sus inicios adoleció de un núcleo académico básico capaz de potenciar a sus estudiantes y al programa mismo, siendo éste el principal factor de deficiencia en la articulación académica incluyendo en los logros de  eficiencia terminal de sus dos cohortes de egresados de 12.5 % y una disminución en los ingresos (primera generación 36; segunda 19; y tercera 6 estudiantes). </a:t>
            </a:r>
            <a:endParaRPr sz="1400">
              <a:latin typeface="Arial Bold"/>
              <a:ea typeface="Arial Bold"/>
              <a:cs typeface="Arial Bold"/>
              <a:sym typeface="Arial Bold"/>
            </a:endParaRPr>
          </a:p>
          <a:p>
            <a:pPr lvl="0" indent="358775" algn="just">
              <a:lnSpc>
                <a:spcPct val="150000"/>
              </a:lnSpc>
              <a:tabLst>
                <a:tab pos="355600" algn="l"/>
                <a:tab pos="1270000" algn="l"/>
                <a:tab pos="2184400" algn="l"/>
                <a:tab pos="3098800" algn="l"/>
                <a:tab pos="4013200" algn="l"/>
                <a:tab pos="4927600" algn="l"/>
                <a:tab pos="5842000" algn="l"/>
                <a:tab pos="6756400" algn="l"/>
                <a:tab pos="7670800" algn="l"/>
                <a:tab pos="8585200" algn="l"/>
                <a:tab pos="9499600" algn="l"/>
                <a:tab pos="10414000" algn="l"/>
              </a:tabLst>
              <a:defRPr sz="1800"/>
            </a:pPr>
            <a:r>
              <a:rPr sz="1400">
                <a:latin typeface="Arial Bold"/>
                <a:ea typeface="Arial Bold"/>
                <a:cs typeface="Arial Bold"/>
                <a:sym typeface="Arial Bold"/>
              </a:rPr>
              <a:t>Ámbito de reconocimiento institucional. Las áreas de oportunidad en el ámbito académico también impactaron en los indicadores del programa por lo que nunca fue sometido para su consideración de ingreso al PNPC . </a:t>
            </a:r>
            <a:endParaRPr sz="1400">
              <a:latin typeface="Arial Bold"/>
              <a:ea typeface="Arial Bold"/>
              <a:cs typeface="Arial Bold"/>
              <a:sym typeface="Arial Bold"/>
            </a:endParaRPr>
          </a:p>
        </p:txBody>
      </p:sp>
      <p:sp>
        <p:nvSpPr>
          <p:cNvPr id="60" name="Shape 60"/>
          <p:cNvSpPr/>
          <p:nvPr/>
        </p:nvSpPr>
        <p:spPr>
          <a:xfrm>
            <a:off x="0" y="6611937"/>
            <a:ext cx="6840538" cy="155576"/>
          </a:xfrm>
          <a:prstGeom prst="rect">
            <a:avLst/>
          </a:prstGeom>
          <a:solidFill>
            <a:srgbClr val="00993D"/>
          </a:solidFill>
          <a:ln w="12700">
            <a:miter lim="400000"/>
          </a:ln>
        </p:spPr>
        <p:txBody>
          <a:bodyPr lIns="0" tIns="0" rIns="0" bIns="0" anchor="ctr"/>
          <a:lstStyle/>
          <a:p>
            <a:pPr lvl="0">
              <a:defRPr>
                <a:latin typeface="Arial Bold"/>
                <a:ea typeface="Arial Bold"/>
                <a:cs typeface="Arial Bold"/>
                <a:sym typeface="Arial Bold"/>
              </a:defRPr>
            </a:pPr>
          </a:p>
        </p:txBody>
      </p:sp>
    </p:spTree>
  </p:cSld>
  <p:clrMapOvr>
    <a:masterClrMapping/>
  </p:clrMapOvr>
  <p:transition spd="med" advClick="1">
    <p:dissolve/>
  </p:transition>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nvSpPr>
        <p:spPr>
          <a:xfrm>
            <a:off x="457199" y="557212"/>
            <a:ext cx="5951539" cy="1503301"/>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3200">
                <a:solidFill>
                  <a:srgbClr val="1F497D"/>
                </a:solidFill>
                <a:latin typeface="Calibri"/>
                <a:ea typeface="Calibri"/>
                <a:cs typeface="Calibri"/>
                <a:sym typeface="Calibri"/>
              </a:rPr>
              <a:t>Reestructuración de la MEV </a:t>
            </a:r>
            <a:br>
              <a:rPr b="1" sz="3200">
                <a:solidFill>
                  <a:srgbClr val="1F497D"/>
                </a:solidFill>
                <a:latin typeface="Calibri"/>
                <a:ea typeface="Calibri"/>
                <a:cs typeface="Calibri"/>
                <a:sym typeface="Calibri"/>
              </a:rPr>
            </a:br>
            <a:br>
              <a:rPr b="1" sz="3200">
                <a:solidFill>
                  <a:srgbClr val="1F497D"/>
                </a:solidFill>
                <a:latin typeface="Calibri"/>
                <a:ea typeface="Calibri"/>
                <a:cs typeface="Calibri"/>
                <a:sym typeface="Calibri"/>
              </a:rPr>
            </a:br>
          </a:p>
        </p:txBody>
      </p:sp>
      <p:sp>
        <p:nvSpPr>
          <p:cNvPr id="63" name="Shape 63"/>
          <p:cNvSpPr/>
          <p:nvPr/>
        </p:nvSpPr>
        <p:spPr>
          <a:xfrm>
            <a:off x="6553200" y="6405705"/>
            <a:ext cx="2133600"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Bold"/>
                <a:ea typeface="Arial Bold"/>
                <a:cs typeface="Arial Bold"/>
                <a:sym typeface="Arial Bold"/>
              </a:defRPr>
            </a:lvl1pPr>
          </a:lstStyle>
          <a:p>
            <a:pPr lvl="0">
              <a:defRPr sz="1800">
                <a:solidFill>
                  <a:srgbClr val="000000"/>
                </a:solidFill>
              </a:defRPr>
            </a:pPr>
            <a:r>
              <a:rPr sz="1200">
                <a:solidFill>
                  <a:srgbClr val="898989"/>
                </a:solidFill>
              </a:rPr>
              <a:t>10</a:t>
            </a:r>
          </a:p>
        </p:txBody>
      </p:sp>
      <p:sp>
        <p:nvSpPr>
          <p:cNvPr id="64" name="Shape 64"/>
          <p:cNvSpPr/>
          <p:nvPr/>
        </p:nvSpPr>
        <p:spPr>
          <a:xfrm>
            <a:off x="395287" y="1371600"/>
            <a:ext cx="8062913" cy="811386"/>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indent="358775" algn="just">
              <a:lnSpc>
                <a:spcPct val="150000"/>
              </a:lnSpc>
              <a:tabLst>
                <a:tab pos="355600" algn="l"/>
                <a:tab pos="901700" algn="l"/>
                <a:tab pos="1816100" algn="l"/>
                <a:tab pos="2730500" algn="l"/>
                <a:tab pos="3644900" algn="l"/>
                <a:tab pos="4559300" algn="l"/>
                <a:tab pos="5473700" algn="l"/>
                <a:tab pos="6388100" algn="l"/>
                <a:tab pos="7302500" algn="l"/>
                <a:tab pos="8216900" algn="l"/>
                <a:tab pos="9131300" algn="l"/>
                <a:tab pos="10045700" algn="l"/>
              </a:tabLst>
              <a:defRPr sz="2000">
                <a:latin typeface="Arial Bold"/>
                <a:ea typeface="Arial Bold"/>
                <a:cs typeface="Arial Bold"/>
                <a:sym typeface="Arial Bold"/>
              </a:defRPr>
            </a:lvl1pPr>
          </a:lstStyle>
          <a:p>
            <a:pPr lvl="0">
              <a:defRPr sz="1800"/>
            </a:pPr>
            <a:r>
              <a:rPr sz="2000"/>
              <a:t>La reestructuración de la MEV plan 2005 a MEV plan 2013 contempló lo siguiente: </a:t>
            </a:r>
          </a:p>
        </p:txBody>
      </p:sp>
      <p:graphicFrame>
        <p:nvGraphicFramePr>
          <p:cNvPr id="65" name="Table 65"/>
          <p:cNvGraphicFramePr/>
          <p:nvPr/>
        </p:nvGraphicFramePr>
        <p:xfrm>
          <a:off x="894562" y="2498725"/>
          <a:ext cx="7570776" cy="3597073"/>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699644"/>
                <a:gridCol w="3871130"/>
              </a:tblGrid>
              <a:tr h="442383">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MEV 2005</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B3B3B3"/>
                    </a:solidFill>
                  </a:tcPr>
                </a:tc>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MEV 2013</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B3B3B3"/>
                    </a:solidFill>
                  </a:tcPr>
                </a:tc>
              </a:tr>
              <a:tr h="391956">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Profesionalizante</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Investigación</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r>
              <a:tr h="288867">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Virtual</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Multimodal</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r>
              <a:tr h="362760">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Grupal</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Tutorial</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r>
              <a:tr h="418149">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Sin Núcleo académico básico (NAB)</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NAB sólido - interdependencia</a:t>
                      </a:r>
                    </a:p>
                  </a:txBody>
                  <a:tcPr marL="36000" marR="36000" marT="36000" marB="360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r>
              <a:tr h="1131823">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Sin líneas de generación y aplicación de conocimiento (LGAC)</a:t>
                      </a:r>
                    </a:p>
                  </a:txBody>
                  <a:tcPr marL="46800" marR="46800" marT="46800" marB="468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c>
                  <a:txBody>
                    <a:bodyPr/>
                    <a:lstStyle/>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Tres LGAC:</a:t>
                      </a:r>
                      <a:endParaRPr sz="1500">
                        <a:latin typeface="Arial Bold"/>
                        <a:ea typeface="Arial Bold"/>
                        <a:cs typeface="Arial Bold"/>
                      </a:endParaRPr>
                    </a:p>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 Recursos Educativos</a:t>
                      </a:r>
                      <a:endParaRPr sz="1500">
                        <a:latin typeface="Arial Bold"/>
                        <a:ea typeface="Arial Bold"/>
                        <a:cs typeface="Arial Bold"/>
                      </a:endParaRPr>
                    </a:p>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 Tecnología Educación y Sociedad</a:t>
                      </a:r>
                      <a:endParaRPr sz="1500">
                        <a:latin typeface="Arial Bold"/>
                        <a:ea typeface="Arial Bold"/>
                        <a:cs typeface="Arial Bold"/>
                      </a:endParaRPr>
                    </a:p>
                    <a:p>
                      <a:pPr lvl="0">
                        <a:lnSpc>
                          <a:spcPct val="93000"/>
                        </a:lnSpc>
                        <a:tabLst>
                          <a:tab pos="723900" algn="l"/>
                          <a:tab pos="1447800" algn="l"/>
                          <a:tab pos="2171700" algn="l"/>
                          <a:tab pos="2895600" algn="l"/>
                          <a:tab pos="3619500" algn="l"/>
                          <a:tab pos="4343400" algn="l"/>
                          <a:tab pos="5067300" algn="l"/>
                          <a:tab pos="5791200" algn="l"/>
                          <a:tab pos="6515100" algn="l"/>
                          <a:tab pos="7239000" algn="l"/>
                        </a:tabLst>
                        <a:defRPr b="0" i="0" sz="1800"/>
                      </a:pPr>
                      <a:r>
                        <a:rPr sz="1500">
                          <a:latin typeface="Arial Bold"/>
                          <a:ea typeface="Arial Bold"/>
                          <a:cs typeface="Arial Bold"/>
                        </a:rPr>
                        <a:t>- Innovación Educativa</a:t>
                      </a:r>
                    </a:p>
                  </a:txBody>
                  <a:tcPr marL="46800" marR="46800" marT="46800" marB="46800" anchor="t" anchorCtr="0" horzOverflow="overflow">
                    <a:lnL w="7200">
                      <a:solidFill>
                        <a:srgbClr val="808080"/>
                      </a:solidFill>
                      <a:round/>
                    </a:lnL>
                    <a:lnR w="7200">
                      <a:solidFill>
                        <a:srgbClr val="808080"/>
                      </a:solidFill>
                      <a:round/>
                    </a:lnR>
                    <a:lnT w="7200">
                      <a:solidFill>
                        <a:srgbClr val="808080"/>
                      </a:solidFill>
                      <a:round/>
                    </a:lnT>
                    <a:lnB w="7200">
                      <a:solidFill>
                        <a:srgbClr val="808080"/>
                      </a:solidFill>
                      <a:round/>
                    </a:lnB>
                    <a:solidFill>
                      <a:srgbClr val="FFFFFF"/>
                    </a:solidFill>
                  </a:tcPr>
                </a:tc>
              </a:tr>
            </a:tbl>
          </a:graphicData>
        </a:graphic>
      </p:graphicFrame>
    </p:spTree>
  </p:cSld>
  <p:clrMapOvr>
    <a:masterClrMapping/>
  </p:clrMapOvr>
  <p:transition spd="med" advClick="1">
    <p:dissolve/>
  </p:transition>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49262"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Bold"/>
            <a:ea typeface="Times New Roman Bold"/>
            <a:cs typeface="Times New Roman Bold"/>
            <a:sym typeface="Times New Roman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49262"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Bold"/>
            <a:ea typeface="Times New Roman Bold"/>
            <a:cs typeface="Times New Roman Bold"/>
            <a:sym typeface="Times New Roman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49262"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Bold"/>
            <a:ea typeface="Times New Roman Bold"/>
            <a:cs typeface="Times New Roman Bold"/>
            <a:sym typeface="Times New Roman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49262"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Bold"/>
            <a:ea typeface="Times New Roman Bold"/>
            <a:cs typeface="Times New Roman Bold"/>
            <a:sym typeface="Times New Roman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