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00" r:id="rId3"/>
    <p:sldId id="274" r:id="rId4"/>
    <p:sldId id="257" r:id="rId5"/>
    <p:sldId id="267" r:id="rId6"/>
    <p:sldId id="275" r:id="rId7"/>
    <p:sldId id="276" r:id="rId8"/>
    <p:sldId id="262" r:id="rId9"/>
    <p:sldId id="277" r:id="rId10"/>
    <p:sldId id="264" r:id="rId11"/>
    <p:sldId id="278" r:id="rId12"/>
    <p:sldId id="279" r:id="rId13"/>
    <p:sldId id="280" r:id="rId14"/>
    <p:sldId id="281" r:id="rId15"/>
    <p:sldId id="319" r:id="rId16"/>
    <p:sldId id="282" r:id="rId17"/>
    <p:sldId id="283" r:id="rId18"/>
    <p:sldId id="284" r:id="rId19"/>
    <p:sldId id="285" r:id="rId20"/>
    <p:sldId id="286" r:id="rId21"/>
    <p:sldId id="287" r:id="rId22"/>
    <p:sldId id="288" r:id="rId23"/>
    <p:sldId id="289" r:id="rId24"/>
    <p:sldId id="290" r:id="rId25"/>
    <p:sldId id="291" r:id="rId26"/>
    <p:sldId id="292" r:id="rId27"/>
    <p:sldId id="311" r:id="rId28"/>
    <p:sldId id="312" r:id="rId29"/>
    <p:sldId id="313" r:id="rId30"/>
    <p:sldId id="314" r:id="rId31"/>
    <p:sldId id="320" r:id="rId32"/>
    <p:sldId id="315" r:id="rId33"/>
    <p:sldId id="321" r:id="rId34"/>
    <p:sldId id="306" r:id="rId35"/>
    <p:sldId id="308" r:id="rId36"/>
    <p:sldId id="307" r:id="rId37"/>
    <p:sldId id="309" r:id="rId38"/>
    <p:sldId id="310" r:id="rId39"/>
    <p:sldId id="317" r:id="rId40"/>
    <p:sldId id="318" r:id="rId4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9"/>
    <p:restoredTop sz="95382" autoAdjust="0"/>
  </p:normalViewPr>
  <p:slideViewPr>
    <p:cSldViewPr snapToGrid="0" snapToObjects="1">
      <p:cViewPr>
        <p:scale>
          <a:sx n="60" d="100"/>
          <a:sy n="60" d="100"/>
        </p:scale>
        <p:origin x="-1206" y="-306"/>
      </p:cViewPr>
      <p:guideLst>
        <p:guide orient="horz" pos="2160"/>
        <p:guide pos="384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s-MX" sz="1400" dirty="0" smtClean="0"/>
              <a:t>Porcentaje de estudiantes por modalidad de acreditación de ER en </a:t>
            </a:r>
            <a:r>
              <a:rPr lang="es-MX" sz="1400" dirty="0"/>
              <a:t>la UV</a:t>
            </a:r>
          </a:p>
        </c:rich>
      </c:tx>
      <c:layout>
        <c:manualLayout>
          <c:xMode val="edge"/>
          <c:yMode val="edge"/>
          <c:x val="0.38005201590332743"/>
          <c:y val="3.195475006101596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sz="1400" b="1"/>
                      <a:t>63.45%</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8BC-49FD-9AB5-C816652AAA9A}"/>
                </c:ext>
              </c:extLst>
            </c:dLbl>
            <c:dLbl>
              <c:idx val="1"/>
              <c:tx>
                <c:rich>
                  <a:bodyPr/>
                  <a:lstStyle/>
                  <a:p>
                    <a:r>
                      <a:rPr lang="en-US" sz="1400" b="1"/>
                      <a:t>6.2%</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8BC-49FD-9AB5-C816652AAA9A}"/>
                </c:ext>
              </c:extLst>
            </c:dLbl>
            <c:dLbl>
              <c:idx val="2"/>
              <c:tx>
                <c:rich>
                  <a:bodyPr/>
                  <a:lstStyle/>
                  <a:p>
                    <a:r>
                      <a:rPr lang="en-US" sz="1400" b="1"/>
                      <a:t>5.4%</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8BC-49FD-9AB5-C816652AAA9A}"/>
                </c:ext>
              </c:extLst>
            </c:dLbl>
            <c:dLbl>
              <c:idx val="3"/>
              <c:tx>
                <c:rich>
                  <a:bodyPr/>
                  <a:lstStyle/>
                  <a:p>
                    <a:r>
                      <a:rPr lang="en-US" sz="1400" b="1"/>
                      <a:t>0.5%</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8BC-49FD-9AB5-C816652AAA9A}"/>
                </c:ext>
              </c:extLst>
            </c:dLbl>
            <c:dLbl>
              <c:idx val="4"/>
              <c:tx>
                <c:rich>
                  <a:bodyPr/>
                  <a:lstStyle/>
                  <a:p>
                    <a:r>
                      <a:rPr lang="en-US" sz="1400" b="1"/>
                      <a:t>24.27%</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8BC-49FD-9AB5-C816652AAA9A}"/>
                </c:ext>
              </c:extLst>
            </c:dLbl>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'[Base con estructura jerárquica.xlsx]Hoja2'!$E$11:$I$11</c:f>
              <c:strCache>
                <c:ptCount val="5"/>
                <c:pt idx="0">
                  <c:v>Tra_Esc</c:v>
                </c:pt>
                <c:pt idx="1">
                  <c:v>Tra_Prac</c:v>
                </c:pt>
                <c:pt idx="2">
                  <c:v>Promedio</c:v>
                </c:pt>
                <c:pt idx="3">
                  <c:v>Exam_Cono</c:v>
                </c:pt>
                <c:pt idx="4">
                  <c:v>Exam_Cene</c:v>
                </c:pt>
              </c:strCache>
            </c:strRef>
          </c:cat>
          <c:val>
            <c:numRef>
              <c:f>'[Base con estructura jerárquica.xlsx]Hoja2'!$E$12:$I$12</c:f>
              <c:numCache>
                <c:formatCode>General</c:formatCode>
                <c:ptCount val="5"/>
                <c:pt idx="0">
                  <c:v>9150</c:v>
                </c:pt>
                <c:pt idx="1">
                  <c:v>904</c:v>
                </c:pt>
                <c:pt idx="2">
                  <c:v>785</c:v>
                </c:pt>
                <c:pt idx="3">
                  <c:v>81</c:v>
                </c:pt>
                <c:pt idx="4">
                  <c:v>3500</c:v>
                </c:pt>
              </c:numCache>
            </c:numRef>
          </c:val>
          <c:extLst xmlns:c16r2="http://schemas.microsoft.com/office/drawing/2015/06/chart">
            <c:ext xmlns:c16="http://schemas.microsoft.com/office/drawing/2014/chart" uri="{C3380CC4-5D6E-409C-BE32-E72D297353CC}">
              <c16:uniqueId val="{00000005-08BC-49FD-9AB5-C816652AAA9A}"/>
            </c:ext>
          </c:extLst>
        </c:ser>
        <c:dLbls>
          <c:dLblPos val="outEnd"/>
          <c:showLegendKey val="0"/>
          <c:showVal val="1"/>
          <c:showCatName val="0"/>
          <c:showSerName val="0"/>
          <c:showPercent val="0"/>
          <c:showBubbleSize val="0"/>
        </c:dLbls>
        <c:gapWidth val="219"/>
        <c:overlap val="-27"/>
        <c:axId val="2335744"/>
        <c:axId val="33687232"/>
      </c:barChart>
      <c:catAx>
        <c:axId val="233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MX"/>
          </a:p>
        </c:txPr>
        <c:crossAx val="33687232"/>
        <c:crosses val="autoZero"/>
        <c:auto val="1"/>
        <c:lblAlgn val="ctr"/>
        <c:lblOffset val="100"/>
        <c:noMultiLvlLbl val="0"/>
      </c:catAx>
      <c:valAx>
        <c:axId val="3368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MX"/>
          </a:p>
        </c:txPr>
        <c:crossAx val="23357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87753938866734"/>
          <c:y val="0.20212139938203927"/>
          <c:w val="0.51912246061133271"/>
          <c:h val="0.74218239808631514"/>
        </c:manualLayout>
      </c:layout>
      <c:barChart>
        <c:barDir val="bar"/>
        <c:grouping val="percentStacked"/>
        <c:varyColors val="0"/>
        <c:ser>
          <c:idx val="0"/>
          <c:order val="0"/>
          <c:tx>
            <c:strRef>
              <c:f>Estudiantes!$B$78</c:f>
              <c:strCache>
                <c:ptCount val="1"/>
                <c:pt idx="0">
                  <c:v>Totalmente en desacuerdo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2.2624434389139402E-3"/>
                  <c:y val="5.063291139240509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Estudiantes!$A$79:$A$83</c:f>
              <c:strCache>
                <c:ptCount val="5"/>
                <c:pt idx="0">
                  <c:v>El director de mi documento recepcional es mi profesor de ER y no pude elegirlo</c:v>
                </c:pt>
                <c:pt idx="1">
                  <c:v>Elegí a mi director de documento recepcional por ser especialista en el tema</c:v>
                </c:pt>
                <c:pt idx="2">
                  <c:v>Estoy cursando ER y no tengo director</c:v>
                </c:pt>
                <c:pt idx="3">
                  <c:v>La elaboración de mi documento recepcional es muy importante para mi formación </c:v>
                </c:pt>
                <c:pt idx="4">
                  <c:v>Tuve un director externo y no me permitieron registrarlo como tal </c:v>
                </c:pt>
              </c:strCache>
            </c:strRef>
          </c:cat>
          <c:val>
            <c:numRef>
              <c:f>Estudiantes!$B$79:$B$83</c:f>
              <c:numCache>
                <c:formatCode>0%</c:formatCode>
                <c:ptCount val="5"/>
                <c:pt idx="0">
                  <c:v>0.32500000000000001</c:v>
                </c:pt>
                <c:pt idx="1">
                  <c:v>0.57099999999999995</c:v>
                </c:pt>
                <c:pt idx="2">
                  <c:v>2.5999999999999999E-2</c:v>
                </c:pt>
                <c:pt idx="3">
                  <c:v>2.5999999999999999E-2</c:v>
                </c:pt>
                <c:pt idx="4">
                  <c:v>0.53200000000000003</c:v>
                </c:pt>
              </c:numCache>
            </c:numRef>
          </c:val>
        </c:ser>
        <c:ser>
          <c:idx val="1"/>
          <c:order val="1"/>
          <c:tx>
            <c:strRef>
              <c:f>Estudiantes!$C$78</c:f>
              <c:strCache>
                <c:ptCount val="1"/>
                <c:pt idx="0">
                  <c:v>En desacuerdo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2"/>
              <c:layout>
                <c:manualLayout>
                  <c:x val="2.2624434389139402E-3"/>
                  <c:y val="-4.55696202531645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4.55696202531645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Estudiantes!$A$79:$A$83</c:f>
              <c:strCache>
                <c:ptCount val="5"/>
                <c:pt idx="0">
                  <c:v>El director de mi documento recepcional es mi profesor de ER y no pude elegirlo</c:v>
                </c:pt>
                <c:pt idx="1">
                  <c:v>Elegí a mi director de documento recepcional por ser especialista en el tema</c:v>
                </c:pt>
                <c:pt idx="2">
                  <c:v>Estoy cursando ER y no tengo director</c:v>
                </c:pt>
                <c:pt idx="3">
                  <c:v>La elaboración de mi documento recepcional es muy importante para mi formación </c:v>
                </c:pt>
                <c:pt idx="4">
                  <c:v>Tuve un director externo y no me permitieron registrarlo como tal </c:v>
                </c:pt>
              </c:strCache>
            </c:strRef>
          </c:cat>
          <c:val>
            <c:numRef>
              <c:f>Estudiantes!$C$79:$C$83</c:f>
              <c:numCache>
                <c:formatCode>0%</c:formatCode>
                <c:ptCount val="5"/>
                <c:pt idx="0">
                  <c:v>0.36299999999999999</c:v>
                </c:pt>
                <c:pt idx="1">
                  <c:v>0.23400000000000001</c:v>
                </c:pt>
                <c:pt idx="2">
                  <c:v>3.9E-2</c:v>
                </c:pt>
                <c:pt idx="3">
                  <c:v>3.9E-2</c:v>
                </c:pt>
                <c:pt idx="4">
                  <c:v>0.23400000000000001</c:v>
                </c:pt>
              </c:numCache>
            </c:numRef>
          </c:val>
        </c:ser>
        <c:ser>
          <c:idx val="2"/>
          <c:order val="2"/>
          <c:tx>
            <c:strRef>
              <c:f>Estudiantes!$D$78</c:f>
              <c:strCache>
                <c:ptCount val="1"/>
                <c:pt idx="0">
                  <c:v>De acuerdo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Estudiantes!$A$79:$A$83</c:f>
              <c:strCache>
                <c:ptCount val="5"/>
                <c:pt idx="0">
                  <c:v>El director de mi documento recepcional es mi profesor de ER y no pude elegirlo</c:v>
                </c:pt>
                <c:pt idx="1">
                  <c:v>Elegí a mi director de documento recepcional por ser especialista en el tema</c:v>
                </c:pt>
                <c:pt idx="2">
                  <c:v>Estoy cursando ER y no tengo director</c:v>
                </c:pt>
                <c:pt idx="3">
                  <c:v>La elaboración de mi documento recepcional es muy importante para mi formación </c:v>
                </c:pt>
                <c:pt idx="4">
                  <c:v>Tuve un director externo y no me permitieron registrarlo como tal </c:v>
                </c:pt>
              </c:strCache>
            </c:strRef>
          </c:cat>
          <c:val>
            <c:numRef>
              <c:f>Estudiantes!$D$79:$D$83</c:f>
              <c:numCache>
                <c:formatCode>0%</c:formatCode>
                <c:ptCount val="5"/>
                <c:pt idx="0">
                  <c:v>0.16900000000000001</c:v>
                </c:pt>
                <c:pt idx="1">
                  <c:v>0.11700000000000001</c:v>
                </c:pt>
                <c:pt idx="2">
                  <c:v>0.33800000000000002</c:v>
                </c:pt>
                <c:pt idx="3">
                  <c:v>0.33800000000000002</c:v>
                </c:pt>
                <c:pt idx="4">
                  <c:v>0.14299999999999999</c:v>
                </c:pt>
              </c:numCache>
            </c:numRef>
          </c:val>
        </c:ser>
        <c:ser>
          <c:idx val="3"/>
          <c:order val="3"/>
          <c:tx>
            <c:strRef>
              <c:f>Estudiantes!$E$78</c:f>
              <c:strCache>
                <c:ptCount val="1"/>
                <c:pt idx="0">
                  <c:v>Totalmente de acuerdo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Estudiantes!$A$79:$A$83</c:f>
              <c:strCache>
                <c:ptCount val="5"/>
                <c:pt idx="0">
                  <c:v>El director de mi documento recepcional es mi profesor de ER y no pude elegirlo</c:v>
                </c:pt>
                <c:pt idx="1">
                  <c:v>Elegí a mi director de documento recepcional por ser especialista en el tema</c:v>
                </c:pt>
                <c:pt idx="2">
                  <c:v>Estoy cursando ER y no tengo director</c:v>
                </c:pt>
                <c:pt idx="3">
                  <c:v>La elaboración de mi documento recepcional es muy importante para mi formación </c:v>
                </c:pt>
                <c:pt idx="4">
                  <c:v>Tuve un director externo y no me permitieron registrarlo como tal </c:v>
                </c:pt>
              </c:strCache>
            </c:strRef>
          </c:cat>
          <c:val>
            <c:numRef>
              <c:f>Estudiantes!$E$79:$E$83</c:f>
              <c:numCache>
                <c:formatCode>0%</c:formatCode>
                <c:ptCount val="5"/>
                <c:pt idx="0">
                  <c:v>0.11700000000000001</c:v>
                </c:pt>
                <c:pt idx="1">
                  <c:v>3.9E-2</c:v>
                </c:pt>
                <c:pt idx="2">
                  <c:v>0.55800000000000005</c:v>
                </c:pt>
                <c:pt idx="3">
                  <c:v>0.55800000000000005</c:v>
                </c:pt>
                <c:pt idx="4">
                  <c:v>3.9E-2</c:v>
                </c:pt>
              </c:numCache>
            </c:numRef>
          </c:val>
        </c:ser>
        <c:dLbls>
          <c:showLegendKey val="0"/>
          <c:showVal val="1"/>
          <c:showCatName val="0"/>
          <c:showSerName val="0"/>
          <c:showPercent val="0"/>
          <c:showBubbleSize val="0"/>
        </c:dLbls>
        <c:gapWidth val="95"/>
        <c:overlap val="100"/>
        <c:axId val="147687936"/>
        <c:axId val="2425984"/>
      </c:barChart>
      <c:catAx>
        <c:axId val="14768793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just">
              <a:defRPr sz="1100" b="1" i="0" u="none" strike="noStrike" kern="1200" baseline="0">
                <a:solidFill>
                  <a:sysClr val="windowText" lastClr="000000"/>
                </a:solidFill>
                <a:latin typeface="+mn-lt"/>
                <a:ea typeface="+mn-ea"/>
                <a:cs typeface="+mn-cs"/>
              </a:defRPr>
            </a:pPr>
            <a:endParaRPr lang="es-MX"/>
          </a:p>
        </c:txPr>
        <c:crossAx val="2425984"/>
        <c:crosses val="autoZero"/>
        <c:auto val="1"/>
        <c:lblAlgn val="r"/>
        <c:lblOffset val="100"/>
        <c:noMultiLvlLbl val="0"/>
      </c:catAx>
      <c:valAx>
        <c:axId val="2425984"/>
        <c:scaling>
          <c:orientation val="minMax"/>
        </c:scaling>
        <c:delete val="1"/>
        <c:axPos val="b"/>
        <c:numFmt formatCode="0%" sourceLinked="1"/>
        <c:majorTickMark val="none"/>
        <c:minorTickMark val="none"/>
        <c:tickLblPos val="nextTo"/>
        <c:crossAx val="14768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1E7CB-5A59-4359-A06F-7DDE02E22196}" type="datetimeFigureOut">
              <a:rPr lang="es-MX" smtClean="0"/>
              <a:t>12/06/2017</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2387F-DEAA-42BC-B506-18F0026D28EB}" type="slidenum">
              <a:rPr lang="es-MX" smtClean="0"/>
              <a:t>‹Nº›</a:t>
            </a:fld>
            <a:endParaRPr lang="es-MX"/>
          </a:p>
        </p:txBody>
      </p:sp>
    </p:spTree>
    <p:extLst>
      <p:ext uri="{BB962C8B-B14F-4D97-AF65-F5344CB8AC3E}">
        <p14:creationId xmlns:p14="http://schemas.microsoft.com/office/powerpoint/2010/main" val="141017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B42387F-DEAA-42BC-B506-18F0026D28EB}" type="slidenum">
              <a:rPr lang="es-MX" smtClean="0"/>
              <a:t>1</a:t>
            </a:fld>
            <a:endParaRPr lang="es-MX"/>
          </a:p>
        </p:txBody>
      </p:sp>
    </p:spTree>
    <p:extLst>
      <p:ext uri="{BB962C8B-B14F-4D97-AF65-F5344CB8AC3E}">
        <p14:creationId xmlns:p14="http://schemas.microsoft.com/office/powerpoint/2010/main" val="49583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Incluir la flecha</a:t>
            </a:r>
            <a:r>
              <a:rPr lang="es-MX" baseline="0" dirty="0" smtClean="0"/>
              <a:t> en la animación</a:t>
            </a:r>
            <a:endParaRPr lang="es-MX" dirty="0"/>
          </a:p>
        </p:txBody>
      </p:sp>
      <p:sp>
        <p:nvSpPr>
          <p:cNvPr id="4" name="3 Marcador de número de diapositiva"/>
          <p:cNvSpPr>
            <a:spLocks noGrp="1"/>
          </p:cNvSpPr>
          <p:nvPr>
            <p:ph type="sldNum" sz="quarter" idx="10"/>
          </p:nvPr>
        </p:nvSpPr>
        <p:spPr/>
        <p:txBody>
          <a:bodyPr/>
          <a:lstStyle/>
          <a:p>
            <a:fld id="{CB42387F-DEAA-42BC-B506-18F0026D28EB}" type="slidenum">
              <a:rPr lang="es-MX" smtClean="0"/>
              <a:t>10</a:t>
            </a:fld>
            <a:endParaRPr lang="es-MX"/>
          </a:p>
        </p:txBody>
      </p:sp>
    </p:spTree>
    <p:extLst>
      <p:ext uri="{BB962C8B-B14F-4D97-AF65-F5344CB8AC3E}">
        <p14:creationId xmlns:p14="http://schemas.microsoft.com/office/powerpoint/2010/main" val="12052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B42387F-DEAA-42BC-B506-18F0026D28EB}" type="slidenum">
              <a:rPr lang="es-MX" smtClean="0"/>
              <a:t>11</a:t>
            </a:fld>
            <a:endParaRPr lang="es-MX"/>
          </a:p>
        </p:txBody>
      </p:sp>
    </p:spTree>
    <p:extLst>
      <p:ext uri="{BB962C8B-B14F-4D97-AF65-F5344CB8AC3E}">
        <p14:creationId xmlns:p14="http://schemas.microsoft.com/office/powerpoint/2010/main" val="244314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Cambiar los círculos por otro</a:t>
            </a:r>
            <a:r>
              <a:rPr lang="es-MX" baseline="0" dirty="0" smtClean="0"/>
              <a:t> más atractivo</a:t>
            </a:r>
            <a:endParaRPr lang="es-MX" dirty="0"/>
          </a:p>
        </p:txBody>
      </p:sp>
      <p:sp>
        <p:nvSpPr>
          <p:cNvPr id="4" name="3 Marcador de número de diapositiva"/>
          <p:cNvSpPr>
            <a:spLocks noGrp="1"/>
          </p:cNvSpPr>
          <p:nvPr>
            <p:ph type="sldNum" sz="quarter" idx="10"/>
          </p:nvPr>
        </p:nvSpPr>
        <p:spPr/>
        <p:txBody>
          <a:bodyPr/>
          <a:lstStyle/>
          <a:p>
            <a:fld id="{CB42387F-DEAA-42BC-B506-18F0026D28EB}" type="slidenum">
              <a:rPr lang="es-MX" smtClean="0"/>
              <a:t>12</a:t>
            </a:fld>
            <a:endParaRPr lang="es-MX"/>
          </a:p>
        </p:txBody>
      </p:sp>
    </p:spTree>
    <p:extLst>
      <p:ext uri="{BB962C8B-B14F-4D97-AF65-F5344CB8AC3E}">
        <p14:creationId xmlns:p14="http://schemas.microsoft.com/office/powerpoint/2010/main" val="85402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13</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14</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15</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Excesiva y no necesariamente pertinente</a:t>
            </a:r>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16</a:t>
            </a:fld>
            <a:endParaRPr lang="es-ES"/>
          </a:p>
        </p:txBody>
      </p:sp>
    </p:spTree>
    <p:extLst>
      <p:ext uri="{BB962C8B-B14F-4D97-AF65-F5344CB8AC3E}">
        <p14:creationId xmlns:p14="http://schemas.microsoft.com/office/powerpoint/2010/main" val="374303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Incluir flecha en la animación</a:t>
            </a:r>
            <a:endParaRPr lang="es-MX" dirty="0"/>
          </a:p>
        </p:txBody>
      </p:sp>
      <p:sp>
        <p:nvSpPr>
          <p:cNvPr id="4" name="3 Marcador de número de diapositiva"/>
          <p:cNvSpPr>
            <a:spLocks noGrp="1"/>
          </p:cNvSpPr>
          <p:nvPr>
            <p:ph type="sldNum" sz="quarter" idx="10"/>
          </p:nvPr>
        </p:nvSpPr>
        <p:spPr/>
        <p:txBody>
          <a:bodyPr/>
          <a:lstStyle/>
          <a:p>
            <a:fld id="{CB42387F-DEAA-42BC-B506-18F0026D28EB}" type="slidenum">
              <a:rPr lang="es-MX" smtClean="0"/>
              <a:t>17</a:t>
            </a:fld>
            <a:endParaRPr lang="es-MX"/>
          </a:p>
        </p:txBody>
      </p:sp>
    </p:spTree>
    <p:extLst>
      <p:ext uri="{BB962C8B-B14F-4D97-AF65-F5344CB8AC3E}">
        <p14:creationId xmlns:p14="http://schemas.microsoft.com/office/powerpoint/2010/main" val="4253477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18</a:t>
            </a:fld>
            <a:endParaRPr lang="es-ES"/>
          </a:p>
        </p:txBody>
      </p:sp>
    </p:spTree>
    <p:extLst>
      <p:ext uri="{BB962C8B-B14F-4D97-AF65-F5344CB8AC3E}">
        <p14:creationId xmlns:p14="http://schemas.microsoft.com/office/powerpoint/2010/main" val="374303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.Incluir las flechas en la</a:t>
            </a:r>
            <a:r>
              <a:rPr lang="es-ES" baseline="0" dirty="0" smtClean="0"/>
              <a:t> animación</a:t>
            </a:r>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19</a:t>
            </a:fld>
            <a:endParaRPr lang="es-ES"/>
          </a:p>
        </p:txBody>
      </p:sp>
    </p:spTree>
    <p:extLst>
      <p:ext uri="{BB962C8B-B14F-4D97-AF65-F5344CB8AC3E}">
        <p14:creationId xmlns:p14="http://schemas.microsoft.com/office/powerpoint/2010/main" val="37430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Colocar</a:t>
            </a:r>
            <a:r>
              <a:rPr lang="es-MX" baseline="0" dirty="0" smtClean="0"/>
              <a:t> plantilla</a:t>
            </a:r>
          </a:p>
        </p:txBody>
      </p:sp>
      <p:sp>
        <p:nvSpPr>
          <p:cNvPr id="4" name="3 Marcador de número de diapositiva"/>
          <p:cNvSpPr>
            <a:spLocks noGrp="1"/>
          </p:cNvSpPr>
          <p:nvPr>
            <p:ph type="sldNum" sz="quarter" idx="10"/>
          </p:nvPr>
        </p:nvSpPr>
        <p:spPr/>
        <p:txBody>
          <a:bodyPr/>
          <a:lstStyle/>
          <a:p>
            <a:fld id="{CB42387F-DEAA-42BC-B506-18F0026D28EB}" type="slidenum">
              <a:rPr lang="es-MX" smtClean="0"/>
              <a:t>2</a:t>
            </a:fld>
            <a:endParaRPr lang="es-MX"/>
          </a:p>
        </p:txBody>
      </p:sp>
    </p:spTree>
    <p:extLst>
      <p:ext uri="{BB962C8B-B14F-4D97-AF65-F5344CB8AC3E}">
        <p14:creationId xmlns:p14="http://schemas.microsoft.com/office/powerpoint/2010/main" val="88741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Excesiva y no necesariamente pertinente</a:t>
            </a:r>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20</a:t>
            </a:fld>
            <a:endParaRPr lang="es-ES"/>
          </a:p>
        </p:txBody>
      </p:sp>
    </p:spTree>
    <p:extLst>
      <p:ext uri="{BB962C8B-B14F-4D97-AF65-F5344CB8AC3E}">
        <p14:creationId xmlns:p14="http://schemas.microsoft.com/office/powerpoint/2010/main" val="3743031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21</a:t>
            </a:fld>
            <a:endParaRPr lang="es-ES"/>
          </a:p>
        </p:txBody>
      </p:sp>
    </p:spTree>
    <p:extLst>
      <p:ext uri="{BB962C8B-B14F-4D97-AF65-F5344CB8AC3E}">
        <p14:creationId xmlns:p14="http://schemas.microsoft.com/office/powerpoint/2010/main" val="374303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22</a:t>
            </a:fld>
            <a:endParaRPr lang="es-ES"/>
          </a:p>
        </p:txBody>
      </p:sp>
    </p:spTree>
    <p:extLst>
      <p:ext uri="{BB962C8B-B14F-4D97-AF65-F5344CB8AC3E}">
        <p14:creationId xmlns:p14="http://schemas.microsoft.com/office/powerpoint/2010/main" val="1856043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Incluir la flecha en la animación</a:t>
            </a:r>
            <a:endParaRPr lang="es-MX" dirty="0"/>
          </a:p>
        </p:txBody>
      </p:sp>
      <p:sp>
        <p:nvSpPr>
          <p:cNvPr id="4" name="3 Marcador de número de diapositiva"/>
          <p:cNvSpPr>
            <a:spLocks noGrp="1"/>
          </p:cNvSpPr>
          <p:nvPr>
            <p:ph type="sldNum" sz="quarter" idx="10"/>
          </p:nvPr>
        </p:nvSpPr>
        <p:spPr/>
        <p:txBody>
          <a:bodyPr/>
          <a:lstStyle/>
          <a:p>
            <a:fld id="{AB44EB3F-D547-7D4F-A93C-F6FA121C59A3}" type="slidenum">
              <a:rPr lang="es-ES" smtClean="0"/>
              <a:t>23</a:t>
            </a:fld>
            <a:endParaRPr lang="es-ES"/>
          </a:p>
        </p:txBody>
      </p:sp>
    </p:spTree>
    <p:extLst>
      <p:ext uri="{BB962C8B-B14F-4D97-AF65-F5344CB8AC3E}">
        <p14:creationId xmlns:p14="http://schemas.microsoft.com/office/powerpoint/2010/main" val="754035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Incluir</a:t>
            </a:r>
            <a:r>
              <a:rPr lang="es-ES" baseline="0" dirty="0" smtClean="0"/>
              <a:t> la flecha en la animación</a:t>
            </a:r>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24</a:t>
            </a:fld>
            <a:endParaRPr lang="es-ES"/>
          </a:p>
        </p:txBody>
      </p:sp>
    </p:spTree>
    <p:extLst>
      <p:ext uri="{BB962C8B-B14F-4D97-AF65-F5344CB8AC3E}">
        <p14:creationId xmlns:p14="http://schemas.microsoft.com/office/powerpoint/2010/main" val="291203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Incorporar la flecha a la animación</a:t>
            </a:r>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25</a:t>
            </a:fld>
            <a:endParaRPr lang="es-ES"/>
          </a:p>
        </p:txBody>
      </p:sp>
    </p:spTree>
    <p:extLst>
      <p:ext uri="{BB962C8B-B14F-4D97-AF65-F5344CB8AC3E}">
        <p14:creationId xmlns:p14="http://schemas.microsoft.com/office/powerpoint/2010/main" val="3998976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26</a:t>
            </a:fld>
            <a:endParaRPr lang="es-ES"/>
          </a:p>
        </p:txBody>
      </p:sp>
    </p:spTree>
    <p:extLst>
      <p:ext uri="{BB962C8B-B14F-4D97-AF65-F5344CB8AC3E}">
        <p14:creationId xmlns:p14="http://schemas.microsoft.com/office/powerpoint/2010/main" val="374303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28</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29</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30</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B42387F-DEAA-42BC-B506-18F0026D28EB}" type="slidenum">
              <a:rPr lang="es-MX" smtClean="0"/>
              <a:t>3</a:t>
            </a:fld>
            <a:endParaRPr lang="es-MX"/>
          </a:p>
        </p:txBody>
      </p:sp>
    </p:spTree>
    <p:extLst>
      <p:ext uri="{BB962C8B-B14F-4D97-AF65-F5344CB8AC3E}">
        <p14:creationId xmlns:p14="http://schemas.microsoft.com/office/powerpoint/2010/main" val="622234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31</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32</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33</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35</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36</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37</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38</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44EB3F-D547-7D4F-A93C-F6FA121C59A3}" type="slidenum">
              <a:rPr lang="es-ES" smtClean="0"/>
              <a:t>39</a:t>
            </a:fld>
            <a:endParaRPr lang="es-ES"/>
          </a:p>
        </p:txBody>
      </p:sp>
    </p:spTree>
    <p:extLst>
      <p:ext uri="{BB962C8B-B14F-4D97-AF65-F5344CB8AC3E}">
        <p14:creationId xmlns:p14="http://schemas.microsoft.com/office/powerpoint/2010/main" val="273978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B42387F-DEAA-42BC-B506-18F0026D28EB}" type="slidenum">
              <a:rPr lang="es-MX" smtClean="0"/>
              <a:t>4</a:t>
            </a:fld>
            <a:endParaRPr lang="es-MX"/>
          </a:p>
        </p:txBody>
      </p:sp>
    </p:spTree>
    <p:extLst>
      <p:ext uri="{BB962C8B-B14F-4D97-AF65-F5344CB8AC3E}">
        <p14:creationId xmlns:p14="http://schemas.microsoft.com/office/powerpoint/2010/main" val="341425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MX" dirty="0" smtClean="0"/>
              <a:t>Incluir las flechas en la animación</a:t>
            </a:r>
            <a:endParaRPr lang="es-MX" dirty="0"/>
          </a:p>
        </p:txBody>
      </p:sp>
      <p:sp>
        <p:nvSpPr>
          <p:cNvPr id="4" name="3 Marcador de número de diapositiva"/>
          <p:cNvSpPr>
            <a:spLocks noGrp="1"/>
          </p:cNvSpPr>
          <p:nvPr>
            <p:ph type="sldNum" sz="quarter" idx="10"/>
          </p:nvPr>
        </p:nvSpPr>
        <p:spPr/>
        <p:txBody>
          <a:bodyPr/>
          <a:lstStyle/>
          <a:p>
            <a:fld id="{CB42387F-DEAA-42BC-B506-18F0026D28EB}" type="slidenum">
              <a:rPr lang="es-MX" smtClean="0"/>
              <a:t>5</a:t>
            </a:fld>
            <a:endParaRPr lang="es-MX"/>
          </a:p>
        </p:txBody>
      </p:sp>
    </p:spTree>
    <p:extLst>
      <p:ext uri="{BB962C8B-B14F-4D97-AF65-F5344CB8AC3E}">
        <p14:creationId xmlns:p14="http://schemas.microsoft.com/office/powerpoint/2010/main" val="218084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B42387F-DEAA-42BC-B506-18F0026D28EB}" type="slidenum">
              <a:rPr lang="es-MX" smtClean="0"/>
              <a:t>6</a:t>
            </a:fld>
            <a:endParaRPr lang="es-MX"/>
          </a:p>
        </p:txBody>
      </p:sp>
    </p:spTree>
    <p:extLst>
      <p:ext uri="{BB962C8B-B14F-4D97-AF65-F5344CB8AC3E}">
        <p14:creationId xmlns:p14="http://schemas.microsoft.com/office/powerpoint/2010/main" val="169388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B42387F-DEAA-42BC-B506-18F0026D28EB}" type="slidenum">
              <a:rPr lang="es-MX" smtClean="0"/>
              <a:t>7</a:t>
            </a:fld>
            <a:endParaRPr lang="es-MX"/>
          </a:p>
        </p:txBody>
      </p:sp>
    </p:spTree>
    <p:extLst>
      <p:ext uri="{BB962C8B-B14F-4D97-AF65-F5344CB8AC3E}">
        <p14:creationId xmlns:p14="http://schemas.microsoft.com/office/powerpoint/2010/main" val="36861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Incluir la flecha en la animación</a:t>
            </a:r>
          </a:p>
        </p:txBody>
      </p:sp>
      <p:sp>
        <p:nvSpPr>
          <p:cNvPr id="4" name="3 Marcador de número de diapositiva"/>
          <p:cNvSpPr>
            <a:spLocks noGrp="1"/>
          </p:cNvSpPr>
          <p:nvPr>
            <p:ph type="sldNum" sz="quarter" idx="10"/>
          </p:nvPr>
        </p:nvSpPr>
        <p:spPr/>
        <p:txBody>
          <a:bodyPr/>
          <a:lstStyle/>
          <a:p>
            <a:fld id="{CB42387F-DEAA-42BC-B506-18F0026D28EB}" type="slidenum">
              <a:rPr lang="es-MX" smtClean="0"/>
              <a:t>8</a:t>
            </a:fld>
            <a:endParaRPr lang="es-MX"/>
          </a:p>
        </p:txBody>
      </p:sp>
    </p:spTree>
    <p:extLst>
      <p:ext uri="{BB962C8B-B14F-4D97-AF65-F5344CB8AC3E}">
        <p14:creationId xmlns:p14="http://schemas.microsoft.com/office/powerpoint/2010/main" val="279840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B42387F-DEAA-42BC-B506-18F0026D28EB}" type="slidenum">
              <a:rPr lang="es-MX" smtClean="0"/>
              <a:t>9</a:t>
            </a:fld>
            <a:endParaRPr lang="es-MX"/>
          </a:p>
        </p:txBody>
      </p:sp>
    </p:spTree>
    <p:extLst>
      <p:ext uri="{BB962C8B-B14F-4D97-AF65-F5344CB8AC3E}">
        <p14:creationId xmlns:p14="http://schemas.microsoft.com/office/powerpoint/2010/main" val="240080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42657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09460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6555496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98652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57146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06678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4052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35095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51954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17558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0368591-5795-474B-BB0D-A6546784A1B8}" type="datetimeFigureOut">
              <a:rPr lang="es-ES_tradnl" smtClean="0"/>
              <a:t>12/06/2017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126399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68591-5795-474B-BB0D-A6546784A1B8}" type="datetimeFigureOut">
              <a:rPr lang="es-ES_tradnl" smtClean="0"/>
              <a:t>12/06/2017</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8C40E-8854-0F47-9E7C-187F5C2E7F9C}" type="slidenum">
              <a:rPr lang="es-ES_tradnl" smtClean="0"/>
              <a:t>‹Nº›</a:t>
            </a:fld>
            <a:endParaRPr lang="es-ES_tradnl"/>
          </a:p>
        </p:txBody>
      </p:sp>
    </p:spTree>
    <p:extLst>
      <p:ext uri="{BB962C8B-B14F-4D97-AF65-F5344CB8AC3E}">
        <p14:creationId xmlns:p14="http://schemas.microsoft.com/office/powerpoint/2010/main" val="22726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4.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5.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tiff"/><Relationship Id="rId5" Type="http://schemas.openxmlformats.org/officeDocument/2006/relationships/image" Target="../media/image3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723"/>
          <a:stretch/>
        </p:blipFill>
        <p:spPr>
          <a:xfrm>
            <a:off x="12701" y="0"/>
            <a:ext cx="12179300" cy="6858000"/>
          </a:xfrm>
          <a:prstGeom prst="rect">
            <a:avLst/>
          </a:prstGeom>
        </p:spPr>
      </p:pic>
      <p:sp>
        <p:nvSpPr>
          <p:cNvPr id="5" name="1 Título"/>
          <p:cNvSpPr>
            <a:spLocks noGrp="1"/>
          </p:cNvSpPr>
          <p:nvPr>
            <p:ph type="ctrTitle"/>
          </p:nvPr>
        </p:nvSpPr>
        <p:spPr>
          <a:xfrm>
            <a:off x="3863752" y="4419600"/>
            <a:ext cx="7627822" cy="1714500"/>
          </a:xfrm>
        </p:spPr>
        <p:txBody>
          <a:bodyPr>
            <a:noAutofit/>
          </a:bodyPr>
          <a:lstStyle/>
          <a:p>
            <a:pPr algn="ctr"/>
            <a:r>
              <a:rPr lang="es-MX" sz="3600" dirty="0" smtClean="0">
                <a:solidFill>
                  <a:schemeClr val="bg1"/>
                </a:solidFill>
                <a:latin typeface="Futura Medium" charset="0"/>
                <a:ea typeface="Futura Medium" charset="0"/>
                <a:cs typeface="Futura Medium" charset="0"/>
              </a:rPr>
              <a:t>Último reporte de resultados de la Comisión de Evaluación del MEIF 2015-2017</a:t>
            </a:r>
            <a:endParaRPr lang="es-MX" sz="3600" dirty="0">
              <a:solidFill>
                <a:schemeClr val="bg1"/>
              </a:solidFill>
              <a:latin typeface="Futura Medium" charset="0"/>
              <a:ea typeface="Futura Medium" charset="0"/>
              <a:cs typeface="Futura Medium" charset="0"/>
            </a:endParaRPr>
          </a:p>
        </p:txBody>
      </p:sp>
    </p:spTree>
    <p:extLst>
      <p:ext uri="{BB962C8B-B14F-4D97-AF65-F5344CB8AC3E}">
        <p14:creationId xmlns:p14="http://schemas.microsoft.com/office/powerpoint/2010/main" val="2025122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0" y="-18288"/>
            <a:ext cx="12192000" cy="6876288"/>
            <a:chOff x="0" y="-18288"/>
            <a:chExt cx="12192000" cy="6876288"/>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
              <a:ext cx="6078033" cy="6876288"/>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8000"/>
              <a:ext cx="7315200" cy="6858000"/>
            </a:xfrm>
            <a:prstGeom prst="rect">
              <a:avLst/>
            </a:prstGeom>
          </p:spPr>
        </p:pic>
      </p:grpSp>
      <p:sp>
        <p:nvSpPr>
          <p:cNvPr id="7" name="1 Título"/>
          <p:cNvSpPr>
            <a:spLocks noGrp="1"/>
          </p:cNvSpPr>
          <p:nvPr>
            <p:ph type="title"/>
          </p:nvPr>
        </p:nvSpPr>
        <p:spPr>
          <a:xfrm>
            <a:off x="5780070" y="3236756"/>
            <a:ext cx="5488246" cy="893386"/>
          </a:xfrm>
        </p:spPr>
        <p:txBody>
          <a:bodyPr>
            <a:noAutofit/>
          </a:bodyPr>
          <a:lstStyle/>
          <a:p>
            <a:pPr algn="ctr"/>
            <a:r>
              <a:rPr lang="es-MX" sz="3200" b="1" dirty="0" smtClean="0">
                <a:solidFill>
                  <a:schemeClr val="bg1"/>
                </a:solidFill>
                <a:latin typeface="Arial" charset="0"/>
                <a:ea typeface="Arial" charset="0"/>
                <a:cs typeface="Arial" charset="0"/>
              </a:rPr>
              <a:t>Análisis de los hallazgos</a:t>
            </a:r>
            <a:br>
              <a:rPr lang="es-MX" sz="3200" b="1" dirty="0" smtClean="0">
                <a:solidFill>
                  <a:schemeClr val="bg1"/>
                </a:solidFill>
                <a:latin typeface="Arial" charset="0"/>
                <a:ea typeface="Arial" charset="0"/>
                <a:cs typeface="Arial" charset="0"/>
              </a:rPr>
            </a:br>
            <a:r>
              <a:rPr lang="es-MX" sz="2000" b="1" dirty="0" smtClean="0">
                <a:solidFill>
                  <a:schemeClr val="bg1"/>
                </a:solidFill>
                <a:latin typeface="Arial" charset="0"/>
                <a:ea typeface="Arial" charset="0"/>
                <a:cs typeface="Arial" charset="0"/>
              </a:rPr>
              <a:t>Formación integral</a:t>
            </a:r>
            <a:endParaRPr lang="es-MX" sz="3200" b="1" dirty="0">
              <a:solidFill>
                <a:schemeClr val="bg1"/>
              </a:solidFill>
              <a:latin typeface="Arial" charset="0"/>
              <a:ea typeface="Arial" charset="0"/>
              <a:cs typeface="Arial" charset="0"/>
            </a:endParaRPr>
          </a:p>
        </p:txBody>
      </p:sp>
      <p:sp>
        <p:nvSpPr>
          <p:cNvPr id="6" name="2 Marcador de contenido"/>
          <p:cNvSpPr>
            <a:spLocks noGrp="1"/>
          </p:cNvSpPr>
          <p:nvPr>
            <p:ph sz="quarter" idx="1"/>
          </p:nvPr>
        </p:nvSpPr>
        <p:spPr>
          <a:xfrm>
            <a:off x="5271839" y="4383267"/>
            <a:ext cx="6674197" cy="1699979"/>
          </a:xfrm>
        </p:spPr>
        <p:txBody>
          <a:bodyPr vert="horz" lIns="91440" tIns="45720" rIns="91440" bIns="45720" rtlCol="0">
            <a:noAutofit/>
          </a:bodyPr>
          <a:lstStyle/>
          <a:p>
            <a:pPr lvl="1" algn="just"/>
            <a:r>
              <a:rPr lang="es-MX" sz="2000" dirty="0">
                <a:solidFill>
                  <a:schemeClr val="bg1"/>
                </a:solidFill>
                <a:latin typeface="Arial" charset="0"/>
                <a:ea typeface="Arial" charset="0"/>
                <a:cs typeface="Arial" charset="0"/>
              </a:rPr>
              <a:t>Existen señalamientos, principalmente desde CIEES y COPAES, que indican cierta superficialidad en los planteamientos de la integralidad, no observándose a lo largo de las EE que integran los </a:t>
            </a:r>
            <a:r>
              <a:rPr lang="es-MX" sz="2000" dirty="0" smtClean="0">
                <a:solidFill>
                  <a:schemeClr val="bg1"/>
                </a:solidFill>
                <a:latin typeface="Arial" charset="0"/>
                <a:ea typeface="Arial" charset="0"/>
                <a:cs typeface="Arial" charset="0"/>
              </a:rPr>
              <a:t>currículos, </a:t>
            </a:r>
            <a:r>
              <a:rPr lang="es-MX" sz="2000" dirty="0">
                <a:solidFill>
                  <a:schemeClr val="bg1"/>
                </a:solidFill>
                <a:latin typeface="Arial" charset="0"/>
                <a:ea typeface="Arial" charset="0"/>
                <a:cs typeface="Arial" charset="0"/>
              </a:rPr>
              <a:t>ni en los perfiles de egreso.</a:t>
            </a:r>
          </a:p>
        </p:txBody>
      </p:sp>
      <p:sp>
        <p:nvSpPr>
          <p:cNvPr id="9" name="Rectángulo 8"/>
          <p:cNvSpPr/>
          <p:nvPr/>
        </p:nvSpPr>
        <p:spPr>
          <a:xfrm>
            <a:off x="5187094" y="2921640"/>
            <a:ext cx="6843685" cy="990477"/>
          </a:xfrm>
          <a:prstGeom prst="rect">
            <a:avLst/>
          </a:prstGeom>
        </p:spPr>
        <p:txBody>
          <a:bodyPr vert="horz" lIns="91440" tIns="45720" rIns="91440" bIns="45720" rtlCol="0">
            <a:normAutofit/>
          </a:bodyPr>
          <a:lstStyle/>
          <a:p>
            <a:pPr algn="just">
              <a:lnSpc>
                <a:spcPct val="90000"/>
              </a:lnSpc>
              <a:spcBef>
                <a:spcPts val="1000"/>
              </a:spcBef>
            </a:pPr>
            <a:r>
              <a:rPr lang="es-MX" sz="2000" b="1" dirty="0">
                <a:solidFill>
                  <a:schemeClr val="bg1"/>
                </a:solidFill>
                <a:latin typeface="Arial" charset="0"/>
                <a:ea typeface="Arial" charset="0"/>
                <a:cs typeface="Arial" charset="0"/>
              </a:rPr>
              <a:t>El AD ha acaparado la formación </a:t>
            </a:r>
            <a:r>
              <a:rPr lang="es-MX" sz="2000" b="1" dirty="0" smtClean="0">
                <a:solidFill>
                  <a:schemeClr val="bg1"/>
                </a:solidFill>
                <a:latin typeface="Arial" charset="0"/>
                <a:ea typeface="Arial" charset="0"/>
                <a:cs typeface="Arial" charset="0"/>
              </a:rPr>
              <a:t>profesional </a:t>
            </a:r>
            <a:r>
              <a:rPr lang="es-MX" sz="2000" b="1" dirty="0">
                <a:solidFill>
                  <a:schemeClr val="bg1"/>
                </a:solidFill>
                <a:latin typeface="Arial" charset="0"/>
                <a:ea typeface="Arial" charset="0"/>
                <a:cs typeface="Arial" charset="0"/>
              </a:rPr>
              <a:t>dejando a un lado el planteamiento de la integralidad, evidente en la falta de acciones deliberadas para </a:t>
            </a:r>
            <a:r>
              <a:rPr lang="es-MX" sz="2000" b="1" dirty="0" smtClean="0">
                <a:solidFill>
                  <a:schemeClr val="bg1"/>
                </a:solidFill>
                <a:latin typeface="Arial" charset="0"/>
                <a:ea typeface="Arial" charset="0"/>
                <a:cs typeface="Arial" charset="0"/>
              </a:rPr>
              <a:t>lograrla</a:t>
            </a:r>
            <a:r>
              <a:rPr lang="es-MX" sz="2000" b="1" dirty="0">
                <a:solidFill>
                  <a:schemeClr val="bg1"/>
                </a:solidFill>
                <a:latin typeface="Arial" charset="0"/>
                <a:ea typeface="Arial" charset="0"/>
                <a:cs typeface="Arial" charset="0"/>
              </a:rPr>
              <a:t>.</a:t>
            </a: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nvGrpSpPr>
          <p:cNvPr id="4" name="Agrupar 3"/>
          <p:cNvGrpSpPr/>
          <p:nvPr/>
        </p:nvGrpSpPr>
        <p:grpSpPr>
          <a:xfrm>
            <a:off x="5271838" y="2472852"/>
            <a:ext cx="6674196" cy="1707652"/>
            <a:chOff x="1539702" y="1459652"/>
            <a:chExt cx="6674196" cy="1707652"/>
          </a:xfrm>
        </p:grpSpPr>
        <p:sp>
          <p:nvSpPr>
            <p:cNvPr id="10" name="Rectángulo 9"/>
            <p:cNvSpPr/>
            <p:nvPr/>
          </p:nvSpPr>
          <p:spPr>
            <a:xfrm>
              <a:off x="1539702" y="1459652"/>
              <a:ext cx="6674196" cy="1707652"/>
            </a:xfrm>
            <a:prstGeom prst="rect">
              <a:avLst/>
            </a:prstGeom>
          </p:spPr>
          <p:txBody>
            <a:bodyPr vert="horz" lIns="91440" tIns="45720" rIns="91440" bIns="45720" rtlCol="0">
              <a:normAutofit/>
            </a:bodyPr>
            <a:lstStyle/>
            <a:p>
              <a:pPr marL="685800" lvl="1" indent="-228600" algn="just">
                <a:lnSpc>
                  <a:spcPct val="90000"/>
                </a:lnSpc>
                <a:spcBef>
                  <a:spcPts val="500"/>
                </a:spcBef>
                <a:buFont typeface="Arial"/>
                <a:buChar char="•"/>
              </a:pPr>
              <a:r>
                <a:rPr lang="es-MX" sz="2000" dirty="0" smtClean="0">
                  <a:solidFill>
                    <a:schemeClr val="bg1"/>
                  </a:solidFill>
                  <a:latin typeface="Arial" charset="0"/>
                  <a:ea typeface="Arial" charset="0"/>
                  <a:cs typeface="Arial" charset="0"/>
                </a:rPr>
                <a:t>Aunque </a:t>
              </a:r>
              <a:r>
                <a:rPr lang="es-MX" sz="2000" dirty="0">
                  <a:solidFill>
                    <a:schemeClr val="bg1"/>
                  </a:solidFill>
                  <a:latin typeface="Arial" charset="0"/>
                  <a:ea typeface="Arial" charset="0"/>
                  <a:cs typeface="Arial" charset="0"/>
                </a:rPr>
                <a:t>62% de los </a:t>
              </a:r>
              <a:r>
                <a:rPr lang="es-MX" sz="2000" dirty="0" smtClean="0">
                  <a:solidFill>
                    <a:schemeClr val="bg1"/>
                  </a:solidFill>
                  <a:latin typeface="Arial" charset="0"/>
                  <a:ea typeface="Arial" charset="0"/>
                  <a:cs typeface="Arial" charset="0"/>
                </a:rPr>
                <a:t>estudiantes que participaron </a:t>
              </a:r>
              <a:r>
                <a:rPr lang="es-MX" sz="2000" dirty="0">
                  <a:solidFill>
                    <a:schemeClr val="bg1"/>
                  </a:solidFill>
                  <a:latin typeface="Arial" charset="0"/>
                  <a:ea typeface="Arial" charset="0"/>
                  <a:cs typeface="Arial" charset="0"/>
                </a:rPr>
                <a:t>en </a:t>
              </a:r>
              <a:r>
                <a:rPr lang="es-MX" sz="2000" dirty="0" smtClean="0">
                  <a:solidFill>
                    <a:schemeClr val="bg1"/>
                  </a:solidFill>
                  <a:latin typeface="Arial" charset="0"/>
                  <a:ea typeface="Arial" charset="0"/>
                  <a:cs typeface="Arial" charset="0"/>
                </a:rPr>
                <a:t>la </a:t>
              </a:r>
              <a:r>
                <a:rPr lang="es-MX" sz="2000" dirty="0">
                  <a:solidFill>
                    <a:schemeClr val="bg1"/>
                  </a:solidFill>
                  <a:latin typeface="Arial" charset="0"/>
                  <a:ea typeface="Arial" charset="0"/>
                  <a:cs typeface="Arial" charset="0"/>
                </a:rPr>
                <a:t>e</a:t>
              </a:r>
              <a:r>
                <a:rPr lang="es-MX" sz="2000" dirty="0" smtClean="0">
                  <a:solidFill>
                    <a:schemeClr val="bg1"/>
                  </a:solidFill>
                  <a:latin typeface="Arial" charset="0"/>
                  <a:ea typeface="Arial" charset="0"/>
                  <a:cs typeface="Arial" charset="0"/>
                </a:rPr>
                <a:t>ncuesta </a:t>
              </a:r>
              <a:r>
                <a:rPr lang="es-MX" sz="2000" dirty="0" smtClean="0">
                  <a:solidFill>
                    <a:schemeClr val="bg1"/>
                  </a:solidFill>
                  <a:latin typeface="Arial" charset="0"/>
                  <a:ea typeface="Arial" charset="0"/>
                  <a:cs typeface="Arial" charset="0"/>
                </a:rPr>
                <a:t>indicó </a:t>
              </a:r>
              <a:r>
                <a:rPr lang="es-MX" sz="2000" dirty="0">
                  <a:solidFill>
                    <a:schemeClr val="bg1"/>
                  </a:solidFill>
                  <a:latin typeface="Arial" charset="0"/>
                  <a:ea typeface="Arial" charset="0"/>
                  <a:cs typeface="Arial" charset="0"/>
                </a:rPr>
                <a:t>que su Plan de Estudios </a:t>
              </a:r>
              <a:r>
                <a:rPr lang="es-MX" sz="2000" dirty="0" smtClean="0">
                  <a:solidFill>
                    <a:schemeClr val="bg1"/>
                  </a:solidFill>
                  <a:latin typeface="Arial" charset="0"/>
                  <a:ea typeface="Arial" charset="0"/>
                  <a:cs typeface="Arial" charset="0"/>
                </a:rPr>
                <a:t>incluye </a:t>
              </a:r>
              <a:r>
                <a:rPr lang="es-MX" sz="2000" dirty="0">
                  <a:solidFill>
                    <a:schemeClr val="bg1"/>
                  </a:solidFill>
                  <a:latin typeface="Arial" charset="0"/>
                  <a:ea typeface="Arial" charset="0"/>
                  <a:cs typeface="Arial" charset="0"/>
                </a:rPr>
                <a:t>EE optativas, un 40% señaló que éstas contienen temáticas diferentes a las de su </a:t>
              </a:r>
              <a:r>
                <a:rPr lang="es-MX" sz="2000" dirty="0" smtClean="0">
                  <a:solidFill>
                    <a:schemeClr val="bg1"/>
                  </a:solidFill>
                  <a:latin typeface="Arial" charset="0"/>
                  <a:ea typeface="Arial" charset="0"/>
                  <a:cs typeface="Arial" charset="0"/>
                </a:rPr>
                <a:t>interés.</a:t>
              </a:r>
              <a:endParaRPr lang="es-MX" sz="2000" dirty="0">
                <a:solidFill>
                  <a:schemeClr val="bg1"/>
                </a:solidFill>
                <a:latin typeface="Arial" charset="0"/>
                <a:ea typeface="Arial" charset="0"/>
                <a:cs typeface="Arial" charset="0"/>
              </a:endParaRPr>
            </a:p>
          </p:txBody>
        </p:sp>
        <p:pic>
          <p:nvPicPr>
            <p:cNvPr id="12" name="Imagen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5909" y="2677827"/>
              <a:ext cx="372400" cy="360481"/>
            </a:xfrm>
            <a:prstGeom prst="rect">
              <a:avLst/>
            </a:prstGeom>
          </p:spPr>
        </p:pic>
      </p:grpSp>
    </p:spTree>
    <p:extLst>
      <p:ext uri="{BB962C8B-B14F-4D97-AF65-F5344CB8AC3E}">
        <p14:creationId xmlns:p14="http://schemas.microsoft.com/office/powerpoint/2010/main" val="446180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4.16667E-6 1.11111E-6 L -0.00026 -0.46945 " pathEditMode="relative" rAng="0" ptsTypes="AA">
                                      <p:cBhvr>
                                        <p:cTn id="14" dur="1000" fill="hold"/>
                                        <p:tgtEl>
                                          <p:spTgt spid="7"/>
                                        </p:tgtEl>
                                        <p:attrNameLst>
                                          <p:attrName>ppt_x</p:attrName>
                                          <p:attrName>ppt_y</p:attrName>
                                        </p:attrNameLst>
                                      </p:cBhvr>
                                      <p:rCtr x="-13" y="-23472"/>
                                    </p:animMotion>
                                  </p:childTnLst>
                                </p:cTn>
                              </p:par>
                              <p:par>
                                <p:cTn id="15" presetID="3" presetClass="emph" presetSubtype="2" fill="hold" grpId="2" nodeType="withEffect">
                                  <p:stCondLst>
                                    <p:cond delay="0"/>
                                  </p:stCondLst>
                                  <p:childTnLst>
                                    <p:animClr clrSpc="rgb" dir="cw">
                                      <p:cBhvr override="childStyle">
                                        <p:cTn id="16" dur="1000" fill="hold"/>
                                        <p:tgtEl>
                                          <p:spTgt spid="7"/>
                                        </p:tgtEl>
                                        <p:attrNameLst>
                                          <p:attrName>style.color</p:attrName>
                                        </p:attrNameLst>
                                      </p:cBhvr>
                                      <p:to>
                                        <a:schemeClr val="bg1"/>
                                      </p:to>
                                    </p:animClr>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4.16667E-7 1.85185E-6 L -0.00026 -0.26783 " pathEditMode="relative" rAng="0" ptsTypes="AA">
                                      <p:cBhvr>
                                        <p:cTn id="25" dur="1000" fill="hold"/>
                                        <p:tgtEl>
                                          <p:spTgt spid="9"/>
                                        </p:tgtEl>
                                        <p:attrNameLst>
                                          <p:attrName>ppt_x</p:attrName>
                                          <p:attrName>ppt_y</p:attrName>
                                        </p:attrNameLst>
                                      </p:cBhvr>
                                      <p:rCtr x="-13" y="-13403"/>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build="p"/>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Agrupar 9"/>
          <p:cNvGrpSpPr/>
          <p:nvPr/>
        </p:nvGrpSpPr>
        <p:grpSpPr>
          <a:xfrm>
            <a:off x="694944" y="1479525"/>
            <a:ext cx="10771632" cy="5142091"/>
            <a:chOff x="859536" y="1479525"/>
            <a:chExt cx="10771632" cy="5142091"/>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333" y="1479525"/>
              <a:ext cx="8784122" cy="3230433"/>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36" y="4862417"/>
              <a:ext cx="10771632" cy="1759199"/>
            </a:xfrm>
            <a:prstGeom prst="rect">
              <a:avLst/>
            </a:prstGeom>
          </p:spPr>
        </p:pic>
      </p:gr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00"/>
            <a:ext cx="12192000" cy="1229686"/>
          </a:xfrm>
          <a:prstGeom prst="rect">
            <a:avLst/>
          </a:prstGeom>
        </p:spPr>
      </p:pic>
      <p:sp>
        <p:nvSpPr>
          <p:cNvPr id="5" name="1 Título"/>
          <p:cNvSpPr>
            <a:spLocks noGrp="1"/>
          </p:cNvSpPr>
          <p:nvPr>
            <p:ph type="title"/>
          </p:nvPr>
        </p:nvSpPr>
        <p:spPr>
          <a:xfrm>
            <a:off x="2038544" y="171742"/>
            <a:ext cx="8114912" cy="870202"/>
          </a:xfrm>
        </p:spPr>
        <p:txBody>
          <a:bodyPr>
            <a:noAutofit/>
          </a:bodyPr>
          <a:lstStyle/>
          <a:p>
            <a:pPr algn="ctr"/>
            <a:r>
              <a:rPr lang="es-MX" sz="3200" b="1" dirty="0" smtClean="0">
                <a:solidFill>
                  <a:schemeClr val="bg1"/>
                </a:solidFill>
                <a:latin typeface="Arial" charset="0"/>
                <a:ea typeface="Arial" charset="0"/>
                <a:cs typeface="Arial" charset="0"/>
              </a:rPr>
              <a:t>Opinión de los estudiantes sobre las EE del Plan de Estudios</a:t>
            </a:r>
            <a:endParaRPr lang="es-MX" sz="3200" b="1" dirty="0">
              <a:solidFill>
                <a:schemeClr val="bg1"/>
              </a:solidFill>
              <a:latin typeface="Arial" charset="0"/>
              <a:ea typeface="Arial" charset="0"/>
              <a:cs typeface="Arial"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73047575"/>
              </p:ext>
            </p:extLst>
          </p:nvPr>
        </p:nvGraphicFramePr>
        <p:xfrm>
          <a:off x="676656" y="4874295"/>
          <a:ext cx="10771633" cy="1756713"/>
        </p:xfrm>
        <a:graphic>
          <a:graphicData uri="http://schemas.openxmlformats.org/drawingml/2006/table">
            <a:tbl>
              <a:tblPr firstRow="1" firstCol="1" bandRow="1">
                <a:tableStyleId>{5C22544A-7EE6-4342-B048-85BDC9FD1C3A}</a:tableStyleId>
              </a:tblPr>
              <a:tblGrid>
                <a:gridCol w="4297680"/>
                <a:gridCol w="1572768"/>
                <a:gridCol w="1536192"/>
                <a:gridCol w="1698499"/>
                <a:gridCol w="1666494"/>
              </a:tblGrid>
              <a:tr h="876222">
                <a:tc>
                  <a:txBody>
                    <a:bodyPr/>
                    <a:lstStyle/>
                    <a:p>
                      <a:pPr>
                        <a:lnSpc>
                          <a:spcPct val="107000"/>
                        </a:lnSpc>
                        <a:spcAft>
                          <a:spcPts val="0"/>
                        </a:spcAft>
                      </a:pPr>
                      <a:endParaRPr lang="es-MX" sz="1800" dirty="0">
                        <a:solidFill>
                          <a:schemeClr val="tx1"/>
                        </a:solidFill>
                        <a:effectLst/>
                        <a:latin typeface="Arial" charset="0"/>
                        <a:ea typeface="Arial" charset="0"/>
                        <a:cs typeface="Arial" charset="0"/>
                      </a:endParaRPr>
                    </a:p>
                  </a:txBody>
                  <a:tcPr marL="44450" marR="4445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700" b="1" dirty="0">
                          <a:solidFill>
                            <a:schemeClr val="tx1"/>
                          </a:solidFill>
                          <a:effectLst/>
                          <a:latin typeface="Arial" charset="0"/>
                          <a:ea typeface="Arial" charset="0"/>
                          <a:cs typeface="Arial" charset="0"/>
                        </a:rPr>
                        <a:t>Totalmente en desacuerdo</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700" b="1" dirty="0">
                          <a:solidFill>
                            <a:schemeClr val="tx1"/>
                          </a:solidFill>
                          <a:effectLst/>
                          <a:latin typeface="Arial" charset="0"/>
                          <a:ea typeface="Arial" charset="0"/>
                          <a:cs typeface="Arial" charset="0"/>
                        </a:rPr>
                        <a:t>En desacuerdo</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700" b="1" dirty="0">
                          <a:solidFill>
                            <a:schemeClr val="tx1"/>
                          </a:solidFill>
                          <a:effectLst/>
                          <a:latin typeface="Arial" charset="0"/>
                          <a:ea typeface="Arial" charset="0"/>
                          <a:cs typeface="Arial" charset="0"/>
                        </a:rPr>
                        <a:t>De acuerdo</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700" b="1" dirty="0">
                          <a:solidFill>
                            <a:schemeClr val="tx1"/>
                          </a:solidFill>
                          <a:effectLst/>
                          <a:latin typeface="Arial" charset="0"/>
                          <a:ea typeface="Arial" charset="0"/>
                          <a:cs typeface="Arial" charset="0"/>
                        </a:rPr>
                        <a:t>Totalmente de acuerdo</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54135">
                <a:tc>
                  <a:txBody>
                    <a:bodyPr/>
                    <a:lstStyle/>
                    <a:p>
                      <a:pPr algn="ctr">
                        <a:lnSpc>
                          <a:spcPct val="107000"/>
                        </a:lnSpc>
                        <a:spcAft>
                          <a:spcPts val="0"/>
                        </a:spcAft>
                      </a:pPr>
                      <a:r>
                        <a:rPr lang="es-MX" sz="1800" dirty="0">
                          <a:solidFill>
                            <a:schemeClr val="tx1"/>
                          </a:solidFill>
                          <a:effectLst/>
                          <a:latin typeface="Arial" charset="0"/>
                          <a:ea typeface="Arial" charset="0"/>
                          <a:cs typeface="Arial" charset="0"/>
                        </a:rPr>
                        <a:t>Las EE Optativas del área disciplinar han sido temáticas diferentes a mi interés</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800" dirty="0">
                          <a:solidFill>
                            <a:schemeClr val="tx1"/>
                          </a:solidFill>
                          <a:effectLst/>
                          <a:latin typeface="Arial" charset="0"/>
                          <a:ea typeface="Arial" charset="0"/>
                          <a:cs typeface="Arial" charset="0"/>
                        </a:rPr>
                        <a:t>9%</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800" dirty="0">
                          <a:solidFill>
                            <a:schemeClr val="tx1"/>
                          </a:solidFill>
                          <a:effectLst/>
                          <a:latin typeface="Arial" charset="0"/>
                          <a:ea typeface="Arial" charset="0"/>
                          <a:cs typeface="Arial" charset="0"/>
                        </a:rPr>
                        <a:t>39%</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800" dirty="0">
                          <a:solidFill>
                            <a:schemeClr val="tx1"/>
                          </a:solidFill>
                          <a:effectLst/>
                          <a:latin typeface="Arial" charset="0"/>
                          <a:ea typeface="Arial" charset="0"/>
                          <a:cs typeface="Arial" charset="0"/>
                        </a:rPr>
                        <a:t>40%</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800" dirty="0">
                          <a:solidFill>
                            <a:schemeClr val="tx1"/>
                          </a:solidFill>
                          <a:effectLst/>
                          <a:latin typeface="Arial" charset="0"/>
                          <a:ea typeface="Arial" charset="0"/>
                          <a:cs typeface="Arial" charset="0"/>
                        </a:rPr>
                        <a:t>7%</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pSp>
        <p:nvGrpSpPr>
          <p:cNvPr id="34" name="Agrupar 33"/>
          <p:cNvGrpSpPr/>
          <p:nvPr/>
        </p:nvGrpSpPr>
        <p:grpSpPr>
          <a:xfrm>
            <a:off x="2212848" y="1627594"/>
            <a:ext cx="7978477" cy="2855231"/>
            <a:chOff x="2395728" y="1627594"/>
            <a:chExt cx="7978477" cy="2855231"/>
          </a:xfrm>
        </p:grpSpPr>
        <p:sp>
          <p:nvSpPr>
            <p:cNvPr id="11" name="CuadroTexto 10"/>
            <p:cNvSpPr txBox="1"/>
            <p:nvPr/>
          </p:nvSpPr>
          <p:spPr>
            <a:xfrm>
              <a:off x="2395728" y="2197429"/>
              <a:ext cx="4023360" cy="646331"/>
            </a:xfrm>
            <a:prstGeom prst="rect">
              <a:avLst/>
            </a:prstGeom>
            <a:noFill/>
          </p:spPr>
          <p:txBody>
            <a:bodyPr wrap="square" rtlCol="0">
              <a:spAutoFit/>
            </a:bodyPr>
            <a:lstStyle/>
            <a:p>
              <a:r>
                <a:rPr lang="es-ES_tradnl" smtClean="0"/>
                <a:t>La mayoría </a:t>
              </a:r>
              <a:r>
                <a:rPr lang="es-ES_tradnl" dirty="0" smtClean="0"/>
                <a:t>de los contenidos de las EE son pertinentes y actualizados.</a:t>
              </a:r>
              <a:endParaRPr lang="es-ES_tradnl" dirty="0"/>
            </a:p>
          </p:txBody>
        </p:sp>
        <p:sp>
          <p:nvSpPr>
            <p:cNvPr id="15" name="CuadroTexto 14"/>
            <p:cNvSpPr txBox="1"/>
            <p:nvPr/>
          </p:nvSpPr>
          <p:spPr>
            <a:xfrm>
              <a:off x="2395728" y="2971776"/>
              <a:ext cx="4023360" cy="646331"/>
            </a:xfrm>
            <a:prstGeom prst="rect">
              <a:avLst/>
            </a:prstGeom>
            <a:noFill/>
          </p:spPr>
          <p:txBody>
            <a:bodyPr wrap="square" rtlCol="0">
              <a:spAutoFit/>
            </a:bodyPr>
            <a:lstStyle/>
            <a:p>
              <a:r>
                <a:rPr lang="es-ES_tradnl" dirty="0" smtClean="0"/>
                <a:t>La seriación en las EE permite el avance de </a:t>
              </a:r>
              <a:r>
                <a:rPr lang="es-ES_tradnl" smtClean="0"/>
                <a:t>mi trayectoria escolar.</a:t>
              </a:r>
              <a:endParaRPr lang="es-ES_tradnl" dirty="0"/>
            </a:p>
          </p:txBody>
        </p:sp>
        <p:sp>
          <p:nvSpPr>
            <p:cNvPr id="16" name="CuadroTexto 15"/>
            <p:cNvSpPr txBox="1"/>
            <p:nvPr/>
          </p:nvSpPr>
          <p:spPr>
            <a:xfrm>
              <a:off x="2395728" y="3799408"/>
              <a:ext cx="4023360" cy="646331"/>
            </a:xfrm>
            <a:prstGeom prst="rect">
              <a:avLst/>
            </a:prstGeom>
            <a:noFill/>
          </p:spPr>
          <p:txBody>
            <a:bodyPr wrap="square" rtlCol="0">
              <a:spAutoFit/>
            </a:bodyPr>
            <a:lstStyle/>
            <a:p>
              <a:r>
                <a:rPr lang="es-ES_tradnl" dirty="0" smtClean="0"/>
                <a:t>Mi plan de estudios incluye EE optativas en el área disciplinar.</a:t>
              </a:r>
              <a:endParaRPr lang="es-ES_tradnl" dirty="0"/>
            </a:p>
          </p:txBody>
        </p:sp>
        <p:sp>
          <p:nvSpPr>
            <p:cNvPr id="17" name="CuadroTexto 16"/>
            <p:cNvSpPr txBox="1"/>
            <p:nvPr/>
          </p:nvSpPr>
          <p:spPr>
            <a:xfrm>
              <a:off x="7176284" y="1627613"/>
              <a:ext cx="358372" cy="369332"/>
            </a:xfrm>
            <a:prstGeom prst="rect">
              <a:avLst/>
            </a:prstGeom>
            <a:noFill/>
          </p:spPr>
          <p:txBody>
            <a:bodyPr wrap="square" rtlCol="0">
              <a:spAutoFit/>
            </a:bodyPr>
            <a:lstStyle/>
            <a:p>
              <a:r>
                <a:rPr lang="es-ES_tradnl" smtClean="0"/>
                <a:t>Sí</a:t>
              </a:r>
              <a:endParaRPr lang="es-ES_tradnl" dirty="0"/>
            </a:p>
          </p:txBody>
        </p:sp>
        <p:sp>
          <p:nvSpPr>
            <p:cNvPr id="18" name="CuadroTexto 17"/>
            <p:cNvSpPr txBox="1"/>
            <p:nvPr/>
          </p:nvSpPr>
          <p:spPr>
            <a:xfrm>
              <a:off x="8276096" y="1627594"/>
              <a:ext cx="557008" cy="369332"/>
            </a:xfrm>
            <a:prstGeom prst="rect">
              <a:avLst/>
            </a:prstGeom>
            <a:noFill/>
          </p:spPr>
          <p:txBody>
            <a:bodyPr wrap="square" rtlCol="0">
              <a:spAutoFit/>
            </a:bodyPr>
            <a:lstStyle/>
            <a:p>
              <a:r>
                <a:rPr lang="es-ES_tradnl" dirty="0" smtClean="0"/>
                <a:t>No</a:t>
              </a:r>
              <a:endParaRPr lang="es-ES_tradnl" dirty="0"/>
            </a:p>
          </p:txBody>
        </p:sp>
        <p:sp>
          <p:nvSpPr>
            <p:cNvPr id="19" name="CuadroTexto 18"/>
            <p:cNvSpPr txBox="1"/>
            <p:nvPr/>
          </p:nvSpPr>
          <p:spPr>
            <a:xfrm>
              <a:off x="9355088" y="1627613"/>
              <a:ext cx="1014208" cy="369332"/>
            </a:xfrm>
            <a:prstGeom prst="rect">
              <a:avLst/>
            </a:prstGeom>
            <a:noFill/>
          </p:spPr>
          <p:txBody>
            <a:bodyPr wrap="square" rtlCol="0">
              <a:spAutoFit/>
            </a:bodyPr>
            <a:lstStyle/>
            <a:p>
              <a:r>
                <a:rPr lang="es-ES_tradnl" dirty="0" smtClean="0"/>
                <a:t>No lo sé</a:t>
              </a:r>
              <a:endParaRPr lang="es-ES_tradnl" dirty="0"/>
            </a:p>
          </p:txBody>
        </p:sp>
        <p:grpSp>
          <p:nvGrpSpPr>
            <p:cNvPr id="25" name="Agrupar 24"/>
            <p:cNvGrpSpPr/>
            <p:nvPr/>
          </p:nvGrpSpPr>
          <p:grpSpPr>
            <a:xfrm>
              <a:off x="7488088" y="2474428"/>
              <a:ext cx="2886117" cy="369332"/>
              <a:chOff x="7488088" y="2474428"/>
              <a:chExt cx="2886117" cy="369332"/>
            </a:xfrm>
          </p:grpSpPr>
          <p:sp>
            <p:nvSpPr>
              <p:cNvPr id="22" name="CuadroTexto 21"/>
              <p:cNvSpPr txBox="1"/>
              <p:nvPr/>
            </p:nvSpPr>
            <p:spPr>
              <a:xfrm>
                <a:off x="9666919" y="2474428"/>
                <a:ext cx="707286" cy="369332"/>
              </a:xfrm>
              <a:prstGeom prst="rect">
                <a:avLst/>
              </a:prstGeom>
              <a:noFill/>
            </p:spPr>
            <p:txBody>
              <a:bodyPr wrap="square" rtlCol="0">
                <a:spAutoFit/>
              </a:bodyPr>
              <a:lstStyle/>
              <a:p>
                <a:r>
                  <a:rPr lang="es-ES_tradnl" smtClean="0"/>
                  <a:t>10%</a:t>
                </a:r>
                <a:endParaRPr lang="es-ES_tradnl" dirty="0"/>
              </a:p>
            </p:txBody>
          </p:sp>
          <p:sp>
            <p:nvSpPr>
              <p:cNvPr id="23" name="CuadroTexto 22"/>
              <p:cNvSpPr txBox="1"/>
              <p:nvPr/>
            </p:nvSpPr>
            <p:spPr>
              <a:xfrm>
                <a:off x="8849901" y="2474428"/>
                <a:ext cx="707286" cy="369332"/>
              </a:xfrm>
              <a:prstGeom prst="rect">
                <a:avLst/>
              </a:prstGeom>
              <a:noFill/>
            </p:spPr>
            <p:txBody>
              <a:bodyPr wrap="square" rtlCol="0">
                <a:spAutoFit/>
              </a:bodyPr>
              <a:lstStyle/>
              <a:p>
                <a:r>
                  <a:rPr lang="es-ES_tradnl" dirty="0" smtClean="0"/>
                  <a:t>27%</a:t>
                </a:r>
                <a:endParaRPr lang="es-ES_tradnl" dirty="0"/>
              </a:p>
            </p:txBody>
          </p:sp>
          <p:sp>
            <p:nvSpPr>
              <p:cNvPr id="24" name="CuadroTexto 23"/>
              <p:cNvSpPr txBox="1"/>
              <p:nvPr/>
            </p:nvSpPr>
            <p:spPr>
              <a:xfrm>
                <a:off x="7488088" y="2474428"/>
                <a:ext cx="707286" cy="369332"/>
              </a:xfrm>
              <a:prstGeom prst="rect">
                <a:avLst/>
              </a:prstGeom>
              <a:noFill/>
            </p:spPr>
            <p:txBody>
              <a:bodyPr wrap="square" rtlCol="0">
                <a:spAutoFit/>
              </a:bodyPr>
              <a:lstStyle/>
              <a:p>
                <a:r>
                  <a:rPr lang="es-ES_tradnl" dirty="0" smtClean="0"/>
                  <a:t>59%</a:t>
                </a:r>
                <a:endParaRPr lang="es-ES_tradnl" dirty="0"/>
              </a:p>
            </p:txBody>
          </p:sp>
        </p:grpSp>
        <p:grpSp>
          <p:nvGrpSpPr>
            <p:cNvPr id="26" name="Agrupar 25"/>
            <p:cNvGrpSpPr/>
            <p:nvPr/>
          </p:nvGrpSpPr>
          <p:grpSpPr>
            <a:xfrm>
              <a:off x="7483179" y="3242630"/>
              <a:ext cx="2886117" cy="369332"/>
              <a:chOff x="7488088" y="2474428"/>
              <a:chExt cx="2886117" cy="369332"/>
            </a:xfrm>
          </p:grpSpPr>
          <p:sp>
            <p:nvSpPr>
              <p:cNvPr id="27" name="CuadroTexto 26"/>
              <p:cNvSpPr txBox="1"/>
              <p:nvPr/>
            </p:nvSpPr>
            <p:spPr>
              <a:xfrm>
                <a:off x="9666919" y="2474428"/>
                <a:ext cx="707286" cy="369332"/>
              </a:xfrm>
              <a:prstGeom prst="rect">
                <a:avLst/>
              </a:prstGeom>
              <a:noFill/>
            </p:spPr>
            <p:txBody>
              <a:bodyPr wrap="square" rtlCol="0">
                <a:spAutoFit/>
              </a:bodyPr>
              <a:lstStyle/>
              <a:p>
                <a:r>
                  <a:rPr lang="es-ES_tradnl" dirty="0" smtClean="0"/>
                  <a:t>  9%</a:t>
                </a:r>
                <a:endParaRPr lang="es-ES_tradnl" dirty="0"/>
              </a:p>
            </p:txBody>
          </p:sp>
          <p:sp>
            <p:nvSpPr>
              <p:cNvPr id="28" name="CuadroTexto 27"/>
              <p:cNvSpPr txBox="1"/>
              <p:nvPr/>
            </p:nvSpPr>
            <p:spPr>
              <a:xfrm>
                <a:off x="8849901" y="2474428"/>
                <a:ext cx="707286" cy="369332"/>
              </a:xfrm>
              <a:prstGeom prst="rect">
                <a:avLst/>
              </a:prstGeom>
              <a:noFill/>
            </p:spPr>
            <p:txBody>
              <a:bodyPr wrap="square" rtlCol="0">
                <a:spAutoFit/>
              </a:bodyPr>
              <a:lstStyle/>
              <a:p>
                <a:r>
                  <a:rPr lang="es-ES_tradnl" dirty="0" smtClean="0"/>
                  <a:t>27%</a:t>
                </a:r>
                <a:endParaRPr lang="es-ES_tradnl" dirty="0"/>
              </a:p>
            </p:txBody>
          </p:sp>
          <p:sp>
            <p:nvSpPr>
              <p:cNvPr id="29" name="CuadroTexto 28"/>
              <p:cNvSpPr txBox="1"/>
              <p:nvPr/>
            </p:nvSpPr>
            <p:spPr>
              <a:xfrm>
                <a:off x="7488088" y="2474428"/>
                <a:ext cx="707286" cy="369332"/>
              </a:xfrm>
              <a:prstGeom prst="rect">
                <a:avLst/>
              </a:prstGeom>
              <a:noFill/>
            </p:spPr>
            <p:txBody>
              <a:bodyPr wrap="square" rtlCol="0">
                <a:spAutoFit/>
              </a:bodyPr>
              <a:lstStyle/>
              <a:p>
                <a:r>
                  <a:rPr lang="es-ES_tradnl" dirty="0" smtClean="0"/>
                  <a:t>60%</a:t>
                </a:r>
                <a:endParaRPr lang="es-ES_tradnl" dirty="0"/>
              </a:p>
            </p:txBody>
          </p:sp>
        </p:grpSp>
        <p:grpSp>
          <p:nvGrpSpPr>
            <p:cNvPr id="30" name="Agrupar 29"/>
            <p:cNvGrpSpPr/>
            <p:nvPr/>
          </p:nvGrpSpPr>
          <p:grpSpPr>
            <a:xfrm>
              <a:off x="7483179" y="4113493"/>
              <a:ext cx="2886117" cy="369332"/>
              <a:chOff x="7488088" y="2474428"/>
              <a:chExt cx="2886117" cy="369332"/>
            </a:xfrm>
          </p:grpSpPr>
          <p:sp>
            <p:nvSpPr>
              <p:cNvPr id="31" name="CuadroTexto 30"/>
              <p:cNvSpPr txBox="1"/>
              <p:nvPr/>
            </p:nvSpPr>
            <p:spPr>
              <a:xfrm>
                <a:off x="9666919" y="2474428"/>
                <a:ext cx="707286" cy="369332"/>
              </a:xfrm>
              <a:prstGeom prst="rect">
                <a:avLst/>
              </a:prstGeom>
              <a:noFill/>
            </p:spPr>
            <p:txBody>
              <a:bodyPr wrap="square" rtlCol="0">
                <a:spAutoFit/>
              </a:bodyPr>
              <a:lstStyle/>
              <a:p>
                <a:r>
                  <a:rPr lang="es-ES_tradnl" dirty="0" smtClean="0"/>
                  <a:t>16%</a:t>
                </a:r>
                <a:endParaRPr lang="es-ES_tradnl" dirty="0"/>
              </a:p>
            </p:txBody>
          </p:sp>
          <p:sp>
            <p:nvSpPr>
              <p:cNvPr id="32" name="CuadroTexto 31"/>
              <p:cNvSpPr txBox="1"/>
              <p:nvPr/>
            </p:nvSpPr>
            <p:spPr>
              <a:xfrm>
                <a:off x="8849901" y="2474428"/>
                <a:ext cx="707286" cy="369332"/>
              </a:xfrm>
              <a:prstGeom prst="rect">
                <a:avLst/>
              </a:prstGeom>
              <a:noFill/>
            </p:spPr>
            <p:txBody>
              <a:bodyPr wrap="square" rtlCol="0">
                <a:spAutoFit/>
              </a:bodyPr>
              <a:lstStyle/>
              <a:p>
                <a:r>
                  <a:rPr lang="es-ES_tradnl" dirty="0" smtClean="0"/>
                  <a:t>18%</a:t>
                </a:r>
                <a:endParaRPr lang="es-ES_tradnl" dirty="0"/>
              </a:p>
            </p:txBody>
          </p:sp>
          <p:sp>
            <p:nvSpPr>
              <p:cNvPr id="33" name="CuadroTexto 32"/>
              <p:cNvSpPr txBox="1"/>
              <p:nvPr/>
            </p:nvSpPr>
            <p:spPr>
              <a:xfrm>
                <a:off x="7488088" y="2474428"/>
                <a:ext cx="707286" cy="369332"/>
              </a:xfrm>
              <a:prstGeom prst="rect">
                <a:avLst/>
              </a:prstGeom>
              <a:noFill/>
            </p:spPr>
            <p:txBody>
              <a:bodyPr wrap="square" rtlCol="0">
                <a:spAutoFit/>
              </a:bodyPr>
              <a:lstStyle/>
              <a:p>
                <a:r>
                  <a:rPr lang="es-ES_tradnl" dirty="0" smtClean="0"/>
                  <a:t>62%</a:t>
                </a:r>
                <a:endParaRPr lang="es-ES_tradnl" dirty="0"/>
              </a:p>
            </p:txBody>
          </p:sp>
        </p:grpSp>
      </p:grpSp>
      <p:pic>
        <p:nvPicPr>
          <p:cNvPr id="35" name="Imagen 3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3862" y="6076022"/>
            <a:ext cx="554986" cy="554986"/>
          </a:xfrm>
          <a:prstGeom prst="rect">
            <a:avLst/>
          </a:prstGeom>
        </p:spPr>
      </p:pic>
      <p:pic>
        <p:nvPicPr>
          <p:cNvPr id="36" name="Imagen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Tree>
    <p:extLst>
      <p:ext uri="{BB962C8B-B14F-4D97-AF65-F5344CB8AC3E}">
        <p14:creationId xmlns:p14="http://schemas.microsoft.com/office/powerpoint/2010/main" val="415426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sp>
        <p:nvSpPr>
          <p:cNvPr id="5" name="CuadroTexto 4"/>
          <p:cNvSpPr txBox="1"/>
          <p:nvPr/>
        </p:nvSpPr>
        <p:spPr>
          <a:xfrm>
            <a:off x="6298338" y="4102463"/>
            <a:ext cx="5200491" cy="430887"/>
          </a:xfrm>
          <a:prstGeom prst="rect">
            <a:avLst/>
          </a:prstGeom>
          <a:noFill/>
        </p:spPr>
        <p:txBody>
          <a:bodyPr wrap="square" rtlCol="0">
            <a:spAutoFit/>
          </a:bodyPr>
          <a:lstStyle/>
          <a:p>
            <a:r>
              <a:rPr lang="es-MX" sz="2200" i="1" dirty="0" smtClean="0">
                <a:latin typeface="Arial" charset="0"/>
                <a:ea typeface="Arial" charset="0"/>
                <a:cs typeface="Arial" charset="0"/>
              </a:rPr>
              <a:t>Vivencias </a:t>
            </a:r>
            <a:r>
              <a:rPr lang="es-MX" sz="2200" i="1" dirty="0">
                <a:latin typeface="Arial" charset="0"/>
                <a:ea typeface="Arial" charset="0"/>
                <a:cs typeface="Arial" charset="0"/>
              </a:rPr>
              <a:t>particulares y/o </a:t>
            </a:r>
            <a:r>
              <a:rPr lang="es-MX" sz="2200" i="1" dirty="0" smtClean="0">
                <a:latin typeface="Arial" charset="0"/>
                <a:ea typeface="Arial" charset="0"/>
                <a:cs typeface="Arial" charset="0"/>
              </a:rPr>
              <a:t>profesionales.</a:t>
            </a:r>
            <a:endParaRPr lang="es-ES" sz="2200" i="1" dirty="0">
              <a:latin typeface="Arial" charset="0"/>
              <a:ea typeface="Arial" charset="0"/>
              <a:cs typeface="Arial" charset="0"/>
            </a:endParaRPr>
          </a:p>
        </p:txBody>
      </p:sp>
      <p:sp>
        <p:nvSpPr>
          <p:cNvPr id="8" name="CuadroTexto 7"/>
          <p:cNvSpPr txBox="1"/>
          <p:nvPr/>
        </p:nvSpPr>
        <p:spPr>
          <a:xfrm>
            <a:off x="6298338" y="4707577"/>
            <a:ext cx="4965407" cy="1107996"/>
          </a:xfrm>
          <a:prstGeom prst="rect">
            <a:avLst/>
          </a:prstGeom>
          <a:noFill/>
        </p:spPr>
        <p:txBody>
          <a:bodyPr wrap="square" rtlCol="0">
            <a:spAutoFit/>
          </a:bodyPr>
          <a:lstStyle/>
          <a:p>
            <a:r>
              <a:rPr lang="es-MX" sz="2200" i="1" dirty="0" smtClean="0">
                <a:latin typeface="Arial" charset="0"/>
                <a:ea typeface="Arial" charset="0"/>
                <a:cs typeface="Arial" charset="0"/>
              </a:rPr>
              <a:t>Saberes </a:t>
            </a:r>
            <a:r>
              <a:rPr lang="es-MX" sz="2200" i="1" dirty="0">
                <a:latin typeface="Arial" charset="0"/>
                <a:ea typeface="Arial" charset="0"/>
                <a:cs typeface="Arial" charset="0"/>
              </a:rPr>
              <a:t>distintos y complementarios a su disciplina y futura profesión que inciden en la formación integral.</a:t>
            </a:r>
            <a:endParaRPr lang="es-ES" sz="2200" i="1" dirty="0">
              <a:latin typeface="Arial" charset="0"/>
              <a:ea typeface="Arial" charset="0"/>
              <a:cs typeface="Arial" charset="0"/>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
        <p:nvSpPr>
          <p:cNvPr id="11" name="1 Título"/>
          <p:cNvSpPr txBox="1">
            <a:spLocks/>
          </p:cNvSpPr>
          <p:nvPr/>
        </p:nvSpPr>
        <p:spPr>
          <a:xfrm>
            <a:off x="2134555" y="3456264"/>
            <a:ext cx="8114912" cy="5229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smtClean="0">
                <a:latin typeface="Arial" charset="0"/>
                <a:ea typeface="Arial" charset="0"/>
                <a:cs typeface="Arial" charset="0"/>
              </a:rPr>
              <a:t>EE Área de Formación de Elección Libre</a:t>
            </a:r>
            <a:endParaRPr lang="es-MX" sz="3200" b="1" dirty="0">
              <a:latin typeface="Arial" charset="0"/>
              <a:ea typeface="Arial" charset="0"/>
              <a:cs typeface="Arial" charset="0"/>
            </a:endParaRPr>
          </a:p>
        </p:txBody>
      </p:sp>
      <p:grpSp>
        <p:nvGrpSpPr>
          <p:cNvPr id="13" name="Agrupar 12"/>
          <p:cNvGrpSpPr/>
          <p:nvPr/>
        </p:nvGrpSpPr>
        <p:grpSpPr>
          <a:xfrm>
            <a:off x="638150" y="1411539"/>
            <a:ext cx="5019677" cy="4612409"/>
            <a:chOff x="638150" y="1411539"/>
            <a:chExt cx="5019677" cy="4612409"/>
          </a:xfrm>
        </p:grpSpPr>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353" y="1411539"/>
              <a:ext cx="4843474" cy="4612409"/>
            </a:xfrm>
            <a:prstGeom prst="rect">
              <a:avLst/>
            </a:prstGeom>
          </p:spPr>
        </p:pic>
        <p:sp>
          <p:nvSpPr>
            <p:cNvPr id="12" name="CuadroTexto 11"/>
            <p:cNvSpPr txBox="1"/>
            <p:nvPr/>
          </p:nvSpPr>
          <p:spPr>
            <a:xfrm>
              <a:off x="2775066" y="3333022"/>
              <a:ext cx="922048" cy="769441"/>
            </a:xfrm>
            <a:prstGeom prst="rect">
              <a:avLst/>
            </a:prstGeom>
            <a:noFill/>
          </p:spPr>
          <p:txBody>
            <a:bodyPr wrap="none" rtlCol="0">
              <a:spAutoFit/>
            </a:bodyPr>
            <a:lstStyle/>
            <a:p>
              <a:pPr algn="ctr"/>
              <a:r>
                <a:rPr lang="es-ES_tradnl" sz="2200" b="1" dirty="0" smtClean="0">
                  <a:latin typeface="Arial" charset="0"/>
                  <a:ea typeface="Arial" charset="0"/>
                  <a:cs typeface="Arial" charset="0"/>
                </a:rPr>
                <a:t>EE</a:t>
              </a:r>
            </a:p>
            <a:p>
              <a:pPr algn="ctr"/>
              <a:r>
                <a:rPr lang="es-ES_tradnl" sz="2200" b="1" dirty="0" smtClean="0">
                  <a:latin typeface="Arial" charset="0"/>
                  <a:ea typeface="Arial" charset="0"/>
                  <a:cs typeface="Arial" charset="0"/>
                </a:rPr>
                <a:t>AFEL</a:t>
              </a:r>
              <a:endParaRPr lang="es-ES_tradnl" sz="2200" b="1" dirty="0">
                <a:latin typeface="Arial" charset="0"/>
                <a:ea typeface="Arial" charset="0"/>
                <a:cs typeface="Arial" charset="0"/>
              </a:endParaRPr>
            </a:p>
          </p:txBody>
        </p:sp>
        <p:sp>
          <p:nvSpPr>
            <p:cNvPr id="14" name="CuadroTexto 13"/>
            <p:cNvSpPr txBox="1"/>
            <p:nvPr/>
          </p:nvSpPr>
          <p:spPr>
            <a:xfrm>
              <a:off x="3669295" y="1959403"/>
              <a:ext cx="817853" cy="553998"/>
            </a:xfrm>
            <a:prstGeom prst="rect">
              <a:avLst/>
            </a:prstGeom>
            <a:noFill/>
          </p:spPr>
          <p:txBody>
            <a:bodyPr wrap="none" rtlCol="0">
              <a:spAutoFit/>
            </a:bodyPr>
            <a:lstStyle/>
            <a:p>
              <a:pPr algn="ctr"/>
              <a:r>
                <a:rPr lang="es-ES_tradnl" sz="1500" dirty="0" smtClean="0">
                  <a:latin typeface="Arial" charset="0"/>
                  <a:ea typeface="Arial" charset="0"/>
                  <a:cs typeface="Arial" charset="0"/>
                </a:rPr>
                <a:t>Salud </a:t>
              </a:r>
            </a:p>
            <a:p>
              <a:pPr algn="ctr"/>
              <a:r>
                <a:rPr lang="es-ES_tradnl" sz="1500" dirty="0" smtClean="0">
                  <a:latin typeface="Arial" charset="0"/>
                  <a:ea typeface="Arial" charset="0"/>
                  <a:cs typeface="Arial" charset="0"/>
                </a:rPr>
                <a:t>integral</a:t>
              </a:r>
              <a:endParaRPr lang="es-ES_tradnl" sz="1500" dirty="0">
                <a:latin typeface="Arial" charset="0"/>
                <a:ea typeface="Arial" charset="0"/>
                <a:cs typeface="Arial" charset="0"/>
              </a:endParaRPr>
            </a:p>
          </p:txBody>
        </p:sp>
        <p:sp>
          <p:nvSpPr>
            <p:cNvPr id="15" name="CuadroTexto 14"/>
            <p:cNvSpPr txBox="1"/>
            <p:nvPr/>
          </p:nvSpPr>
          <p:spPr>
            <a:xfrm>
              <a:off x="4232526" y="3286449"/>
              <a:ext cx="1349638" cy="1015663"/>
            </a:xfrm>
            <a:prstGeom prst="rect">
              <a:avLst/>
            </a:prstGeom>
            <a:noFill/>
          </p:spPr>
          <p:txBody>
            <a:bodyPr wrap="square" rtlCol="0">
              <a:spAutoFit/>
            </a:bodyPr>
            <a:lstStyle/>
            <a:p>
              <a:pPr algn="ctr"/>
              <a:r>
                <a:rPr lang="es-ES_tradnl" sz="1500" dirty="0" smtClean="0">
                  <a:latin typeface="Arial" charset="0"/>
                  <a:ea typeface="Arial" charset="0"/>
                  <a:cs typeface="Arial" charset="0"/>
                </a:rPr>
                <a:t>Formación y </a:t>
              </a:r>
              <a:r>
                <a:rPr lang="es-ES_tradnl" sz="1500" smtClean="0">
                  <a:latin typeface="Arial" charset="0"/>
                  <a:ea typeface="Arial" charset="0"/>
                  <a:cs typeface="Arial" charset="0"/>
                </a:rPr>
                <a:t>divulgación científica</a:t>
              </a:r>
            </a:p>
            <a:p>
              <a:pPr algn="ctr"/>
              <a:endParaRPr lang="es-ES_tradnl" sz="1500" dirty="0">
                <a:latin typeface="Arial" charset="0"/>
                <a:ea typeface="Arial" charset="0"/>
                <a:cs typeface="Arial" charset="0"/>
              </a:endParaRPr>
            </a:p>
          </p:txBody>
        </p:sp>
        <p:sp>
          <p:nvSpPr>
            <p:cNvPr id="16" name="CuadroTexto 15"/>
            <p:cNvSpPr txBox="1"/>
            <p:nvPr/>
          </p:nvSpPr>
          <p:spPr>
            <a:xfrm>
              <a:off x="3135576" y="4869160"/>
              <a:ext cx="1885289" cy="784830"/>
            </a:xfrm>
            <a:prstGeom prst="rect">
              <a:avLst/>
            </a:prstGeom>
            <a:noFill/>
          </p:spPr>
          <p:txBody>
            <a:bodyPr wrap="square" rtlCol="0">
              <a:spAutoFit/>
            </a:bodyPr>
            <a:lstStyle/>
            <a:p>
              <a:pPr algn="ctr"/>
              <a:r>
                <a:rPr lang="es-ES_tradnl" sz="1500" smtClean="0">
                  <a:latin typeface="Arial" charset="0"/>
                  <a:ea typeface="Arial" charset="0"/>
                  <a:cs typeface="Arial" charset="0"/>
                </a:rPr>
                <a:t>Manifestaciones artísticas</a:t>
              </a:r>
              <a:endParaRPr lang="es-ES_tradnl" sz="1500" dirty="0" smtClean="0">
                <a:latin typeface="Arial" charset="0"/>
                <a:ea typeface="Arial" charset="0"/>
                <a:cs typeface="Arial" charset="0"/>
              </a:endParaRPr>
            </a:p>
            <a:p>
              <a:pPr algn="ctr"/>
              <a:endParaRPr lang="es-ES_tradnl" sz="1500" dirty="0">
                <a:latin typeface="Arial" charset="0"/>
                <a:ea typeface="Arial" charset="0"/>
                <a:cs typeface="Arial" charset="0"/>
              </a:endParaRPr>
            </a:p>
          </p:txBody>
        </p:sp>
        <p:sp>
          <p:nvSpPr>
            <p:cNvPr id="17" name="CuadroTexto 16"/>
            <p:cNvSpPr txBox="1"/>
            <p:nvPr/>
          </p:nvSpPr>
          <p:spPr>
            <a:xfrm>
              <a:off x="1518898" y="4971512"/>
              <a:ext cx="1885289" cy="553998"/>
            </a:xfrm>
            <a:prstGeom prst="rect">
              <a:avLst/>
            </a:prstGeom>
            <a:noFill/>
          </p:spPr>
          <p:txBody>
            <a:bodyPr wrap="square" rtlCol="0">
              <a:spAutoFit/>
            </a:bodyPr>
            <a:lstStyle/>
            <a:p>
              <a:pPr algn="ctr"/>
              <a:r>
                <a:rPr lang="es-ES_tradnl" sz="1500" smtClean="0">
                  <a:latin typeface="Arial" charset="0"/>
                  <a:ea typeface="Arial" charset="0"/>
                  <a:cs typeface="Arial" charset="0"/>
                </a:rPr>
                <a:t>Idiomas</a:t>
              </a:r>
              <a:endParaRPr lang="es-ES_tradnl" sz="1500" dirty="0" smtClean="0">
                <a:latin typeface="Arial" charset="0"/>
                <a:ea typeface="Arial" charset="0"/>
                <a:cs typeface="Arial" charset="0"/>
              </a:endParaRPr>
            </a:p>
            <a:p>
              <a:pPr algn="ctr"/>
              <a:endParaRPr lang="es-ES_tradnl" sz="1500" dirty="0">
                <a:latin typeface="Arial" charset="0"/>
                <a:ea typeface="Arial" charset="0"/>
                <a:cs typeface="Arial" charset="0"/>
              </a:endParaRPr>
            </a:p>
          </p:txBody>
        </p:sp>
        <p:sp>
          <p:nvSpPr>
            <p:cNvPr id="18" name="CuadroTexto 17"/>
            <p:cNvSpPr txBox="1"/>
            <p:nvPr/>
          </p:nvSpPr>
          <p:spPr>
            <a:xfrm>
              <a:off x="638150" y="3456264"/>
              <a:ext cx="1885289" cy="784830"/>
            </a:xfrm>
            <a:prstGeom prst="rect">
              <a:avLst/>
            </a:prstGeom>
            <a:noFill/>
          </p:spPr>
          <p:txBody>
            <a:bodyPr wrap="square" rtlCol="0">
              <a:spAutoFit/>
            </a:bodyPr>
            <a:lstStyle/>
            <a:p>
              <a:pPr algn="ctr"/>
              <a:r>
                <a:rPr lang="es-ES_tradnl" sz="1500" smtClean="0">
                  <a:latin typeface="Arial" charset="0"/>
                  <a:ea typeface="Arial" charset="0"/>
                  <a:cs typeface="Arial" charset="0"/>
                </a:rPr>
                <a:t>Innovación educativa</a:t>
              </a:r>
              <a:endParaRPr lang="es-ES_tradnl" sz="1500" dirty="0" smtClean="0">
                <a:latin typeface="Arial" charset="0"/>
                <a:ea typeface="Arial" charset="0"/>
                <a:cs typeface="Arial" charset="0"/>
              </a:endParaRPr>
            </a:p>
            <a:p>
              <a:pPr algn="ctr"/>
              <a:endParaRPr lang="es-ES_tradnl" sz="1500" dirty="0">
                <a:latin typeface="Arial" charset="0"/>
                <a:ea typeface="Arial" charset="0"/>
                <a:cs typeface="Arial" charset="0"/>
              </a:endParaRPr>
            </a:p>
          </p:txBody>
        </p:sp>
        <p:sp>
          <p:nvSpPr>
            <p:cNvPr id="19" name="CuadroTexto 18"/>
            <p:cNvSpPr txBox="1"/>
            <p:nvPr/>
          </p:nvSpPr>
          <p:spPr>
            <a:xfrm>
              <a:off x="1633402" y="1921826"/>
              <a:ext cx="1656279" cy="1015663"/>
            </a:xfrm>
            <a:prstGeom prst="rect">
              <a:avLst/>
            </a:prstGeom>
            <a:noFill/>
          </p:spPr>
          <p:txBody>
            <a:bodyPr wrap="square" rtlCol="0">
              <a:spAutoFit/>
            </a:bodyPr>
            <a:lstStyle/>
            <a:p>
              <a:pPr algn="ctr"/>
              <a:r>
                <a:rPr lang="es-ES_tradnl" sz="1500" dirty="0" smtClean="0">
                  <a:latin typeface="Arial" charset="0"/>
                  <a:ea typeface="Arial" charset="0"/>
                  <a:cs typeface="Arial" charset="0"/>
                </a:rPr>
                <a:t>Ecología y </a:t>
              </a:r>
              <a:r>
                <a:rPr lang="es-ES_tradnl" sz="1500" smtClean="0">
                  <a:latin typeface="Arial" charset="0"/>
                  <a:ea typeface="Arial" charset="0"/>
                  <a:cs typeface="Arial" charset="0"/>
                </a:rPr>
                <a:t>cultura ciudadana</a:t>
              </a:r>
              <a:endParaRPr lang="es-ES_tradnl" sz="1500" dirty="0" smtClean="0">
                <a:latin typeface="Arial" charset="0"/>
                <a:ea typeface="Arial" charset="0"/>
                <a:cs typeface="Arial" charset="0"/>
              </a:endParaRPr>
            </a:p>
            <a:p>
              <a:pPr algn="ctr"/>
              <a:endParaRPr lang="es-ES_tradnl" sz="1500" dirty="0">
                <a:latin typeface="Arial" charset="0"/>
                <a:ea typeface="Arial" charset="0"/>
                <a:cs typeface="Arial" charset="0"/>
              </a:endParaRPr>
            </a:p>
          </p:txBody>
        </p:sp>
      </p:grpSp>
      <p:pic>
        <p:nvPicPr>
          <p:cNvPr id="20" name="Imagen 19"/>
          <p:cNvPicPr>
            <a:picLocks noChangeAspect="1"/>
          </p:cNvPicPr>
          <p:nvPr/>
        </p:nvPicPr>
        <p:blipFill>
          <a:blip r:embed="rId6"/>
          <a:stretch>
            <a:fillRect/>
          </a:stretch>
        </p:blipFill>
        <p:spPr>
          <a:xfrm>
            <a:off x="7557876" y="1371462"/>
            <a:ext cx="2681414" cy="2681414"/>
          </a:xfrm>
          <a:prstGeom prst="rect">
            <a:avLst/>
          </a:prstGeom>
        </p:spPr>
      </p:pic>
    </p:spTree>
    <p:extLst>
      <p:ext uri="{BB962C8B-B14F-4D97-AF65-F5344CB8AC3E}">
        <p14:creationId xmlns:p14="http://schemas.microsoft.com/office/powerpoint/2010/main" val="227014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2.5E-6 0.00324 L -2.5E-6 -0.48357 " pathEditMode="relative" rAng="0" ptsTypes="AA">
                                      <p:cBhvr>
                                        <p:cTn id="13" dur="1000" fill="hold"/>
                                        <p:tgtEl>
                                          <p:spTgt spid="11"/>
                                        </p:tgtEl>
                                        <p:attrNameLst>
                                          <p:attrName>ppt_x</p:attrName>
                                          <p:attrName>ppt_y</p:attrName>
                                        </p:attrNameLst>
                                      </p:cBhvr>
                                      <p:rCtr x="0" y="-24352"/>
                                    </p:animMotion>
                                  </p:childTnLst>
                                </p:cTn>
                              </p:par>
                              <p:par>
                                <p:cTn id="14" presetID="3" presetClass="emph" presetSubtype="2" fill="hold" grpId="1" nodeType="withEffect">
                                  <p:stCondLst>
                                    <p:cond delay="0"/>
                                  </p:stCondLst>
                                  <p:childTnLst>
                                    <p:animClr clrSpc="rgb" dir="cw">
                                      <p:cBhvr override="childStyle">
                                        <p:cTn id="15" dur="1000" fill="hold"/>
                                        <p:tgtEl>
                                          <p:spTgt spid="11"/>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1000"/>
                                        <p:tgtEl>
                                          <p:spTgt spid="13"/>
                                        </p:tgtEl>
                                      </p:cBhvr>
                                    </p:animEffect>
                                  </p:childTnLst>
                                </p:cTn>
                              </p:par>
                              <p:par>
                                <p:cTn id="21" presetID="21"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1" grpId="1"/>
      <p:bldP spid="11"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0" y="-18288"/>
            <a:ext cx="12192000" cy="6876288"/>
            <a:chOff x="0" y="-18288"/>
            <a:chExt cx="12192000" cy="6876288"/>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
              <a:ext cx="6078033" cy="6876288"/>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8000"/>
              <a:ext cx="7315200" cy="6858000"/>
            </a:xfrm>
            <a:prstGeom prst="rect">
              <a:avLst/>
            </a:prstGeom>
          </p:spPr>
        </p:pic>
      </p:grpSp>
      <p:sp>
        <p:nvSpPr>
          <p:cNvPr id="6" name="Título 5"/>
          <p:cNvSpPr>
            <a:spLocks noGrp="1"/>
          </p:cNvSpPr>
          <p:nvPr>
            <p:ph type="title"/>
          </p:nvPr>
        </p:nvSpPr>
        <p:spPr>
          <a:xfrm>
            <a:off x="7173191" y="2978229"/>
            <a:ext cx="2971800" cy="869542"/>
          </a:xfrm>
        </p:spPr>
        <p:txBody>
          <a:bodyPr>
            <a:normAutofit/>
          </a:bodyPr>
          <a:lstStyle/>
          <a:p>
            <a:r>
              <a:rPr lang="es-ES" sz="3200" b="1" dirty="0" smtClean="0">
                <a:solidFill>
                  <a:schemeClr val="bg1"/>
                </a:solidFill>
                <a:latin typeface="Arial" charset="0"/>
                <a:ea typeface="Arial" charset="0"/>
                <a:cs typeface="Arial" charset="0"/>
              </a:rPr>
              <a:t>Conclusiones</a:t>
            </a:r>
            <a:endParaRPr lang="es-ES" sz="3200" b="1" dirty="0">
              <a:solidFill>
                <a:schemeClr val="bg1"/>
              </a:solidFill>
              <a:latin typeface="Arial" charset="0"/>
              <a:ea typeface="Arial" charset="0"/>
              <a:cs typeface="Arial" charset="0"/>
            </a:endParaRPr>
          </a:p>
        </p:txBody>
      </p:sp>
      <p:sp>
        <p:nvSpPr>
          <p:cNvPr id="8" name="Marcador de contenido 7"/>
          <p:cNvSpPr>
            <a:spLocks noGrp="1"/>
          </p:cNvSpPr>
          <p:nvPr>
            <p:ph idx="1"/>
          </p:nvPr>
        </p:nvSpPr>
        <p:spPr>
          <a:xfrm>
            <a:off x="5264727" y="2175703"/>
            <a:ext cx="6788728" cy="927716"/>
          </a:xfrm>
        </p:spPr>
        <p:txBody>
          <a:bodyPr>
            <a:normAutofit/>
          </a:bodyPr>
          <a:lstStyle/>
          <a:p>
            <a:pPr algn="just"/>
            <a:r>
              <a:rPr lang="es-ES" sz="2000" dirty="0">
                <a:solidFill>
                  <a:schemeClr val="bg1"/>
                </a:solidFill>
                <a:latin typeface="Arial" charset="0"/>
                <a:ea typeface="Arial" charset="0"/>
                <a:cs typeface="Arial" charset="0"/>
              </a:rPr>
              <a:t>El </a:t>
            </a:r>
            <a:r>
              <a:rPr lang="es-ES" sz="2000" dirty="0" smtClean="0">
                <a:solidFill>
                  <a:schemeClr val="bg1"/>
                </a:solidFill>
                <a:latin typeface="Arial" charset="0"/>
                <a:ea typeface="Arial" charset="0"/>
                <a:cs typeface="Arial" charset="0"/>
              </a:rPr>
              <a:t>AFEL es </a:t>
            </a:r>
            <a:r>
              <a:rPr lang="es-ES" sz="2000" dirty="0">
                <a:solidFill>
                  <a:schemeClr val="bg1"/>
                </a:solidFill>
                <a:latin typeface="Arial" charset="0"/>
                <a:ea typeface="Arial" charset="0"/>
                <a:cs typeface="Arial" charset="0"/>
              </a:rPr>
              <a:t>el área que mejor ha contribuido a los planteamientos de la formación integral, enriquecida por la interacción interdisciplinaria. </a:t>
            </a:r>
          </a:p>
        </p:txBody>
      </p:sp>
      <p:sp>
        <p:nvSpPr>
          <p:cNvPr id="13" name="Marcador de contenido 7"/>
          <p:cNvSpPr txBox="1">
            <a:spLocks/>
          </p:cNvSpPr>
          <p:nvPr/>
        </p:nvSpPr>
        <p:spPr>
          <a:xfrm>
            <a:off x="5264727" y="3421000"/>
            <a:ext cx="6788728" cy="148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 sz="2000" smtClean="0">
                <a:solidFill>
                  <a:schemeClr val="bg1"/>
                </a:solidFill>
                <a:latin typeface="Arial" charset="0"/>
                <a:ea typeface="Arial" charset="0"/>
                <a:cs typeface="Arial" charset="0"/>
              </a:rPr>
              <a:t>Desde el </a:t>
            </a:r>
            <a:r>
              <a:rPr lang="es-ES" sz="2000" dirty="0" smtClean="0">
                <a:solidFill>
                  <a:schemeClr val="bg1"/>
                </a:solidFill>
                <a:latin typeface="Arial" charset="0"/>
                <a:ea typeface="Arial" charset="0"/>
                <a:cs typeface="Arial" charset="0"/>
              </a:rPr>
              <a:t>AFEL se han optimizando recursos y vinculado la enseñanza formal con la no formal. Sin embargo, aún se observa dispersión, oferta excesiva e inequitativa en las regiones y la necesidad de una reglamentación que dirija de manera más clara su operación.</a:t>
            </a:r>
          </a:p>
          <a:p>
            <a:endParaRPr lang="es-ES" sz="2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60510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3.54167E-6 0.00092 L 3.54167E-6 -0.33403 " pathEditMode="relative" ptsTypes="AA">
                                      <p:cBhvr>
                                        <p:cTn id="13" dur="1000" fill="hold"/>
                                        <p:tgtEl>
                                          <p:spTgt spid="6"/>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6" name="Título 5"/>
          <p:cNvSpPr>
            <a:spLocks noGrp="1"/>
          </p:cNvSpPr>
          <p:nvPr>
            <p:ph type="title"/>
          </p:nvPr>
        </p:nvSpPr>
        <p:spPr>
          <a:xfrm>
            <a:off x="3939746" y="-9043"/>
            <a:ext cx="3832654" cy="716692"/>
          </a:xfrm>
        </p:spPr>
        <p:txBody>
          <a:bodyPr>
            <a:normAutofit/>
          </a:bodyPr>
          <a:lstStyle/>
          <a:p>
            <a:pPr algn="ctr"/>
            <a:r>
              <a:rPr lang="es-ES" sz="3200" b="1" dirty="0" smtClean="0">
                <a:solidFill>
                  <a:schemeClr val="bg1"/>
                </a:solidFill>
                <a:latin typeface="Arial" charset="0"/>
                <a:ea typeface="Arial" charset="0"/>
                <a:cs typeface="Arial" charset="0"/>
              </a:rPr>
              <a:t>Docentes AFEL</a:t>
            </a:r>
            <a:endParaRPr lang="es-ES" sz="3200" b="1" dirty="0">
              <a:solidFill>
                <a:schemeClr val="bg1"/>
              </a:solidFill>
              <a:latin typeface="Arial" charset="0"/>
              <a:ea typeface="Arial" charset="0"/>
              <a:cs typeface="Arial" charset="0"/>
            </a:endParaRPr>
          </a:p>
        </p:txBody>
      </p:sp>
      <p:pic>
        <p:nvPicPr>
          <p:cNvPr id="1026" name="Picture 2" descr="C:\Users\UV\Downloads\Semestr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34043"/>
            <a:ext cx="12192000" cy="552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57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6" name="Título 5"/>
          <p:cNvSpPr>
            <a:spLocks noGrp="1"/>
          </p:cNvSpPr>
          <p:nvPr>
            <p:ph type="title"/>
          </p:nvPr>
        </p:nvSpPr>
        <p:spPr>
          <a:xfrm>
            <a:off x="3939746" y="-9043"/>
            <a:ext cx="3832654" cy="716692"/>
          </a:xfrm>
        </p:spPr>
        <p:txBody>
          <a:bodyPr>
            <a:normAutofit/>
          </a:bodyPr>
          <a:lstStyle/>
          <a:p>
            <a:pPr algn="ctr"/>
            <a:r>
              <a:rPr lang="es-ES" sz="3200" b="1" dirty="0" smtClean="0">
                <a:solidFill>
                  <a:schemeClr val="bg1"/>
                </a:solidFill>
                <a:latin typeface="Arial" charset="0"/>
                <a:ea typeface="Arial" charset="0"/>
                <a:cs typeface="Arial" charset="0"/>
              </a:rPr>
              <a:t>Docentes AFEL</a:t>
            </a:r>
            <a:endParaRPr lang="es-ES" sz="3200" b="1" dirty="0">
              <a:solidFill>
                <a:schemeClr val="bg1"/>
              </a:solidFill>
              <a:latin typeface="Arial" charset="0"/>
              <a:ea typeface="Arial" charset="0"/>
              <a:cs typeface="Arial" charset="0"/>
            </a:endParaRPr>
          </a:p>
        </p:txBody>
      </p:sp>
      <p:pic>
        <p:nvPicPr>
          <p:cNvPr id="2050" name="Picture 2" descr="C:\Users\UV\Downloads\Intersemestr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34043"/>
            <a:ext cx="12192000" cy="549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0" y="4357"/>
            <a:ext cx="12192000" cy="1229686"/>
            <a:chOff x="0" y="4357"/>
            <a:chExt cx="12192000" cy="1229686"/>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4" name="3 Rectángulo"/>
          <p:cNvSpPr/>
          <p:nvPr/>
        </p:nvSpPr>
        <p:spPr>
          <a:xfrm>
            <a:off x="1552512" y="41427"/>
            <a:ext cx="9086976" cy="535531"/>
          </a:xfrm>
          <a:prstGeom prst="rect">
            <a:avLst/>
          </a:prstGeom>
        </p:spPr>
        <p:txBody>
          <a:bodyPr vert="horz" lIns="91440" tIns="45720" rIns="91440" bIns="45720" rtlCol="0" anchor="ctr">
            <a:normAutofit/>
          </a:bodyPr>
          <a:lstStyle/>
          <a:p>
            <a:pPr algn="ctr">
              <a:lnSpc>
                <a:spcPct val="90000"/>
              </a:lnSpc>
              <a:spcBef>
                <a:spcPct val="0"/>
              </a:spcBef>
            </a:pPr>
            <a:r>
              <a:rPr lang="es-MX" sz="3200" b="1" dirty="0" smtClean="0">
                <a:solidFill>
                  <a:schemeClr val="bg1"/>
                </a:solidFill>
                <a:latin typeface="Arial" charset="0"/>
                <a:ea typeface="Arial" charset="0"/>
                <a:cs typeface="Arial" charset="0"/>
              </a:rPr>
              <a:t>Estudiantes que cursaron EE de AFEL</a:t>
            </a:r>
            <a:endParaRPr lang="es-MX" sz="3200" b="1" dirty="0">
              <a:solidFill>
                <a:schemeClr val="bg1"/>
              </a:solidFill>
              <a:latin typeface="Arial" charset="0"/>
              <a:ea typeface="Arial" charset="0"/>
              <a:cs typeface="Arial" charset="0"/>
            </a:endParaRPr>
          </a:p>
        </p:txBody>
      </p:sp>
      <p:pic>
        <p:nvPicPr>
          <p:cNvPr id="8" name="7 Marcador de contenido"/>
          <p:cNvPicPr>
            <a:picLocks noGrp="1" noChangeAspect="1"/>
          </p:cNvPicPr>
          <p:nvPr>
            <p:ph idx="1"/>
          </p:nvPr>
        </p:nvPicPr>
        <p:blipFill rotWithShape="1">
          <a:blip r:embed="rId5">
            <a:extLst>
              <a:ext uri="{28A0092B-C50C-407E-A947-70E740481C1C}">
                <a14:useLocalDpi xmlns:a14="http://schemas.microsoft.com/office/drawing/2010/main" val="0"/>
              </a:ext>
            </a:extLst>
          </a:blip>
          <a:srcRect l="40004" t="28810" r="20935" b="19954"/>
          <a:stretch/>
        </p:blipFill>
        <p:spPr>
          <a:xfrm>
            <a:off x="450122" y="1763756"/>
            <a:ext cx="5348807" cy="2958439"/>
          </a:xfrm>
          <a:ln>
            <a:solidFill>
              <a:schemeClr val="accent1"/>
            </a:solidFill>
          </a:ln>
        </p:spPr>
      </p:pic>
      <p:pic>
        <p:nvPicPr>
          <p:cNvPr id="9" name="8 Imagen"/>
          <p:cNvPicPr>
            <a:picLocks noChangeAspect="1"/>
          </p:cNvPicPr>
          <p:nvPr/>
        </p:nvPicPr>
        <p:blipFill rotWithShape="1">
          <a:blip r:embed="rId6">
            <a:extLst>
              <a:ext uri="{28A0092B-C50C-407E-A947-70E740481C1C}">
                <a14:useLocalDpi xmlns:a14="http://schemas.microsoft.com/office/drawing/2010/main" val="0"/>
              </a:ext>
            </a:extLst>
          </a:blip>
          <a:srcRect l="37279" t="23854" r="19121" b="11831"/>
          <a:stretch/>
        </p:blipFill>
        <p:spPr>
          <a:xfrm>
            <a:off x="6239340" y="3242975"/>
            <a:ext cx="5315713" cy="3306471"/>
          </a:xfrm>
          <a:prstGeom prst="rect">
            <a:avLst/>
          </a:prstGeom>
          <a:ln>
            <a:solidFill>
              <a:schemeClr val="accent1"/>
            </a:solidFill>
          </a:ln>
        </p:spPr>
      </p:pic>
      <p:sp>
        <p:nvSpPr>
          <p:cNvPr id="2" name="1 CuadroTexto"/>
          <p:cNvSpPr txBox="1"/>
          <p:nvPr/>
        </p:nvSpPr>
        <p:spPr>
          <a:xfrm>
            <a:off x="832129" y="5251908"/>
            <a:ext cx="4814909" cy="707886"/>
          </a:xfrm>
          <a:prstGeom prst="rect">
            <a:avLst/>
          </a:prstGeom>
          <a:noFill/>
        </p:spPr>
        <p:txBody>
          <a:bodyPr wrap="square" rtlCol="0">
            <a:spAutoFit/>
          </a:bodyPr>
          <a:lstStyle/>
          <a:p>
            <a:r>
              <a:rPr lang="es-MX" sz="2000" dirty="0" smtClean="0">
                <a:latin typeface="Arial" charset="0"/>
                <a:ea typeface="Arial" charset="0"/>
                <a:cs typeface="Arial" charset="0"/>
              </a:rPr>
              <a:t>Incluye estudiantes atendidos en los </a:t>
            </a:r>
            <a:r>
              <a:rPr lang="es-MX" sz="2000" smtClean="0">
                <a:latin typeface="Arial" charset="0"/>
                <a:ea typeface="Arial" charset="0"/>
                <a:cs typeface="Arial" charset="0"/>
              </a:rPr>
              <a:t>Centros de Idiomas </a:t>
            </a:r>
            <a:r>
              <a:rPr lang="es-MX" sz="2000" dirty="0" smtClean="0">
                <a:latin typeface="Arial" charset="0"/>
                <a:ea typeface="Arial" charset="0"/>
                <a:cs typeface="Arial" charset="0"/>
              </a:rPr>
              <a:t>y de Autoacceso.</a:t>
            </a:r>
            <a:endParaRPr lang="es-MX" sz="2000" dirty="0">
              <a:latin typeface="Arial" charset="0"/>
              <a:ea typeface="Arial" charset="0"/>
              <a:cs typeface="Arial" charset="0"/>
            </a:endParaRPr>
          </a:p>
        </p:txBody>
      </p:sp>
    </p:spTree>
    <p:extLst>
      <p:ext uri="{BB962C8B-B14F-4D97-AF65-F5344CB8AC3E}">
        <p14:creationId xmlns:p14="http://schemas.microsoft.com/office/powerpoint/2010/main" val="94152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p:cNvGrpSpPr/>
          <p:nvPr/>
        </p:nvGrpSpPr>
        <p:grpSpPr>
          <a:xfrm>
            <a:off x="0" y="4357"/>
            <a:ext cx="12192000" cy="1229686"/>
            <a:chOff x="0" y="4357"/>
            <a:chExt cx="12192000" cy="1229686"/>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2" name="1 Título"/>
          <p:cNvSpPr>
            <a:spLocks noGrp="1"/>
          </p:cNvSpPr>
          <p:nvPr>
            <p:ph type="title"/>
          </p:nvPr>
        </p:nvSpPr>
        <p:spPr>
          <a:xfrm>
            <a:off x="712647" y="2487762"/>
            <a:ext cx="4639938" cy="936104"/>
          </a:xfrm>
        </p:spPr>
        <p:txBody>
          <a:bodyPr>
            <a:noAutofit/>
          </a:bodyPr>
          <a:lstStyle/>
          <a:p>
            <a:pPr algn="l"/>
            <a:r>
              <a:rPr lang="es-MX" sz="2000" b="1" dirty="0" smtClean="0">
                <a:latin typeface="Arial" charset="0"/>
                <a:ea typeface="Arial" charset="0"/>
                <a:cs typeface="Arial" charset="0"/>
              </a:rPr>
              <a:t>1. Vinculada a la Formación Integral</a:t>
            </a:r>
            <a:endParaRPr lang="es-MX" sz="2000" b="1" i="1" dirty="0">
              <a:latin typeface="Arial" charset="0"/>
              <a:ea typeface="Arial" charset="0"/>
              <a:cs typeface="Arial" charset="0"/>
            </a:endParaRPr>
          </a:p>
        </p:txBody>
      </p:sp>
      <p:sp>
        <p:nvSpPr>
          <p:cNvPr id="3" name="2 Marcador de contenido"/>
          <p:cNvSpPr>
            <a:spLocks noGrp="1"/>
          </p:cNvSpPr>
          <p:nvPr>
            <p:ph idx="1"/>
          </p:nvPr>
        </p:nvSpPr>
        <p:spPr>
          <a:xfrm>
            <a:off x="5940706" y="1468943"/>
            <a:ext cx="5567795" cy="341654"/>
          </a:xfrm>
        </p:spPr>
        <p:txBody>
          <a:bodyPr>
            <a:noAutofit/>
          </a:bodyPr>
          <a:lstStyle/>
          <a:p>
            <a:r>
              <a:rPr lang="es-MX" sz="2000" dirty="0" smtClean="0">
                <a:latin typeface="Arial" charset="0"/>
                <a:ea typeface="Arial" charset="0"/>
                <a:cs typeface="Arial" charset="0"/>
              </a:rPr>
              <a:t>Formación integral como su </a:t>
            </a:r>
            <a:r>
              <a:rPr lang="es-MX" sz="2000" smtClean="0">
                <a:latin typeface="Arial" charset="0"/>
                <a:ea typeface="Arial" charset="0"/>
                <a:cs typeface="Arial" charset="0"/>
              </a:rPr>
              <a:t>responsabilidad.</a:t>
            </a:r>
            <a:endParaRPr lang="es-MX" sz="2000" dirty="0">
              <a:latin typeface="Arial" charset="0"/>
              <a:ea typeface="Arial" charset="0"/>
              <a:cs typeface="Arial" charset="0"/>
            </a:endParaRPr>
          </a:p>
        </p:txBody>
      </p:sp>
      <p:sp>
        <p:nvSpPr>
          <p:cNvPr id="8" name="1 Título"/>
          <p:cNvSpPr txBox="1">
            <a:spLocks/>
          </p:cNvSpPr>
          <p:nvPr/>
        </p:nvSpPr>
        <p:spPr>
          <a:xfrm>
            <a:off x="4339062" y="2851721"/>
            <a:ext cx="3513876" cy="866527"/>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bg1"/>
                </a:solidFill>
                <a:latin typeface="Arial" charset="0"/>
                <a:ea typeface="Arial" charset="0"/>
                <a:cs typeface="Arial" charset="0"/>
              </a:defRPr>
            </a:lvl1pPr>
          </a:lstStyle>
          <a:p>
            <a:r>
              <a:rPr lang="es-MX" dirty="0">
                <a:solidFill>
                  <a:schemeClr val="tx1"/>
                </a:solidFill>
              </a:rPr>
              <a:t>AFEL hallazgos</a:t>
            </a:r>
          </a:p>
        </p:txBody>
      </p:sp>
      <p:sp>
        <p:nvSpPr>
          <p:cNvPr id="9" name="1 Título"/>
          <p:cNvSpPr txBox="1">
            <a:spLocks/>
          </p:cNvSpPr>
          <p:nvPr/>
        </p:nvSpPr>
        <p:spPr>
          <a:xfrm>
            <a:off x="712647" y="5114537"/>
            <a:ext cx="388894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b="1" dirty="0" smtClean="0">
                <a:latin typeface="Arial" charset="0"/>
                <a:ea typeface="Arial" charset="0"/>
                <a:cs typeface="Arial" charset="0"/>
              </a:rPr>
              <a:t>2. Espacio como obstáculo para aprovechar las EE de AFEL</a:t>
            </a:r>
            <a:endParaRPr lang="es-MX" sz="2000" b="1" dirty="0">
              <a:latin typeface="Arial" charset="0"/>
              <a:ea typeface="Arial" charset="0"/>
              <a:cs typeface="Arial" charset="0"/>
            </a:endParaRPr>
          </a:p>
        </p:txBody>
      </p:sp>
      <p:sp>
        <p:nvSpPr>
          <p:cNvPr id="10" name="2 Marcador de contenido"/>
          <p:cNvSpPr txBox="1">
            <a:spLocks/>
          </p:cNvSpPr>
          <p:nvPr/>
        </p:nvSpPr>
        <p:spPr>
          <a:xfrm>
            <a:off x="5901446" y="5114537"/>
            <a:ext cx="5294379" cy="95765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000" dirty="0" smtClean="0">
                <a:latin typeface="Arial" charset="0"/>
                <a:ea typeface="Arial" charset="0"/>
                <a:cs typeface="Arial" charset="0"/>
              </a:rPr>
              <a:t>Las facultades no facilmente aceptan la impartición de cursos AFEL artísticos o deportivos.</a:t>
            </a:r>
          </a:p>
        </p:txBody>
      </p:sp>
      <p:sp>
        <p:nvSpPr>
          <p:cNvPr id="14" name="2 Marcador de contenido"/>
          <p:cNvSpPr txBox="1">
            <a:spLocks/>
          </p:cNvSpPr>
          <p:nvPr/>
        </p:nvSpPr>
        <p:spPr>
          <a:xfrm>
            <a:off x="5940706" y="1945221"/>
            <a:ext cx="5309222" cy="26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dirty="0">
                <a:latin typeface="Arial" charset="0"/>
                <a:ea typeface="Arial" charset="0"/>
                <a:cs typeface="Arial" charset="0"/>
              </a:rPr>
              <a:t>Formación integral mediante EE deportivas y artísticas. </a:t>
            </a:r>
          </a:p>
        </p:txBody>
      </p:sp>
      <p:sp>
        <p:nvSpPr>
          <p:cNvPr id="15" name="2 Marcador de contenido"/>
          <p:cNvSpPr txBox="1">
            <a:spLocks/>
          </p:cNvSpPr>
          <p:nvPr/>
        </p:nvSpPr>
        <p:spPr>
          <a:xfrm>
            <a:off x="5957750" y="3944190"/>
            <a:ext cx="5929450" cy="89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dirty="0" smtClean="0">
                <a:latin typeface="Arial" charset="0"/>
                <a:ea typeface="Arial" charset="0"/>
                <a:cs typeface="Arial" charset="0"/>
              </a:rPr>
              <a:t>18% de los estudiantes declara que en sus facultades sólo les permiten cursar EE de su disciplina.</a:t>
            </a:r>
          </a:p>
          <a:p>
            <a:endParaRPr lang="es-MX" sz="2000" dirty="0">
              <a:latin typeface="Arial" charset="0"/>
              <a:ea typeface="Arial" charset="0"/>
              <a:cs typeface="Arial" charset="0"/>
            </a:endParaRPr>
          </a:p>
        </p:txBody>
      </p:sp>
      <p:sp>
        <p:nvSpPr>
          <p:cNvPr id="17" name="2 Marcador de contenido"/>
          <p:cNvSpPr txBox="1">
            <a:spLocks/>
          </p:cNvSpPr>
          <p:nvPr/>
        </p:nvSpPr>
        <p:spPr>
          <a:xfrm>
            <a:off x="5940706" y="3246453"/>
            <a:ext cx="5255119" cy="354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dirty="0">
                <a:latin typeface="Arial" charset="0"/>
                <a:ea typeface="Arial" charset="0"/>
                <a:cs typeface="Arial" charset="0"/>
              </a:rPr>
              <a:t>70% de los estudiantes han cursado EE diferentes a las de su </a:t>
            </a:r>
            <a:r>
              <a:rPr lang="es-MX" sz="2000" dirty="0" smtClean="0">
                <a:latin typeface="Arial" charset="0"/>
                <a:ea typeface="Arial" charset="0"/>
                <a:cs typeface="Arial" charset="0"/>
              </a:rPr>
              <a:t>disciplina.</a:t>
            </a:r>
            <a:endParaRPr lang="es-MX" sz="2000" dirty="0">
              <a:latin typeface="Arial" charset="0"/>
              <a:ea typeface="Arial" charset="0"/>
              <a:cs typeface="Arial" charset="0"/>
            </a:endParaRPr>
          </a:p>
        </p:txBody>
      </p:sp>
      <p:sp>
        <p:nvSpPr>
          <p:cNvPr id="18" name="Abrir corchete 17"/>
          <p:cNvSpPr/>
          <p:nvPr/>
        </p:nvSpPr>
        <p:spPr>
          <a:xfrm>
            <a:off x="5586413" y="1468943"/>
            <a:ext cx="114300" cy="3371233"/>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9" name="Abrir corchete 18"/>
          <p:cNvSpPr/>
          <p:nvPr/>
        </p:nvSpPr>
        <p:spPr>
          <a:xfrm>
            <a:off x="5586413" y="5143891"/>
            <a:ext cx="114300" cy="971162"/>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nvGrpSpPr>
          <p:cNvPr id="21" name="Agrupar 20"/>
          <p:cNvGrpSpPr/>
          <p:nvPr/>
        </p:nvGrpSpPr>
        <p:grpSpPr>
          <a:xfrm>
            <a:off x="5957750" y="2655880"/>
            <a:ext cx="5238075" cy="476604"/>
            <a:chOff x="5957750" y="2655880"/>
            <a:chExt cx="5238075" cy="476604"/>
          </a:xfrm>
        </p:grpSpPr>
        <p:sp>
          <p:nvSpPr>
            <p:cNvPr id="16" name="2 Marcador de contenido"/>
            <p:cNvSpPr txBox="1">
              <a:spLocks/>
            </p:cNvSpPr>
            <p:nvPr/>
          </p:nvSpPr>
          <p:spPr>
            <a:xfrm>
              <a:off x="5957750" y="2655880"/>
              <a:ext cx="5238075" cy="476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dirty="0">
                  <a:latin typeface="Arial" charset="0"/>
                  <a:ea typeface="Arial" charset="0"/>
                  <a:cs typeface="Arial" charset="0"/>
                </a:rPr>
                <a:t>82%  de satisfacción en </a:t>
              </a:r>
              <a:r>
                <a:rPr lang="es-MX" sz="2000" dirty="0" smtClean="0">
                  <a:latin typeface="Arial" charset="0"/>
                  <a:ea typeface="Arial" charset="0"/>
                  <a:cs typeface="Arial" charset="0"/>
                </a:rPr>
                <a:t>estudiantes.</a:t>
              </a:r>
              <a:endParaRPr lang="es-MX" sz="2000" dirty="0">
                <a:latin typeface="Arial" charset="0"/>
                <a:ea typeface="Arial" charset="0"/>
                <a:cs typeface="Arial" charset="0"/>
              </a:endParaRPr>
            </a:p>
          </p:txBody>
        </p:sp>
        <p:pic>
          <p:nvPicPr>
            <p:cNvPr id="20" name="Imagen 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761" y="2700144"/>
              <a:ext cx="331329" cy="320725"/>
            </a:xfrm>
            <a:prstGeom prst="rect">
              <a:avLst/>
            </a:prstGeom>
          </p:spPr>
        </p:pic>
      </p:grpSp>
    </p:spTree>
    <p:extLst>
      <p:ext uri="{BB962C8B-B14F-4D97-AF65-F5344CB8AC3E}">
        <p14:creationId xmlns:p14="http://schemas.microsoft.com/office/powerpoint/2010/main" val="37347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1" nodeType="clickEffect">
                                  <p:stCondLst>
                                    <p:cond delay="0"/>
                                  </p:stCondLst>
                                  <p:childTnLst>
                                    <p:animMotion origin="layout" path="M 0 4.81481E-6 L 0 -0.42801 " pathEditMode="relative" rAng="0" ptsTypes="AA">
                                      <p:cBhvr>
                                        <p:cTn id="13" dur="1000" fill="hold"/>
                                        <p:tgtEl>
                                          <p:spTgt spid="8"/>
                                        </p:tgtEl>
                                        <p:attrNameLst>
                                          <p:attrName>ppt_x</p:attrName>
                                          <p:attrName>ppt_y</p:attrName>
                                        </p:attrNameLst>
                                      </p:cBhvr>
                                      <p:rCtr x="0" y="-21412"/>
                                    </p:animMotion>
                                  </p:childTnLst>
                                </p:cTn>
                              </p:par>
                              <p:par>
                                <p:cTn id="14" presetID="3" presetClass="emph" presetSubtype="2" fill="hold" grpId="2" nodeType="withEffect">
                                  <p:stCondLst>
                                    <p:cond delay="0"/>
                                  </p:stCondLst>
                                  <p:childTnLst>
                                    <p:animClr clrSpc="rgb" dir="cw">
                                      <p:cBhvr override="childStyle">
                                        <p:cTn id="15" dur="500" fill="hold"/>
                                        <p:tgtEl>
                                          <p:spTgt spid="8"/>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wipe(left)">
                                      <p:cBhvr>
                                        <p:cTn id="33" dur="500"/>
                                        <p:tgtEl>
                                          <p:spTgt spid="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wipe(left)">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wipe(left)">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fade">
                                      <p:cBhvr>
                                        <p:cTn id="53" dur="500"/>
                                        <p:tgtEl>
                                          <p:spTgt spid="9">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wipe(left)">
                                      <p:cBhvr>
                                        <p:cTn id="6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P spid="8" grpId="2"/>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Agrupar 8"/>
          <p:cNvGrpSpPr/>
          <p:nvPr/>
        </p:nvGrpSpPr>
        <p:grpSpPr>
          <a:xfrm>
            <a:off x="0" y="4357"/>
            <a:ext cx="12192000" cy="1229686"/>
            <a:chOff x="0" y="4357"/>
            <a:chExt cx="12192000" cy="1229686"/>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5" name="4 Marcador de texto"/>
          <p:cNvSpPr txBox="1">
            <a:spLocks/>
          </p:cNvSpPr>
          <p:nvPr/>
        </p:nvSpPr>
        <p:spPr>
          <a:xfrm>
            <a:off x="4130679" y="518689"/>
            <a:ext cx="4148209"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400" dirty="0" smtClean="0">
                <a:solidFill>
                  <a:srgbClr val="002060"/>
                </a:solidFill>
                <a:latin typeface="Arial" charset="0"/>
                <a:ea typeface="Arial" charset="0"/>
                <a:cs typeface="Arial" charset="0"/>
              </a:rPr>
              <a:t>Concentración de la oferta</a:t>
            </a:r>
          </a:p>
          <a:p>
            <a:pPr algn="ctr"/>
            <a:endParaRPr lang="es-MX" sz="2400" dirty="0">
              <a:solidFill>
                <a:srgbClr val="002060"/>
              </a:solidFill>
              <a:latin typeface="Arial" charset="0"/>
              <a:ea typeface="Arial" charset="0"/>
              <a:cs typeface="Arial" charset="0"/>
            </a:endParaRPr>
          </a:p>
        </p:txBody>
      </p:sp>
      <p:sp>
        <p:nvSpPr>
          <p:cNvPr id="8" name="3 Título"/>
          <p:cNvSpPr>
            <a:spLocks noGrp="1"/>
          </p:cNvSpPr>
          <p:nvPr>
            <p:ph type="title"/>
          </p:nvPr>
        </p:nvSpPr>
        <p:spPr>
          <a:xfrm>
            <a:off x="4199241" y="183506"/>
            <a:ext cx="4011084" cy="349766"/>
          </a:xfrm>
        </p:spPr>
        <p:txBody>
          <a:bodyPr vert="horz" lIns="91440" tIns="45720" rIns="91440" bIns="45720" rtlCol="0" anchor="ctr">
            <a:noAutofit/>
          </a:bodyPr>
          <a:lstStyle/>
          <a:p>
            <a:pPr algn="ctr"/>
            <a:r>
              <a:rPr lang="es-MX" sz="3200" b="1" dirty="0" smtClean="0">
                <a:solidFill>
                  <a:schemeClr val="bg1"/>
                </a:solidFill>
                <a:latin typeface="Arial" charset="0"/>
                <a:ea typeface="Arial" charset="0"/>
                <a:cs typeface="Arial" charset="0"/>
              </a:rPr>
              <a:t/>
            </a:r>
            <a:br>
              <a:rPr lang="es-MX" sz="3200" b="1" dirty="0" smtClean="0">
                <a:solidFill>
                  <a:schemeClr val="bg1"/>
                </a:solidFill>
                <a:latin typeface="Arial" charset="0"/>
                <a:ea typeface="Arial" charset="0"/>
                <a:cs typeface="Arial" charset="0"/>
              </a:rPr>
            </a:br>
            <a:r>
              <a:rPr lang="es-MX" sz="3200" b="1" dirty="0" smtClean="0">
                <a:solidFill>
                  <a:schemeClr val="bg1"/>
                </a:solidFill>
                <a:latin typeface="Arial" charset="0"/>
                <a:ea typeface="Arial" charset="0"/>
                <a:cs typeface="Arial" charset="0"/>
              </a:rPr>
              <a:t>AFEL </a:t>
            </a:r>
            <a:r>
              <a:rPr lang="es-MX" sz="3200" b="1" dirty="0">
                <a:solidFill>
                  <a:schemeClr val="bg1"/>
                </a:solidFill>
                <a:latin typeface="Arial" charset="0"/>
                <a:ea typeface="Arial" charset="0"/>
                <a:cs typeface="Arial" charset="0"/>
              </a:rPr>
              <a:t>oferta</a:t>
            </a:r>
            <a:br>
              <a:rPr lang="es-MX" sz="3200" b="1" dirty="0">
                <a:solidFill>
                  <a:schemeClr val="bg1"/>
                </a:solidFill>
                <a:latin typeface="Arial" charset="0"/>
                <a:ea typeface="Arial" charset="0"/>
                <a:cs typeface="Arial" charset="0"/>
              </a:rPr>
            </a:br>
            <a:endParaRPr lang="es-MX" sz="3200" b="1" dirty="0">
              <a:solidFill>
                <a:schemeClr val="bg1"/>
              </a:solidFill>
              <a:latin typeface="Arial" charset="0"/>
              <a:ea typeface="Arial" charset="0"/>
              <a:cs typeface="Arial" charset="0"/>
            </a:endParaRPr>
          </a:p>
        </p:txBody>
      </p:sp>
      <p:pic>
        <p:nvPicPr>
          <p:cNvPr id="12" name="Imagen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8100" y="6247851"/>
            <a:ext cx="554986" cy="554986"/>
          </a:xfrm>
          <a:prstGeom prst="rect">
            <a:avLst/>
          </a:prstGeom>
        </p:spPr>
      </p:pic>
      <p:pic>
        <p:nvPicPr>
          <p:cNvPr id="4" name="Imagen 3"/>
          <p:cNvPicPr>
            <a:picLocks noChangeAspect="1"/>
          </p:cNvPicPr>
          <p:nvPr/>
        </p:nvPicPr>
        <p:blipFill rotWithShape="1">
          <a:blip r:embed="rId7">
            <a:extLst>
              <a:ext uri="{28A0092B-C50C-407E-A947-70E740481C1C}">
                <a14:useLocalDpi xmlns:a14="http://schemas.microsoft.com/office/drawing/2010/main" val="0"/>
              </a:ext>
            </a:extLst>
          </a:blip>
          <a:srcRect t="11327" r="1345" b="6184"/>
          <a:stretch/>
        </p:blipFill>
        <p:spPr>
          <a:xfrm>
            <a:off x="523685" y="1709669"/>
            <a:ext cx="11209401" cy="3814605"/>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187167685"/>
              </p:ext>
            </p:extLst>
          </p:nvPr>
        </p:nvGraphicFramePr>
        <p:xfrm>
          <a:off x="581384" y="1928143"/>
          <a:ext cx="11062929" cy="3530695"/>
        </p:xfrm>
        <a:graphic>
          <a:graphicData uri="http://schemas.openxmlformats.org/drawingml/2006/table">
            <a:tbl>
              <a:tblPr firstRow="1" bandRow="1">
                <a:tableStyleId>{5C22544A-7EE6-4342-B048-85BDC9FD1C3A}</a:tableStyleId>
              </a:tblPr>
              <a:tblGrid>
                <a:gridCol w="476788"/>
                <a:gridCol w="4446854"/>
                <a:gridCol w="1477050"/>
                <a:gridCol w="1618999"/>
                <a:gridCol w="1600200"/>
                <a:gridCol w="1443038"/>
              </a:tblGrid>
              <a:tr h="315055">
                <a:tc rowSpan="3" gridSpan="2">
                  <a:txBody>
                    <a:bodyPr/>
                    <a:lstStyle/>
                    <a:p>
                      <a:pPr algn="ctr"/>
                      <a:endParaRPr lang="es-ES_tradnl" sz="1400" dirty="0" smtClean="0">
                        <a:solidFill>
                          <a:schemeClr val="tx1"/>
                        </a:solidFill>
                        <a:latin typeface="Arial" charset="0"/>
                        <a:ea typeface="Arial" charset="0"/>
                        <a:cs typeface="Arial" charset="0"/>
                      </a:endParaRPr>
                    </a:p>
                    <a:p>
                      <a:pPr algn="ctr"/>
                      <a:endParaRPr lang="es-ES_tradnl" sz="1400" dirty="0" smtClean="0">
                        <a:solidFill>
                          <a:schemeClr val="tx1"/>
                        </a:solidFill>
                        <a:latin typeface="Arial" charset="0"/>
                        <a:ea typeface="Arial" charset="0"/>
                        <a:cs typeface="Arial" charset="0"/>
                      </a:endParaRPr>
                    </a:p>
                    <a:p>
                      <a:pPr algn="ctr"/>
                      <a:endParaRPr lang="es-ES_tradnl" sz="1400" dirty="0" smtClean="0">
                        <a:solidFill>
                          <a:schemeClr val="tx1"/>
                        </a:solidFill>
                        <a:latin typeface="Arial" charset="0"/>
                        <a:ea typeface="Arial" charset="0"/>
                        <a:cs typeface="Arial" charset="0"/>
                      </a:endParaRPr>
                    </a:p>
                    <a:p>
                      <a:pPr algn="ctr"/>
                      <a:r>
                        <a:rPr lang="es-ES_tradnl" sz="1400" dirty="0" smtClean="0">
                          <a:solidFill>
                            <a:schemeClr val="tx1"/>
                          </a:solidFill>
                          <a:latin typeface="Arial" charset="0"/>
                          <a:ea typeface="Arial" charset="0"/>
                          <a:cs typeface="Arial" charset="0"/>
                        </a:rPr>
                        <a:t>ENTIDADES</a:t>
                      </a:r>
                      <a:r>
                        <a:rPr lang="es-ES_tradnl" sz="1400" baseline="0" dirty="0" smtClean="0">
                          <a:solidFill>
                            <a:schemeClr val="tx1"/>
                          </a:solidFill>
                          <a:latin typeface="Arial" charset="0"/>
                          <a:ea typeface="Arial" charset="0"/>
                          <a:cs typeface="Arial" charset="0"/>
                        </a:rPr>
                        <a:t> QUE OFRECIERON EE DE AFEL</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es-ES_tradnl" sz="1400" dirty="0">
                        <a:latin typeface="Arial" charset="0"/>
                        <a:ea typeface="Arial" charset="0"/>
                        <a:cs typeface="Arial" charset="0"/>
                      </a:endParaRPr>
                    </a:p>
                  </a:txBody>
                  <a:tcPr/>
                </a:tc>
                <a:tc gridSpan="2">
                  <a:txBody>
                    <a:bodyPr/>
                    <a:lstStyle/>
                    <a:p>
                      <a:pPr algn="ctr"/>
                      <a:r>
                        <a:rPr lang="es-ES_tradnl" sz="1300" dirty="0" smtClean="0">
                          <a:solidFill>
                            <a:schemeClr val="tx1"/>
                          </a:solidFill>
                          <a:latin typeface="Arial" charset="0"/>
                          <a:ea typeface="Arial" charset="0"/>
                          <a:cs typeface="Arial" charset="0"/>
                        </a:rPr>
                        <a:t>SEMESTRALES</a:t>
                      </a:r>
                      <a:endParaRPr lang="es-ES_tradnl" sz="13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400" dirty="0">
                        <a:latin typeface="Arial" charset="0"/>
                        <a:ea typeface="Arial" charset="0"/>
                        <a:cs typeface="Arial" charset="0"/>
                      </a:endParaRPr>
                    </a:p>
                  </a:txBody>
                  <a:tcPr/>
                </a:tc>
                <a:tc gridSpan="2">
                  <a:txBody>
                    <a:bodyPr/>
                    <a:lstStyle/>
                    <a:p>
                      <a:pPr algn="ctr"/>
                      <a:r>
                        <a:rPr lang="es-ES_tradnl" sz="1300" dirty="0" smtClean="0">
                          <a:solidFill>
                            <a:schemeClr val="tx1"/>
                          </a:solidFill>
                          <a:latin typeface="Arial" charset="0"/>
                          <a:ea typeface="Arial" charset="0"/>
                          <a:cs typeface="Arial" charset="0"/>
                        </a:rPr>
                        <a:t>INTERSEMESTRALES</a:t>
                      </a:r>
                      <a:endParaRPr lang="es-ES_tradnl" sz="13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400" dirty="0">
                        <a:latin typeface="Arial" charset="0"/>
                        <a:ea typeface="Arial" charset="0"/>
                        <a:cs typeface="Arial" charset="0"/>
                      </a:endParaRPr>
                    </a:p>
                  </a:txBody>
                  <a:tcPr/>
                </a:tc>
              </a:tr>
              <a:tr h="391229">
                <a:tc gridSpan="2" vMerge="1">
                  <a:txBody>
                    <a:bodyPr/>
                    <a:lstStyle/>
                    <a:p>
                      <a:endParaRPr lang="es-ES_tradnl" sz="1400" dirty="0">
                        <a:latin typeface="Arial" charset="0"/>
                        <a:ea typeface="Arial" charset="0"/>
                        <a:cs typeface="Arial" charset="0"/>
                      </a:endParaRPr>
                    </a:p>
                  </a:txBody>
                  <a:tcPr/>
                </a:tc>
                <a:tc hMerge="1" vMerge="1">
                  <a:txBody>
                    <a:bodyPr/>
                    <a:lstStyle/>
                    <a:p>
                      <a:endParaRPr lang="es-ES_tradnl" sz="1400" dirty="0">
                        <a:latin typeface="Arial" charset="0"/>
                        <a:ea typeface="Arial" charset="0"/>
                        <a:cs typeface="Arial" charset="0"/>
                      </a:endParaRPr>
                    </a:p>
                  </a:txBody>
                  <a:tcPr/>
                </a:tc>
                <a:tc>
                  <a:txBody>
                    <a:bodyPr/>
                    <a:lstStyle/>
                    <a:p>
                      <a:pPr algn="ctr"/>
                      <a:r>
                        <a:rPr lang="es-ES_tradnl" sz="1300" b="1" dirty="0" smtClean="0">
                          <a:solidFill>
                            <a:schemeClr val="tx1"/>
                          </a:solidFill>
                          <a:latin typeface="Arial" charset="0"/>
                          <a:ea typeface="Arial" charset="0"/>
                          <a:cs typeface="Arial" charset="0"/>
                        </a:rPr>
                        <a:t>FEBRERO </a:t>
                      </a:r>
                      <a:r>
                        <a:rPr lang="mr-IN" sz="1300" b="1" dirty="0" smtClean="0">
                          <a:solidFill>
                            <a:schemeClr val="tx1"/>
                          </a:solidFill>
                          <a:latin typeface="Arial" charset="0"/>
                          <a:ea typeface="Arial" charset="0"/>
                          <a:cs typeface="Arial" charset="0"/>
                        </a:rPr>
                        <a:t>–</a:t>
                      </a:r>
                      <a:r>
                        <a:rPr lang="es-ES_tradnl" sz="1300" b="1" dirty="0" smtClean="0">
                          <a:solidFill>
                            <a:schemeClr val="tx1"/>
                          </a:solidFill>
                          <a:latin typeface="Arial" charset="0"/>
                          <a:ea typeface="Arial" charset="0"/>
                          <a:cs typeface="Arial" charset="0"/>
                        </a:rPr>
                        <a:t> JULIO 2016</a:t>
                      </a:r>
                      <a:endParaRPr lang="es-ES_tradnl" sz="13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300" b="1" dirty="0" smtClean="0">
                          <a:solidFill>
                            <a:schemeClr val="tx1"/>
                          </a:solidFill>
                          <a:latin typeface="Arial" charset="0"/>
                          <a:ea typeface="Arial" charset="0"/>
                          <a:cs typeface="Arial" charset="0"/>
                        </a:rPr>
                        <a:t>AGOSTO</a:t>
                      </a:r>
                      <a:r>
                        <a:rPr lang="es-ES_tradnl" sz="1300" b="1" baseline="0" dirty="0" smtClean="0">
                          <a:solidFill>
                            <a:schemeClr val="tx1"/>
                          </a:solidFill>
                          <a:latin typeface="Arial" charset="0"/>
                          <a:ea typeface="Arial" charset="0"/>
                          <a:cs typeface="Arial" charset="0"/>
                        </a:rPr>
                        <a:t> </a:t>
                      </a:r>
                      <a:r>
                        <a:rPr lang="mr-IN" sz="1300" b="1" baseline="0" dirty="0" smtClean="0">
                          <a:solidFill>
                            <a:schemeClr val="tx1"/>
                          </a:solidFill>
                          <a:latin typeface="Arial" charset="0"/>
                          <a:ea typeface="Arial" charset="0"/>
                          <a:cs typeface="Arial" charset="0"/>
                        </a:rPr>
                        <a:t>–</a:t>
                      </a:r>
                      <a:r>
                        <a:rPr lang="es-ES_tradnl" sz="1300" b="1" baseline="0" dirty="0" smtClean="0">
                          <a:solidFill>
                            <a:schemeClr val="tx1"/>
                          </a:solidFill>
                          <a:latin typeface="Arial" charset="0"/>
                          <a:ea typeface="Arial" charset="0"/>
                          <a:cs typeface="Arial" charset="0"/>
                        </a:rPr>
                        <a:t> DIC. 16</a:t>
                      </a:r>
                      <a:endParaRPr lang="es-ES_tradnl" sz="13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300" b="1" dirty="0" smtClean="0">
                          <a:solidFill>
                            <a:schemeClr val="tx1"/>
                          </a:solidFill>
                          <a:latin typeface="Arial" charset="0"/>
                          <a:ea typeface="Arial" charset="0"/>
                          <a:cs typeface="Arial" charset="0"/>
                        </a:rPr>
                        <a:t>JUNIO</a:t>
                      </a:r>
                      <a:r>
                        <a:rPr lang="es-ES_tradnl" sz="1300" b="1" baseline="0" dirty="0" smtClean="0">
                          <a:solidFill>
                            <a:schemeClr val="tx1"/>
                          </a:solidFill>
                          <a:latin typeface="Arial" charset="0"/>
                          <a:ea typeface="Arial" charset="0"/>
                          <a:cs typeface="Arial" charset="0"/>
                        </a:rPr>
                        <a:t> JULIO 2016</a:t>
                      </a:r>
                      <a:endParaRPr lang="es-ES_tradnl" sz="13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300" b="1" dirty="0" smtClean="0">
                          <a:solidFill>
                            <a:schemeClr val="tx1"/>
                          </a:solidFill>
                          <a:latin typeface="Arial" charset="0"/>
                          <a:ea typeface="Arial" charset="0"/>
                          <a:cs typeface="Arial" charset="0"/>
                        </a:rPr>
                        <a:t>DIC. 16 </a:t>
                      </a:r>
                      <a:r>
                        <a:rPr lang="mr-IN" sz="1300" b="1" dirty="0" smtClean="0">
                          <a:solidFill>
                            <a:schemeClr val="tx1"/>
                          </a:solidFill>
                          <a:latin typeface="Arial" charset="0"/>
                          <a:ea typeface="Arial" charset="0"/>
                          <a:cs typeface="Arial" charset="0"/>
                        </a:rPr>
                        <a:t>–</a:t>
                      </a:r>
                      <a:r>
                        <a:rPr lang="es-ES_tradnl" sz="1300" b="1" dirty="0" smtClean="0">
                          <a:solidFill>
                            <a:schemeClr val="tx1"/>
                          </a:solidFill>
                          <a:latin typeface="Arial" charset="0"/>
                          <a:ea typeface="Arial" charset="0"/>
                          <a:cs typeface="Arial" charset="0"/>
                        </a:rPr>
                        <a:t> ENERO 17</a:t>
                      </a:r>
                      <a:endParaRPr lang="es-ES_tradnl" sz="13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2161">
                <a:tc gridSpan="2" vMerge="1">
                  <a:txBody>
                    <a:bodyPr/>
                    <a:lstStyle/>
                    <a:p>
                      <a:endParaRPr lang="es-ES_tradnl" sz="1400"/>
                    </a:p>
                  </a:txBody>
                  <a:tcPr/>
                </a:tc>
                <a:tc hMerge="1" vMerge="1">
                  <a:txBody>
                    <a:bodyPr/>
                    <a:lstStyle/>
                    <a:p>
                      <a:endParaRPr lang="es-ES_tradnl" sz="1400" dirty="0">
                        <a:latin typeface="Arial" charset="0"/>
                        <a:ea typeface="Arial" charset="0"/>
                        <a:cs typeface="Arial" charset="0"/>
                      </a:endParaRPr>
                    </a:p>
                  </a:txBody>
                  <a:tcPr/>
                </a:tc>
                <a:tc>
                  <a:txBody>
                    <a:bodyPr/>
                    <a:lstStyle/>
                    <a:p>
                      <a:pPr algn="ctr"/>
                      <a:r>
                        <a:rPr lang="es-ES_tradnl" sz="1300" b="1" dirty="0" smtClean="0">
                          <a:solidFill>
                            <a:schemeClr val="tx1"/>
                          </a:solidFill>
                          <a:latin typeface="Arial" charset="0"/>
                          <a:ea typeface="Arial" charset="0"/>
                          <a:cs typeface="Arial" charset="0"/>
                        </a:rPr>
                        <a:t>No.</a:t>
                      </a:r>
                      <a:r>
                        <a:rPr lang="es-ES_tradnl" sz="1300" b="1" baseline="0" dirty="0" smtClean="0">
                          <a:solidFill>
                            <a:schemeClr val="tx1"/>
                          </a:solidFill>
                          <a:latin typeface="Arial" charset="0"/>
                          <a:ea typeface="Arial" charset="0"/>
                          <a:cs typeface="Arial" charset="0"/>
                        </a:rPr>
                        <a:t> de Sec.</a:t>
                      </a:r>
                      <a:endParaRPr lang="es-ES_tradnl" sz="13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300" b="1" dirty="0" smtClean="0">
                          <a:solidFill>
                            <a:schemeClr val="tx1"/>
                          </a:solidFill>
                          <a:latin typeface="Arial" charset="0"/>
                          <a:ea typeface="Arial" charset="0"/>
                          <a:cs typeface="Arial" charset="0"/>
                        </a:rPr>
                        <a:t>No.</a:t>
                      </a:r>
                      <a:r>
                        <a:rPr lang="es-ES_tradnl" sz="1300" b="1" baseline="0" dirty="0" smtClean="0">
                          <a:solidFill>
                            <a:schemeClr val="tx1"/>
                          </a:solidFill>
                          <a:latin typeface="Arial" charset="0"/>
                          <a:ea typeface="Arial" charset="0"/>
                          <a:cs typeface="Arial" charset="0"/>
                        </a:rPr>
                        <a:t> de Sec.</a:t>
                      </a:r>
                      <a:endParaRPr lang="es-ES_tradnl" sz="1300" b="1" dirty="0" smtClean="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300" b="1" dirty="0" smtClean="0">
                          <a:solidFill>
                            <a:schemeClr val="tx1"/>
                          </a:solidFill>
                          <a:latin typeface="Arial" charset="0"/>
                          <a:ea typeface="Arial" charset="0"/>
                          <a:cs typeface="Arial" charset="0"/>
                        </a:rPr>
                        <a:t>No.</a:t>
                      </a:r>
                      <a:r>
                        <a:rPr lang="es-ES_tradnl" sz="1300" b="1" baseline="0" dirty="0" smtClean="0">
                          <a:solidFill>
                            <a:schemeClr val="tx1"/>
                          </a:solidFill>
                          <a:latin typeface="Arial" charset="0"/>
                          <a:ea typeface="Arial" charset="0"/>
                          <a:cs typeface="Arial" charset="0"/>
                        </a:rPr>
                        <a:t> de Sec.</a:t>
                      </a:r>
                      <a:endParaRPr lang="es-ES_tradnl" sz="1300" b="1" dirty="0" smtClean="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300" b="1" dirty="0" smtClean="0">
                          <a:solidFill>
                            <a:schemeClr val="tx1"/>
                          </a:solidFill>
                          <a:latin typeface="Arial" charset="0"/>
                          <a:ea typeface="Arial" charset="0"/>
                          <a:cs typeface="Arial" charset="0"/>
                        </a:rPr>
                        <a:t>No.</a:t>
                      </a:r>
                      <a:r>
                        <a:rPr lang="es-ES_tradnl" sz="1300" b="1" baseline="0" dirty="0" smtClean="0">
                          <a:solidFill>
                            <a:schemeClr val="tx1"/>
                          </a:solidFill>
                          <a:latin typeface="Arial" charset="0"/>
                          <a:ea typeface="Arial" charset="0"/>
                          <a:cs typeface="Arial" charset="0"/>
                        </a:rPr>
                        <a:t> de Sec.</a:t>
                      </a:r>
                      <a:endParaRPr lang="es-ES_tradnl" sz="1300" b="1" dirty="0" smtClean="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5501">
                <a:tc>
                  <a:txBody>
                    <a:bodyPr/>
                    <a:lstStyle/>
                    <a:p>
                      <a:r>
                        <a:rPr lang="es-ES_tradnl" sz="1400" dirty="0" smtClean="0">
                          <a:solidFill>
                            <a:schemeClr val="tx1"/>
                          </a:solidFill>
                          <a:latin typeface="Arial" charset="0"/>
                          <a:ea typeface="Arial" charset="0"/>
                          <a:cs typeface="Arial" charset="0"/>
                        </a:rPr>
                        <a:t>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smtClean="0">
                          <a:solidFill>
                            <a:schemeClr val="tx1"/>
                          </a:solidFill>
                          <a:latin typeface="Arial" charset="0"/>
                          <a:ea typeface="Arial" charset="0"/>
                          <a:cs typeface="Arial" charset="0"/>
                        </a:rPr>
                        <a:t>DIREC.</a:t>
                      </a:r>
                      <a:r>
                        <a:rPr lang="es-ES_tradnl" sz="1400" baseline="0" dirty="0" smtClean="0">
                          <a:solidFill>
                            <a:schemeClr val="tx1"/>
                          </a:solidFill>
                          <a:latin typeface="Arial" charset="0"/>
                          <a:ea typeface="Arial" charset="0"/>
                          <a:cs typeface="Arial" charset="0"/>
                        </a:rPr>
                        <a:t> DE ACTIVIDADES DEPORTIVAS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173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176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6451">
                <a:tc>
                  <a:txBody>
                    <a:bodyPr/>
                    <a:lstStyle/>
                    <a:p>
                      <a:r>
                        <a:rPr lang="es-ES_tradnl" sz="1400" dirty="0" smtClean="0">
                          <a:solidFill>
                            <a:schemeClr val="tx1"/>
                          </a:solidFill>
                          <a:latin typeface="Arial" charset="0"/>
                          <a:ea typeface="Arial" charset="0"/>
                          <a:cs typeface="Arial" charset="0"/>
                        </a:rPr>
                        <a:t>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smtClean="0">
                          <a:solidFill>
                            <a:schemeClr val="tx1"/>
                          </a:solidFill>
                          <a:latin typeface="Arial" charset="0"/>
                          <a:ea typeface="Arial" charset="0"/>
                          <a:cs typeface="Arial" charset="0"/>
                        </a:rPr>
                        <a:t>TALLERES LIBRES DE ARTE</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153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169</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976">
                <a:tc>
                  <a:txBody>
                    <a:bodyPr/>
                    <a:lstStyle/>
                    <a:p>
                      <a:r>
                        <a:rPr lang="es-ES_tradnl" sz="1400" dirty="0" smtClean="0">
                          <a:solidFill>
                            <a:schemeClr val="tx1"/>
                          </a:solidFill>
                          <a:latin typeface="Arial" charset="0"/>
                          <a:ea typeface="Arial" charset="0"/>
                          <a:cs typeface="Arial" charset="0"/>
                        </a:rPr>
                        <a:t>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smtClean="0">
                          <a:solidFill>
                            <a:schemeClr val="tx1"/>
                          </a:solidFill>
                          <a:latin typeface="Arial" charset="0"/>
                          <a:ea typeface="Arial" charset="0"/>
                          <a:cs typeface="Arial" charset="0"/>
                        </a:rPr>
                        <a:t>DEPTO. DE LENGUAS EXTRANJERAS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87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93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_tradnl" sz="140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1214">
                <a:tc>
                  <a:txBody>
                    <a:bodyPr/>
                    <a:lstStyle/>
                    <a:p>
                      <a:r>
                        <a:rPr lang="es-ES_tradnl" sz="1400" dirty="0" smtClean="0">
                          <a:solidFill>
                            <a:schemeClr val="tx1"/>
                          </a:solidFill>
                          <a:latin typeface="Arial" charset="0"/>
                          <a:ea typeface="Arial" charset="0"/>
                          <a:cs typeface="Arial" charset="0"/>
                        </a:rPr>
                        <a:t>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smtClean="0">
                          <a:solidFill>
                            <a:schemeClr val="tx1"/>
                          </a:solidFill>
                          <a:latin typeface="Arial" charset="0"/>
                          <a:ea typeface="Arial" charset="0"/>
                          <a:cs typeface="Arial" charset="0"/>
                        </a:rPr>
                        <a:t>DIR. GRAL. DE DIF. CULTURAL</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69</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70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19</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9560">
                <a:tc>
                  <a:txBody>
                    <a:bodyPr/>
                    <a:lstStyle/>
                    <a:p>
                      <a:r>
                        <a:rPr lang="es-ES_tradnl" sz="1400" dirty="0" smtClean="0">
                          <a:solidFill>
                            <a:schemeClr val="tx1"/>
                          </a:solidFill>
                          <a:latin typeface="Arial" charset="0"/>
                          <a:ea typeface="Arial" charset="0"/>
                          <a:cs typeface="Arial" charset="0"/>
                        </a:rPr>
                        <a:t>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err="1" smtClean="0">
                          <a:solidFill>
                            <a:schemeClr val="tx1"/>
                          </a:solidFill>
                          <a:latin typeface="Arial" charset="0"/>
                          <a:ea typeface="Arial" charset="0"/>
                          <a:cs typeface="Arial" charset="0"/>
                        </a:rPr>
                        <a:t>EEs</a:t>
                      </a:r>
                      <a:r>
                        <a:rPr lang="es-ES_tradnl" sz="1400" baseline="0" dirty="0" smtClean="0">
                          <a:solidFill>
                            <a:schemeClr val="tx1"/>
                          </a:solidFill>
                          <a:latin typeface="Arial" charset="0"/>
                          <a:ea typeface="Arial" charset="0"/>
                          <a:cs typeface="Arial" charset="0"/>
                        </a:rPr>
                        <a:t> AFEL VIRTUALES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8125">
                <a:tc>
                  <a:txBody>
                    <a:bodyPr/>
                    <a:lstStyle/>
                    <a:p>
                      <a:r>
                        <a:rPr lang="es-ES_tradnl" sz="1400" dirty="0" smtClean="0">
                          <a:solidFill>
                            <a:schemeClr val="tx1"/>
                          </a:solidFill>
                          <a:latin typeface="Arial" charset="0"/>
                          <a:ea typeface="Arial" charset="0"/>
                          <a:cs typeface="Arial" charset="0"/>
                        </a:rPr>
                        <a:t>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smtClean="0">
                          <a:solidFill>
                            <a:schemeClr val="tx1"/>
                          </a:solidFill>
                          <a:latin typeface="Arial" charset="0"/>
                          <a:ea typeface="Arial" charset="0"/>
                          <a:cs typeface="Arial" charset="0"/>
                        </a:rPr>
                        <a:t>DG BIBLIOTECAS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_tradnl" sz="140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6225">
                <a:tc>
                  <a:txBody>
                    <a:bodyPr/>
                    <a:lstStyle/>
                    <a:p>
                      <a:r>
                        <a:rPr lang="es-ES_tradnl" sz="1400" dirty="0" smtClean="0">
                          <a:solidFill>
                            <a:schemeClr val="tx1"/>
                          </a:solidFill>
                          <a:latin typeface="Arial" charset="0"/>
                          <a:ea typeface="Arial" charset="0"/>
                          <a:cs typeface="Arial" charset="0"/>
                        </a:rPr>
                        <a:t>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smtClean="0">
                          <a:solidFill>
                            <a:schemeClr val="tx1"/>
                          </a:solidFill>
                          <a:latin typeface="Arial" charset="0"/>
                          <a:ea typeface="Arial" charset="0"/>
                          <a:cs typeface="Arial" charset="0"/>
                        </a:rPr>
                        <a:t>INST. CIENCIAS DE LA SALUD</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038">
                <a:tc>
                  <a:txBody>
                    <a:bodyPr/>
                    <a:lstStyle/>
                    <a:p>
                      <a:r>
                        <a:rPr lang="es-ES_tradnl" sz="1400" dirty="0" smtClean="0">
                          <a:solidFill>
                            <a:schemeClr val="tx1"/>
                          </a:solidFill>
                          <a:latin typeface="Arial" charset="0"/>
                          <a:ea typeface="Arial" charset="0"/>
                          <a:cs typeface="Arial" charset="0"/>
                        </a:rPr>
                        <a:t>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400" dirty="0" smtClean="0">
                          <a:solidFill>
                            <a:schemeClr val="tx1"/>
                          </a:solidFill>
                          <a:latin typeface="Arial" charset="0"/>
                          <a:ea typeface="Arial" charset="0"/>
                          <a:cs typeface="Arial" charset="0"/>
                        </a:rPr>
                        <a:t>INST.</a:t>
                      </a:r>
                      <a:r>
                        <a:rPr lang="es-ES_tradnl" sz="1400" baseline="0" dirty="0" smtClean="0">
                          <a:solidFill>
                            <a:schemeClr val="tx1"/>
                          </a:solidFill>
                          <a:latin typeface="Arial" charset="0"/>
                          <a:ea typeface="Arial" charset="0"/>
                          <a:cs typeface="Arial" charset="0"/>
                        </a:rPr>
                        <a:t> DE INV. FORESTALES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59565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0" y="4357"/>
            <a:ext cx="12192000" cy="1229686"/>
            <a:chOff x="0" y="4357"/>
            <a:chExt cx="12192000" cy="1229686"/>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2" name="1 Título"/>
          <p:cNvSpPr>
            <a:spLocks noGrp="1"/>
          </p:cNvSpPr>
          <p:nvPr>
            <p:ph type="title"/>
          </p:nvPr>
        </p:nvSpPr>
        <p:spPr>
          <a:xfrm>
            <a:off x="648483" y="1916831"/>
            <a:ext cx="4814325" cy="820663"/>
          </a:xfrm>
        </p:spPr>
        <p:txBody>
          <a:bodyPr>
            <a:normAutofit/>
          </a:bodyPr>
          <a:lstStyle/>
          <a:p>
            <a:pPr algn="l"/>
            <a:r>
              <a:rPr lang="es-MX" sz="2000" b="1" dirty="0" smtClean="0">
                <a:latin typeface="Arial" charset="0"/>
                <a:ea typeface="Arial" charset="0"/>
                <a:cs typeface="Arial" charset="0"/>
              </a:rPr>
              <a:t>3. Suficiencia y diversidad de la oferta.</a:t>
            </a:r>
            <a:endParaRPr lang="es-MX" sz="2000" b="1" dirty="0">
              <a:latin typeface="Arial" charset="0"/>
              <a:ea typeface="Arial" charset="0"/>
              <a:cs typeface="Arial" charset="0"/>
            </a:endParaRPr>
          </a:p>
        </p:txBody>
      </p:sp>
      <p:sp>
        <p:nvSpPr>
          <p:cNvPr id="3" name="2 Marcador de contenido"/>
          <p:cNvSpPr>
            <a:spLocks noGrp="1"/>
          </p:cNvSpPr>
          <p:nvPr>
            <p:ph idx="1"/>
          </p:nvPr>
        </p:nvSpPr>
        <p:spPr>
          <a:xfrm>
            <a:off x="5437717" y="1916832"/>
            <a:ext cx="6062464" cy="530288"/>
          </a:xfrm>
        </p:spPr>
        <p:txBody>
          <a:bodyPr>
            <a:noAutofit/>
          </a:bodyPr>
          <a:lstStyle/>
          <a:p>
            <a:pPr algn="just">
              <a:lnSpc>
                <a:spcPct val="80000"/>
              </a:lnSpc>
            </a:pPr>
            <a:r>
              <a:rPr lang="es-MX" sz="2000" dirty="0" smtClean="0">
                <a:latin typeface="Arial" charset="0"/>
                <a:ea typeface="Arial" charset="0"/>
                <a:cs typeface="Arial" charset="0"/>
              </a:rPr>
              <a:t>58% de los estudiantes señala que la oferta de estas EE es suficiente en su región.</a:t>
            </a:r>
          </a:p>
        </p:txBody>
      </p:sp>
      <p:sp>
        <p:nvSpPr>
          <p:cNvPr id="15" name="2 Marcador de contenido"/>
          <p:cNvSpPr txBox="1">
            <a:spLocks/>
          </p:cNvSpPr>
          <p:nvPr/>
        </p:nvSpPr>
        <p:spPr>
          <a:xfrm>
            <a:off x="5462808" y="2737494"/>
            <a:ext cx="6062464" cy="799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80000"/>
              </a:lnSpc>
            </a:pPr>
            <a:r>
              <a:rPr lang="es-MX" sz="2000" dirty="0" smtClean="0">
                <a:latin typeface="Arial" charset="0"/>
                <a:ea typeface="Arial" charset="0"/>
                <a:cs typeface="Arial" charset="0"/>
              </a:rPr>
              <a:t>61% de los directivos (áreas B-A y Artes) subraya que nunca o algunas veces reciben estudiantes de distintos programas en su entidad.</a:t>
            </a:r>
          </a:p>
        </p:txBody>
      </p:sp>
      <p:grpSp>
        <p:nvGrpSpPr>
          <p:cNvPr id="4" name="Agrupar 3"/>
          <p:cNvGrpSpPr/>
          <p:nvPr/>
        </p:nvGrpSpPr>
        <p:grpSpPr>
          <a:xfrm>
            <a:off x="5437717" y="3753037"/>
            <a:ext cx="6062464" cy="361764"/>
            <a:chOff x="5437717" y="3753037"/>
            <a:chExt cx="6062464" cy="361764"/>
          </a:xfrm>
        </p:grpSpPr>
        <p:pic>
          <p:nvPicPr>
            <p:cNvPr id="14" name="Imagen 1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1453" y="3753037"/>
              <a:ext cx="331329" cy="320725"/>
            </a:xfrm>
            <a:prstGeom prst="rect">
              <a:avLst/>
            </a:prstGeom>
          </p:spPr>
        </p:pic>
        <p:sp>
          <p:nvSpPr>
            <p:cNvPr id="16" name="2 Marcador de contenido"/>
            <p:cNvSpPr txBox="1">
              <a:spLocks/>
            </p:cNvSpPr>
            <p:nvPr/>
          </p:nvSpPr>
          <p:spPr>
            <a:xfrm>
              <a:off x="5437717" y="3753037"/>
              <a:ext cx="6062464" cy="361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s-MX" sz="2000" dirty="0" smtClean="0">
                  <a:latin typeface="Arial" charset="0"/>
                  <a:ea typeface="Arial" charset="0"/>
                  <a:cs typeface="Arial" charset="0"/>
                </a:rPr>
                <a:t>Oferta vasta, excesiva </a:t>
              </a:r>
              <a:r>
                <a:rPr lang="es-MX" sz="2000" smtClean="0">
                  <a:latin typeface="Arial" charset="0"/>
                  <a:ea typeface="Arial" charset="0"/>
                  <a:cs typeface="Arial" charset="0"/>
                </a:rPr>
                <a:t>en Xalapa.</a:t>
              </a:r>
              <a:endParaRPr lang="es-MX" sz="2000" dirty="0" smtClean="0">
                <a:latin typeface="Arial" charset="0"/>
                <a:ea typeface="Arial" charset="0"/>
                <a:cs typeface="Arial" charset="0"/>
              </a:endParaRPr>
            </a:p>
          </p:txBody>
        </p:sp>
      </p:grpSp>
      <p:sp>
        <p:nvSpPr>
          <p:cNvPr id="18" name="Abrir corchete 17"/>
          <p:cNvSpPr/>
          <p:nvPr/>
        </p:nvSpPr>
        <p:spPr>
          <a:xfrm>
            <a:off x="5214938" y="1791882"/>
            <a:ext cx="85725" cy="3088787"/>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nvGrpSpPr>
          <p:cNvPr id="20" name="Agrupar 19"/>
          <p:cNvGrpSpPr/>
          <p:nvPr/>
        </p:nvGrpSpPr>
        <p:grpSpPr>
          <a:xfrm>
            <a:off x="5437717" y="4519402"/>
            <a:ext cx="6062464" cy="320725"/>
            <a:chOff x="5437717" y="4519402"/>
            <a:chExt cx="6062464" cy="320725"/>
          </a:xfrm>
        </p:grpSpPr>
        <p:sp>
          <p:nvSpPr>
            <p:cNvPr id="17" name="2 Marcador de contenido"/>
            <p:cNvSpPr txBox="1">
              <a:spLocks/>
            </p:cNvSpPr>
            <p:nvPr/>
          </p:nvSpPr>
          <p:spPr>
            <a:xfrm>
              <a:off x="5437717" y="4519402"/>
              <a:ext cx="6062464" cy="320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80000"/>
                </a:lnSpc>
              </a:pPr>
              <a:r>
                <a:rPr lang="es-MX" sz="2000" dirty="0" smtClean="0">
                  <a:latin typeface="Arial" charset="0"/>
                  <a:ea typeface="Arial" charset="0"/>
                  <a:cs typeface="Arial" charset="0"/>
                </a:rPr>
                <a:t>Mayor diversidad en Xalapa </a:t>
              </a:r>
            </a:p>
          </p:txBody>
        </p:sp>
        <p:pic>
          <p:nvPicPr>
            <p:cNvPr id="19" name="Imagen 18">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7091" y="4519402"/>
              <a:ext cx="331329" cy="320725"/>
            </a:xfrm>
            <a:prstGeom prst="rect">
              <a:avLst/>
            </a:prstGeom>
          </p:spPr>
        </p:pic>
      </p:grpSp>
      <p:sp>
        <p:nvSpPr>
          <p:cNvPr id="21" name="1 Título"/>
          <p:cNvSpPr txBox="1">
            <a:spLocks/>
          </p:cNvSpPr>
          <p:nvPr/>
        </p:nvSpPr>
        <p:spPr>
          <a:xfrm>
            <a:off x="3951040" y="-83961"/>
            <a:ext cx="4317504" cy="866527"/>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bg1"/>
                </a:solidFill>
                <a:latin typeface="Arial" charset="0"/>
                <a:ea typeface="Arial" charset="0"/>
                <a:cs typeface="Arial" charset="0"/>
              </a:defRPr>
            </a:lvl1pPr>
          </a:lstStyle>
          <a:p>
            <a:r>
              <a:rPr lang="es-MX"/>
              <a:t>AFEL </a:t>
            </a:r>
            <a:r>
              <a:rPr lang="es-MX" smtClean="0"/>
              <a:t>hallazgos</a:t>
            </a:r>
            <a:endParaRPr lang="es-MX" dirty="0"/>
          </a:p>
        </p:txBody>
      </p:sp>
    </p:spTree>
    <p:extLst>
      <p:ext uri="{BB962C8B-B14F-4D97-AF65-F5344CB8AC3E}">
        <p14:creationId xmlns:p14="http://schemas.microsoft.com/office/powerpoint/2010/main" val="207826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left)">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6351" y="0"/>
            <a:ext cx="12192002" cy="6858000"/>
            <a:chOff x="-2" y="0"/>
            <a:chExt cx="12192002" cy="685800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8486777" cy="68580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775" y="0"/>
              <a:ext cx="3705225" cy="6858000"/>
            </a:xfrm>
            <a:prstGeom prst="rect">
              <a:avLst/>
            </a:prstGeom>
          </p:spPr>
        </p:pic>
      </p:grpSp>
      <p:sp>
        <p:nvSpPr>
          <p:cNvPr id="2" name="1 Título"/>
          <p:cNvSpPr>
            <a:spLocks noGrp="1"/>
          </p:cNvSpPr>
          <p:nvPr>
            <p:ph type="title"/>
          </p:nvPr>
        </p:nvSpPr>
        <p:spPr>
          <a:xfrm>
            <a:off x="1347530" y="2792627"/>
            <a:ext cx="5779015" cy="829318"/>
          </a:xfrm>
        </p:spPr>
        <p:txBody>
          <a:bodyPr>
            <a:noAutofit/>
          </a:bodyPr>
          <a:lstStyle/>
          <a:p>
            <a:pPr algn="ctr"/>
            <a:r>
              <a:rPr lang="es-MX" sz="4000" dirty="0" smtClean="0">
                <a:solidFill>
                  <a:schemeClr val="bg1"/>
                </a:solidFill>
                <a:latin typeface="Futura Medium" charset="0"/>
                <a:ea typeface="Futura Medium" charset="0"/>
                <a:cs typeface="Futura Medium" charset="0"/>
              </a:rPr>
              <a:t>Formación Disciplinar</a:t>
            </a:r>
            <a:endParaRPr lang="es-MX" sz="4000" dirty="0">
              <a:solidFill>
                <a:schemeClr val="bg1"/>
              </a:solidFill>
              <a:latin typeface="Futura Medium" charset="0"/>
              <a:ea typeface="Futura Medium" charset="0"/>
              <a:cs typeface="Futura Medium" charset="0"/>
            </a:endParaRP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Tree>
    <p:extLst>
      <p:ext uri="{BB962C8B-B14F-4D97-AF65-F5344CB8AC3E}">
        <p14:creationId xmlns:p14="http://schemas.microsoft.com/office/powerpoint/2010/main" val="276789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b="9978"/>
          <a:stretch/>
        </p:blipFill>
        <p:spPr>
          <a:xfrm>
            <a:off x="208398" y="1363778"/>
            <a:ext cx="11582401" cy="4234727"/>
          </a:xfrm>
          <a:prstGeom prst="rect">
            <a:avLst/>
          </a:prstGeom>
        </p:spPr>
      </p:pic>
      <p:grpSp>
        <p:nvGrpSpPr>
          <p:cNvPr id="9" name="Agrupar 8"/>
          <p:cNvGrpSpPr/>
          <p:nvPr/>
        </p:nvGrpSpPr>
        <p:grpSpPr>
          <a:xfrm>
            <a:off x="0" y="4357"/>
            <a:ext cx="12192000" cy="1229686"/>
            <a:chOff x="0" y="4357"/>
            <a:chExt cx="12192000" cy="1229686"/>
          </a:xfrm>
        </p:grpSpPr>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3 Título"/>
          <p:cNvSpPr>
            <a:spLocks noGrp="1"/>
          </p:cNvSpPr>
          <p:nvPr>
            <p:ph type="title"/>
          </p:nvPr>
        </p:nvSpPr>
        <p:spPr>
          <a:xfrm>
            <a:off x="4090458" y="28112"/>
            <a:ext cx="4011084" cy="642382"/>
          </a:xfrm>
        </p:spPr>
        <p:txBody>
          <a:bodyPr vert="horz" lIns="91440" tIns="45720" rIns="91440" bIns="45720" rtlCol="0" anchor="ctr">
            <a:normAutofit/>
          </a:bodyPr>
          <a:lstStyle/>
          <a:p>
            <a:pPr algn="ctr"/>
            <a:r>
              <a:rPr lang="es-MX" sz="3200" b="1" dirty="0">
                <a:solidFill>
                  <a:schemeClr val="bg1"/>
                </a:solidFill>
                <a:latin typeface="Arial" charset="0"/>
                <a:ea typeface="Arial" charset="0"/>
                <a:cs typeface="Arial" charset="0"/>
              </a:rPr>
              <a:t>AFEL </a:t>
            </a:r>
            <a:r>
              <a:rPr lang="es-MX" sz="3200" b="1" dirty="0" smtClean="0">
                <a:solidFill>
                  <a:schemeClr val="bg1"/>
                </a:solidFill>
                <a:latin typeface="Arial" charset="0"/>
                <a:ea typeface="Arial" charset="0"/>
                <a:cs typeface="Arial" charset="0"/>
              </a:rPr>
              <a:t>oferta</a:t>
            </a:r>
            <a:endParaRPr lang="es-MX" sz="3200" b="1" dirty="0">
              <a:solidFill>
                <a:schemeClr val="bg1"/>
              </a:solidFill>
              <a:latin typeface="Arial" charset="0"/>
              <a:ea typeface="Arial" charset="0"/>
              <a:cs typeface="Arial" charset="0"/>
            </a:endParaRPr>
          </a:p>
        </p:txBody>
      </p:sp>
      <p:sp>
        <p:nvSpPr>
          <p:cNvPr id="4" name="3 CuadroTexto"/>
          <p:cNvSpPr txBox="1"/>
          <p:nvPr/>
        </p:nvSpPr>
        <p:spPr>
          <a:xfrm>
            <a:off x="581384" y="6342041"/>
            <a:ext cx="5418215" cy="307777"/>
          </a:xfrm>
          <a:prstGeom prst="rect">
            <a:avLst/>
          </a:prstGeom>
          <a:noFill/>
        </p:spPr>
        <p:txBody>
          <a:bodyPr wrap="none" rtlCol="0">
            <a:spAutoFit/>
          </a:bodyPr>
          <a:lstStyle/>
          <a:p>
            <a:r>
              <a:rPr lang="es-MX" sz="1400" dirty="0" smtClean="0">
                <a:latin typeface="Arial" charset="0"/>
                <a:ea typeface="Arial" charset="0"/>
                <a:cs typeface="Arial" charset="0"/>
              </a:rPr>
              <a:t>No incluye oferta de Centros de Idiomas y Centros de Autoacceso.</a:t>
            </a:r>
            <a:endParaRPr lang="es-MX" sz="1400" dirty="0">
              <a:latin typeface="Arial" charset="0"/>
              <a:ea typeface="Arial" charset="0"/>
              <a:cs typeface="Arial" charset="0"/>
            </a:endParaRPr>
          </a:p>
        </p:txBody>
      </p:sp>
      <p:pic>
        <p:nvPicPr>
          <p:cNvPr id="12" name="Imagen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7415" y="6197629"/>
            <a:ext cx="554986" cy="554986"/>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647606008"/>
              </p:ext>
            </p:extLst>
          </p:nvPr>
        </p:nvGraphicFramePr>
        <p:xfrm>
          <a:off x="208398" y="1363778"/>
          <a:ext cx="11564505" cy="4263887"/>
        </p:xfrm>
        <a:graphic>
          <a:graphicData uri="http://schemas.openxmlformats.org/drawingml/2006/table">
            <a:tbl>
              <a:tblPr firstRow="1" bandRow="1">
                <a:tableStyleId>{5C22544A-7EE6-4342-B048-85BDC9FD1C3A}</a:tableStyleId>
              </a:tblPr>
              <a:tblGrid>
                <a:gridCol w="2463365"/>
                <a:gridCol w="1092143"/>
                <a:gridCol w="1150495"/>
                <a:gridCol w="1150495"/>
                <a:gridCol w="1236017"/>
                <a:gridCol w="1114425"/>
                <a:gridCol w="1128713"/>
                <a:gridCol w="1142999"/>
                <a:gridCol w="1085853"/>
              </a:tblGrid>
              <a:tr h="599911">
                <a:tc>
                  <a:txBody>
                    <a:bodyPr/>
                    <a:lstStyle/>
                    <a:p>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algn="ctr">
                        <a:lnSpc>
                          <a:spcPct val="150000"/>
                        </a:lnSpc>
                      </a:pPr>
                      <a:r>
                        <a:rPr lang="es-ES_tradnl" sz="1400" dirty="0" smtClean="0">
                          <a:solidFill>
                            <a:schemeClr val="tx1"/>
                          </a:solidFill>
                          <a:latin typeface="Arial" charset="0"/>
                          <a:ea typeface="Arial" charset="0"/>
                          <a:cs typeface="Arial" charset="0"/>
                        </a:rPr>
                        <a:t>OFERTA</a:t>
                      </a:r>
                      <a:r>
                        <a:rPr lang="es-ES_tradnl" sz="1400" baseline="0" dirty="0" smtClean="0">
                          <a:solidFill>
                            <a:schemeClr val="tx1"/>
                          </a:solidFill>
                          <a:latin typeface="Arial" charset="0"/>
                          <a:ea typeface="Arial" charset="0"/>
                          <a:cs typeface="Arial" charset="0"/>
                        </a:rPr>
                        <a:t> DEL ÁREA DE FORMACIÓN DE ELECCIÓN LIBRE EN LAS DISTINTAS REGIONES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r>
              <a:tr h="528637">
                <a:tc>
                  <a:txBody>
                    <a:bodyPr/>
                    <a:lstStyle/>
                    <a:p>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ES_tradnl" sz="1400" dirty="0" smtClean="0">
                          <a:solidFill>
                            <a:schemeClr val="tx1"/>
                          </a:solidFill>
                          <a:latin typeface="Arial" charset="0"/>
                          <a:ea typeface="Arial" charset="0"/>
                          <a:cs typeface="Arial" charset="0"/>
                        </a:rPr>
                        <a:t>PERIODO</a:t>
                      </a:r>
                      <a:r>
                        <a:rPr lang="es-ES_tradnl" sz="1400" baseline="0" dirty="0" smtClean="0">
                          <a:solidFill>
                            <a:schemeClr val="tx1"/>
                          </a:solidFill>
                          <a:latin typeface="Arial" charset="0"/>
                          <a:ea typeface="Arial" charset="0"/>
                          <a:cs typeface="Arial" charset="0"/>
                        </a:rPr>
                        <a:t> FEBRERO </a:t>
                      </a:r>
                      <a:r>
                        <a:rPr lang="mr-IN" sz="1400" baseline="0" dirty="0" smtClean="0">
                          <a:solidFill>
                            <a:schemeClr val="tx1"/>
                          </a:solidFill>
                          <a:latin typeface="Arial" charset="0"/>
                          <a:ea typeface="Arial" charset="0"/>
                          <a:cs typeface="Arial" charset="0"/>
                        </a:rPr>
                        <a:t>–</a:t>
                      </a:r>
                      <a:r>
                        <a:rPr lang="es-ES_tradnl" sz="1400" baseline="0" dirty="0" smtClean="0">
                          <a:solidFill>
                            <a:schemeClr val="tx1"/>
                          </a:solidFill>
                          <a:latin typeface="Arial" charset="0"/>
                          <a:ea typeface="Arial" charset="0"/>
                          <a:cs typeface="Arial" charset="0"/>
                        </a:rPr>
                        <a:t> JULIO (201651)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latin typeface="Arial" charset="0"/>
                        <a:ea typeface="Arial" charset="0"/>
                        <a:cs typeface="Arial" charset="0"/>
                      </a:endParaRPr>
                    </a:p>
                  </a:txBody>
                  <a:tcPr/>
                </a:tc>
                <a:tc gridSpan="2">
                  <a:txBody>
                    <a:bodyPr/>
                    <a:lstStyle/>
                    <a:p>
                      <a:pPr algn="ctr"/>
                      <a:r>
                        <a:rPr lang="es-ES_tradnl" sz="1400" dirty="0" smtClean="0">
                          <a:solidFill>
                            <a:schemeClr val="tx1"/>
                          </a:solidFill>
                          <a:latin typeface="Arial" charset="0"/>
                          <a:ea typeface="Arial" charset="0"/>
                          <a:cs typeface="Arial" charset="0"/>
                        </a:rPr>
                        <a:t>PERIODO JUNIO-JULIO 2016 (201688)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latin typeface="Arial" charset="0"/>
                        <a:ea typeface="Arial" charset="0"/>
                        <a:cs typeface="Arial" charset="0"/>
                      </a:endParaRPr>
                    </a:p>
                  </a:txBody>
                  <a:tcPr/>
                </a:tc>
                <a:tc gridSpan="2">
                  <a:txBody>
                    <a:bodyPr/>
                    <a:lstStyle/>
                    <a:p>
                      <a:pPr algn="ctr"/>
                      <a:r>
                        <a:rPr lang="es-ES_tradnl" sz="1400" dirty="0" smtClean="0">
                          <a:solidFill>
                            <a:schemeClr val="tx1"/>
                          </a:solidFill>
                          <a:latin typeface="Arial" charset="0"/>
                          <a:ea typeface="Arial" charset="0"/>
                          <a:cs typeface="Arial" charset="0"/>
                        </a:rPr>
                        <a:t>2016 </a:t>
                      </a:r>
                      <a:r>
                        <a:rPr lang="mr-IN" sz="1400" dirty="0" smtClean="0">
                          <a:solidFill>
                            <a:schemeClr val="tx1"/>
                          </a:solidFill>
                          <a:latin typeface="Arial" charset="0"/>
                          <a:ea typeface="Arial" charset="0"/>
                          <a:cs typeface="Arial" charset="0"/>
                        </a:rPr>
                        <a:t>–</a:t>
                      </a:r>
                      <a:r>
                        <a:rPr lang="es-ES_tradnl" sz="1400" dirty="0" smtClean="0">
                          <a:solidFill>
                            <a:schemeClr val="tx1"/>
                          </a:solidFill>
                          <a:latin typeface="Arial" charset="0"/>
                          <a:ea typeface="Arial" charset="0"/>
                          <a:cs typeface="Arial" charset="0"/>
                        </a:rPr>
                        <a:t> ENERO 2017 (201701)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latin typeface="Arial" charset="0"/>
                        <a:ea typeface="Arial" charset="0"/>
                        <a:cs typeface="Arial" charset="0"/>
                      </a:endParaRPr>
                    </a:p>
                  </a:txBody>
                  <a:tcPr/>
                </a:tc>
                <a:tc gridSpan="2">
                  <a:txBody>
                    <a:bodyPr/>
                    <a:lstStyle/>
                    <a:p>
                      <a:pPr algn="ctr"/>
                      <a:r>
                        <a:rPr lang="es-ES_tradnl" sz="1400" dirty="0" smtClean="0">
                          <a:solidFill>
                            <a:schemeClr val="tx1"/>
                          </a:solidFill>
                          <a:latin typeface="Arial" charset="0"/>
                          <a:ea typeface="Arial" charset="0"/>
                          <a:cs typeface="Arial" charset="0"/>
                        </a:rPr>
                        <a:t>PERIODO</a:t>
                      </a:r>
                      <a:r>
                        <a:rPr lang="es-ES_tradnl" sz="1400" baseline="0" dirty="0" smtClean="0">
                          <a:solidFill>
                            <a:schemeClr val="tx1"/>
                          </a:solidFill>
                          <a:latin typeface="Arial" charset="0"/>
                          <a:ea typeface="Arial" charset="0"/>
                          <a:cs typeface="Arial" charset="0"/>
                        </a:rPr>
                        <a:t> DIC. 2016 </a:t>
                      </a:r>
                      <a:r>
                        <a:rPr lang="mr-IN" sz="1400" baseline="0" dirty="0" smtClean="0">
                          <a:solidFill>
                            <a:schemeClr val="tx1"/>
                          </a:solidFill>
                          <a:latin typeface="Arial" charset="0"/>
                          <a:ea typeface="Arial" charset="0"/>
                          <a:cs typeface="Arial" charset="0"/>
                        </a:rPr>
                        <a:t>–</a:t>
                      </a:r>
                      <a:r>
                        <a:rPr lang="es-ES_tradnl" sz="1400" baseline="0" dirty="0" smtClean="0">
                          <a:solidFill>
                            <a:schemeClr val="tx1"/>
                          </a:solidFill>
                          <a:latin typeface="Arial" charset="0"/>
                          <a:ea typeface="Arial" charset="0"/>
                          <a:cs typeface="Arial" charset="0"/>
                        </a:rPr>
                        <a:t> ENERO 2017 (201748)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latin typeface="Arial" charset="0"/>
                        <a:ea typeface="Arial" charset="0"/>
                        <a:cs typeface="Arial" charset="0"/>
                      </a:endParaRPr>
                    </a:p>
                  </a:txBody>
                  <a:tcPr/>
                </a:tc>
              </a:tr>
              <a:tr h="300038">
                <a:tc>
                  <a:txBody>
                    <a:bodyPr/>
                    <a:lstStyle/>
                    <a:p>
                      <a:endParaRPr lang="es-ES_tradnl" sz="140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Secciones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No. de EE</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Secciones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No. de EE</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Secciones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No. de EE</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Secciones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No. de EE</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2912">
                <a:tc>
                  <a:txBody>
                    <a:bodyPr/>
                    <a:lstStyle/>
                    <a:p>
                      <a:r>
                        <a:rPr lang="es-ES_tradnl" sz="1400" b="1" dirty="0" smtClean="0">
                          <a:solidFill>
                            <a:schemeClr val="tx1"/>
                          </a:solidFill>
                          <a:latin typeface="Arial" charset="0"/>
                          <a:ea typeface="Arial" charset="0"/>
                          <a:cs typeface="Arial" charset="0"/>
                        </a:rPr>
                        <a:t>Región  Coatzacoalcos</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3762">
                <a:tc>
                  <a:txBody>
                    <a:bodyPr/>
                    <a:lstStyle/>
                    <a:p>
                      <a:r>
                        <a:rPr lang="es-ES_tradnl" sz="1400" b="1" dirty="0" smtClean="0">
                          <a:solidFill>
                            <a:schemeClr val="tx1"/>
                          </a:solidFill>
                          <a:latin typeface="Arial" charset="0"/>
                          <a:ea typeface="Arial" charset="0"/>
                          <a:cs typeface="Arial" charset="0"/>
                        </a:rPr>
                        <a:t>Región Veracruz </a:t>
                      </a:r>
                      <a:r>
                        <a:rPr lang="mr-IN" sz="1400" b="1" dirty="0" smtClean="0">
                          <a:solidFill>
                            <a:schemeClr val="tx1"/>
                          </a:solidFill>
                          <a:latin typeface="Arial" charset="0"/>
                          <a:ea typeface="Arial" charset="0"/>
                          <a:cs typeface="Arial" charset="0"/>
                        </a:rPr>
                        <a:t>–</a:t>
                      </a:r>
                      <a:r>
                        <a:rPr lang="es-ES_tradnl" sz="1400" b="1" dirty="0" smtClean="0">
                          <a:solidFill>
                            <a:schemeClr val="tx1"/>
                          </a:solidFill>
                          <a:latin typeface="Arial" charset="0"/>
                          <a:ea typeface="Arial" charset="0"/>
                          <a:cs typeface="Arial" charset="0"/>
                        </a:rPr>
                        <a:t> Boca del Río</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114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43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106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44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19</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1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b="1" dirty="0" smtClean="0">
                          <a:solidFill>
                            <a:schemeClr val="tx1"/>
                          </a:solidFill>
                          <a:latin typeface="Arial" charset="0"/>
                          <a:ea typeface="Arial" charset="0"/>
                          <a:cs typeface="Arial" charset="0"/>
                        </a:rPr>
                        <a:t>Región Córdoba</a:t>
                      </a:r>
                      <a:r>
                        <a:rPr lang="es-ES_tradnl" sz="1400" b="1" baseline="0" dirty="0" smtClean="0">
                          <a:solidFill>
                            <a:schemeClr val="tx1"/>
                          </a:solidFill>
                          <a:latin typeface="Arial" charset="0"/>
                          <a:ea typeface="Arial" charset="0"/>
                          <a:cs typeface="Arial" charset="0"/>
                        </a:rPr>
                        <a:t> - Orizaba</a:t>
                      </a:r>
                      <a:endParaRPr lang="es-ES_tradnl" sz="1400" b="1" dirty="0" smtClean="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9</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b="1" dirty="0" smtClean="0">
                          <a:solidFill>
                            <a:schemeClr val="tx1"/>
                          </a:solidFill>
                          <a:latin typeface="Arial" charset="0"/>
                          <a:ea typeface="Arial" charset="0"/>
                          <a:cs typeface="Arial" charset="0"/>
                        </a:rPr>
                        <a:t>Región Poza Rica </a:t>
                      </a:r>
                      <a:r>
                        <a:rPr lang="mr-IN" sz="1400" b="1" dirty="0" smtClean="0">
                          <a:solidFill>
                            <a:schemeClr val="tx1"/>
                          </a:solidFill>
                          <a:latin typeface="Arial" charset="0"/>
                          <a:ea typeface="Arial" charset="0"/>
                          <a:cs typeface="Arial" charset="0"/>
                        </a:rPr>
                        <a:t>–</a:t>
                      </a:r>
                      <a:r>
                        <a:rPr lang="es-ES_tradnl" sz="1400" b="1" dirty="0" smtClean="0">
                          <a:solidFill>
                            <a:schemeClr val="tx1"/>
                          </a:solidFill>
                          <a:latin typeface="Arial" charset="0"/>
                          <a:ea typeface="Arial" charset="0"/>
                          <a:cs typeface="Arial" charset="0"/>
                        </a:rPr>
                        <a:t>Tuxpan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40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43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5775">
                <a:tc>
                  <a:txBody>
                    <a:bodyPr/>
                    <a:lstStyle/>
                    <a:p>
                      <a:r>
                        <a:rPr lang="es-ES_tradnl" sz="1400" b="1" dirty="0" smtClean="0">
                          <a:solidFill>
                            <a:schemeClr val="tx1"/>
                          </a:solidFill>
                          <a:latin typeface="Arial" charset="0"/>
                          <a:ea typeface="Arial" charset="0"/>
                          <a:cs typeface="Arial" charset="0"/>
                        </a:rPr>
                        <a:t>Región Xalapa</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382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182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47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385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187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71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5005">
                <a:tc>
                  <a:txBody>
                    <a:bodyPr/>
                    <a:lstStyle/>
                    <a:p>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619</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303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122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103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635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331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135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104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77958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22" y="1409309"/>
            <a:ext cx="11001375" cy="4847545"/>
          </a:xfrm>
          <a:prstGeom prst="rect">
            <a:avLst/>
          </a:prstGeom>
        </p:spPr>
      </p:pic>
      <p:grpSp>
        <p:nvGrpSpPr>
          <p:cNvPr id="9" name="Agrupar 8"/>
          <p:cNvGrpSpPr/>
          <p:nvPr/>
        </p:nvGrpSpPr>
        <p:grpSpPr>
          <a:xfrm>
            <a:off x="0" y="4357"/>
            <a:ext cx="12192000" cy="1229686"/>
            <a:chOff x="0" y="4357"/>
            <a:chExt cx="12192000" cy="1229686"/>
          </a:xfrm>
        </p:grpSpPr>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pic>
        <p:nvPicPr>
          <p:cNvPr id="12" name="Imagen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9633" y="6201752"/>
            <a:ext cx="554986" cy="554986"/>
          </a:xfrm>
          <a:prstGeom prst="rect">
            <a:avLst/>
          </a:prstGeom>
        </p:spPr>
      </p:pic>
      <p:sp>
        <p:nvSpPr>
          <p:cNvPr id="13" name="3 Título"/>
          <p:cNvSpPr txBox="1">
            <a:spLocks/>
          </p:cNvSpPr>
          <p:nvPr/>
        </p:nvSpPr>
        <p:spPr>
          <a:xfrm>
            <a:off x="4090458" y="28112"/>
            <a:ext cx="4011084" cy="64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smtClean="0">
                <a:solidFill>
                  <a:schemeClr val="bg1"/>
                </a:solidFill>
                <a:latin typeface="Arial" charset="0"/>
                <a:ea typeface="Arial" charset="0"/>
                <a:cs typeface="Arial" charset="0"/>
              </a:rPr>
              <a:t>AFEL oferta</a:t>
            </a:r>
            <a:endParaRPr lang="es-MX" sz="3200" b="1" dirty="0">
              <a:solidFill>
                <a:schemeClr val="bg1"/>
              </a:solidFill>
              <a:latin typeface="Arial" charset="0"/>
              <a:ea typeface="Arial" charset="0"/>
              <a:cs typeface="Arial"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410887836"/>
              </p:ext>
            </p:extLst>
          </p:nvPr>
        </p:nvGraphicFramePr>
        <p:xfrm>
          <a:off x="450122" y="1409309"/>
          <a:ext cx="11001381" cy="4820921"/>
        </p:xfrm>
        <a:graphic>
          <a:graphicData uri="http://schemas.openxmlformats.org/drawingml/2006/table">
            <a:tbl>
              <a:tblPr firstRow="1" bandRow="1">
                <a:tableStyleId>{5C22544A-7EE6-4342-B048-85BDC9FD1C3A}</a:tableStyleId>
              </a:tblPr>
              <a:tblGrid>
                <a:gridCol w="2450241"/>
                <a:gridCol w="1157287"/>
                <a:gridCol w="1071563"/>
                <a:gridCol w="1071562"/>
                <a:gridCol w="1243013"/>
                <a:gridCol w="971550"/>
                <a:gridCol w="1085850"/>
                <a:gridCol w="1000125"/>
                <a:gridCol w="950190"/>
              </a:tblGrid>
              <a:tr h="490929">
                <a:tc>
                  <a:txBody>
                    <a:bodyPr/>
                    <a:lstStyle/>
                    <a:p>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algn="ctr">
                        <a:lnSpc>
                          <a:spcPct val="150000"/>
                        </a:lnSpc>
                      </a:pPr>
                      <a:r>
                        <a:rPr lang="es-ES_tradnl" sz="1400" dirty="0" smtClean="0">
                          <a:solidFill>
                            <a:schemeClr val="tx1"/>
                          </a:solidFill>
                          <a:latin typeface="Arial" charset="0"/>
                          <a:ea typeface="Arial" charset="0"/>
                          <a:cs typeface="Arial" charset="0"/>
                        </a:rPr>
                        <a:t>OFERTA</a:t>
                      </a:r>
                      <a:r>
                        <a:rPr lang="es-ES_tradnl" sz="1400" baseline="0" dirty="0" smtClean="0">
                          <a:solidFill>
                            <a:schemeClr val="tx1"/>
                          </a:solidFill>
                          <a:latin typeface="Arial" charset="0"/>
                          <a:ea typeface="Arial" charset="0"/>
                          <a:cs typeface="Arial" charset="0"/>
                        </a:rPr>
                        <a:t> DEL ÁREA DE FORMACIÓN DE ELECCIÓN LIBRE POR CATEGORÍAS</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r>
              <a:tr h="314325">
                <a:tc>
                  <a:txBody>
                    <a:bodyPr/>
                    <a:lstStyle/>
                    <a:p>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algn="ctr">
                        <a:lnSpc>
                          <a:spcPct val="150000"/>
                        </a:lnSpc>
                      </a:pPr>
                      <a:r>
                        <a:rPr lang="es-ES_tradnl" sz="1200" b="1" dirty="0" smtClean="0">
                          <a:solidFill>
                            <a:schemeClr val="tx1"/>
                          </a:solidFill>
                          <a:latin typeface="Arial" charset="0"/>
                          <a:ea typeface="Arial" charset="0"/>
                          <a:cs typeface="Arial" charset="0"/>
                        </a:rPr>
                        <a:t>No.</a:t>
                      </a:r>
                      <a:r>
                        <a:rPr lang="es-ES_tradnl" sz="1200" b="1" baseline="0" dirty="0" smtClean="0">
                          <a:solidFill>
                            <a:schemeClr val="tx1"/>
                          </a:solidFill>
                          <a:latin typeface="Arial" charset="0"/>
                          <a:ea typeface="Arial" charset="0"/>
                          <a:cs typeface="Arial" charset="0"/>
                        </a:rPr>
                        <a:t> DE SECCIONES PARA EL PERIODO FEBRERO-JULIO 2016</a:t>
                      </a:r>
                      <a:endParaRPr lang="es-ES_tradnl" sz="12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668210">
                <a:tc>
                  <a:txBody>
                    <a:bodyPr/>
                    <a:lstStyle/>
                    <a:p>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b="1" smtClean="0">
                          <a:solidFill>
                            <a:schemeClr val="tx1"/>
                          </a:solidFill>
                          <a:latin typeface="Arial" charset="0"/>
                          <a:ea typeface="Arial" charset="0"/>
                          <a:cs typeface="Arial" charset="0"/>
                        </a:rPr>
                        <a:t>Salud Integral</a:t>
                      </a:r>
                      <a:endParaRPr lang="es-ES_tradnl" sz="11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100" b="1" dirty="0" smtClean="0">
                          <a:latin typeface="Arial" charset="0"/>
                          <a:ea typeface="Arial" charset="0"/>
                          <a:cs typeface="Arial" charset="0"/>
                        </a:rPr>
                        <a:t>Formación y Divulgación Científica</a:t>
                      </a:r>
                      <a:endParaRPr lang="es-ES_tradnl" sz="1100" b="1" dirty="0">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100" b="1" dirty="0" smtClean="0">
                          <a:solidFill>
                            <a:schemeClr val="tx1"/>
                          </a:solidFill>
                          <a:latin typeface="Arial" charset="0"/>
                          <a:ea typeface="Arial" charset="0"/>
                          <a:cs typeface="Arial" charset="0"/>
                        </a:rPr>
                        <a:t>Innovación Educativa</a:t>
                      </a:r>
                      <a:endParaRPr lang="es-ES_tradnl" sz="11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100" b="1" dirty="0" err="1" smtClean="0">
                          <a:latin typeface="Arial" charset="0"/>
                          <a:ea typeface="Arial" charset="0"/>
                          <a:cs typeface="Arial" charset="0"/>
                        </a:rPr>
                        <a:t>Manifestacio-nes</a:t>
                      </a:r>
                      <a:r>
                        <a:rPr lang="es-ES_tradnl" sz="1100" b="1" dirty="0" smtClean="0">
                          <a:latin typeface="Arial" charset="0"/>
                          <a:ea typeface="Arial" charset="0"/>
                          <a:cs typeface="Arial" charset="0"/>
                        </a:rPr>
                        <a:t> Artísticas</a:t>
                      </a:r>
                      <a:endParaRPr lang="es-ES_tradnl" sz="1100" b="1" dirty="0">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b="1" dirty="0" smtClean="0">
                          <a:solidFill>
                            <a:schemeClr val="tx1"/>
                          </a:solidFill>
                          <a:latin typeface="Arial" charset="0"/>
                          <a:ea typeface="Arial" charset="0"/>
                          <a:cs typeface="Arial" charset="0"/>
                        </a:rPr>
                        <a:t>Ecología</a:t>
                      </a:r>
                      <a:endParaRPr lang="es-ES_tradnl" sz="11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100" b="1" dirty="0" smtClean="0">
                          <a:latin typeface="Arial" charset="0"/>
                          <a:ea typeface="Arial" charset="0"/>
                          <a:cs typeface="Arial" charset="0"/>
                        </a:rPr>
                        <a:t>Cultura</a:t>
                      </a:r>
                      <a:r>
                        <a:rPr lang="es-ES_tradnl" sz="1100" b="1" baseline="0" dirty="0" smtClean="0">
                          <a:latin typeface="Arial" charset="0"/>
                          <a:ea typeface="Arial" charset="0"/>
                          <a:cs typeface="Arial" charset="0"/>
                        </a:rPr>
                        <a:t> Ciudadana</a:t>
                      </a:r>
                      <a:endParaRPr lang="es-ES_tradnl" sz="1100" b="1" dirty="0">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b="1" dirty="0" smtClean="0">
                          <a:solidFill>
                            <a:schemeClr val="tx1"/>
                          </a:solidFill>
                          <a:latin typeface="Arial" charset="0"/>
                          <a:ea typeface="Arial" charset="0"/>
                          <a:cs typeface="Arial" charset="0"/>
                        </a:rPr>
                        <a:t>Idiomas</a:t>
                      </a:r>
                      <a:endParaRPr lang="es-ES_tradnl" sz="11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latin typeface="Arial" charset="0"/>
                          <a:ea typeface="Arial" charset="0"/>
                          <a:cs typeface="Arial" charset="0"/>
                        </a:rPr>
                        <a:t>Total</a:t>
                      </a:r>
                      <a:r>
                        <a:rPr lang="es-ES_tradnl" sz="1400" b="1" baseline="0" dirty="0" smtClean="0">
                          <a:latin typeface="Arial" charset="0"/>
                          <a:ea typeface="Arial" charset="0"/>
                          <a:cs typeface="Arial" charset="0"/>
                        </a:rPr>
                        <a:t> </a:t>
                      </a:r>
                      <a:endParaRPr lang="es-ES_tradnl" sz="1400" b="1" dirty="0">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2912">
                <a:tc>
                  <a:txBody>
                    <a:bodyPr/>
                    <a:lstStyle/>
                    <a:p>
                      <a:r>
                        <a:rPr lang="es-ES_tradnl" sz="1400" b="1" dirty="0" smtClean="0">
                          <a:solidFill>
                            <a:schemeClr val="tx1"/>
                          </a:solidFill>
                          <a:latin typeface="Arial" charset="0"/>
                          <a:ea typeface="Arial" charset="0"/>
                          <a:cs typeface="Arial" charset="0"/>
                        </a:rPr>
                        <a:t>Región  Coatzacoalcos</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CI</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5775">
                <a:tc>
                  <a:txBody>
                    <a:bodyPr/>
                    <a:lstStyle/>
                    <a:p>
                      <a:r>
                        <a:rPr lang="es-ES_tradnl" sz="1400" b="1" dirty="0" smtClean="0">
                          <a:solidFill>
                            <a:schemeClr val="tx1"/>
                          </a:solidFill>
                          <a:latin typeface="Arial" charset="0"/>
                          <a:ea typeface="Arial" charset="0"/>
                          <a:cs typeface="Arial" charset="0"/>
                        </a:rPr>
                        <a:t>Región Veracruz </a:t>
                      </a:r>
                      <a:r>
                        <a:rPr lang="mr-IN" sz="1400" b="1" dirty="0" smtClean="0">
                          <a:solidFill>
                            <a:schemeClr val="tx1"/>
                          </a:solidFill>
                          <a:latin typeface="Arial" charset="0"/>
                          <a:ea typeface="Arial" charset="0"/>
                          <a:cs typeface="Arial" charset="0"/>
                        </a:rPr>
                        <a:t>–</a:t>
                      </a:r>
                      <a:r>
                        <a:rPr lang="es-ES_tradnl" sz="1400" b="1" dirty="0" smtClean="0">
                          <a:solidFill>
                            <a:schemeClr val="tx1"/>
                          </a:solidFill>
                          <a:latin typeface="Arial" charset="0"/>
                          <a:ea typeface="Arial" charset="0"/>
                          <a:cs typeface="Arial" charset="0"/>
                        </a:rPr>
                        <a:t> Boca del Río</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47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CI</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112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1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b="1" dirty="0" smtClean="0">
                          <a:solidFill>
                            <a:schemeClr val="tx1"/>
                          </a:solidFill>
                          <a:latin typeface="Arial" charset="0"/>
                          <a:ea typeface="Arial" charset="0"/>
                          <a:cs typeface="Arial" charset="0"/>
                        </a:rPr>
                        <a:t>Región Córdoba</a:t>
                      </a:r>
                      <a:r>
                        <a:rPr lang="es-ES_tradnl" sz="1400" b="1" baseline="0" dirty="0" smtClean="0">
                          <a:solidFill>
                            <a:schemeClr val="tx1"/>
                          </a:solidFill>
                          <a:latin typeface="Arial" charset="0"/>
                          <a:ea typeface="Arial" charset="0"/>
                          <a:cs typeface="Arial" charset="0"/>
                        </a:rPr>
                        <a:t> - Orizaba</a:t>
                      </a:r>
                      <a:endParaRPr lang="es-ES_tradnl" sz="1400" b="1" dirty="0" smtClean="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22</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4</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CI</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b="1" dirty="0" smtClean="0">
                          <a:solidFill>
                            <a:schemeClr val="tx1"/>
                          </a:solidFill>
                          <a:latin typeface="Arial" charset="0"/>
                          <a:ea typeface="Arial" charset="0"/>
                          <a:cs typeface="Arial" charset="0"/>
                        </a:rPr>
                        <a:t>Región Poza Rica </a:t>
                      </a:r>
                      <a:r>
                        <a:rPr lang="mr-IN" sz="1400" b="1" dirty="0" smtClean="0">
                          <a:solidFill>
                            <a:schemeClr val="tx1"/>
                          </a:solidFill>
                          <a:latin typeface="Arial" charset="0"/>
                          <a:ea typeface="Arial" charset="0"/>
                          <a:cs typeface="Arial" charset="0"/>
                        </a:rPr>
                        <a:t>–</a:t>
                      </a:r>
                      <a:r>
                        <a:rPr lang="es-ES_tradnl" sz="1400" b="1" dirty="0" smtClean="0">
                          <a:solidFill>
                            <a:schemeClr val="tx1"/>
                          </a:solidFill>
                          <a:latin typeface="Arial" charset="0"/>
                          <a:ea typeface="Arial" charset="0"/>
                          <a:cs typeface="Arial" charset="0"/>
                        </a:rPr>
                        <a:t>Tuxpan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39</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CI</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6253">
                <a:tc>
                  <a:txBody>
                    <a:bodyPr/>
                    <a:lstStyle/>
                    <a:p>
                      <a:r>
                        <a:rPr lang="es-ES_tradnl" sz="1400" b="1" dirty="0" smtClean="0">
                          <a:solidFill>
                            <a:schemeClr val="tx1"/>
                          </a:solidFill>
                          <a:latin typeface="Arial" charset="0"/>
                          <a:ea typeface="Arial" charset="0"/>
                          <a:cs typeface="Arial" charset="0"/>
                        </a:rPr>
                        <a:t>Región Xalapa</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90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25</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7</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123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16</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200" dirty="0" smtClean="0">
                          <a:solidFill>
                            <a:schemeClr val="tx1"/>
                          </a:solidFill>
                          <a:latin typeface="Arial" charset="0"/>
                          <a:ea typeface="Arial" charset="0"/>
                          <a:cs typeface="Arial" charset="0"/>
                        </a:rPr>
                        <a:t>91 (DELEX)</a:t>
                      </a:r>
                      <a:r>
                        <a:rPr lang="es-ES_tradnl" sz="1200" baseline="0" dirty="0" smtClean="0">
                          <a:solidFill>
                            <a:schemeClr val="tx1"/>
                          </a:solidFill>
                          <a:latin typeface="Arial" charset="0"/>
                          <a:ea typeface="Arial" charset="0"/>
                          <a:cs typeface="Arial" charset="0"/>
                        </a:rPr>
                        <a:t> CI CAA</a:t>
                      </a:r>
                      <a:endParaRPr lang="es-ES_tradnl" sz="12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358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5005">
                <a:tc>
                  <a:txBody>
                    <a:bodyPr/>
                    <a:lstStyle/>
                    <a:p>
                      <a:r>
                        <a:rPr lang="es-ES_tradnl" sz="1200" b="1" dirty="0" err="1" smtClean="0">
                          <a:solidFill>
                            <a:schemeClr val="tx1"/>
                          </a:solidFill>
                          <a:latin typeface="Arial" charset="0"/>
                          <a:ea typeface="Arial" charset="0"/>
                          <a:cs typeface="Arial" charset="0"/>
                        </a:rPr>
                        <a:t>EEs</a:t>
                      </a:r>
                      <a:r>
                        <a:rPr lang="es-ES_tradnl" sz="1200" b="1" baseline="0" dirty="0" smtClean="0">
                          <a:solidFill>
                            <a:schemeClr val="tx1"/>
                          </a:solidFill>
                          <a:latin typeface="Arial" charset="0"/>
                          <a:ea typeface="Arial" charset="0"/>
                          <a:cs typeface="Arial" charset="0"/>
                        </a:rPr>
                        <a:t>  VIRTUALES</a:t>
                      </a:r>
                      <a:endParaRPr lang="es-ES_tradnl" sz="12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0</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3</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21</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dirty="0" smtClean="0">
                          <a:solidFill>
                            <a:schemeClr val="tx1"/>
                          </a:solidFill>
                          <a:latin typeface="Arial" charset="0"/>
                          <a:ea typeface="Arial" charset="0"/>
                          <a:cs typeface="Arial" charset="0"/>
                        </a:rPr>
                        <a:t>28</a:t>
                      </a:r>
                      <a:endParaRPr lang="es-ES_tradnl" sz="14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5005">
                <a:tc>
                  <a:txBody>
                    <a:bodyPr/>
                    <a:lstStyle/>
                    <a:p>
                      <a:endParaRPr lang="es-ES_tradnl" sz="12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193</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28</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16</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220</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7</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64</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91</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smtClean="0">
                          <a:solidFill>
                            <a:schemeClr val="tx1"/>
                          </a:solidFill>
                          <a:latin typeface="Arial" charset="0"/>
                          <a:ea typeface="Arial" charset="0"/>
                          <a:cs typeface="Arial" charset="0"/>
                        </a:rPr>
                        <a:t>619</a:t>
                      </a:r>
                      <a:endParaRPr lang="es-ES_tradnl" sz="14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1914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p:cNvGrpSpPr/>
          <p:nvPr/>
        </p:nvGrpSpPr>
        <p:grpSpPr>
          <a:xfrm>
            <a:off x="0" y="4357"/>
            <a:ext cx="12192000" cy="1229686"/>
            <a:chOff x="0" y="4357"/>
            <a:chExt cx="12192000" cy="1229686"/>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2" name="1 Título"/>
          <p:cNvSpPr>
            <a:spLocks noGrp="1"/>
          </p:cNvSpPr>
          <p:nvPr>
            <p:ph type="title"/>
          </p:nvPr>
        </p:nvSpPr>
        <p:spPr>
          <a:xfrm>
            <a:off x="712647" y="2137829"/>
            <a:ext cx="3481122" cy="416123"/>
          </a:xfrm>
        </p:spPr>
        <p:txBody>
          <a:bodyPr>
            <a:normAutofit/>
          </a:bodyPr>
          <a:lstStyle/>
          <a:p>
            <a:pPr algn="l"/>
            <a:r>
              <a:rPr lang="es-MX" sz="2000" b="1" dirty="0">
                <a:latin typeface="Arial" charset="0"/>
                <a:ea typeface="Arial" charset="0"/>
                <a:cs typeface="Arial" charset="0"/>
              </a:rPr>
              <a:t>4</a:t>
            </a:r>
            <a:r>
              <a:rPr lang="es-MX" sz="2000" b="1" dirty="0" smtClean="0">
                <a:latin typeface="Arial" charset="0"/>
                <a:ea typeface="Arial" charset="0"/>
                <a:cs typeface="Arial" charset="0"/>
              </a:rPr>
              <a:t>. Diseño y registro de EE</a:t>
            </a:r>
            <a:endParaRPr lang="es-MX" sz="2000" b="1" dirty="0">
              <a:latin typeface="Arial" charset="0"/>
              <a:ea typeface="Arial" charset="0"/>
              <a:cs typeface="Arial" charset="0"/>
            </a:endParaRPr>
          </a:p>
        </p:txBody>
      </p:sp>
      <p:sp>
        <p:nvSpPr>
          <p:cNvPr id="3" name="2 Marcador de contenido"/>
          <p:cNvSpPr>
            <a:spLocks noGrp="1"/>
          </p:cNvSpPr>
          <p:nvPr>
            <p:ph idx="1"/>
          </p:nvPr>
        </p:nvSpPr>
        <p:spPr>
          <a:xfrm>
            <a:off x="5215491" y="2607476"/>
            <a:ext cx="6471684" cy="906531"/>
          </a:xfrm>
        </p:spPr>
        <p:txBody>
          <a:bodyPr>
            <a:noAutofit/>
          </a:bodyPr>
          <a:lstStyle/>
          <a:p>
            <a:r>
              <a:rPr lang="es-MX" sz="2000" dirty="0" smtClean="0">
                <a:latin typeface="Arial" charset="0"/>
                <a:ea typeface="Arial" charset="0"/>
                <a:cs typeface="Arial" charset="0"/>
              </a:rPr>
              <a:t>Enunciación de los saberes y la evaluación del desempeño irrelevante y superficial, los docentes los llenan como requisito y no porque le vean sentido.</a:t>
            </a:r>
          </a:p>
        </p:txBody>
      </p:sp>
      <p:sp>
        <p:nvSpPr>
          <p:cNvPr id="10" name="1 Título"/>
          <p:cNvSpPr txBox="1">
            <a:spLocks/>
          </p:cNvSpPr>
          <p:nvPr/>
        </p:nvSpPr>
        <p:spPr>
          <a:xfrm>
            <a:off x="712647" y="3931841"/>
            <a:ext cx="235241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b="1" dirty="0">
                <a:latin typeface="Arial" charset="0"/>
                <a:ea typeface="Arial" charset="0"/>
                <a:cs typeface="Arial" charset="0"/>
              </a:rPr>
              <a:t>5</a:t>
            </a:r>
            <a:r>
              <a:rPr lang="es-MX" sz="2000" b="1" dirty="0" smtClean="0">
                <a:latin typeface="Arial" charset="0"/>
                <a:ea typeface="Arial" charset="0"/>
                <a:cs typeface="Arial" charset="0"/>
              </a:rPr>
              <a:t>. Inscripciones</a:t>
            </a:r>
            <a:endParaRPr lang="es-MX" sz="2000" b="1" dirty="0">
              <a:latin typeface="Arial" charset="0"/>
              <a:ea typeface="Arial" charset="0"/>
              <a:cs typeface="Arial" charset="0"/>
            </a:endParaRPr>
          </a:p>
        </p:txBody>
      </p:sp>
      <p:sp>
        <p:nvSpPr>
          <p:cNvPr id="11" name="2 Marcador de contenido"/>
          <p:cNvSpPr txBox="1">
            <a:spLocks/>
          </p:cNvSpPr>
          <p:nvPr/>
        </p:nvSpPr>
        <p:spPr>
          <a:xfrm>
            <a:off x="5215492" y="3778679"/>
            <a:ext cx="6471684" cy="768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000" dirty="0" smtClean="0">
                <a:latin typeface="Arial" charset="0"/>
                <a:ea typeface="Arial" charset="0"/>
                <a:cs typeface="Arial" charset="0"/>
              </a:rPr>
              <a:t>EE para complementar  carga de créditos, inflando la demanda.</a:t>
            </a:r>
          </a:p>
          <a:p>
            <a:pPr marL="0" indent="0">
              <a:buFont typeface="Arial" panose="020B0604020202020204" pitchFamily="34" charset="0"/>
              <a:buNone/>
            </a:pPr>
            <a:endParaRPr lang="es-MX" sz="2000" dirty="0" smtClean="0">
              <a:latin typeface="Arial" charset="0"/>
              <a:ea typeface="Arial" charset="0"/>
              <a:cs typeface="Arial" charset="0"/>
            </a:endParaRPr>
          </a:p>
        </p:txBody>
      </p:sp>
      <p:sp>
        <p:nvSpPr>
          <p:cNvPr id="18" name="Abrir corchete 17"/>
          <p:cNvSpPr/>
          <p:nvPr/>
        </p:nvSpPr>
        <p:spPr>
          <a:xfrm>
            <a:off x="4803793" y="1418698"/>
            <a:ext cx="111107" cy="2095310"/>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9" name="Abrir corchete 18"/>
          <p:cNvSpPr/>
          <p:nvPr/>
        </p:nvSpPr>
        <p:spPr>
          <a:xfrm>
            <a:off x="4816483" y="3883317"/>
            <a:ext cx="45719" cy="1712555"/>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0" name="2 Marcador de contenido"/>
          <p:cNvSpPr txBox="1">
            <a:spLocks/>
          </p:cNvSpPr>
          <p:nvPr/>
        </p:nvSpPr>
        <p:spPr>
          <a:xfrm>
            <a:off x="5215491" y="2092478"/>
            <a:ext cx="6775648" cy="46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dirty="0" smtClean="0">
                <a:latin typeface="Arial" charset="0"/>
                <a:ea typeface="Arial" charset="0"/>
                <a:cs typeface="Arial" charset="0"/>
              </a:rPr>
              <a:t>Referencia a burocratización para dar de alta las EE.</a:t>
            </a:r>
          </a:p>
        </p:txBody>
      </p:sp>
      <p:sp>
        <p:nvSpPr>
          <p:cNvPr id="21" name="2 Marcador de contenido"/>
          <p:cNvSpPr txBox="1">
            <a:spLocks/>
          </p:cNvSpPr>
          <p:nvPr/>
        </p:nvSpPr>
        <p:spPr>
          <a:xfrm>
            <a:off x="5215491" y="1341411"/>
            <a:ext cx="6775648" cy="6016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dirty="0" smtClean="0">
                <a:latin typeface="Arial" charset="0"/>
                <a:ea typeface="Arial" charset="0"/>
                <a:cs typeface="Arial" charset="0"/>
              </a:rPr>
              <a:t>Formato y guía desactualizados para diseño de programas EE. </a:t>
            </a:r>
          </a:p>
        </p:txBody>
      </p:sp>
      <p:sp>
        <p:nvSpPr>
          <p:cNvPr id="4" name="Rectángulo 3"/>
          <p:cNvSpPr/>
          <p:nvPr/>
        </p:nvSpPr>
        <p:spPr>
          <a:xfrm>
            <a:off x="5215491" y="4887987"/>
            <a:ext cx="6471684" cy="707886"/>
          </a:xfrm>
          <a:prstGeom prst="rect">
            <a:avLst/>
          </a:prstGeom>
        </p:spPr>
        <p:txBody>
          <a:bodyPr wrap="square">
            <a:spAutoFit/>
          </a:bodyPr>
          <a:lstStyle/>
          <a:p>
            <a:pPr marL="342900" indent="-342900">
              <a:buFont typeface="Arial" charset="0"/>
              <a:buChar char="•"/>
            </a:pPr>
            <a:r>
              <a:rPr lang="es-MX" sz="2000" dirty="0" smtClean="0">
                <a:latin typeface="Arial" charset="0"/>
                <a:ea typeface="Arial" charset="0"/>
                <a:cs typeface="Arial" charset="0"/>
              </a:rPr>
              <a:t>El </a:t>
            </a:r>
            <a:r>
              <a:rPr lang="es-MX" sz="2000" dirty="0">
                <a:latin typeface="Arial" charset="0"/>
                <a:ea typeface="Arial" charset="0"/>
                <a:cs typeface="Arial" charset="0"/>
              </a:rPr>
              <a:t>número de oportunidades para cursar EE rebasa la </a:t>
            </a:r>
            <a:r>
              <a:rPr lang="es-MX" sz="2000">
                <a:latin typeface="Arial" charset="0"/>
                <a:ea typeface="Arial" charset="0"/>
                <a:cs typeface="Arial" charset="0"/>
              </a:rPr>
              <a:t>segunda </a:t>
            </a:r>
            <a:r>
              <a:rPr lang="es-MX" sz="2000" smtClean="0">
                <a:latin typeface="Arial" charset="0"/>
                <a:ea typeface="Arial" charset="0"/>
                <a:cs typeface="Arial" charset="0"/>
              </a:rPr>
              <a:t>inscripción.</a:t>
            </a:r>
            <a:endParaRPr lang="es-MX" sz="2000" dirty="0">
              <a:latin typeface="Arial" charset="0"/>
              <a:ea typeface="Arial" charset="0"/>
              <a:cs typeface="Arial" charset="0"/>
            </a:endParaRPr>
          </a:p>
        </p:txBody>
      </p:sp>
      <p:sp>
        <p:nvSpPr>
          <p:cNvPr id="22" name="Rectángulo 21"/>
          <p:cNvSpPr/>
          <p:nvPr/>
        </p:nvSpPr>
        <p:spPr>
          <a:xfrm>
            <a:off x="5215491" y="4426814"/>
            <a:ext cx="6096000" cy="400110"/>
          </a:xfrm>
          <a:prstGeom prst="rect">
            <a:avLst/>
          </a:prstGeom>
        </p:spPr>
        <p:txBody>
          <a:bodyPr>
            <a:spAutoFit/>
          </a:bodyPr>
          <a:lstStyle/>
          <a:p>
            <a:pPr marL="342900" indent="-342900">
              <a:buFont typeface="Arial" charset="0"/>
              <a:buChar char="•"/>
            </a:pPr>
            <a:r>
              <a:rPr lang="es-MX" sz="2000" dirty="0" smtClean="0">
                <a:latin typeface="Arial" charset="0"/>
                <a:ea typeface="Arial" charset="0"/>
                <a:cs typeface="Arial" charset="0"/>
              </a:rPr>
              <a:t>Inscripción </a:t>
            </a:r>
            <a:r>
              <a:rPr lang="es-MX" sz="2000" dirty="0">
                <a:latin typeface="Arial" charset="0"/>
                <a:ea typeface="Arial" charset="0"/>
                <a:cs typeface="Arial" charset="0"/>
              </a:rPr>
              <a:t>en </a:t>
            </a:r>
            <a:r>
              <a:rPr lang="es-MX" sz="2000" dirty="0" smtClean="0">
                <a:latin typeface="Arial" charset="0"/>
                <a:ea typeface="Arial" charset="0"/>
                <a:cs typeface="Arial" charset="0"/>
              </a:rPr>
              <a:t>ventanilla.</a:t>
            </a:r>
            <a:endParaRPr lang="es-MX" sz="2000" dirty="0">
              <a:latin typeface="Arial" charset="0"/>
              <a:ea typeface="Arial" charset="0"/>
              <a:cs typeface="Arial" charset="0"/>
            </a:endParaRPr>
          </a:p>
        </p:txBody>
      </p:sp>
      <p:sp>
        <p:nvSpPr>
          <p:cNvPr id="23" name="1 Título"/>
          <p:cNvSpPr txBox="1">
            <a:spLocks/>
          </p:cNvSpPr>
          <p:nvPr/>
        </p:nvSpPr>
        <p:spPr>
          <a:xfrm>
            <a:off x="3951040" y="-83961"/>
            <a:ext cx="4317504" cy="866527"/>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bg1"/>
                </a:solidFill>
                <a:latin typeface="Arial" charset="0"/>
                <a:ea typeface="Arial" charset="0"/>
                <a:cs typeface="Arial" charset="0"/>
              </a:defRPr>
            </a:lvl1pPr>
          </a:lstStyle>
          <a:p>
            <a:r>
              <a:rPr lang="es-MX"/>
              <a:t>AFEL </a:t>
            </a:r>
            <a:r>
              <a:rPr lang="es-MX" smtClean="0"/>
              <a:t>hallazgos</a:t>
            </a:r>
            <a:endParaRPr lang="es-MX" dirty="0"/>
          </a:p>
        </p:txBody>
      </p:sp>
    </p:spTree>
    <p:extLst>
      <p:ext uri="{BB962C8B-B14F-4D97-AF65-F5344CB8AC3E}">
        <p14:creationId xmlns:p14="http://schemas.microsoft.com/office/powerpoint/2010/main" val="404518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1" grpId="0"/>
      <p:bldP spid="18" grpId="0" animBg="1"/>
      <p:bldP spid="19" grpId="0" animBg="1"/>
      <p:bldP spid="20" grpId="0"/>
      <p:bldP spid="21" grpId="0"/>
      <p:bldP spid="4"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p:cNvGrpSpPr/>
          <p:nvPr/>
        </p:nvGrpSpPr>
        <p:grpSpPr>
          <a:xfrm>
            <a:off x="0" y="4357"/>
            <a:ext cx="12192000" cy="1229686"/>
            <a:chOff x="0" y="4357"/>
            <a:chExt cx="12192000" cy="1229686"/>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2" name="1 Título"/>
          <p:cNvSpPr>
            <a:spLocks noGrp="1"/>
          </p:cNvSpPr>
          <p:nvPr>
            <p:ph type="title"/>
          </p:nvPr>
        </p:nvSpPr>
        <p:spPr>
          <a:xfrm>
            <a:off x="719403" y="1628800"/>
            <a:ext cx="4704523" cy="1008112"/>
          </a:xfrm>
        </p:spPr>
        <p:txBody>
          <a:bodyPr>
            <a:normAutofit/>
          </a:bodyPr>
          <a:lstStyle/>
          <a:p>
            <a:pPr algn="l"/>
            <a:r>
              <a:rPr lang="es-MX" sz="2000" b="1" dirty="0">
                <a:latin typeface="Arial" charset="0"/>
                <a:ea typeface="Arial" charset="0"/>
                <a:cs typeface="Arial" charset="0"/>
              </a:rPr>
              <a:t>6</a:t>
            </a:r>
            <a:r>
              <a:rPr lang="es-MX" sz="2000" b="1" dirty="0" smtClean="0">
                <a:latin typeface="Arial" charset="0"/>
                <a:ea typeface="Arial" charset="0"/>
                <a:cs typeface="Arial" charset="0"/>
              </a:rPr>
              <a:t>. Facilita la socialización con estudiantes de otras áreas </a:t>
            </a:r>
            <a:endParaRPr lang="es-MX" sz="2000" b="1" dirty="0">
              <a:latin typeface="Arial" charset="0"/>
              <a:ea typeface="Arial" charset="0"/>
              <a:cs typeface="Arial" charset="0"/>
            </a:endParaRPr>
          </a:p>
        </p:txBody>
      </p:sp>
      <p:sp>
        <p:nvSpPr>
          <p:cNvPr id="3" name="2 Marcador de contenido"/>
          <p:cNvSpPr>
            <a:spLocks noGrp="1"/>
          </p:cNvSpPr>
          <p:nvPr>
            <p:ph idx="1"/>
          </p:nvPr>
        </p:nvSpPr>
        <p:spPr>
          <a:xfrm>
            <a:off x="5615947" y="1771601"/>
            <a:ext cx="6350496" cy="1080120"/>
          </a:xfrm>
        </p:spPr>
        <p:txBody>
          <a:bodyPr>
            <a:normAutofit/>
          </a:bodyPr>
          <a:lstStyle/>
          <a:p>
            <a:r>
              <a:rPr lang="es-MX" sz="2000" dirty="0" smtClean="0">
                <a:latin typeface="Arial" charset="0"/>
                <a:ea typeface="Arial" charset="0"/>
                <a:cs typeface="Arial" charset="0"/>
              </a:rPr>
              <a:t>EE AFEL constituyen espacios curriculares donde estudiantes de diferentes carreras interactúan y aprenden juntos.</a:t>
            </a:r>
            <a:endParaRPr lang="es-MX" sz="2000" dirty="0">
              <a:latin typeface="Arial" charset="0"/>
              <a:ea typeface="Arial" charset="0"/>
              <a:cs typeface="Arial" charset="0"/>
            </a:endParaRPr>
          </a:p>
        </p:txBody>
      </p:sp>
      <p:sp>
        <p:nvSpPr>
          <p:cNvPr id="9" name="1 Título"/>
          <p:cNvSpPr txBox="1">
            <a:spLocks/>
          </p:cNvSpPr>
          <p:nvPr/>
        </p:nvSpPr>
        <p:spPr>
          <a:xfrm>
            <a:off x="719403" y="4196911"/>
            <a:ext cx="4512501"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b="1" dirty="0">
                <a:latin typeface="Arial" charset="0"/>
                <a:ea typeface="Arial" charset="0"/>
                <a:cs typeface="Arial" charset="0"/>
              </a:rPr>
              <a:t>7</a:t>
            </a:r>
            <a:r>
              <a:rPr lang="es-MX" sz="2000" b="1" dirty="0" smtClean="0">
                <a:latin typeface="Arial" charset="0"/>
                <a:ea typeface="Arial" charset="0"/>
                <a:cs typeface="Arial" charset="0"/>
              </a:rPr>
              <a:t>. EE de AFEL desvaloradas por algunos, vistas como “pérdida de tiempo y de créditos” por otros</a:t>
            </a:r>
            <a:endParaRPr lang="es-MX" sz="2000" b="1" dirty="0">
              <a:latin typeface="Arial" charset="0"/>
              <a:ea typeface="Arial" charset="0"/>
              <a:cs typeface="Arial" charset="0"/>
            </a:endParaRPr>
          </a:p>
        </p:txBody>
      </p:sp>
      <p:sp>
        <p:nvSpPr>
          <p:cNvPr id="10" name="2 Marcador de contenido"/>
          <p:cNvSpPr txBox="1">
            <a:spLocks/>
          </p:cNvSpPr>
          <p:nvPr/>
        </p:nvSpPr>
        <p:spPr>
          <a:xfrm>
            <a:off x="5615947" y="3931841"/>
            <a:ext cx="6158475" cy="7258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000" dirty="0" smtClean="0">
                <a:latin typeface="Arial" charset="0"/>
                <a:ea typeface="Arial" charset="0"/>
                <a:cs typeface="Arial" charset="0"/>
              </a:rPr>
              <a:t>Perspectiva más acentuada en los profesores y los tutores.</a:t>
            </a:r>
          </a:p>
        </p:txBody>
      </p:sp>
      <p:sp>
        <p:nvSpPr>
          <p:cNvPr id="4" name="Rectángulo 3"/>
          <p:cNvSpPr/>
          <p:nvPr/>
        </p:nvSpPr>
        <p:spPr>
          <a:xfrm>
            <a:off x="5615947" y="4810423"/>
            <a:ext cx="6096000" cy="1015663"/>
          </a:xfrm>
          <a:prstGeom prst="rect">
            <a:avLst/>
          </a:prstGeom>
        </p:spPr>
        <p:txBody>
          <a:bodyPr>
            <a:spAutoFit/>
          </a:bodyPr>
          <a:lstStyle/>
          <a:p>
            <a:pPr marL="285750" indent="-285750">
              <a:buFont typeface="Arial" charset="0"/>
              <a:buChar char="•"/>
            </a:pPr>
            <a:r>
              <a:rPr lang="es-MX" sz="2000" dirty="0" smtClean="0">
                <a:latin typeface="Arial" charset="0"/>
                <a:ea typeface="Arial" charset="0"/>
                <a:cs typeface="Arial" charset="0"/>
              </a:rPr>
              <a:t>Se </a:t>
            </a:r>
            <a:r>
              <a:rPr lang="es-MX" sz="2000" dirty="0">
                <a:latin typeface="Arial" charset="0"/>
                <a:ea typeface="Arial" charset="0"/>
                <a:cs typeface="Arial" charset="0"/>
              </a:rPr>
              <a:t>evidencia cómo la formación del estudiante se sigue enfocando hacia lo disciplinar y no a lo </a:t>
            </a:r>
            <a:r>
              <a:rPr lang="es-MX" sz="2000" dirty="0" smtClean="0">
                <a:latin typeface="Arial" charset="0"/>
                <a:ea typeface="Arial" charset="0"/>
                <a:cs typeface="Arial" charset="0"/>
              </a:rPr>
              <a:t>integral.</a:t>
            </a:r>
            <a:endParaRPr lang="es-MX" sz="2000" dirty="0">
              <a:latin typeface="Arial" charset="0"/>
              <a:ea typeface="Arial" charset="0"/>
              <a:cs typeface="Arial" charset="0"/>
            </a:endParaRPr>
          </a:p>
        </p:txBody>
      </p:sp>
      <p:sp>
        <p:nvSpPr>
          <p:cNvPr id="15" name="Abrir corchete 14"/>
          <p:cNvSpPr/>
          <p:nvPr/>
        </p:nvSpPr>
        <p:spPr>
          <a:xfrm>
            <a:off x="5423927" y="1771601"/>
            <a:ext cx="151564" cy="865311"/>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6" name="Abrir corchete 15"/>
          <p:cNvSpPr/>
          <p:nvPr/>
        </p:nvSpPr>
        <p:spPr>
          <a:xfrm>
            <a:off x="5423925" y="3945112"/>
            <a:ext cx="151565" cy="1880974"/>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7" name="1 Título"/>
          <p:cNvSpPr txBox="1">
            <a:spLocks/>
          </p:cNvSpPr>
          <p:nvPr/>
        </p:nvSpPr>
        <p:spPr>
          <a:xfrm>
            <a:off x="3951040" y="-83961"/>
            <a:ext cx="4317504" cy="866527"/>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bg1"/>
                </a:solidFill>
                <a:latin typeface="Arial" charset="0"/>
                <a:ea typeface="Arial" charset="0"/>
                <a:cs typeface="Arial" charset="0"/>
              </a:defRPr>
            </a:lvl1pPr>
          </a:lstStyle>
          <a:p>
            <a:r>
              <a:rPr lang="es-MX"/>
              <a:t>AFEL </a:t>
            </a:r>
            <a:r>
              <a:rPr lang="es-MX" smtClean="0"/>
              <a:t>hallazgos</a:t>
            </a:r>
            <a:endParaRPr lang="es-MX" dirty="0"/>
          </a:p>
        </p:txBody>
      </p:sp>
    </p:spTree>
    <p:extLst>
      <p:ext uri="{BB962C8B-B14F-4D97-AF65-F5344CB8AC3E}">
        <p14:creationId xmlns:p14="http://schemas.microsoft.com/office/powerpoint/2010/main" val="411543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P spid="9" grpId="0"/>
      <p:bldP spid="10" grpId="0"/>
      <p:bldP spid="4" grpId="0"/>
      <p:bldP spid="15" grpId="1"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p:cNvGrpSpPr/>
          <p:nvPr/>
        </p:nvGrpSpPr>
        <p:grpSpPr>
          <a:xfrm>
            <a:off x="0" y="4357"/>
            <a:ext cx="12192000" cy="1229686"/>
            <a:chOff x="0" y="4357"/>
            <a:chExt cx="12192000" cy="1229686"/>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2" name="1 Título"/>
          <p:cNvSpPr>
            <a:spLocks noGrp="1"/>
          </p:cNvSpPr>
          <p:nvPr>
            <p:ph type="title"/>
          </p:nvPr>
        </p:nvSpPr>
        <p:spPr>
          <a:xfrm>
            <a:off x="450122" y="2830066"/>
            <a:ext cx="3221243" cy="454918"/>
          </a:xfrm>
        </p:spPr>
        <p:txBody>
          <a:bodyPr>
            <a:noAutofit/>
          </a:bodyPr>
          <a:lstStyle/>
          <a:p>
            <a:pPr algn="l"/>
            <a:r>
              <a:rPr lang="es-MX" sz="2000" b="1" dirty="0" smtClean="0">
                <a:latin typeface="Arial" charset="0"/>
                <a:ea typeface="Arial" charset="0"/>
                <a:cs typeface="Arial" charset="0"/>
              </a:rPr>
              <a:t>8. Costo real no evidente </a:t>
            </a:r>
            <a:endParaRPr lang="es-MX" sz="2000" b="1" dirty="0">
              <a:latin typeface="Arial" charset="0"/>
              <a:ea typeface="Arial" charset="0"/>
              <a:cs typeface="Arial" charset="0"/>
            </a:endParaRPr>
          </a:p>
        </p:txBody>
      </p:sp>
      <p:sp>
        <p:nvSpPr>
          <p:cNvPr id="3" name="2 Marcador de contenido"/>
          <p:cNvSpPr>
            <a:spLocks noGrp="1"/>
          </p:cNvSpPr>
          <p:nvPr>
            <p:ph idx="1"/>
          </p:nvPr>
        </p:nvSpPr>
        <p:spPr>
          <a:xfrm>
            <a:off x="4459758" y="3152054"/>
            <a:ext cx="7298855" cy="362671"/>
          </a:xfrm>
        </p:spPr>
        <p:txBody>
          <a:bodyPr>
            <a:noAutofit/>
          </a:bodyPr>
          <a:lstStyle/>
          <a:p>
            <a:r>
              <a:rPr lang="es-MX" sz="2000" dirty="0" smtClean="0">
                <a:latin typeface="Arial" charset="0"/>
                <a:ea typeface="Arial" charset="0"/>
                <a:cs typeface="Arial" charset="0"/>
              </a:rPr>
              <a:t>Desplazamiento de maestros a dependencias y/o </a:t>
            </a:r>
            <a:r>
              <a:rPr lang="es-MX" sz="2000" smtClean="0">
                <a:latin typeface="Arial" charset="0"/>
                <a:ea typeface="Arial" charset="0"/>
                <a:cs typeface="Arial" charset="0"/>
              </a:rPr>
              <a:t>regiones.</a:t>
            </a:r>
            <a:endParaRPr lang="es-MX" sz="2000" dirty="0">
              <a:latin typeface="Arial" charset="0"/>
              <a:ea typeface="Arial" charset="0"/>
              <a:cs typeface="Arial" charset="0"/>
            </a:endParaRPr>
          </a:p>
        </p:txBody>
      </p:sp>
      <p:sp>
        <p:nvSpPr>
          <p:cNvPr id="13" name="Abrir corchete 12"/>
          <p:cNvSpPr/>
          <p:nvPr/>
        </p:nvSpPr>
        <p:spPr>
          <a:xfrm>
            <a:off x="3893627" y="1628800"/>
            <a:ext cx="45719" cy="3528989"/>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4" name="Rectángulo 3"/>
          <p:cNvSpPr/>
          <p:nvPr/>
        </p:nvSpPr>
        <p:spPr>
          <a:xfrm>
            <a:off x="4339062" y="1592738"/>
            <a:ext cx="7419551" cy="1015663"/>
          </a:xfrm>
          <a:prstGeom prst="rect">
            <a:avLst/>
          </a:prstGeom>
        </p:spPr>
        <p:txBody>
          <a:bodyPr wrap="square">
            <a:spAutoFit/>
          </a:bodyPr>
          <a:lstStyle/>
          <a:p>
            <a:pPr algn="just"/>
            <a:r>
              <a:rPr lang="es-MX" sz="2000">
                <a:latin typeface="Arial" charset="0"/>
                <a:ea typeface="Arial" charset="0"/>
                <a:cs typeface="Arial" charset="0"/>
              </a:rPr>
              <a:t>Aparentemente es un área que no le cuesta a la Universidad porque se derogan gastos aprovechando los recursos existentes, sin embargo encontramos que hay costos indirectos:</a:t>
            </a:r>
            <a:endParaRPr lang="es-MX" sz="2000" dirty="0">
              <a:latin typeface="Arial" charset="0"/>
              <a:ea typeface="Arial" charset="0"/>
              <a:cs typeface="Arial" charset="0"/>
            </a:endParaRPr>
          </a:p>
        </p:txBody>
      </p:sp>
      <p:sp>
        <p:nvSpPr>
          <p:cNvPr id="14" name="2 Marcador de contenido"/>
          <p:cNvSpPr txBox="1">
            <a:spLocks/>
          </p:cNvSpPr>
          <p:nvPr/>
        </p:nvSpPr>
        <p:spPr>
          <a:xfrm>
            <a:off x="4459758" y="2704629"/>
            <a:ext cx="6933776" cy="386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smtClean="0">
                <a:latin typeface="Arial" charset="0"/>
                <a:ea typeface="Arial" charset="0"/>
                <a:cs typeface="Arial" charset="0"/>
              </a:rPr>
              <a:t>Movilidad </a:t>
            </a:r>
            <a:r>
              <a:rPr lang="es-MX" sz="2000" dirty="0" smtClean="0">
                <a:latin typeface="Arial" charset="0"/>
                <a:ea typeface="Arial" charset="0"/>
                <a:cs typeface="Arial" charset="0"/>
              </a:rPr>
              <a:t>para tomar las </a:t>
            </a:r>
            <a:r>
              <a:rPr lang="es-MX" sz="2000" smtClean="0">
                <a:latin typeface="Arial" charset="0"/>
                <a:ea typeface="Arial" charset="0"/>
                <a:cs typeface="Arial" charset="0"/>
              </a:rPr>
              <a:t>Experiencias Educativas.</a:t>
            </a:r>
            <a:endParaRPr lang="es-MX" sz="2000" dirty="0">
              <a:latin typeface="Arial" charset="0"/>
              <a:ea typeface="Arial" charset="0"/>
              <a:cs typeface="Arial" charset="0"/>
            </a:endParaRPr>
          </a:p>
        </p:txBody>
      </p:sp>
      <p:sp>
        <p:nvSpPr>
          <p:cNvPr id="15" name="2 Marcador de contenido"/>
          <p:cNvSpPr txBox="1">
            <a:spLocks/>
          </p:cNvSpPr>
          <p:nvPr/>
        </p:nvSpPr>
        <p:spPr>
          <a:xfrm>
            <a:off x="4459758" y="3575248"/>
            <a:ext cx="6933776" cy="553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MX" sz="2000" dirty="0" smtClean="0">
                <a:latin typeface="Arial" charset="0"/>
                <a:ea typeface="Arial" charset="0"/>
                <a:cs typeface="Arial" charset="0"/>
              </a:rPr>
              <a:t>Investigadores y Técnicos Académicos imparten EE de AFEL cuando algunos podrían ofrecer disciplinarias.</a:t>
            </a:r>
            <a:endParaRPr lang="es-MX" sz="2000" dirty="0">
              <a:latin typeface="Arial" charset="0"/>
              <a:ea typeface="Arial" charset="0"/>
              <a:cs typeface="Arial" charset="0"/>
            </a:endParaRPr>
          </a:p>
        </p:txBody>
      </p:sp>
      <p:sp>
        <p:nvSpPr>
          <p:cNvPr id="16" name="2 Marcador de contenido"/>
          <p:cNvSpPr txBox="1">
            <a:spLocks/>
          </p:cNvSpPr>
          <p:nvPr/>
        </p:nvSpPr>
        <p:spPr>
          <a:xfrm>
            <a:off x="4459758" y="4261902"/>
            <a:ext cx="6933776" cy="408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dirty="0" smtClean="0">
                <a:latin typeface="Arial" charset="0"/>
                <a:ea typeface="Arial" charset="0"/>
                <a:cs typeface="Arial" charset="0"/>
              </a:rPr>
              <a:t>Renta de espacios y </a:t>
            </a:r>
            <a:r>
              <a:rPr lang="es-MX" sz="2000" smtClean="0">
                <a:latin typeface="Arial" charset="0"/>
                <a:ea typeface="Arial" charset="0"/>
                <a:cs typeface="Arial" charset="0"/>
              </a:rPr>
              <a:t>equipo.</a:t>
            </a:r>
            <a:endParaRPr lang="es-MX" sz="2000" dirty="0">
              <a:latin typeface="Arial" charset="0"/>
              <a:ea typeface="Arial" charset="0"/>
              <a:cs typeface="Arial" charset="0"/>
            </a:endParaRPr>
          </a:p>
        </p:txBody>
      </p:sp>
      <p:sp>
        <p:nvSpPr>
          <p:cNvPr id="17" name="2 Marcador de contenido"/>
          <p:cNvSpPr txBox="1">
            <a:spLocks/>
          </p:cNvSpPr>
          <p:nvPr/>
        </p:nvSpPr>
        <p:spPr>
          <a:xfrm>
            <a:off x="4459758" y="4802969"/>
            <a:ext cx="6933776" cy="35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000" smtClean="0">
                <a:latin typeface="Arial" charset="0"/>
                <a:ea typeface="Arial" charset="0"/>
                <a:cs typeface="Arial" charset="0"/>
              </a:rPr>
              <a:t>Secciones pequeñas.</a:t>
            </a:r>
            <a:endParaRPr lang="es-MX" sz="2000" dirty="0">
              <a:latin typeface="Arial" charset="0"/>
              <a:ea typeface="Arial" charset="0"/>
              <a:cs typeface="Arial" charset="0"/>
            </a:endParaRPr>
          </a:p>
        </p:txBody>
      </p:sp>
      <p:sp>
        <p:nvSpPr>
          <p:cNvPr id="18" name="2 Marcador de contenido"/>
          <p:cNvSpPr txBox="1">
            <a:spLocks/>
          </p:cNvSpPr>
          <p:nvPr/>
        </p:nvSpPr>
        <p:spPr>
          <a:xfrm>
            <a:off x="1905000" y="5509397"/>
            <a:ext cx="10096500" cy="891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es-MX" sz="2000" dirty="0" smtClean="0">
                <a:latin typeface="Arial" charset="0"/>
                <a:ea typeface="Arial" charset="0"/>
                <a:cs typeface="Arial" charset="0"/>
              </a:rPr>
              <a:t>Para determinar el costo real, es importante también tomar en cuenta aquellas EE disciplinares donde se registran estudiantes  para AFEL.</a:t>
            </a:r>
          </a:p>
          <a:p>
            <a:pPr algn="just"/>
            <a:endParaRPr lang="es-MX" sz="2000" dirty="0">
              <a:latin typeface="Arial" charset="0"/>
              <a:ea typeface="Arial" charset="0"/>
              <a:cs typeface="Arial" charset="0"/>
            </a:endParaRPr>
          </a:p>
        </p:txBody>
      </p:sp>
      <p:sp>
        <p:nvSpPr>
          <p:cNvPr id="19" name="1 Título"/>
          <p:cNvSpPr txBox="1">
            <a:spLocks/>
          </p:cNvSpPr>
          <p:nvPr/>
        </p:nvSpPr>
        <p:spPr>
          <a:xfrm>
            <a:off x="3951040" y="-83961"/>
            <a:ext cx="4317504" cy="866527"/>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bg1"/>
                </a:solidFill>
                <a:latin typeface="Arial" charset="0"/>
                <a:ea typeface="Arial" charset="0"/>
                <a:cs typeface="Arial" charset="0"/>
              </a:defRPr>
            </a:lvl1pPr>
          </a:lstStyle>
          <a:p>
            <a:r>
              <a:rPr lang="es-MX"/>
              <a:t>AFEL </a:t>
            </a:r>
            <a:r>
              <a:rPr lang="es-MX" smtClean="0"/>
              <a:t>hallazgos</a:t>
            </a:r>
            <a:endParaRPr lang="es-MX" dirty="0"/>
          </a:p>
        </p:txBody>
      </p:sp>
    </p:spTree>
    <p:extLst>
      <p:ext uri="{BB962C8B-B14F-4D97-AF65-F5344CB8AC3E}">
        <p14:creationId xmlns:p14="http://schemas.microsoft.com/office/powerpoint/2010/main" val="662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left)">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wipe(left)">
                                      <p:cBhvr>
                                        <p:cTn id="4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animBg="1"/>
      <p:bldP spid="4" grpId="0"/>
      <p:bldP spid="14" grpId="0" build="p"/>
      <p:bldP spid="15" grpId="0" build="p"/>
      <p:bldP spid="16" grpId="0" build="p"/>
      <p:bldP spid="17" grpId="0" build="p"/>
      <p:bldP spid="1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p:cNvGrpSpPr/>
          <p:nvPr/>
        </p:nvGrpSpPr>
        <p:grpSpPr>
          <a:xfrm>
            <a:off x="0" y="4357"/>
            <a:ext cx="12192000" cy="1229686"/>
            <a:chOff x="0" y="4357"/>
            <a:chExt cx="12192000" cy="1229686"/>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1 Título"/>
          <p:cNvSpPr txBox="1">
            <a:spLocks/>
          </p:cNvSpPr>
          <p:nvPr/>
        </p:nvSpPr>
        <p:spPr>
          <a:xfrm>
            <a:off x="3951040" y="-83961"/>
            <a:ext cx="4317504" cy="866527"/>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bg1"/>
                </a:solidFill>
                <a:latin typeface="Arial" charset="0"/>
                <a:ea typeface="Arial" charset="0"/>
                <a:cs typeface="Arial" charset="0"/>
              </a:defRPr>
            </a:lvl1pPr>
          </a:lstStyle>
          <a:p>
            <a:r>
              <a:rPr lang="es-MX" dirty="0"/>
              <a:t>AFEL </a:t>
            </a:r>
            <a:r>
              <a:rPr lang="es-MX" dirty="0" smtClean="0"/>
              <a:t>hallazgos</a:t>
            </a:r>
            <a:endParaRPr lang="es-MX" dirty="0"/>
          </a:p>
        </p:txBody>
      </p:sp>
      <p:sp>
        <p:nvSpPr>
          <p:cNvPr id="9" name="1 Título"/>
          <p:cNvSpPr txBox="1">
            <a:spLocks/>
          </p:cNvSpPr>
          <p:nvPr/>
        </p:nvSpPr>
        <p:spPr>
          <a:xfrm>
            <a:off x="712647" y="2845525"/>
            <a:ext cx="390574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b="1" dirty="0" smtClean="0">
                <a:latin typeface="Arial" charset="0"/>
                <a:ea typeface="Arial" charset="0"/>
                <a:cs typeface="Arial" charset="0"/>
              </a:rPr>
              <a:t>9. De administración compleja</a:t>
            </a:r>
            <a:endParaRPr lang="es-MX" sz="2000" b="1" dirty="0">
              <a:latin typeface="Arial" charset="0"/>
              <a:ea typeface="Arial" charset="0"/>
              <a:cs typeface="Arial" charset="0"/>
            </a:endParaRPr>
          </a:p>
        </p:txBody>
      </p:sp>
      <p:sp>
        <p:nvSpPr>
          <p:cNvPr id="10" name="CuadroTexto 9"/>
          <p:cNvSpPr txBox="1"/>
          <p:nvPr/>
        </p:nvSpPr>
        <p:spPr>
          <a:xfrm>
            <a:off x="4847862" y="2551790"/>
            <a:ext cx="6816757" cy="400110"/>
          </a:xfrm>
          <a:prstGeom prst="rect">
            <a:avLst/>
          </a:prstGeom>
          <a:noFill/>
        </p:spPr>
        <p:txBody>
          <a:bodyPr wrap="square" rtlCol="0">
            <a:spAutoFit/>
          </a:bodyPr>
          <a:lstStyle/>
          <a:p>
            <a:pPr marL="285750" indent="-285750">
              <a:buFont typeface="Arial"/>
              <a:buChar char="•"/>
            </a:pPr>
            <a:r>
              <a:rPr lang="es-MX" sz="2000" dirty="0" smtClean="0">
                <a:latin typeface="Arial" charset="0"/>
                <a:ea typeface="Arial" charset="0"/>
                <a:cs typeface="Arial" charset="0"/>
              </a:rPr>
              <a:t>Es </a:t>
            </a:r>
            <a:r>
              <a:rPr lang="es-MX" sz="2000" dirty="0">
                <a:latin typeface="Arial" charset="0"/>
                <a:ea typeface="Arial" charset="0"/>
                <a:cs typeface="Arial" charset="0"/>
              </a:rPr>
              <a:t>un Área de formación sin dirección </a:t>
            </a:r>
            <a:r>
              <a:rPr lang="es-MX" sz="2000" dirty="0" smtClean="0">
                <a:latin typeface="Arial" charset="0"/>
                <a:ea typeface="Arial" charset="0"/>
                <a:cs typeface="Arial" charset="0"/>
              </a:rPr>
              <a:t>independiente.</a:t>
            </a:r>
            <a:endParaRPr lang="es-MX" sz="2000" dirty="0">
              <a:latin typeface="Arial" charset="0"/>
              <a:ea typeface="Arial" charset="0"/>
              <a:cs typeface="Arial" charset="0"/>
            </a:endParaRPr>
          </a:p>
        </p:txBody>
      </p:sp>
      <p:sp>
        <p:nvSpPr>
          <p:cNvPr id="11" name="2 Marcador de contenido"/>
          <p:cNvSpPr>
            <a:spLocks noGrp="1"/>
          </p:cNvSpPr>
          <p:nvPr>
            <p:ph idx="1"/>
          </p:nvPr>
        </p:nvSpPr>
        <p:spPr>
          <a:xfrm>
            <a:off x="623392" y="4941168"/>
            <a:ext cx="10972800" cy="1035572"/>
          </a:xfrm>
        </p:spPr>
        <p:txBody>
          <a:bodyPr>
            <a:normAutofit/>
          </a:bodyPr>
          <a:lstStyle/>
          <a:p>
            <a:pPr marL="0" indent="0" algn="just">
              <a:buNone/>
            </a:pPr>
            <a:r>
              <a:rPr lang="es-MX" sz="2000" dirty="0" smtClean="0">
                <a:latin typeface="Arial" charset="0"/>
                <a:ea typeface="Arial" charset="0"/>
                <a:cs typeface="Arial" charset="0"/>
              </a:rPr>
              <a:t>Se </a:t>
            </a:r>
            <a:r>
              <a:rPr lang="es-MX" sz="2000" dirty="0">
                <a:latin typeface="Arial" charset="0"/>
                <a:ea typeface="Arial" charset="0"/>
                <a:cs typeface="Arial" charset="0"/>
              </a:rPr>
              <a:t>reconoce que a pesar de estos retos, el </a:t>
            </a:r>
            <a:r>
              <a:rPr lang="es-MX" sz="2000" dirty="0" smtClean="0">
                <a:latin typeface="Arial" charset="0"/>
                <a:ea typeface="Arial" charset="0"/>
                <a:cs typeface="Arial" charset="0"/>
              </a:rPr>
              <a:t>AFEL </a:t>
            </a:r>
            <a:r>
              <a:rPr lang="es-MX" sz="2000" dirty="0">
                <a:latin typeface="Arial" charset="0"/>
                <a:ea typeface="Arial" charset="0"/>
                <a:cs typeface="Arial" charset="0"/>
              </a:rPr>
              <a:t>ha mantenido una oferta diversa y los estudiantes han podido </a:t>
            </a:r>
            <a:r>
              <a:rPr lang="es-MX" sz="2000" dirty="0" smtClean="0">
                <a:latin typeface="Arial" charset="0"/>
                <a:ea typeface="Arial" charset="0"/>
                <a:cs typeface="Arial" charset="0"/>
              </a:rPr>
              <a:t>cursarla con niveles de satisfacción altos, identificándola como un área que contribuye a su formación integral.</a:t>
            </a:r>
          </a:p>
          <a:p>
            <a:endParaRPr lang="es-MX" sz="2000" dirty="0">
              <a:latin typeface="Arial" charset="0"/>
              <a:ea typeface="Arial" charset="0"/>
              <a:cs typeface="Arial" charset="0"/>
            </a:endParaRPr>
          </a:p>
        </p:txBody>
      </p:sp>
      <p:sp>
        <p:nvSpPr>
          <p:cNvPr id="15" name="Abrir corchete 14"/>
          <p:cNvSpPr/>
          <p:nvPr/>
        </p:nvSpPr>
        <p:spPr>
          <a:xfrm>
            <a:off x="4637112" y="1742537"/>
            <a:ext cx="92051" cy="2622721"/>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nvGrpSpPr>
          <p:cNvPr id="3" name="Agrupar 2"/>
          <p:cNvGrpSpPr/>
          <p:nvPr/>
        </p:nvGrpSpPr>
        <p:grpSpPr>
          <a:xfrm>
            <a:off x="4860166" y="1623948"/>
            <a:ext cx="6632110" cy="707886"/>
            <a:chOff x="4860166" y="1438205"/>
            <a:chExt cx="6632110" cy="707886"/>
          </a:xfrm>
        </p:grpSpPr>
        <p:pic>
          <p:nvPicPr>
            <p:cNvPr id="16" name="Imagen 1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0848" y="1620274"/>
              <a:ext cx="371428" cy="359541"/>
            </a:xfrm>
            <a:prstGeom prst="rect">
              <a:avLst/>
            </a:prstGeom>
          </p:spPr>
        </p:pic>
        <p:sp>
          <p:nvSpPr>
            <p:cNvPr id="17" name="CuadroTexto 16"/>
            <p:cNvSpPr txBox="1"/>
            <p:nvPr/>
          </p:nvSpPr>
          <p:spPr>
            <a:xfrm>
              <a:off x="4860166" y="1438205"/>
              <a:ext cx="6260682" cy="707886"/>
            </a:xfrm>
            <a:prstGeom prst="rect">
              <a:avLst/>
            </a:prstGeom>
            <a:noFill/>
          </p:spPr>
          <p:txBody>
            <a:bodyPr wrap="square" rtlCol="0">
              <a:spAutoFit/>
            </a:bodyPr>
            <a:lstStyle/>
            <a:p>
              <a:pPr marL="285750" indent="-285750">
                <a:buFont typeface="Arial"/>
                <a:buChar char="•"/>
              </a:pPr>
              <a:r>
                <a:rPr lang="es-MX" sz="2000" dirty="0">
                  <a:latin typeface="Arial" charset="0"/>
                  <a:ea typeface="Arial" charset="0"/>
                  <a:cs typeface="Arial" charset="0"/>
                </a:rPr>
                <a:t>La magnitud y dispersión temática y geografica se evidencia en el número de secciones, EE, y </a:t>
              </a:r>
              <a:r>
                <a:rPr lang="es-MX" sz="2000" dirty="0" smtClean="0">
                  <a:latin typeface="Arial" charset="0"/>
                  <a:ea typeface="Arial" charset="0"/>
                  <a:cs typeface="Arial" charset="0"/>
                </a:rPr>
                <a:t>sedes.</a:t>
              </a:r>
              <a:endParaRPr lang="es-MX" sz="2000" dirty="0">
                <a:latin typeface="Arial" charset="0"/>
                <a:ea typeface="Arial" charset="0"/>
                <a:cs typeface="Arial" charset="0"/>
              </a:endParaRPr>
            </a:p>
          </p:txBody>
        </p:sp>
      </p:grpSp>
      <p:sp>
        <p:nvSpPr>
          <p:cNvPr id="18" name="CuadroTexto 17"/>
          <p:cNvSpPr txBox="1"/>
          <p:nvPr/>
        </p:nvSpPr>
        <p:spPr>
          <a:xfrm>
            <a:off x="4860166" y="3064531"/>
            <a:ext cx="6816757" cy="707886"/>
          </a:xfrm>
          <a:prstGeom prst="rect">
            <a:avLst/>
          </a:prstGeom>
          <a:noFill/>
        </p:spPr>
        <p:txBody>
          <a:bodyPr wrap="square" rtlCol="0">
            <a:spAutoFit/>
          </a:bodyPr>
          <a:lstStyle/>
          <a:p>
            <a:pPr marL="285750" indent="-285750">
              <a:buFont typeface="Arial"/>
              <a:buChar char="•"/>
            </a:pPr>
            <a:r>
              <a:rPr lang="es-MX" sz="2000" dirty="0" smtClean="0">
                <a:latin typeface="Arial" charset="0"/>
                <a:ea typeface="Arial" charset="0"/>
                <a:cs typeface="Arial" charset="0"/>
              </a:rPr>
              <a:t>No </a:t>
            </a:r>
            <a:r>
              <a:rPr lang="es-MX" sz="2000" dirty="0">
                <a:latin typeface="Arial" charset="0"/>
                <a:ea typeface="Arial" charset="0"/>
                <a:cs typeface="Arial" charset="0"/>
              </a:rPr>
              <a:t>tiene coordinaciones regionales. Se apoya en la voluntad de las dependencias y de quienes </a:t>
            </a:r>
            <a:r>
              <a:rPr lang="es-MX" sz="2000" dirty="0" smtClean="0">
                <a:latin typeface="Arial" charset="0"/>
                <a:ea typeface="Arial" charset="0"/>
                <a:cs typeface="Arial" charset="0"/>
              </a:rPr>
              <a:t>enseñan.</a:t>
            </a:r>
            <a:endParaRPr lang="es-MX" sz="2000" dirty="0">
              <a:latin typeface="Arial" charset="0"/>
              <a:ea typeface="Arial" charset="0"/>
              <a:cs typeface="Arial" charset="0"/>
            </a:endParaRPr>
          </a:p>
        </p:txBody>
      </p:sp>
      <p:sp>
        <p:nvSpPr>
          <p:cNvPr id="19" name="CuadroTexto 18"/>
          <p:cNvSpPr txBox="1"/>
          <p:nvPr/>
        </p:nvSpPr>
        <p:spPr>
          <a:xfrm>
            <a:off x="4860166" y="3965148"/>
            <a:ext cx="6816757" cy="400110"/>
          </a:xfrm>
          <a:prstGeom prst="rect">
            <a:avLst/>
          </a:prstGeom>
          <a:noFill/>
        </p:spPr>
        <p:txBody>
          <a:bodyPr wrap="square" rtlCol="0">
            <a:spAutoFit/>
          </a:bodyPr>
          <a:lstStyle/>
          <a:p>
            <a:pPr marL="285750" indent="-285750">
              <a:buFont typeface="Arial"/>
              <a:buChar char="•"/>
            </a:pPr>
            <a:r>
              <a:rPr lang="es-MX" sz="2000" dirty="0" smtClean="0">
                <a:solidFill>
                  <a:srgbClr val="000000"/>
                </a:solidFill>
                <a:latin typeface="Arial" charset="0"/>
                <a:ea typeface="Arial" charset="0"/>
                <a:cs typeface="Arial" charset="0"/>
              </a:rPr>
              <a:t>Requiere </a:t>
            </a:r>
            <a:r>
              <a:rPr lang="es-MX" sz="2000" dirty="0">
                <a:solidFill>
                  <a:srgbClr val="000000"/>
                </a:solidFill>
                <a:latin typeface="Arial" charset="0"/>
                <a:ea typeface="Arial" charset="0"/>
                <a:cs typeface="Arial" charset="0"/>
              </a:rPr>
              <a:t>un </a:t>
            </a:r>
            <a:r>
              <a:rPr lang="es-MX" sz="2000" dirty="0" smtClean="0">
                <a:solidFill>
                  <a:srgbClr val="000000"/>
                </a:solidFill>
                <a:latin typeface="Arial" charset="0"/>
                <a:ea typeface="Arial" charset="0"/>
                <a:cs typeface="Arial" charset="0"/>
              </a:rPr>
              <a:t>reglamento.</a:t>
            </a:r>
            <a:endParaRPr lang="es-MX" sz="2000" dirty="0">
              <a:latin typeface="Arial" charset="0"/>
              <a:ea typeface="Arial" charset="0"/>
              <a:cs typeface="Arial" charset="0"/>
            </a:endParaRPr>
          </a:p>
        </p:txBody>
      </p:sp>
    </p:spTree>
    <p:extLst>
      <p:ext uri="{BB962C8B-B14F-4D97-AF65-F5344CB8AC3E}">
        <p14:creationId xmlns:p14="http://schemas.microsoft.com/office/powerpoint/2010/main" val="91767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uild="p"/>
      <p:bldP spid="15" grpId="0" animBg="1"/>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Agrupar 7"/>
          <p:cNvGrpSpPr/>
          <p:nvPr/>
        </p:nvGrpSpPr>
        <p:grpSpPr>
          <a:xfrm>
            <a:off x="0" y="4357"/>
            <a:ext cx="12192000" cy="895756"/>
            <a:chOff x="0" y="4357"/>
            <a:chExt cx="12192000" cy="895756"/>
          </a:xfrm>
        </p:grpSpPr>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b="27156"/>
            <a:stretch/>
          </p:blipFill>
          <p:spPr>
            <a:xfrm>
              <a:off x="0" y="4357"/>
              <a:ext cx="12192000" cy="89575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4" name="3 Rectángulo"/>
          <p:cNvSpPr/>
          <p:nvPr/>
        </p:nvSpPr>
        <p:spPr>
          <a:xfrm>
            <a:off x="1813802" y="125914"/>
            <a:ext cx="8564397" cy="535531"/>
          </a:xfrm>
          <a:prstGeom prst="rect">
            <a:avLst/>
          </a:prstGeom>
        </p:spPr>
        <p:txBody>
          <a:bodyPr vert="horz" lIns="91440" tIns="45720" rIns="91440" bIns="45720" rtlCol="0" anchor="ctr">
            <a:normAutofit/>
          </a:bodyPr>
          <a:lstStyle/>
          <a:p>
            <a:pPr algn="ctr">
              <a:lnSpc>
                <a:spcPct val="90000"/>
              </a:lnSpc>
              <a:spcBef>
                <a:spcPct val="0"/>
              </a:spcBef>
            </a:pPr>
            <a:r>
              <a:rPr lang="es-MX" sz="3200" b="1" dirty="0">
                <a:solidFill>
                  <a:schemeClr val="bg1"/>
                </a:solidFill>
                <a:latin typeface="Arial" charset="0"/>
                <a:ea typeface="Arial" charset="0"/>
                <a:cs typeface="Arial" charset="0"/>
              </a:rPr>
              <a:t>SEDES EN QUE SE </a:t>
            </a:r>
            <a:r>
              <a:rPr lang="es-MX" sz="3200" b="1" dirty="0" smtClean="0">
                <a:solidFill>
                  <a:schemeClr val="bg1"/>
                </a:solidFill>
                <a:latin typeface="Arial" charset="0"/>
                <a:ea typeface="Arial" charset="0"/>
                <a:cs typeface="Arial" charset="0"/>
              </a:rPr>
              <a:t>OFRECEN </a:t>
            </a:r>
            <a:r>
              <a:rPr lang="es-MX" sz="3200" b="1" dirty="0">
                <a:solidFill>
                  <a:schemeClr val="bg1"/>
                </a:solidFill>
                <a:latin typeface="Arial" charset="0"/>
                <a:ea typeface="Arial" charset="0"/>
                <a:cs typeface="Arial" charset="0"/>
              </a:rPr>
              <a:t>EE DE AFEL</a:t>
            </a:r>
          </a:p>
        </p:txBody>
      </p:sp>
      <p:pic>
        <p:nvPicPr>
          <p:cNvPr id="11" name="Imagen 1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1886" y="6094732"/>
            <a:ext cx="392846" cy="392846"/>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6679211"/>
              </p:ext>
            </p:extLst>
          </p:nvPr>
        </p:nvGraphicFramePr>
        <p:xfrm>
          <a:off x="450122" y="1028705"/>
          <a:ext cx="11214496" cy="5775960"/>
        </p:xfrm>
        <a:graphic>
          <a:graphicData uri="http://schemas.openxmlformats.org/drawingml/2006/table">
            <a:tbl>
              <a:tblPr firstRow="1" bandRow="1">
                <a:tableStyleId>{5C22544A-7EE6-4342-B048-85BDC9FD1C3A}</a:tableStyleId>
              </a:tblPr>
              <a:tblGrid>
                <a:gridCol w="343609"/>
                <a:gridCol w="2832851"/>
                <a:gridCol w="1046619"/>
                <a:gridCol w="962891"/>
                <a:gridCol w="990798"/>
                <a:gridCol w="1074532"/>
                <a:gridCol w="1032663"/>
                <a:gridCol w="1018712"/>
                <a:gridCol w="990797"/>
                <a:gridCol w="921024"/>
              </a:tblGrid>
              <a:tr h="200025">
                <a:tc>
                  <a:txBody>
                    <a:bodyPr/>
                    <a:lstStyle/>
                    <a:p>
                      <a:endParaRPr lang="es-ES_tradnl" sz="10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sz="10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lnSpc>
                          <a:spcPct val="150000"/>
                        </a:lnSpc>
                      </a:pPr>
                      <a:r>
                        <a:rPr lang="es-ES_tradnl" sz="1000" b="1" kern="1200" dirty="0" smtClean="0">
                          <a:solidFill>
                            <a:schemeClr val="tx1"/>
                          </a:solidFill>
                          <a:latin typeface="Arial" charset="0"/>
                          <a:ea typeface="Arial" charset="0"/>
                          <a:cs typeface="Arial" charset="0"/>
                        </a:rPr>
                        <a:t>SEMESTRALES</a:t>
                      </a:r>
                      <a:endParaRPr lang="es-ES_tradnl" sz="1000" b="1" kern="12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gridSpan="4">
                  <a:txBody>
                    <a:bodyPr/>
                    <a:lstStyle/>
                    <a:p>
                      <a:pPr marL="0" algn="ctr" defTabSz="914400" rtl="0" eaLnBrk="1" latinLnBrk="0" hangingPunct="1">
                        <a:lnSpc>
                          <a:spcPct val="150000"/>
                        </a:lnSpc>
                      </a:pPr>
                      <a:r>
                        <a:rPr lang="es-ES_tradnl" sz="1000" b="1" kern="1200" dirty="0" smtClean="0">
                          <a:solidFill>
                            <a:schemeClr val="tx1"/>
                          </a:solidFill>
                          <a:latin typeface="Arial" charset="0"/>
                          <a:ea typeface="Arial" charset="0"/>
                          <a:cs typeface="Arial" charset="0"/>
                        </a:rPr>
                        <a:t>INTERSEMESTRALES</a:t>
                      </a:r>
                      <a:endParaRPr lang="es-ES_tradnl" sz="1000" b="1" kern="12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c hMerge="1">
                  <a:txBody>
                    <a:bodyPr/>
                    <a:lstStyle/>
                    <a:p>
                      <a:endParaRPr lang="es-ES_tradnl" sz="1200" dirty="0">
                        <a:latin typeface="Arial" charset="0"/>
                        <a:ea typeface="Arial" charset="0"/>
                        <a:cs typeface="Arial" charset="0"/>
                      </a:endParaRPr>
                    </a:p>
                  </a:txBody>
                  <a:tcPr/>
                </a:tc>
              </a:tr>
              <a:tr h="208279">
                <a:tc>
                  <a:txBody>
                    <a:bodyPr/>
                    <a:lstStyle/>
                    <a:p>
                      <a:endParaRPr lang="es-ES_tradnl" sz="10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sz="100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ES_tradnl" sz="1000" b="1" baseline="0" dirty="0" smtClean="0">
                          <a:solidFill>
                            <a:schemeClr val="tx1"/>
                          </a:solidFill>
                          <a:latin typeface="Arial" charset="0"/>
                          <a:ea typeface="Arial" charset="0"/>
                          <a:cs typeface="Arial" charset="0"/>
                        </a:rPr>
                        <a:t>FEBRERO </a:t>
                      </a:r>
                      <a:r>
                        <a:rPr lang="mr-IN" sz="1000" b="1" baseline="0" dirty="0" smtClean="0">
                          <a:solidFill>
                            <a:schemeClr val="tx1"/>
                          </a:solidFill>
                          <a:latin typeface="Arial" charset="0"/>
                          <a:ea typeface="Arial" charset="0"/>
                          <a:cs typeface="Arial" charset="0"/>
                        </a:rPr>
                        <a:t>–</a:t>
                      </a:r>
                      <a:r>
                        <a:rPr lang="es-ES_tradnl" sz="1000" b="1" baseline="0" dirty="0" smtClean="0">
                          <a:solidFill>
                            <a:schemeClr val="tx1"/>
                          </a:solidFill>
                          <a:latin typeface="Arial" charset="0"/>
                          <a:ea typeface="Arial" charset="0"/>
                          <a:cs typeface="Arial" charset="0"/>
                        </a:rPr>
                        <a:t> JULIO 2016</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s-ES_tradnl" sz="1200" dirty="0">
                        <a:latin typeface="Arial" charset="0"/>
                        <a:ea typeface="Arial" charset="0"/>
                        <a:cs typeface="Arial" charset="0"/>
                      </a:endParaRPr>
                    </a:p>
                  </a:txBody>
                  <a:tcPr/>
                </a:tc>
                <a:tc gridSpan="2">
                  <a:txBody>
                    <a:bodyPr/>
                    <a:lstStyle/>
                    <a:p>
                      <a:pPr algn="ctr"/>
                      <a:r>
                        <a:rPr lang="es-ES_tradnl" sz="1000" b="1" dirty="0" smtClean="0">
                          <a:solidFill>
                            <a:schemeClr val="tx1"/>
                          </a:solidFill>
                          <a:latin typeface="Arial" charset="0"/>
                          <a:ea typeface="Arial" charset="0"/>
                          <a:cs typeface="Arial" charset="0"/>
                        </a:rPr>
                        <a:t>AGOSTO</a:t>
                      </a:r>
                      <a:r>
                        <a:rPr lang="es-ES_tradnl" sz="1000" b="1" baseline="0" dirty="0" smtClean="0">
                          <a:solidFill>
                            <a:schemeClr val="tx1"/>
                          </a:solidFill>
                          <a:latin typeface="Arial" charset="0"/>
                          <a:ea typeface="Arial" charset="0"/>
                          <a:cs typeface="Arial" charset="0"/>
                        </a:rPr>
                        <a:t> </a:t>
                      </a:r>
                      <a:r>
                        <a:rPr lang="mr-IN" sz="1000" b="1" baseline="0" dirty="0" smtClean="0">
                          <a:solidFill>
                            <a:schemeClr val="tx1"/>
                          </a:solidFill>
                          <a:latin typeface="Arial" charset="0"/>
                          <a:ea typeface="Arial" charset="0"/>
                          <a:cs typeface="Arial" charset="0"/>
                        </a:rPr>
                        <a:t>–</a:t>
                      </a:r>
                      <a:r>
                        <a:rPr lang="es-ES_tradnl" sz="1000" b="1" baseline="0" dirty="0" smtClean="0">
                          <a:solidFill>
                            <a:schemeClr val="tx1"/>
                          </a:solidFill>
                          <a:latin typeface="Arial" charset="0"/>
                          <a:ea typeface="Arial" charset="0"/>
                          <a:cs typeface="Arial" charset="0"/>
                        </a:rPr>
                        <a:t> DICIEMBRE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s-ES_tradnl" sz="1200" dirty="0">
                        <a:latin typeface="Arial" charset="0"/>
                        <a:ea typeface="Arial" charset="0"/>
                        <a:cs typeface="Arial" charset="0"/>
                      </a:endParaRPr>
                    </a:p>
                  </a:txBody>
                  <a:tcPr/>
                </a:tc>
                <a:tc gridSpan="2">
                  <a:txBody>
                    <a:bodyPr/>
                    <a:lstStyle/>
                    <a:p>
                      <a:pPr algn="ctr"/>
                      <a:r>
                        <a:rPr lang="es-ES" sz="1000" b="1" dirty="0" smtClean="0">
                          <a:solidFill>
                            <a:schemeClr val="tx1"/>
                          </a:solidFill>
                          <a:latin typeface="Arial" charset="0"/>
                          <a:ea typeface="Arial" charset="0"/>
                          <a:cs typeface="Arial" charset="0"/>
                        </a:rPr>
                        <a:t>JUNIO</a:t>
                      </a:r>
                      <a:r>
                        <a:rPr lang="es-ES" sz="1000" b="1" baseline="0" dirty="0" smtClean="0">
                          <a:solidFill>
                            <a:schemeClr val="tx1"/>
                          </a:solidFill>
                          <a:latin typeface="Arial" charset="0"/>
                          <a:ea typeface="Arial" charset="0"/>
                          <a:cs typeface="Arial" charset="0"/>
                        </a:rPr>
                        <a:t> </a:t>
                      </a:r>
                      <a:r>
                        <a:rPr lang="mr-IN" sz="1000" b="1" baseline="0" dirty="0" smtClean="0">
                          <a:solidFill>
                            <a:schemeClr val="tx1"/>
                          </a:solidFill>
                          <a:latin typeface="Arial" charset="0"/>
                          <a:ea typeface="Arial" charset="0"/>
                          <a:cs typeface="Arial" charset="0"/>
                        </a:rPr>
                        <a:t>–</a:t>
                      </a:r>
                      <a:r>
                        <a:rPr lang="es-ES" sz="1000" b="1" baseline="0" dirty="0" smtClean="0">
                          <a:solidFill>
                            <a:schemeClr val="tx1"/>
                          </a:solidFill>
                          <a:latin typeface="Arial" charset="0"/>
                          <a:ea typeface="Arial" charset="0"/>
                          <a:cs typeface="Arial" charset="0"/>
                        </a:rPr>
                        <a:t> JULIO 2016</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ES_tradnl" sz="1200" dirty="0">
                        <a:latin typeface="Arial" charset="0"/>
                        <a:ea typeface="Arial" charset="0"/>
                        <a:cs typeface="Arial" charset="0"/>
                      </a:endParaRPr>
                    </a:p>
                  </a:txBody>
                  <a:tcPr/>
                </a:tc>
                <a:tc gridSpan="2">
                  <a:txBody>
                    <a:bodyPr/>
                    <a:lstStyle/>
                    <a:p>
                      <a:pPr algn="ctr"/>
                      <a:r>
                        <a:rPr lang="es-ES" sz="1000" b="1" dirty="0" smtClean="0">
                          <a:solidFill>
                            <a:schemeClr val="tx1"/>
                          </a:solidFill>
                          <a:latin typeface="Arial" charset="0"/>
                          <a:ea typeface="Arial" charset="0"/>
                          <a:cs typeface="Arial" charset="0"/>
                        </a:rPr>
                        <a:t>DIC. 2016 </a:t>
                      </a:r>
                      <a:r>
                        <a:rPr lang="mr-IN" sz="1000" b="1" dirty="0" smtClean="0">
                          <a:solidFill>
                            <a:schemeClr val="tx1"/>
                          </a:solidFill>
                          <a:latin typeface="Arial" charset="0"/>
                          <a:ea typeface="Arial" charset="0"/>
                          <a:cs typeface="Arial" charset="0"/>
                        </a:rPr>
                        <a:t>–</a:t>
                      </a:r>
                      <a:r>
                        <a:rPr lang="es-ES" sz="1000" b="1" dirty="0" smtClean="0">
                          <a:solidFill>
                            <a:schemeClr val="tx1"/>
                          </a:solidFill>
                          <a:latin typeface="Arial" charset="0"/>
                          <a:ea typeface="Arial" charset="0"/>
                          <a:cs typeface="Arial" charset="0"/>
                        </a:rPr>
                        <a:t> ENERO</a:t>
                      </a:r>
                      <a:r>
                        <a:rPr lang="es-ES" sz="1000" b="1" baseline="0" dirty="0" smtClean="0">
                          <a:solidFill>
                            <a:schemeClr val="tx1"/>
                          </a:solidFill>
                          <a:latin typeface="Arial" charset="0"/>
                          <a:ea typeface="Arial" charset="0"/>
                          <a:cs typeface="Arial" charset="0"/>
                        </a:rPr>
                        <a:t> 2017</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s-ES_tradnl" sz="1200" dirty="0">
                        <a:latin typeface="Arial" charset="0"/>
                        <a:ea typeface="Arial" charset="0"/>
                        <a:cs typeface="Arial" charset="0"/>
                      </a:endParaRPr>
                    </a:p>
                  </a:txBody>
                  <a:tcPr/>
                </a:tc>
              </a:tr>
              <a:tr h="207327">
                <a:tc>
                  <a:txBody>
                    <a:bodyPr/>
                    <a:lstStyle/>
                    <a:p>
                      <a:endParaRPr lang="es-ES_tradnl" sz="100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sz="100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dirty="0" smtClean="0">
                          <a:solidFill>
                            <a:schemeClr val="tx1"/>
                          </a:solidFill>
                          <a:latin typeface="Arial" charset="0"/>
                          <a:ea typeface="Arial" charset="0"/>
                          <a:cs typeface="Arial" charset="0"/>
                        </a:rPr>
                        <a:t>Secciones</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No. de EE</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Secciones</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No. de EE</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Secciones</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No. de EE</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Secciones</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No. de EE</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lnSpc>
                          <a:spcPct val="100000"/>
                        </a:lnSpc>
                      </a:pPr>
                      <a:r>
                        <a:rPr lang="es-ES_tradnl" sz="900" b="0" dirty="0" smtClean="0">
                          <a:solidFill>
                            <a:schemeClr val="tx1"/>
                          </a:solidFill>
                          <a:latin typeface="Arial" charset="0"/>
                          <a:ea typeface="Arial" charset="0"/>
                          <a:cs typeface="Arial" charset="0"/>
                        </a:rPr>
                        <a:t>1</a:t>
                      </a:r>
                      <a:endParaRPr lang="es-ES_tradnl" sz="900" b="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s-ES_tradnl" sz="950" b="0" dirty="0" smtClean="0">
                          <a:solidFill>
                            <a:schemeClr val="tx1"/>
                          </a:solidFill>
                          <a:latin typeface="Arial" charset="0"/>
                          <a:ea typeface="Arial" charset="0"/>
                          <a:cs typeface="Arial" charset="0"/>
                        </a:rPr>
                        <a:t>ACAYUCAN</a:t>
                      </a:r>
                      <a:endParaRPr lang="es-ES_tradnl" sz="950" b="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b="1" kern="1200" dirty="0" smtClean="0">
                          <a:solidFill>
                            <a:schemeClr val="tx1"/>
                          </a:solidFill>
                          <a:latin typeface="Arial" charset="0"/>
                          <a:ea typeface="Arial" charset="0"/>
                          <a:cs typeface="Arial" charset="0"/>
                        </a:rPr>
                        <a:t>0</a:t>
                      </a:r>
                      <a:endParaRPr lang="es-ES_tradnl" sz="950" b="1" kern="12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lnSpc>
                          <a:spcPct val="100000"/>
                        </a:lnSpc>
                      </a:pPr>
                      <a:r>
                        <a:rPr lang="es-ES_tradnl" sz="900" b="0" dirty="0" smtClean="0">
                          <a:solidFill>
                            <a:schemeClr val="tx1"/>
                          </a:solidFill>
                          <a:latin typeface="Arial" charset="0"/>
                          <a:ea typeface="Arial" charset="0"/>
                          <a:cs typeface="Arial" charset="0"/>
                        </a:rPr>
                        <a:t>2</a:t>
                      </a:r>
                      <a:endParaRPr lang="es-ES_tradnl" sz="900" b="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s-ES_tradnl" sz="950" b="0" dirty="0" smtClean="0">
                          <a:solidFill>
                            <a:schemeClr val="tx1"/>
                          </a:solidFill>
                          <a:latin typeface="Arial" charset="0"/>
                          <a:ea typeface="Arial" charset="0"/>
                          <a:cs typeface="Arial" charset="0"/>
                        </a:rPr>
                        <a:t>BOCA DEL RÍO</a:t>
                      </a:r>
                      <a:endParaRPr lang="es-ES_tradnl" sz="950" b="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46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900" b="0" dirty="0" smtClean="0">
                          <a:solidFill>
                            <a:schemeClr val="tx1"/>
                          </a:solidFill>
                          <a:latin typeface="Arial" charset="0"/>
                          <a:ea typeface="Arial" charset="0"/>
                          <a:cs typeface="Arial" charset="0"/>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0" dirty="0" smtClean="0">
                          <a:solidFill>
                            <a:schemeClr val="tx1"/>
                          </a:solidFill>
                          <a:latin typeface="Arial" charset="0"/>
                          <a:ea typeface="Arial" charset="0"/>
                          <a:cs typeface="Arial" charset="0"/>
                        </a:rPr>
                        <a:t>CIUDAD MENDOZA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900" b="0" dirty="0" smtClean="0">
                          <a:solidFill>
                            <a:schemeClr val="tx1"/>
                          </a:solidFill>
                          <a:latin typeface="Arial" charset="0"/>
                          <a:ea typeface="Arial" charset="0"/>
                          <a:cs typeface="Arial" charset="0"/>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0" dirty="0" smtClean="0">
                          <a:solidFill>
                            <a:schemeClr val="tx1"/>
                          </a:solidFill>
                          <a:latin typeface="Arial" charset="0"/>
                          <a:ea typeface="Arial" charset="0"/>
                          <a:cs typeface="Arial" charset="0"/>
                        </a:rPr>
                        <a:t>COATEPEC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27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29</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lnSpc>
                          <a:spcPct val="100000"/>
                        </a:lnSpc>
                      </a:pPr>
                      <a:r>
                        <a:rPr lang="es-ES_tradnl" sz="900" b="0" dirty="0" smtClean="0">
                          <a:solidFill>
                            <a:schemeClr val="tx1"/>
                          </a:solidFill>
                          <a:latin typeface="Arial" charset="0"/>
                          <a:ea typeface="Arial" charset="0"/>
                          <a:cs typeface="Arial" charset="0"/>
                        </a:rPr>
                        <a:t>5</a:t>
                      </a:r>
                      <a:endParaRPr lang="es-ES_tradnl" sz="900" b="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s-ES_tradnl" sz="950" b="0" dirty="0" smtClean="0">
                          <a:solidFill>
                            <a:schemeClr val="tx1"/>
                          </a:solidFill>
                          <a:latin typeface="Arial" charset="0"/>
                          <a:ea typeface="Arial" charset="0"/>
                          <a:cs typeface="Arial" charset="0"/>
                        </a:rPr>
                        <a:t>COATZACOALCOS</a:t>
                      </a:r>
                      <a:endParaRPr lang="es-ES_tradnl" sz="950" b="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lnSpc>
                          <a:spcPct val="100000"/>
                        </a:lnSpc>
                      </a:pPr>
                      <a:r>
                        <a:rPr lang="es-ES_tradnl" sz="900" b="0" dirty="0" smtClean="0">
                          <a:solidFill>
                            <a:schemeClr val="tx1"/>
                          </a:solidFill>
                          <a:latin typeface="Arial" charset="0"/>
                          <a:ea typeface="Arial" charset="0"/>
                          <a:cs typeface="Arial" charset="0"/>
                        </a:rPr>
                        <a:t>6</a:t>
                      </a:r>
                      <a:endParaRPr lang="es-ES_tradnl" sz="900" b="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s-ES_tradnl" sz="950" b="0" dirty="0" smtClean="0">
                          <a:solidFill>
                            <a:schemeClr val="tx1"/>
                          </a:solidFill>
                          <a:latin typeface="Arial" charset="0"/>
                          <a:ea typeface="Arial" charset="0"/>
                          <a:cs typeface="Arial" charset="0"/>
                        </a:rPr>
                        <a:t>CÓRDOBA</a:t>
                      </a:r>
                      <a:endParaRPr lang="es-ES_tradnl" sz="950" b="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lnSpc>
                          <a:spcPct val="100000"/>
                        </a:lnSpc>
                      </a:pPr>
                      <a:r>
                        <a:rPr lang="es-ES_tradnl" sz="900" b="0" dirty="0" smtClean="0">
                          <a:solidFill>
                            <a:schemeClr val="tx1"/>
                          </a:solidFill>
                          <a:latin typeface="Arial" charset="0"/>
                          <a:ea typeface="Arial" charset="0"/>
                          <a:cs typeface="Arial" charset="0"/>
                        </a:rPr>
                        <a:t>7</a:t>
                      </a:r>
                      <a:endParaRPr lang="es-ES_tradnl" sz="900" b="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s-ES_tradnl" sz="950" b="0" dirty="0" smtClean="0">
                          <a:solidFill>
                            <a:schemeClr val="tx1"/>
                          </a:solidFill>
                          <a:latin typeface="Arial" charset="0"/>
                          <a:ea typeface="Arial" charset="0"/>
                          <a:cs typeface="Arial" charset="0"/>
                        </a:rPr>
                        <a:t>GRANDES</a:t>
                      </a:r>
                      <a:r>
                        <a:rPr lang="es-ES_tradnl" sz="950" b="0" baseline="0" dirty="0" smtClean="0">
                          <a:solidFill>
                            <a:schemeClr val="tx1"/>
                          </a:solidFill>
                          <a:latin typeface="Arial" charset="0"/>
                          <a:ea typeface="Arial" charset="0"/>
                          <a:cs typeface="Arial" charset="0"/>
                        </a:rPr>
                        <a:t> MONTAÑAS /TEQUILA</a:t>
                      </a:r>
                      <a:endParaRPr lang="es-ES_tradnl" sz="950" b="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lnSpc>
                          <a:spcPct val="100000"/>
                        </a:lnSpc>
                      </a:pPr>
                      <a:r>
                        <a:rPr lang="es-ES_tradnl" sz="900" b="0" dirty="0" smtClean="0">
                          <a:solidFill>
                            <a:schemeClr val="tx1"/>
                          </a:solidFill>
                          <a:latin typeface="Arial" charset="0"/>
                          <a:ea typeface="Arial" charset="0"/>
                          <a:cs typeface="Arial" charset="0"/>
                        </a:rPr>
                        <a:t>8</a:t>
                      </a:r>
                      <a:endParaRPr lang="es-ES_tradnl" sz="900" b="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s-ES_tradnl" sz="950" b="0" dirty="0" smtClean="0">
                          <a:solidFill>
                            <a:schemeClr val="tx1"/>
                          </a:solidFill>
                          <a:latin typeface="Arial" charset="0"/>
                          <a:ea typeface="Arial" charset="0"/>
                          <a:cs typeface="Arial" charset="0"/>
                        </a:rPr>
                        <a:t>HUASTECA</a:t>
                      </a:r>
                      <a:r>
                        <a:rPr lang="es-ES_tradnl" sz="950" b="0" baseline="0" dirty="0" smtClean="0">
                          <a:solidFill>
                            <a:schemeClr val="tx1"/>
                          </a:solidFill>
                          <a:latin typeface="Arial" charset="0"/>
                          <a:ea typeface="Arial" charset="0"/>
                          <a:cs typeface="Arial" charset="0"/>
                        </a:rPr>
                        <a:t> (IXHUATLAN DE MADERO)</a:t>
                      </a:r>
                      <a:endParaRPr lang="es-ES_tradnl" sz="950" b="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9</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IXTACZOQUITLAN</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10</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MINATITLÁN</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9</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11</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NAOLINCO</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12</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12</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ORIZABA</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13</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PAPANTLA</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12</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32301">
                <a:tc>
                  <a:txBody>
                    <a:bodyPr/>
                    <a:lstStyle/>
                    <a:p>
                      <a:pPr algn="ctr"/>
                      <a:r>
                        <a:rPr lang="es-ES_tradnl" sz="900" dirty="0" smtClean="0">
                          <a:solidFill>
                            <a:schemeClr val="tx1"/>
                          </a:solidFill>
                          <a:latin typeface="Arial" charset="0"/>
                          <a:ea typeface="Arial" charset="0"/>
                          <a:cs typeface="Arial" charset="0"/>
                        </a:rPr>
                        <a:t>14</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PEÑUELA</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15</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POZA RICA</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45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16</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SELVAS (HUAZUNTLAN)</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17</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TOTONACAPAN</a:t>
                      </a:r>
                      <a:r>
                        <a:rPr lang="es-ES_tradnl" sz="950" baseline="0" dirty="0" smtClean="0">
                          <a:solidFill>
                            <a:schemeClr val="tx1"/>
                          </a:solidFill>
                          <a:latin typeface="Arial" charset="0"/>
                          <a:ea typeface="Arial" charset="0"/>
                          <a:cs typeface="Arial" charset="0"/>
                        </a:rPr>
                        <a:t> (ESPINAL)</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18</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TUXPAN</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19</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VERACRUZ</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68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28</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62</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27</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12</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9</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9</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1183">
                <a:tc>
                  <a:txBody>
                    <a:bodyPr/>
                    <a:lstStyle/>
                    <a:p>
                      <a:pPr algn="ctr"/>
                      <a:r>
                        <a:rPr lang="es-ES_tradnl" sz="900" dirty="0" smtClean="0">
                          <a:solidFill>
                            <a:schemeClr val="tx1"/>
                          </a:solidFill>
                          <a:latin typeface="Arial" charset="0"/>
                          <a:ea typeface="Arial" charset="0"/>
                          <a:cs typeface="Arial" charset="0"/>
                        </a:rPr>
                        <a:t>20</a:t>
                      </a: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ES_tradnl" sz="950" dirty="0" smtClean="0">
                          <a:solidFill>
                            <a:schemeClr val="tx1"/>
                          </a:solidFill>
                          <a:latin typeface="Arial" charset="0"/>
                          <a:ea typeface="Arial" charset="0"/>
                          <a:cs typeface="Arial" charset="0"/>
                        </a:rPr>
                        <a:t>XALAPA</a:t>
                      </a:r>
                      <a:endParaRPr lang="es-ES_tradnl" sz="950"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50" dirty="0" smtClean="0">
                          <a:solidFill>
                            <a:schemeClr val="tx1"/>
                          </a:solidFill>
                          <a:latin typeface="Arial" charset="0"/>
                          <a:ea typeface="Arial" charset="0"/>
                          <a:cs typeface="Arial" charset="0"/>
                        </a:rPr>
                        <a:t>341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156</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344</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161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51</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40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70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950" dirty="0" smtClean="0">
                          <a:solidFill>
                            <a:schemeClr val="tx1"/>
                          </a:solidFill>
                          <a:latin typeface="Arial" charset="0"/>
                          <a:ea typeface="Arial" charset="0"/>
                          <a:cs typeface="Arial" charset="0"/>
                        </a:rPr>
                        <a:t>50</a:t>
                      </a:r>
                      <a:endParaRPr lang="es-ES_tradnl" sz="95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32301">
                <a:tc>
                  <a:txBody>
                    <a:bodyPr/>
                    <a:lstStyle/>
                    <a:p>
                      <a:pPr algn="ctr"/>
                      <a:endParaRPr lang="es-ES_tradnl" sz="900"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dirty="0" smtClean="0">
                          <a:solidFill>
                            <a:schemeClr val="tx1"/>
                          </a:solidFill>
                          <a:latin typeface="Arial" charset="0"/>
                          <a:ea typeface="Arial" charset="0"/>
                          <a:cs typeface="Arial" charset="0"/>
                        </a:rPr>
                        <a:t>TOTAL</a:t>
                      </a:r>
                      <a:endParaRPr lang="es-ES_tradnl" sz="1000" b="1" dirty="0">
                        <a:solidFill>
                          <a:schemeClr val="tx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dirty="0" smtClean="0">
                          <a:solidFill>
                            <a:schemeClr val="tx1"/>
                          </a:solidFill>
                          <a:latin typeface="Arial" charset="0"/>
                          <a:ea typeface="Arial" charset="0"/>
                          <a:cs typeface="Arial" charset="0"/>
                        </a:rPr>
                        <a:t>619</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303</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635</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331</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122</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103</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135</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S_tradnl" sz="1000" b="1" dirty="0" smtClean="0">
                          <a:solidFill>
                            <a:schemeClr val="tx1"/>
                          </a:solidFill>
                          <a:latin typeface="Arial" charset="0"/>
                          <a:ea typeface="Arial" charset="0"/>
                          <a:cs typeface="Arial" charset="0"/>
                        </a:rPr>
                        <a:t>104</a:t>
                      </a:r>
                      <a:endParaRPr lang="es-ES_tradnl" sz="1000" b="1" dirty="0">
                        <a:solidFill>
                          <a:schemeClr val="tx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1290748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p:cNvGrpSpPr/>
          <p:nvPr/>
        </p:nvGrpSpPr>
        <p:grpSpPr>
          <a:xfrm>
            <a:off x="-6351" y="0"/>
            <a:ext cx="12192002" cy="6858000"/>
            <a:chOff x="-2" y="0"/>
            <a:chExt cx="12192002" cy="685800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8486777" cy="685800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775" y="0"/>
              <a:ext cx="3705225" cy="6858000"/>
            </a:xfrm>
            <a:prstGeom prst="rect">
              <a:avLst/>
            </a:prstGeom>
          </p:spPr>
        </p:pic>
      </p:gr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
        <p:nvSpPr>
          <p:cNvPr id="2" name="1 Título"/>
          <p:cNvSpPr>
            <a:spLocks noGrp="1"/>
          </p:cNvSpPr>
          <p:nvPr>
            <p:ph type="ctrTitle"/>
          </p:nvPr>
        </p:nvSpPr>
        <p:spPr>
          <a:xfrm>
            <a:off x="834106" y="2828112"/>
            <a:ext cx="6805862" cy="1201776"/>
          </a:xfrm>
        </p:spPr>
        <p:txBody>
          <a:bodyPr vert="horz" lIns="91440" tIns="45720" rIns="91440" bIns="45720" rtlCol="0" anchor="b">
            <a:noAutofit/>
          </a:bodyPr>
          <a:lstStyle/>
          <a:p>
            <a:r>
              <a:rPr lang="es-MX" sz="4000" dirty="0">
                <a:solidFill>
                  <a:schemeClr val="bg1"/>
                </a:solidFill>
                <a:latin typeface="Futura Medium" charset="0"/>
                <a:ea typeface="Futura Medium" charset="0"/>
                <a:cs typeface="Futura Medium" charset="0"/>
              </a:rPr>
              <a:t>Servicio Social y Experiencia </a:t>
            </a:r>
            <a:r>
              <a:rPr lang="es-MX" sz="4000" dirty="0" err="1">
                <a:solidFill>
                  <a:schemeClr val="bg1"/>
                </a:solidFill>
                <a:latin typeface="Futura Medium" charset="0"/>
                <a:ea typeface="Futura Medium" charset="0"/>
                <a:cs typeface="Futura Medium" charset="0"/>
              </a:rPr>
              <a:t>Recepcional</a:t>
            </a:r>
            <a:endParaRPr lang="es-MX" sz="4000" dirty="0">
              <a:solidFill>
                <a:schemeClr val="bg1"/>
              </a:solidFill>
              <a:latin typeface="Futura Medium" charset="0"/>
              <a:ea typeface="Futura Medium" charset="0"/>
              <a:cs typeface="Futura Medium" charset="0"/>
            </a:endParaRPr>
          </a:p>
        </p:txBody>
      </p:sp>
    </p:spTree>
    <p:extLst>
      <p:ext uri="{BB962C8B-B14F-4D97-AF65-F5344CB8AC3E}">
        <p14:creationId xmlns:p14="http://schemas.microsoft.com/office/powerpoint/2010/main" val="31721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780186" y="1804192"/>
            <a:ext cx="10631628" cy="3371851"/>
          </a:xfrm>
        </p:spPr>
        <p:txBody>
          <a:bodyPr>
            <a:noAutofit/>
          </a:bodyPr>
          <a:lstStyle/>
          <a:p>
            <a:pPr marL="0" indent="0" algn="just">
              <a:lnSpc>
                <a:spcPct val="160000"/>
              </a:lnSpc>
              <a:buNone/>
            </a:pPr>
            <a:r>
              <a:rPr lang="es-MX" sz="2200" dirty="0" smtClean="0">
                <a:latin typeface="Arial" charset="0"/>
                <a:ea typeface="Arial" charset="0"/>
                <a:cs typeface="Arial" charset="0"/>
              </a:rPr>
              <a:t>ER y SS funcionan de forma desigual en los PE. Mientras en algunos programas funcionan adecuadamente, en otros se identifica indefinición, falta de orientación y vaguedad en su sentido y alcance.</a:t>
            </a:r>
          </a:p>
          <a:p>
            <a:pPr marL="0" indent="0" algn="just">
              <a:lnSpc>
                <a:spcPct val="160000"/>
              </a:lnSpc>
              <a:buNone/>
            </a:pPr>
            <a:r>
              <a:rPr lang="es-MX" sz="2200" dirty="0" smtClean="0">
                <a:latin typeface="Arial" charset="0"/>
                <a:ea typeface="Arial" charset="0"/>
                <a:cs typeface="Arial" charset="0"/>
              </a:rPr>
              <a:t>Por ello, mientras para algunos estudiantes estas EE constituyen un adecuado cierre formativo, otros se ven afectados por su mala operación, lo que pone en cuestión el logro de los propósitos del modelo educativo a nivel institucional.</a:t>
            </a:r>
            <a:r>
              <a:rPr lang="es-ES" sz="2200" dirty="0" smtClean="0">
                <a:latin typeface="Arial" charset="0"/>
                <a:ea typeface="Arial" charset="0"/>
                <a:cs typeface="Arial" charset="0"/>
              </a:rPr>
              <a:t> </a:t>
            </a:r>
            <a:endParaRPr lang="es-MX" sz="2200" dirty="0">
              <a:latin typeface="Arial" charset="0"/>
              <a:ea typeface="Arial" charset="0"/>
              <a:cs typeface="Arial" charset="0"/>
            </a:endParaRPr>
          </a:p>
        </p:txBody>
      </p:sp>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6" name="Título 5"/>
          <p:cNvSpPr>
            <a:spLocks noGrp="1"/>
          </p:cNvSpPr>
          <p:nvPr>
            <p:ph type="title"/>
          </p:nvPr>
        </p:nvSpPr>
        <p:spPr>
          <a:xfrm>
            <a:off x="2857500" y="3236912"/>
            <a:ext cx="6477000" cy="506413"/>
          </a:xfrm>
        </p:spPr>
        <p:txBody>
          <a:bodyPr vert="horz" lIns="91440" tIns="45720" rIns="91440" bIns="45720" rtlCol="0" anchor="ctr">
            <a:noAutofit/>
          </a:bodyPr>
          <a:lstStyle/>
          <a:p>
            <a:pPr algn="ctr"/>
            <a:r>
              <a:rPr lang="es-ES" sz="3200" b="1" dirty="0" smtClean="0">
                <a:latin typeface="Arial" charset="0"/>
                <a:ea typeface="Arial" charset="0"/>
                <a:cs typeface="Arial" charset="0"/>
              </a:rPr>
              <a:t>Conclusiones</a:t>
            </a:r>
            <a:endParaRPr lang="es-ES" sz="3200" b="1" dirty="0">
              <a:latin typeface="Arial" charset="0"/>
              <a:ea typeface="Arial" charset="0"/>
              <a:cs typeface="Arial" charset="0"/>
            </a:endParaRPr>
          </a:p>
        </p:txBody>
      </p:sp>
    </p:spTree>
    <p:extLst>
      <p:ext uri="{BB962C8B-B14F-4D97-AF65-F5344CB8AC3E}">
        <p14:creationId xmlns:p14="http://schemas.microsoft.com/office/powerpoint/2010/main" val="43198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3.7037E-6 L -0.00195 -0.45463 " pathEditMode="relative" rAng="0" ptsTypes="AA">
                                      <p:cBhvr>
                                        <p:cTn id="13" dur="1000" fill="hold"/>
                                        <p:tgtEl>
                                          <p:spTgt spid="6"/>
                                        </p:tgtEl>
                                        <p:attrNameLst>
                                          <p:attrName>ppt_x</p:attrName>
                                          <p:attrName>ppt_y</p:attrName>
                                        </p:attrNameLst>
                                      </p:cBhvr>
                                      <p:rCtr x="-104" y="-22731"/>
                                    </p:animMotion>
                                  </p:childTnLst>
                                </p:cTn>
                              </p:par>
                              <p:par>
                                <p:cTn id="14" presetID="3" presetClass="emph" presetSubtype="2" fill="hold" grpId="1" nodeType="withEffect">
                                  <p:stCondLst>
                                    <p:cond delay="0"/>
                                  </p:stCondLst>
                                  <p:childTnLst>
                                    <p:animClr clrSpc="rgb" dir="cw">
                                      <p:cBhvr override="childStyle">
                                        <p:cTn id="15" dur="1000" fill="hold"/>
                                        <p:tgtEl>
                                          <p:spTgt spid="6"/>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anim calcmode="lin" valueType="num">
                                      <p:cBhvr>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anim calcmode="lin" valueType="num">
                                      <p:cBhvr>
                                        <p:cTn id="2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P spid="6" grpId="1"/>
      <p:bldP spid="6"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1151661" y="1800228"/>
            <a:ext cx="10060128" cy="785810"/>
          </a:xfrm>
        </p:spPr>
        <p:txBody>
          <a:bodyPr>
            <a:normAutofit/>
          </a:bodyPr>
          <a:lstStyle/>
          <a:p>
            <a:pPr lvl="0" algn="just"/>
            <a:r>
              <a:rPr lang="es-MX" sz="2200" dirty="0" smtClean="0">
                <a:latin typeface="Arial" charset="0"/>
                <a:ea typeface="Arial" charset="0"/>
                <a:cs typeface="Arial" charset="0"/>
              </a:rPr>
              <a:t>Ausencia de orientación conceptual del SS y predominio de una de tipo normativo.</a:t>
            </a:r>
            <a:endParaRPr lang="es-MX" sz="2200" dirty="0">
              <a:latin typeface="Arial" charset="0"/>
              <a:ea typeface="Arial" charset="0"/>
              <a:cs typeface="Arial" charset="0"/>
            </a:endParaRPr>
          </a:p>
        </p:txBody>
      </p:sp>
      <p:sp>
        <p:nvSpPr>
          <p:cNvPr id="11" name="Título 5"/>
          <p:cNvSpPr txBox="1">
            <a:spLocks/>
          </p:cNvSpPr>
          <p:nvPr/>
        </p:nvSpPr>
        <p:spPr>
          <a:xfrm>
            <a:off x="3028950" y="3236912"/>
            <a:ext cx="6305550"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Arial" charset="0"/>
                <a:ea typeface="Arial" charset="0"/>
                <a:cs typeface="Arial" charset="0"/>
              </a:rPr>
              <a:t>Hallazgos en </a:t>
            </a:r>
            <a:r>
              <a:rPr lang="es-ES" sz="3200" b="1" smtClean="0">
                <a:latin typeface="Arial" charset="0"/>
                <a:ea typeface="Arial" charset="0"/>
                <a:cs typeface="Arial" charset="0"/>
              </a:rPr>
              <a:t>Servicio Social</a:t>
            </a:r>
            <a:endParaRPr lang="es-ES" sz="3200" b="1" dirty="0">
              <a:latin typeface="Arial" charset="0"/>
              <a:ea typeface="Arial" charset="0"/>
              <a:cs typeface="Arial" charset="0"/>
            </a:endParaRPr>
          </a:p>
        </p:txBody>
      </p:sp>
      <p:sp>
        <p:nvSpPr>
          <p:cNvPr id="12" name="Marcador de contenido 7"/>
          <p:cNvSpPr txBox="1">
            <a:spLocks/>
          </p:cNvSpPr>
          <p:nvPr/>
        </p:nvSpPr>
        <p:spPr>
          <a:xfrm>
            <a:off x="1151661" y="2610890"/>
            <a:ext cx="10060128" cy="626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MX" sz="2200" dirty="0" smtClean="0">
                <a:latin typeface="Arial" charset="0"/>
                <a:ea typeface="Arial" charset="0"/>
                <a:cs typeface="Arial" charset="0"/>
              </a:rPr>
              <a:t>Débil distinción entre el SS orientado a la profesionalización y el orientado al servicio comunitario, público o social.</a:t>
            </a:r>
            <a:endParaRPr lang="es-MX" sz="2200" dirty="0">
              <a:latin typeface="Arial" charset="0"/>
              <a:ea typeface="Arial" charset="0"/>
              <a:cs typeface="Arial" charset="0"/>
            </a:endParaRPr>
          </a:p>
        </p:txBody>
      </p:sp>
      <p:sp>
        <p:nvSpPr>
          <p:cNvPr id="13" name="Marcador de contenido 7"/>
          <p:cNvSpPr txBox="1">
            <a:spLocks/>
          </p:cNvSpPr>
          <p:nvPr/>
        </p:nvSpPr>
        <p:spPr>
          <a:xfrm>
            <a:off x="1151661" y="3411476"/>
            <a:ext cx="10060128" cy="648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MX" sz="2200" dirty="0" smtClean="0">
                <a:latin typeface="Arial" charset="0"/>
                <a:ea typeface="Arial" charset="0"/>
                <a:cs typeface="Arial" charset="0"/>
              </a:rPr>
              <a:t>En no pocos casos, el SS se ha convertido en una asignatura más, en un requisito administrativo-crediticio, con escaso seguimiento y evaluación, sin claridad en su orientación y sus metas.</a:t>
            </a:r>
            <a:endParaRPr lang="es-MX" sz="2200" dirty="0">
              <a:latin typeface="Arial" charset="0"/>
              <a:ea typeface="Arial" charset="0"/>
              <a:cs typeface="Arial" charset="0"/>
            </a:endParaRPr>
          </a:p>
        </p:txBody>
      </p:sp>
    </p:spTree>
    <p:extLst>
      <p:ext uri="{BB962C8B-B14F-4D97-AF65-F5344CB8AC3E}">
        <p14:creationId xmlns:p14="http://schemas.microsoft.com/office/powerpoint/2010/main" val="261593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1.25E-6 3.7037E-6 L -0.00195 -0.45463 " pathEditMode="relative" rAng="0" ptsTypes="AA">
                                      <p:cBhvr>
                                        <p:cTn id="13" dur="1000" fill="hold"/>
                                        <p:tgtEl>
                                          <p:spTgt spid="11"/>
                                        </p:tgtEl>
                                        <p:attrNameLst>
                                          <p:attrName>ppt_x</p:attrName>
                                          <p:attrName>ppt_y</p:attrName>
                                        </p:attrNameLst>
                                      </p:cBhvr>
                                      <p:rCtr x="-104" y="-22731"/>
                                    </p:animMotion>
                                  </p:childTnLst>
                                </p:cTn>
                              </p:par>
                              <p:par>
                                <p:cTn id="14" presetID="3" presetClass="emph" presetSubtype="2" fill="hold" grpId="1" nodeType="withEffect">
                                  <p:stCondLst>
                                    <p:cond delay="0"/>
                                  </p:stCondLst>
                                  <p:childTnLst>
                                    <p:animClr clrSpc="rgb" dir="cw">
                                      <p:cBhvr override="childStyle">
                                        <p:cTn id="15" dur="1000" fill="hold"/>
                                        <p:tgtEl>
                                          <p:spTgt spid="11"/>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1" grpId="1"/>
      <p:bldP spid="11" grpId="2"/>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2" y="-3409"/>
            <a:ext cx="12192002" cy="6858000"/>
            <a:chOff x="-2" y="0"/>
            <a:chExt cx="12192002" cy="685800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8486777" cy="685800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775" y="0"/>
              <a:ext cx="3705225" cy="6858000"/>
            </a:xfrm>
            <a:prstGeom prst="rect">
              <a:avLst/>
            </a:prstGeom>
          </p:spPr>
        </p:pic>
      </p:grpSp>
      <p:sp>
        <p:nvSpPr>
          <p:cNvPr id="7" name="1 Título"/>
          <p:cNvSpPr>
            <a:spLocks noGrp="1"/>
          </p:cNvSpPr>
          <p:nvPr>
            <p:ph type="title"/>
          </p:nvPr>
        </p:nvSpPr>
        <p:spPr>
          <a:xfrm>
            <a:off x="1265491" y="2982307"/>
            <a:ext cx="5955792" cy="893386"/>
          </a:xfrm>
        </p:spPr>
        <p:txBody>
          <a:bodyPr>
            <a:noAutofit/>
          </a:bodyPr>
          <a:lstStyle/>
          <a:p>
            <a:pPr algn="ctr"/>
            <a:r>
              <a:rPr lang="es-MX" sz="3200" b="1" dirty="0" smtClean="0">
                <a:solidFill>
                  <a:schemeClr val="bg1"/>
                </a:solidFill>
                <a:latin typeface="Arial" charset="0"/>
                <a:ea typeface="Arial" charset="0"/>
                <a:cs typeface="Arial" charset="0"/>
              </a:rPr>
              <a:t>Conclusión</a:t>
            </a:r>
            <a:endParaRPr lang="es-MX" sz="3200" b="1" dirty="0">
              <a:solidFill>
                <a:schemeClr val="bg1"/>
              </a:solidFill>
              <a:latin typeface="Arial" charset="0"/>
              <a:ea typeface="Arial" charset="0"/>
              <a:cs typeface="Arial" charset="0"/>
            </a:endParaRPr>
          </a:p>
        </p:txBody>
      </p:sp>
      <p:sp>
        <p:nvSpPr>
          <p:cNvPr id="6" name="Rectángulo 5"/>
          <p:cNvSpPr/>
          <p:nvPr/>
        </p:nvSpPr>
        <p:spPr>
          <a:xfrm>
            <a:off x="320039" y="1554876"/>
            <a:ext cx="7846695" cy="4154984"/>
          </a:xfrm>
          <a:prstGeom prst="rect">
            <a:avLst/>
          </a:prstGeom>
        </p:spPr>
        <p:txBody>
          <a:bodyPr wrap="square">
            <a:spAutoFit/>
          </a:bodyPr>
          <a:lstStyle/>
          <a:p>
            <a:pPr algn="just">
              <a:lnSpc>
                <a:spcPct val="150000"/>
              </a:lnSpc>
            </a:pPr>
            <a:r>
              <a:rPr lang="es-MX" sz="2200" dirty="0">
                <a:solidFill>
                  <a:schemeClr val="bg1"/>
                </a:solidFill>
                <a:latin typeface="Arial" charset="0"/>
                <a:ea typeface="Arial" charset="0"/>
                <a:cs typeface="Arial" charset="0"/>
              </a:rPr>
              <a:t>Si bien </a:t>
            </a:r>
            <a:r>
              <a:rPr lang="es-MX" sz="2200" dirty="0" smtClean="0">
                <a:solidFill>
                  <a:schemeClr val="bg1"/>
                </a:solidFill>
                <a:latin typeface="Arial" charset="0"/>
                <a:ea typeface="Arial" charset="0"/>
                <a:cs typeface="Arial" charset="0"/>
              </a:rPr>
              <a:t>se cumple </a:t>
            </a:r>
            <a:r>
              <a:rPr lang="es-MX" sz="2200" dirty="0">
                <a:solidFill>
                  <a:schemeClr val="bg1"/>
                </a:solidFill>
                <a:latin typeface="Arial" charset="0"/>
                <a:ea typeface="Arial" charset="0"/>
                <a:cs typeface="Arial" charset="0"/>
              </a:rPr>
              <a:t>con el objetivo de brindar una formación </a:t>
            </a:r>
            <a:r>
              <a:rPr lang="es-MX" sz="2200" dirty="0" smtClean="0">
                <a:solidFill>
                  <a:schemeClr val="bg1"/>
                </a:solidFill>
                <a:latin typeface="Arial" charset="0"/>
                <a:ea typeface="Arial" charset="0"/>
                <a:cs typeface="Arial" charset="0"/>
              </a:rPr>
              <a:t>disciplinar de </a:t>
            </a:r>
            <a:r>
              <a:rPr lang="es-MX" sz="2200" dirty="0">
                <a:solidFill>
                  <a:schemeClr val="bg1"/>
                </a:solidFill>
                <a:latin typeface="Arial" charset="0"/>
                <a:ea typeface="Arial" charset="0"/>
                <a:cs typeface="Arial" charset="0"/>
              </a:rPr>
              <a:t>acuerdo a cada perfil de las distintas áreas de conocimiento que ofrece la UV, </a:t>
            </a:r>
            <a:r>
              <a:rPr lang="es-MX" sz="2200" dirty="0" smtClean="0">
                <a:solidFill>
                  <a:schemeClr val="bg1"/>
                </a:solidFill>
                <a:latin typeface="Arial" charset="0"/>
                <a:ea typeface="Arial" charset="0"/>
                <a:cs typeface="Arial" charset="0"/>
              </a:rPr>
              <a:t>se exhibe </a:t>
            </a:r>
            <a:r>
              <a:rPr lang="es-MX" sz="2200" dirty="0">
                <a:solidFill>
                  <a:schemeClr val="bg1"/>
                </a:solidFill>
                <a:latin typeface="Arial" charset="0"/>
                <a:ea typeface="Arial" charset="0"/>
                <a:cs typeface="Arial" charset="0"/>
              </a:rPr>
              <a:t>un gran hermetismo a los planteamientos </a:t>
            </a:r>
            <a:r>
              <a:rPr lang="es-MX" sz="2200" dirty="0" smtClean="0">
                <a:solidFill>
                  <a:schemeClr val="bg1"/>
                </a:solidFill>
                <a:latin typeface="Arial" charset="0"/>
                <a:ea typeface="Arial" charset="0"/>
                <a:cs typeface="Arial" charset="0"/>
              </a:rPr>
              <a:t>de la Formación Integral que propone el MEIF, asociado </a:t>
            </a:r>
            <a:r>
              <a:rPr lang="es-MX" sz="2200" dirty="0">
                <a:solidFill>
                  <a:schemeClr val="bg1"/>
                </a:solidFill>
                <a:latin typeface="Arial" charset="0"/>
                <a:ea typeface="Arial" charset="0"/>
                <a:cs typeface="Arial" charset="0"/>
              </a:rPr>
              <a:t>a un </a:t>
            </a:r>
            <a:r>
              <a:rPr lang="es-MX" sz="2200" dirty="0" smtClean="0">
                <a:solidFill>
                  <a:schemeClr val="bg1"/>
                </a:solidFill>
                <a:latin typeface="Arial" charset="0"/>
                <a:ea typeface="Arial" charset="0"/>
                <a:cs typeface="Arial" charset="0"/>
              </a:rPr>
              <a:t>afán </a:t>
            </a:r>
            <a:r>
              <a:rPr lang="es-MX" sz="2200" dirty="0">
                <a:solidFill>
                  <a:schemeClr val="bg1"/>
                </a:solidFill>
                <a:latin typeface="Arial" charset="0"/>
                <a:ea typeface="Arial" charset="0"/>
                <a:cs typeface="Arial" charset="0"/>
              </a:rPr>
              <a:t>de </a:t>
            </a:r>
            <a:r>
              <a:rPr lang="es-MX" sz="2200" dirty="0" smtClean="0">
                <a:solidFill>
                  <a:schemeClr val="bg1"/>
                </a:solidFill>
                <a:latin typeface="Arial" charset="0"/>
                <a:ea typeface="Arial" charset="0"/>
                <a:cs typeface="Arial" charset="0"/>
              </a:rPr>
              <a:t>conservar </a:t>
            </a:r>
            <a:r>
              <a:rPr lang="es-MX" sz="2200" dirty="0">
                <a:solidFill>
                  <a:schemeClr val="bg1"/>
                </a:solidFill>
                <a:latin typeface="Arial" charset="0"/>
                <a:ea typeface="Arial" charset="0"/>
                <a:cs typeface="Arial" charset="0"/>
              </a:rPr>
              <a:t>el dominio </a:t>
            </a:r>
            <a:r>
              <a:rPr lang="es-MX" sz="2200" dirty="0" smtClean="0">
                <a:solidFill>
                  <a:schemeClr val="bg1"/>
                </a:solidFill>
                <a:latin typeface="Arial" charset="0"/>
                <a:ea typeface="Arial" charset="0"/>
                <a:cs typeface="Arial" charset="0"/>
              </a:rPr>
              <a:t>en </a:t>
            </a:r>
            <a:r>
              <a:rPr lang="es-MX" sz="2200" dirty="0">
                <a:solidFill>
                  <a:schemeClr val="bg1"/>
                </a:solidFill>
                <a:latin typeface="Arial" charset="0"/>
                <a:ea typeface="Arial" charset="0"/>
                <a:cs typeface="Arial" charset="0"/>
              </a:rPr>
              <a:t>la formación </a:t>
            </a:r>
            <a:r>
              <a:rPr lang="es-MX" sz="2200" dirty="0" smtClean="0">
                <a:solidFill>
                  <a:schemeClr val="bg1"/>
                </a:solidFill>
                <a:latin typeface="Arial" charset="0"/>
                <a:ea typeface="Arial" charset="0"/>
                <a:cs typeface="Arial" charset="0"/>
              </a:rPr>
              <a:t>disciplinar de </a:t>
            </a:r>
            <a:r>
              <a:rPr lang="es-MX" sz="2200" dirty="0">
                <a:solidFill>
                  <a:schemeClr val="bg1"/>
                </a:solidFill>
                <a:latin typeface="Arial" charset="0"/>
                <a:ea typeface="Arial" charset="0"/>
                <a:cs typeface="Arial" charset="0"/>
              </a:rPr>
              <a:t>los estudiantes, pero también a proteger </a:t>
            </a:r>
            <a:r>
              <a:rPr lang="es-MX" sz="2200" dirty="0" smtClean="0">
                <a:solidFill>
                  <a:schemeClr val="bg1"/>
                </a:solidFill>
                <a:latin typeface="Arial" charset="0"/>
                <a:ea typeface="Arial" charset="0"/>
                <a:cs typeface="Arial" charset="0"/>
              </a:rPr>
              <a:t>intereses </a:t>
            </a:r>
            <a:r>
              <a:rPr lang="es-MX" sz="2200" dirty="0">
                <a:solidFill>
                  <a:schemeClr val="bg1"/>
                </a:solidFill>
                <a:latin typeface="Arial" charset="0"/>
                <a:ea typeface="Arial" charset="0"/>
                <a:cs typeface="Arial" charset="0"/>
              </a:rPr>
              <a:t>laborales, personales y gremiales.</a:t>
            </a:r>
          </a:p>
        </p:txBody>
      </p:sp>
    </p:spTree>
    <p:extLst>
      <p:ext uri="{BB962C8B-B14F-4D97-AF65-F5344CB8AC3E}">
        <p14:creationId xmlns:p14="http://schemas.microsoft.com/office/powerpoint/2010/main" val="231080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3.125E-6 0.0081 L 0.00104 -0.40509 " pathEditMode="relative" rAng="0" ptsTypes="AA">
                                      <p:cBhvr>
                                        <p:cTn id="12" dur="1000" fill="hold"/>
                                        <p:tgtEl>
                                          <p:spTgt spid="7"/>
                                        </p:tgtEl>
                                        <p:attrNameLst>
                                          <p:attrName>ppt_x</p:attrName>
                                          <p:attrName>ppt_y</p:attrName>
                                        </p:attrNameLst>
                                      </p:cBhvr>
                                      <p:rCtr x="52" y="-20671"/>
                                    </p:animMotion>
                                  </p:childTnLst>
                                </p:cTn>
                              </p:par>
                              <p:par>
                                <p:cTn id="13" presetID="3" presetClass="emph" presetSubtype="2" fill="hold" grpId="2" nodeType="withEffect">
                                  <p:stCondLst>
                                    <p:cond delay="0"/>
                                  </p:stCondLst>
                                  <p:childTnLst>
                                    <p:animClr clrSpc="rgb" dir="cw">
                                      <p:cBhvr override="childStyle">
                                        <p:cTn id="14" dur="1000" fill="hold"/>
                                        <p:tgtEl>
                                          <p:spTgt spid="7"/>
                                        </p:tgtEl>
                                        <p:attrNameLst>
                                          <p:attrName>style.color</p:attrName>
                                        </p:attrNameLst>
                                      </p:cBhvr>
                                      <p:to>
                                        <a:schemeClr val="bg1"/>
                                      </p:to>
                                    </p:animClr>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1352551" y="2161533"/>
            <a:ext cx="8739188" cy="671513"/>
          </a:xfrm>
        </p:spPr>
        <p:txBody>
          <a:bodyPr>
            <a:noAutofit/>
          </a:bodyPr>
          <a:lstStyle/>
          <a:p>
            <a:pPr lvl="0"/>
            <a:r>
              <a:rPr lang="es-MX" sz="1800" dirty="0" smtClean="0">
                <a:latin typeface="Arial" charset="0"/>
                <a:ea typeface="Arial" charset="0"/>
                <a:cs typeface="Arial" charset="0"/>
              </a:rPr>
              <a:t>Dispersión de la implementación en las entidades caracterizada  por frágiles  acciones de  vinculación.</a:t>
            </a:r>
            <a:endParaRPr lang="en-US" sz="1800" dirty="0">
              <a:latin typeface="Arial" charset="0"/>
              <a:ea typeface="Arial" charset="0"/>
              <a:cs typeface="Arial" charset="0"/>
            </a:endParaRPr>
          </a:p>
        </p:txBody>
      </p:sp>
      <p:sp>
        <p:nvSpPr>
          <p:cNvPr id="11" name="Título 5"/>
          <p:cNvSpPr txBox="1">
            <a:spLocks/>
          </p:cNvSpPr>
          <p:nvPr/>
        </p:nvSpPr>
        <p:spPr>
          <a:xfrm>
            <a:off x="2943225" y="141363"/>
            <a:ext cx="6305550"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chemeClr val="bg1"/>
                </a:solidFill>
                <a:latin typeface="Arial" charset="0"/>
                <a:ea typeface="Arial" charset="0"/>
                <a:cs typeface="Arial" charset="0"/>
              </a:rPr>
              <a:t>Hallazgos en Servicio Social</a:t>
            </a:r>
            <a:endParaRPr lang="es-ES" sz="3200" b="1" dirty="0">
              <a:solidFill>
                <a:schemeClr val="bg1"/>
              </a:solidFill>
              <a:latin typeface="Arial" charset="0"/>
              <a:ea typeface="Arial" charset="0"/>
              <a:cs typeface="Arial" charset="0"/>
            </a:endParaRPr>
          </a:p>
        </p:txBody>
      </p:sp>
      <p:sp>
        <p:nvSpPr>
          <p:cNvPr id="12" name="Marcador de contenido 7"/>
          <p:cNvSpPr txBox="1">
            <a:spLocks/>
          </p:cNvSpPr>
          <p:nvPr/>
        </p:nvSpPr>
        <p:spPr>
          <a:xfrm>
            <a:off x="581384" y="1496259"/>
            <a:ext cx="8739188" cy="409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400" dirty="0" smtClean="0">
                <a:latin typeface="Arial" charset="0"/>
                <a:ea typeface="Arial" charset="0"/>
                <a:cs typeface="Arial" charset="0"/>
              </a:rPr>
              <a:t>Falta de política integral de SS que se hace evidente en:</a:t>
            </a:r>
            <a:endParaRPr lang="en-US" sz="2400" dirty="0">
              <a:latin typeface="Arial" charset="0"/>
              <a:ea typeface="Arial" charset="0"/>
              <a:cs typeface="Arial" charset="0"/>
            </a:endParaRPr>
          </a:p>
        </p:txBody>
      </p:sp>
      <p:sp>
        <p:nvSpPr>
          <p:cNvPr id="13" name="Marcador de contenido 7"/>
          <p:cNvSpPr txBox="1">
            <a:spLocks/>
          </p:cNvSpPr>
          <p:nvPr/>
        </p:nvSpPr>
        <p:spPr>
          <a:xfrm>
            <a:off x="1352551" y="2812064"/>
            <a:ext cx="8739188" cy="611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1800" dirty="0" smtClean="0">
                <a:latin typeface="Arial" charset="0"/>
                <a:ea typeface="Arial" charset="0"/>
                <a:cs typeface="Arial" charset="0"/>
              </a:rPr>
              <a:t>Pocos </a:t>
            </a:r>
            <a:r>
              <a:rPr lang="es-MX" sz="1800" dirty="0">
                <a:latin typeface="Arial" charset="0"/>
                <a:ea typeface="Arial" charset="0"/>
                <a:cs typeface="Arial" charset="0"/>
              </a:rPr>
              <a:t>recursos o estrategias institucionales para apoyar a estudiantes o </a:t>
            </a:r>
            <a:r>
              <a:rPr lang="es-MX" sz="1800" dirty="0" smtClean="0">
                <a:latin typeface="Arial" charset="0"/>
                <a:ea typeface="Arial" charset="0"/>
                <a:cs typeface="Arial" charset="0"/>
              </a:rPr>
              <a:t>académicos.</a:t>
            </a:r>
            <a:endParaRPr lang="en-US" sz="1800" dirty="0">
              <a:latin typeface="Arial" charset="0"/>
              <a:ea typeface="Arial" charset="0"/>
              <a:cs typeface="Arial" charset="0"/>
            </a:endParaRPr>
          </a:p>
        </p:txBody>
      </p:sp>
      <p:sp>
        <p:nvSpPr>
          <p:cNvPr id="14" name="Marcador de contenido 7"/>
          <p:cNvSpPr txBox="1">
            <a:spLocks/>
          </p:cNvSpPr>
          <p:nvPr/>
        </p:nvSpPr>
        <p:spPr>
          <a:xfrm>
            <a:off x="1352551" y="3424044"/>
            <a:ext cx="8739188" cy="409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lvl="1">
              <a:spcBef>
                <a:spcPts val="1000"/>
              </a:spcBef>
            </a:pPr>
            <a:r>
              <a:rPr lang="es-MX" sz="1800" dirty="0" smtClean="0">
                <a:latin typeface="Arial" panose="020B0604020202020204" pitchFamily="34" charset="0"/>
                <a:cs typeface="Arial" panose="020B0604020202020204" pitchFamily="34" charset="0"/>
              </a:rPr>
              <a:t>Falta </a:t>
            </a:r>
            <a:r>
              <a:rPr lang="es-MX" sz="1800" dirty="0">
                <a:latin typeface="Arial" panose="020B0604020202020204" pitchFamily="34" charset="0"/>
                <a:cs typeface="Arial" panose="020B0604020202020204" pitchFamily="34" charset="0"/>
              </a:rPr>
              <a:t>de un área responsable de coordinación y orientación formativa del SS</a:t>
            </a:r>
            <a:r>
              <a:rPr lang="es-MX" sz="1800" dirty="0" smtClean="0">
                <a:latin typeface="Arial" panose="020B0604020202020204" pitchFamily="34" charset="0"/>
                <a:cs typeface="Arial" panose="020B0604020202020204" pitchFamily="34" charset="0"/>
              </a:rPr>
              <a:t>.</a:t>
            </a:r>
            <a:r>
              <a:rPr lang="es-MX" sz="1800" dirty="0" smtClean="0">
                <a:latin typeface="Arial" panose="020B0604020202020204" pitchFamily="34" charset="0"/>
                <a:ea typeface="Arial" charset="0"/>
                <a:cs typeface="Arial" panose="020B0604020202020204" pitchFamily="34" charset="0"/>
              </a:rPr>
              <a:t> </a:t>
            </a:r>
            <a:endParaRPr lang="en-US" sz="1800" dirty="0">
              <a:latin typeface="Arial" panose="020B0604020202020204" pitchFamily="34" charset="0"/>
              <a:ea typeface="Arial" charset="0"/>
              <a:cs typeface="Arial" panose="020B0604020202020204" pitchFamily="34" charset="0"/>
            </a:endParaRPr>
          </a:p>
        </p:txBody>
      </p:sp>
      <p:sp>
        <p:nvSpPr>
          <p:cNvPr id="15" name="Marcador de contenido 7"/>
          <p:cNvSpPr txBox="1">
            <a:spLocks/>
          </p:cNvSpPr>
          <p:nvPr/>
        </p:nvSpPr>
        <p:spPr>
          <a:xfrm>
            <a:off x="1352551" y="3833618"/>
            <a:ext cx="8739188" cy="647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lvl="1">
              <a:spcBef>
                <a:spcPts val="1000"/>
              </a:spcBef>
            </a:pPr>
            <a:r>
              <a:rPr lang="es-MX" sz="1800" dirty="0" smtClean="0">
                <a:latin typeface="Arial" panose="020B0604020202020204" pitchFamily="34" charset="0"/>
                <a:cs typeface="Arial" panose="020B0604020202020204" pitchFamily="34" charset="0"/>
              </a:rPr>
              <a:t>Estudiantes </a:t>
            </a:r>
            <a:r>
              <a:rPr lang="es-MX" sz="1800" dirty="0">
                <a:latin typeface="Arial" panose="020B0604020202020204" pitchFamily="34" charset="0"/>
                <a:cs typeface="Arial" panose="020B0604020202020204" pitchFamily="34" charset="0"/>
              </a:rPr>
              <a:t>con menos tiempo y condiciones poco favorables para realizar el SS; crece la tendencia de realizarlo en la UV aunque no en los programas institucionales</a:t>
            </a:r>
            <a:r>
              <a:rPr lang="es-MX"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p:txBody>
      </p:sp>
      <p:sp>
        <p:nvSpPr>
          <p:cNvPr id="16" name="15 Flecha abajo"/>
          <p:cNvSpPr/>
          <p:nvPr/>
        </p:nvSpPr>
        <p:spPr>
          <a:xfrm>
            <a:off x="5283672" y="4697796"/>
            <a:ext cx="432015" cy="903254"/>
          </a:xfrm>
          <a:prstGeom prst="downArrow">
            <a:avLst>
              <a:gd name="adj1" fmla="val 50000"/>
              <a:gd name="adj2" fmla="val 100883"/>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1774033" y="5633402"/>
            <a:ext cx="7896224" cy="830997"/>
          </a:xfrm>
          <a:prstGeom prst="rect">
            <a:avLst/>
          </a:prstGeom>
        </p:spPr>
        <p:txBody>
          <a:bodyPr wrap="square">
            <a:spAutoFit/>
          </a:bodyPr>
          <a:lstStyle/>
          <a:p>
            <a:r>
              <a:rPr lang="es-MX" sz="2400" b="1" dirty="0" smtClean="0"/>
              <a:t>Todo ello impacta negativamente a </a:t>
            </a:r>
            <a:r>
              <a:rPr lang="es-MX" sz="2400" b="1" dirty="0"/>
              <a:t>prestadores, receptores y la meta </a:t>
            </a:r>
            <a:r>
              <a:rPr lang="es-MX" sz="2400" b="1" dirty="0" smtClean="0"/>
              <a:t>institucional de lograr una EE integradora.</a:t>
            </a:r>
            <a:endParaRPr lang="en-US" sz="2400" b="1" dirty="0"/>
          </a:p>
        </p:txBody>
      </p:sp>
    </p:spTree>
    <p:extLst>
      <p:ext uri="{BB962C8B-B14F-4D97-AF65-F5344CB8AC3E}">
        <p14:creationId xmlns:p14="http://schemas.microsoft.com/office/powerpoint/2010/main" val="392602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P spid="13" grpId="0"/>
      <p:bldP spid="14" grpId="0"/>
      <p:bldP spid="15" grpId="0"/>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1040605" y="2473046"/>
            <a:ext cx="10110788" cy="771138"/>
          </a:xfrm>
        </p:spPr>
        <p:txBody>
          <a:bodyPr tIns="72000" bIns="72000">
            <a:normAutofit/>
          </a:bodyPr>
          <a:lstStyle/>
          <a:p>
            <a:pPr lvl="0" algn="just"/>
            <a:r>
              <a:rPr lang="es-ES_tradnl" sz="2200" dirty="0" smtClean="0">
                <a:latin typeface="Arial" charset="0"/>
                <a:ea typeface="Arial" charset="0"/>
                <a:cs typeface="Arial" charset="0"/>
              </a:rPr>
              <a:t>Hay diversidad de prácticas y criterios instituidos, que producen experiencias diferenciadas para los estudiantes.</a:t>
            </a:r>
            <a:endParaRPr lang="es-ES_tradnl" sz="2200" dirty="0">
              <a:latin typeface="Arial" charset="0"/>
              <a:ea typeface="Arial" charset="0"/>
              <a:cs typeface="Arial" charset="0"/>
            </a:endParaRPr>
          </a:p>
        </p:txBody>
      </p:sp>
      <p:sp>
        <p:nvSpPr>
          <p:cNvPr id="11" name="Marcador de contenido 7"/>
          <p:cNvSpPr txBox="1">
            <a:spLocks/>
          </p:cNvSpPr>
          <p:nvPr/>
        </p:nvSpPr>
        <p:spPr>
          <a:xfrm>
            <a:off x="1040605" y="4742146"/>
            <a:ext cx="10117930" cy="678334"/>
          </a:xfrm>
          <a:prstGeom prst="rect">
            <a:avLst/>
          </a:prstGeom>
        </p:spPr>
        <p:txBody>
          <a:bodyPr vert="horz" lIns="91440" tIns="72000" rIns="91440" bIns="72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2200" dirty="0" smtClean="0">
                <a:latin typeface="Arial" charset="0"/>
                <a:ea typeface="Arial" charset="0"/>
                <a:cs typeface="Arial" charset="0"/>
              </a:rPr>
              <a:t> </a:t>
            </a:r>
            <a:endParaRPr lang="es-ES_tradnl" sz="2200" dirty="0">
              <a:latin typeface="Arial" charset="0"/>
              <a:ea typeface="Arial" charset="0"/>
              <a:cs typeface="Arial" charset="0"/>
            </a:endParaRPr>
          </a:p>
        </p:txBody>
      </p:sp>
      <p:sp>
        <p:nvSpPr>
          <p:cNvPr id="12" name="Título 5"/>
          <p:cNvSpPr txBox="1">
            <a:spLocks/>
          </p:cNvSpPr>
          <p:nvPr/>
        </p:nvSpPr>
        <p:spPr>
          <a:xfrm>
            <a:off x="2238374" y="3244184"/>
            <a:ext cx="7715251"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Arial" charset="0"/>
                <a:ea typeface="Arial" charset="0"/>
                <a:cs typeface="Arial" charset="0"/>
              </a:rPr>
              <a:t>Hallazgos en Experiencia </a:t>
            </a:r>
            <a:r>
              <a:rPr lang="es-ES" sz="3200" b="1" dirty="0" err="1" smtClean="0">
                <a:latin typeface="Arial" charset="0"/>
                <a:ea typeface="Arial" charset="0"/>
                <a:cs typeface="Arial" charset="0"/>
              </a:rPr>
              <a:t>Recepcional</a:t>
            </a:r>
            <a:endParaRPr lang="es-ES" sz="3200" b="1" dirty="0">
              <a:latin typeface="Arial" charset="0"/>
              <a:ea typeface="Arial" charset="0"/>
              <a:cs typeface="Arial" charset="0"/>
            </a:endParaRPr>
          </a:p>
        </p:txBody>
      </p:sp>
      <p:sp>
        <p:nvSpPr>
          <p:cNvPr id="13" name="Marcador de contenido 7"/>
          <p:cNvSpPr txBox="1">
            <a:spLocks/>
          </p:cNvSpPr>
          <p:nvPr/>
        </p:nvSpPr>
        <p:spPr>
          <a:xfrm>
            <a:off x="1033463" y="1722244"/>
            <a:ext cx="10110788" cy="618649"/>
          </a:xfrm>
          <a:prstGeom prst="rect">
            <a:avLst/>
          </a:prstGeom>
        </p:spPr>
        <p:txBody>
          <a:bodyPr vert="horz" lIns="91440" tIns="72000" rIns="91440" bIns="72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2200" dirty="0" smtClean="0">
                <a:latin typeface="Arial" charset="0"/>
                <a:ea typeface="Arial" charset="0"/>
                <a:cs typeface="Arial" charset="0"/>
              </a:rPr>
              <a:t>Hay interpretaciones conflictuales sobre la forma en la que debe operar la EE en las entidades, derivada en parte de la ambigüedad del marco normativo.</a:t>
            </a:r>
            <a:endParaRPr lang="es-ES_tradnl" sz="2200" dirty="0">
              <a:latin typeface="Arial" charset="0"/>
              <a:ea typeface="Arial" charset="0"/>
              <a:cs typeface="Arial" charset="0"/>
            </a:endParaRPr>
          </a:p>
        </p:txBody>
      </p:sp>
      <p:sp>
        <p:nvSpPr>
          <p:cNvPr id="14" name="Marcador de contenido 7"/>
          <p:cNvSpPr txBox="1">
            <a:spLocks/>
          </p:cNvSpPr>
          <p:nvPr/>
        </p:nvSpPr>
        <p:spPr>
          <a:xfrm>
            <a:off x="1047747" y="3310876"/>
            <a:ext cx="10110788" cy="507637"/>
          </a:xfrm>
          <a:prstGeom prst="rect">
            <a:avLst/>
          </a:prstGeom>
        </p:spPr>
        <p:txBody>
          <a:bodyPr vert="horz" lIns="91440" tIns="72000" rIns="91440" bIns="7200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2200" dirty="0" smtClean="0">
                <a:latin typeface="Arial" charset="0"/>
                <a:ea typeface="Arial" charset="0"/>
                <a:cs typeface="Arial" charset="0"/>
              </a:rPr>
              <a:t>Creciente acreditación por examen con relación al  trabajo escrito.</a:t>
            </a:r>
            <a:endParaRPr lang="es-ES_tradnl" sz="2200" dirty="0">
              <a:latin typeface="Arial" charset="0"/>
              <a:ea typeface="Arial" charset="0"/>
              <a:cs typeface="Arial" charset="0"/>
            </a:endParaRPr>
          </a:p>
        </p:txBody>
      </p:sp>
      <p:graphicFrame>
        <p:nvGraphicFramePr>
          <p:cNvPr id="16" name="15 Gráfico">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id="{1073FED7-D52E-4909-B9CA-68DAF181A01C}"/>
              </a:ext>
            </a:extLst>
          </p:cNvPr>
          <p:cNvGraphicFramePr/>
          <p:nvPr>
            <p:extLst>
              <p:ext uri="{D42A27DB-BD31-4B8C-83A1-F6EECF244321}">
                <p14:modId xmlns:p14="http://schemas.microsoft.com/office/powerpoint/2010/main" val="4208633291"/>
              </p:ext>
            </p:extLst>
          </p:nvPr>
        </p:nvGraphicFramePr>
        <p:xfrm>
          <a:off x="2238375" y="3818513"/>
          <a:ext cx="6905626" cy="29092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762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3.7037E-6 L -0.00195 -0.45463 " pathEditMode="relative" rAng="0" ptsTypes="AA">
                                      <p:cBhvr>
                                        <p:cTn id="13" dur="1000" fill="hold"/>
                                        <p:tgtEl>
                                          <p:spTgt spid="12"/>
                                        </p:tgtEl>
                                        <p:attrNameLst>
                                          <p:attrName>ppt_x</p:attrName>
                                          <p:attrName>ppt_y</p:attrName>
                                        </p:attrNameLst>
                                      </p:cBhvr>
                                      <p:rCtr x="-104" y="-22731"/>
                                    </p:animMotion>
                                  </p:childTnLst>
                                </p:cTn>
                              </p:par>
                              <p:par>
                                <p:cTn id="14" presetID="3" presetClass="emph" presetSubtype="2" fill="hold" grpId="1" nodeType="withEffect">
                                  <p:stCondLst>
                                    <p:cond delay="0"/>
                                  </p:stCondLst>
                                  <p:childTnLst>
                                    <p:animClr clrSpc="rgb" dir="cw">
                                      <p:cBhvr override="childStyle">
                                        <p:cTn id="15" dur="1000" fill="hold"/>
                                        <p:tgtEl>
                                          <p:spTgt spid="12"/>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2" grpId="0"/>
      <p:bldP spid="12" grpId="1"/>
      <p:bldP spid="12" grpId="2"/>
      <p:bldP spid="13" grpId="0"/>
      <p:bldP spid="14" grpId="0"/>
      <p:bldGraphic spid="1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1040605" y="2473046"/>
            <a:ext cx="10110788" cy="771138"/>
          </a:xfrm>
        </p:spPr>
        <p:txBody>
          <a:bodyPr tIns="72000" bIns="72000">
            <a:noAutofit/>
          </a:bodyPr>
          <a:lstStyle/>
          <a:p>
            <a:pPr lvl="0" algn="just"/>
            <a:r>
              <a:rPr lang="es-ES_tradnl" sz="2400" dirty="0">
                <a:solidFill>
                  <a:prstClr val="black"/>
                </a:solidFill>
              </a:rPr>
              <a:t>Evidencias de acaparamiento de las direcciones </a:t>
            </a:r>
            <a:r>
              <a:rPr lang="es-ES_tradnl" sz="2400" dirty="0" smtClean="0">
                <a:solidFill>
                  <a:prstClr val="black"/>
                </a:solidFill>
              </a:rPr>
              <a:t>del documento </a:t>
            </a:r>
            <a:r>
              <a:rPr lang="es-ES_tradnl" sz="2400" dirty="0" err="1" smtClean="0">
                <a:solidFill>
                  <a:prstClr val="black"/>
                </a:solidFill>
              </a:rPr>
              <a:t>Recepcional</a:t>
            </a:r>
            <a:r>
              <a:rPr lang="es-ES_tradnl" sz="2400" dirty="0" smtClean="0">
                <a:solidFill>
                  <a:prstClr val="black"/>
                </a:solidFill>
              </a:rPr>
              <a:t>; </a:t>
            </a:r>
            <a:r>
              <a:rPr lang="es-ES_tradnl" sz="2400" dirty="0">
                <a:solidFill>
                  <a:prstClr val="black"/>
                </a:solidFill>
              </a:rPr>
              <a:t>en su caso, de no reconocimiento de la tarea de dirección de dichos </a:t>
            </a:r>
            <a:r>
              <a:rPr lang="es-ES_tradnl" sz="2400" dirty="0" smtClean="0">
                <a:solidFill>
                  <a:prstClr val="black"/>
                </a:solidFill>
              </a:rPr>
              <a:t>trabajos.</a:t>
            </a:r>
            <a:endParaRPr lang="es-ES_tradnl" sz="2400" dirty="0">
              <a:latin typeface="Arial" charset="0"/>
              <a:ea typeface="Arial" charset="0"/>
              <a:cs typeface="Arial" charset="0"/>
            </a:endParaRPr>
          </a:p>
        </p:txBody>
      </p:sp>
      <p:sp>
        <p:nvSpPr>
          <p:cNvPr id="11" name="Marcador de contenido 7"/>
          <p:cNvSpPr txBox="1">
            <a:spLocks/>
          </p:cNvSpPr>
          <p:nvPr/>
        </p:nvSpPr>
        <p:spPr>
          <a:xfrm>
            <a:off x="1040605" y="4742146"/>
            <a:ext cx="10117930" cy="678334"/>
          </a:xfrm>
          <a:prstGeom prst="rect">
            <a:avLst/>
          </a:prstGeom>
        </p:spPr>
        <p:txBody>
          <a:bodyPr vert="horz" lIns="91440" tIns="72000" rIns="91440" bIns="72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2200" dirty="0" smtClean="0">
                <a:latin typeface="Arial" charset="0"/>
                <a:ea typeface="Arial" charset="0"/>
                <a:cs typeface="Arial" charset="0"/>
              </a:rPr>
              <a:t> </a:t>
            </a:r>
            <a:endParaRPr lang="es-ES_tradnl" sz="2200" dirty="0">
              <a:latin typeface="Arial" charset="0"/>
              <a:ea typeface="Arial" charset="0"/>
              <a:cs typeface="Arial" charset="0"/>
            </a:endParaRPr>
          </a:p>
        </p:txBody>
      </p:sp>
      <p:sp>
        <p:nvSpPr>
          <p:cNvPr id="12" name="Título 5"/>
          <p:cNvSpPr txBox="1">
            <a:spLocks/>
          </p:cNvSpPr>
          <p:nvPr/>
        </p:nvSpPr>
        <p:spPr>
          <a:xfrm>
            <a:off x="2238374" y="3244184"/>
            <a:ext cx="7715251"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Arial" charset="0"/>
                <a:ea typeface="Arial" charset="0"/>
                <a:cs typeface="Arial" charset="0"/>
              </a:rPr>
              <a:t>Hallazgos en Experiencia </a:t>
            </a:r>
            <a:r>
              <a:rPr lang="es-ES" sz="3200" b="1" dirty="0" err="1" smtClean="0">
                <a:latin typeface="Arial" charset="0"/>
                <a:ea typeface="Arial" charset="0"/>
                <a:cs typeface="Arial" charset="0"/>
              </a:rPr>
              <a:t>Recepcional</a:t>
            </a:r>
            <a:endParaRPr lang="es-ES" sz="3200" b="1" dirty="0">
              <a:latin typeface="Arial" charset="0"/>
              <a:ea typeface="Arial" charset="0"/>
              <a:cs typeface="Arial" charset="0"/>
            </a:endParaRPr>
          </a:p>
        </p:txBody>
      </p:sp>
      <p:sp>
        <p:nvSpPr>
          <p:cNvPr id="13" name="Marcador de contenido 7"/>
          <p:cNvSpPr txBox="1">
            <a:spLocks/>
          </p:cNvSpPr>
          <p:nvPr/>
        </p:nvSpPr>
        <p:spPr>
          <a:xfrm>
            <a:off x="1033463" y="1450742"/>
            <a:ext cx="10110788" cy="618649"/>
          </a:xfrm>
          <a:prstGeom prst="rect">
            <a:avLst/>
          </a:prstGeom>
        </p:spPr>
        <p:txBody>
          <a:bodyPr vert="horz" lIns="91440" tIns="72000" rIns="91440" bIns="72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2400" dirty="0">
                <a:solidFill>
                  <a:prstClr val="black"/>
                </a:solidFill>
              </a:rPr>
              <a:t>Tendencial predominio de los intereses de </a:t>
            </a:r>
            <a:r>
              <a:rPr lang="es-ES_tradnl" sz="2400" dirty="0" smtClean="0">
                <a:solidFill>
                  <a:prstClr val="black"/>
                </a:solidFill>
              </a:rPr>
              <a:t>académicos </a:t>
            </a:r>
            <a:r>
              <a:rPr lang="es-ES_tradnl" sz="2400" dirty="0">
                <a:solidFill>
                  <a:prstClr val="black"/>
                </a:solidFill>
              </a:rPr>
              <a:t>sobre los de estudiantes: prácticas colegiadas como </a:t>
            </a:r>
            <a:r>
              <a:rPr lang="es-ES_tradnl" sz="2400" dirty="0" smtClean="0">
                <a:solidFill>
                  <a:prstClr val="black"/>
                </a:solidFill>
              </a:rPr>
              <a:t>las de CA</a:t>
            </a:r>
            <a:r>
              <a:rPr lang="es-ES_tradnl" sz="2400" dirty="0">
                <a:solidFill>
                  <a:prstClr val="black"/>
                </a:solidFill>
              </a:rPr>
              <a:t>, pueden superponerse con las asignaciones y orientaciones de la ER</a:t>
            </a:r>
            <a:r>
              <a:rPr lang="es-ES_tradnl" sz="2200" dirty="0" smtClean="0">
                <a:latin typeface="Arial" charset="0"/>
                <a:ea typeface="Arial" charset="0"/>
                <a:cs typeface="Arial" charset="0"/>
              </a:rPr>
              <a:t>.</a:t>
            </a:r>
            <a:endParaRPr lang="es-ES_tradnl" sz="2200" dirty="0">
              <a:latin typeface="Arial" charset="0"/>
              <a:ea typeface="Arial" charset="0"/>
              <a:cs typeface="Arial" charset="0"/>
            </a:endParaRPr>
          </a:p>
        </p:txBody>
      </p:sp>
      <p:graphicFrame>
        <p:nvGraphicFramePr>
          <p:cNvPr id="17" name="16 Tabla"/>
          <p:cNvGraphicFramePr>
            <a:graphicFrameLocks noGrp="1"/>
          </p:cNvGraphicFramePr>
          <p:nvPr>
            <p:extLst>
              <p:ext uri="{D42A27DB-BD31-4B8C-83A1-F6EECF244321}">
                <p14:modId xmlns:p14="http://schemas.microsoft.com/office/powerpoint/2010/main" val="2393376992"/>
              </p:ext>
            </p:extLst>
          </p:nvPr>
        </p:nvGraphicFramePr>
        <p:xfrm>
          <a:off x="2622886" y="4254305"/>
          <a:ext cx="6713620" cy="1797988"/>
        </p:xfrm>
        <a:graphic>
          <a:graphicData uri="http://schemas.openxmlformats.org/drawingml/2006/table">
            <a:tbl>
              <a:tblPr firstRow="1" firstCol="1" bandRow="1">
                <a:tableStyleId>{5C22544A-7EE6-4342-B048-85BDC9FD1C3A}</a:tableStyleId>
              </a:tblPr>
              <a:tblGrid>
                <a:gridCol w="1342724"/>
                <a:gridCol w="1342724"/>
                <a:gridCol w="1342724"/>
                <a:gridCol w="1342724"/>
                <a:gridCol w="1342724"/>
              </a:tblGrid>
              <a:tr h="823021">
                <a:tc gridSpan="5">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s-MX" sz="2000" b="1" i="0" u="none" strike="noStrike" kern="1200" cap="none" spc="0" normalizeH="0" baseline="0" noProof="0" dirty="0" smtClean="0">
                          <a:ln>
                            <a:noFill/>
                          </a:ln>
                          <a:solidFill>
                            <a:schemeClr val="bg1">
                              <a:lumMod val="95000"/>
                            </a:schemeClr>
                          </a:solidFill>
                          <a:effectLst/>
                          <a:uLnTx/>
                          <a:uFillTx/>
                          <a:latin typeface="+mn-lt"/>
                          <a:ea typeface="+mn-ea"/>
                          <a:cs typeface="+mn-cs"/>
                        </a:rPr>
                        <a:t>NÚMERO DE TESIS DIRIGIDAS POR MAESTRO DE LA UV</a:t>
                      </a:r>
                      <a:endParaRPr kumimoji="0" lang="es-MX" sz="20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algn="ctr">
                        <a:lnSpc>
                          <a:spcPct val="107000"/>
                        </a:lnSpc>
                        <a:spcAft>
                          <a:spcPts val="0"/>
                        </a:spcAft>
                      </a:pPr>
                      <a:endParaRPr lang="es-MX" sz="1400" dirty="0" smtClean="0">
                        <a:effectLst/>
                        <a:latin typeface="Calibri"/>
                        <a:ea typeface="Calibri"/>
                        <a:cs typeface="Times New Roman"/>
                      </a:endParaRPr>
                    </a:p>
                  </a:txBody>
                  <a:tcPr marL="44450" marR="44450" marT="0" marB="0" anchor="b"/>
                </a:tc>
                <a:tc hMerge="1">
                  <a:txBody>
                    <a:bodyPr/>
                    <a:lstStyle/>
                    <a:p>
                      <a:pPr algn="ctr">
                        <a:lnSpc>
                          <a:spcPct val="107000"/>
                        </a:lnSpc>
                        <a:spcAft>
                          <a:spcPts val="0"/>
                        </a:spcAft>
                      </a:pPr>
                      <a:endParaRPr lang="es-MX" sz="1100" dirty="0">
                        <a:effectLst/>
                        <a:latin typeface="Calibri"/>
                        <a:ea typeface="Calibri"/>
                        <a:cs typeface="Times New Roman"/>
                      </a:endParaRPr>
                    </a:p>
                  </a:txBody>
                  <a:tcPr marL="44450" marR="44450" marT="0" marB="0" anchor="b"/>
                </a:tc>
                <a:tc hMerge="1">
                  <a:txBody>
                    <a:bodyPr/>
                    <a:lstStyle/>
                    <a:p>
                      <a:pPr algn="ctr">
                        <a:lnSpc>
                          <a:spcPct val="107000"/>
                        </a:lnSpc>
                        <a:spcAft>
                          <a:spcPts val="0"/>
                        </a:spcAft>
                      </a:pPr>
                      <a:endParaRPr lang="es-MX" sz="1100" dirty="0">
                        <a:effectLst/>
                        <a:latin typeface="Calibri"/>
                        <a:ea typeface="Calibri"/>
                        <a:cs typeface="Times New Roman"/>
                      </a:endParaRPr>
                    </a:p>
                  </a:txBody>
                  <a:tcPr marL="44450" marR="44450" marT="0" marB="0" anchor="b"/>
                </a:tc>
                <a:tc hMerge="1">
                  <a:txBody>
                    <a:bodyPr/>
                    <a:lstStyle/>
                    <a:p>
                      <a:pPr algn="ctr">
                        <a:lnSpc>
                          <a:spcPct val="107000"/>
                        </a:lnSpc>
                        <a:spcAft>
                          <a:spcPts val="0"/>
                        </a:spcAft>
                      </a:pPr>
                      <a:endParaRPr lang="es-MX" sz="1100" dirty="0">
                        <a:effectLst/>
                        <a:latin typeface="Calibri"/>
                        <a:ea typeface="Calibri"/>
                        <a:cs typeface="Times New Roman"/>
                      </a:endParaRPr>
                    </a:p>
                  </a:txBody>
                  <a:tcPr marL="44450" marR="44450" marT="0" marB="0" anchor="b"/>
                </a:tc>
                <a:tc hMerge="1">
                  <a:txBody>
                    <a:bodyPr/>
                    <a:lstStyle/>
                    <a:p>
                      <a:pPr algn="ctr">
                        <a:lnSpc>
                          <a:spcPct val="107000"/>
                        </a:lnSpc>
                        <a:spcAft>
                          <a:spcPts val="0"/>
                        </a:spcAft>
                      </a:pPr>
                      <a:endParaRPr lang="es-MX" sz="1100" dirty="0">
                        <a:effectLst/>
                        <a:latin typeface="Calibri"/>
                        <a:ea typeface="Calibri"/>
                        <a:cs typeface="Times New Roman"/>
                      </a:endParaRPr>
                    </a:p>
                  </a:txBody>
                  <a:tcPr marL="44450" marR="44450" marT="0" marB="0" anchor="b"/>
                </a:tc>
              </a:tr>
              <a:tr h="458280">
                <a:tc>
                  <a:txBody>
                    <a:bodyPr/>
                    <a:lstStyle/>
                    <a:p>
                      <a:pPr algn="ctr">
                        <a:lnSpc>
                          <a:spcPct val="107000"/>
                        </a:lnSpc>
                        <a:spcAft>
                          <a:spcPts val="0"/>
                        </a:spcAft>
                      </a:pPr>
                      <a:r>
                        <a:rPr lang="es-MX" sz="2000" b="1" dirty="0">
                          <a:effectLst/>
                        </a:rPr>
                        <a:t>Rangos</a:t>
                      </a:r>
                      <a:endParaRPr lang="es-MX" sz="1800" b="1"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a:effectLst/>
                        </a:rPr>
                        <a:t>1--5</a:t>
                      </a:r>
                      <a:endParaRPr lang="es-MX" sz="1800" b="1"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a:effectLst/>
                        </a:rPr>
                        <a:t>6--10</a:t>
                      </a:r>
                      <a:endParaRPr lang="es-MX" sz="1800" b="1"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a:effectLst/>
                        </a:rPr>
                        <a:t>11--15</a:t>
                      </a:r>
                      <a:endParaRPr lang="es-MX" sz="1800" b="1"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smtClean="0">
                          <a:effectLst/>
                        </a:rPr>
                        <a:t>+ de </a:t>
                      </a:r>
                      <a:r>
                        <a:rPr lang="es-MX" sz="2000" b="1" dirty="0">
                          <a:effectLst/>
                        </a:rPr>
                        <a:t>16</a:t>
                      </a:r>
                      <a:endParaRPr lang="es-MX" sz="1800" b="1" dirty="0">
                        <a:effectLst/>
                        <a:latin typeface="Calibri"/>
                        <a:ea typeface="Calibri"/>
                        <a:cs typeface="Times New Roman"/>
                      </a:endParaRPr>
                    </a:p>
                  </a:txBody>
                  <a:tcPr marL="44450" marR="44450" marT="0" marB="0" anchor="b"/>
                </a:tc>
              </a:tr>
              <a:tr h="516687">
                <a:tc>
                  <a:txBody>
                    <a:bodyPr/>
                    <a:lstStyle/>
                    <a:p>
                      <a:pPr algn="ctr">
                        <a:lnSpc>
                          <a:spcPct val="107000"/>
                        </a:lnSpc>
                        <a:spcAft>
                          <a:spcPts val="0"/>
                        </a:spcAft>
                      </a:pPr>
                      <a:r>
                        <a:rPr lang="es-MX" sz="2000" b="1">
                          <a:effectLst/>
                        </a:rPr>
                        <a:t>Total</a:t>
                      </a:r>
                      <a:endParaRPr lang="es-MX" sz="1800" b="1">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a:effectLst/>
                        </a:rPr>
                        <a:t>2746</a:t>
                      </a:r>
                      <a:endParaRPr lang="es-MX" sz="1800" b="1"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a:effectLst/>
                        </a:rPr>
                        <a:t>267</a:t>
                      </a:r>
                      <a:endParaRPr lang="es-MX" sz="1800" b="1"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a:effectLst/>
                        </a:rPr>
                        <a:t>65</a:t>
                      </a:r>
                      <a:endParaRPr lang="es-MX" sz="1800" b="1"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MX" sz="2000" b="1" dirty="0" smtClean="0">
                          <a:effectLst/>
                        </a:rPr>
                        <a:t>11</a:t>
                      </a:r>
                    </a:p>
                  </a:txBody>
                  <a:tcPr marL="44450" marR="44450" marT="0" marB="0" anchor="b"/>
                </a:tc>
              </a:tr>
            </a:tbl>
          </a:graphicData>
        </a:graphic>
      </p:graphicFrame>
    </p:spTree>
    <p:extLst>
      <p:ext uri="{BB962C8B-B14F-4D97-AF65-F5344CB8AC3E}">
        <p14:creationId xmlns:p14="http://schemas.microsoft.com/office/powerpoint/2010/main" val="421076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3.7037E-6 L -0.00195 -0.45463 " pathEditMode="relative" rAng="0" ptsTypes="AA">
                                      <p:cBhvr>
                                        <p:cTn id="13" dur="1000" fill="hold"/>
                                        <p:tgtEl>
                                          <p:spTgt spid="12"/>
                                        </p:tgtEl>
                                        <p:attrNameLst>
                                          <p:attrName>ppt_x</p:attrName>
                                          <p:attrName>ppt_y</p:attrName>
                                        </p:attrNameLst>
                                      </p:cBhvr>
                                      <p:rCtr x="-104" y="-22731"/>
                                    </p:animMotion>
                                  </p:childTnLst>
                                </p:cTn>
                              </p:par>
                              <p:par>
                                <p:cTn id="14" presetID="3" presetClass="emph" presetSubtype="2" fill="hold" grpId="1" nodeType="withEffect">
                                  <p:stCondLst>
                                    <p:cond delay="0"/>
                                  </p:stCondLst>
                                  <p:childTnLst>
                                    <p:animClr clrSpc="rgb" dir="cw">
                                      <p:cBhvr override="childStyle">
                                        <p:cTn id="15" dur="1000" fill="hold"/>
                                        <p:tgtEl>
                                          <p:spTgt spid="12"/>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2" grpId="0"/>
      <p:bldP spid="12" grpId="1"/>
      <p:bldP spid="12" grpId="2"/>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11" name="Marcador de contenido 7"/>
          <p:cNvSpPr txBox="1">
            <a:spLocks/>
          </p:cNvSpPr>
          <p:nvPr/>
        </p:nvSpPr>
        <p:spPr>
          <a:xfrm>
            <a:off x="1040605" y="4742146"/>
            <a:ext cx="10117930" cy="678334"/>
          </a:xfrm>
          <a:prstGeom prst="rect">
            <a:avLst/>
          </a:prstGeom>
        </p:spPr>
        <p:txBody>
          <a:bodyPr vert="horz" lIns="91440" tIns="72000" rIns="91440" bIns="72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2200" dirty="0" smtClean="0">
                <a:latin typeface="Arial" charset="0"/>
                <a:ea typeface="Arial" charset="0"/>
                <a:cs typeface="Arial" charset="0"/>
              </a:rPr>
              <a:t> </a:t>
            </a:r>
            <a:endParaRPr lang="es-ES_tradnl" sz="2200" dirty="0">
              <a:latin typeface="Arial" charset="0"/>
              <a:ea typeface="Arial" charset="0"/>
              <a:cs typeface="Arial" charset="0"/>
            </a:endParaRPr>
          </a:p>
        </p:txBody>
      </p:sp>
      <p:sp>
        <p:nvSpPr>
          <p:cNvPr id="12" name="Título 5"/>
          <p:cNvSpPr txBox="1">
            <a:spLocks/>
          </p:cNvSpPr>
          <p:nvPr/>
        </p:nvSpPr>
        <p:spPr>
          <a:xfrm>
            <a:off x="2238374" y="3244184"/>
            <a:ext cx="7715251"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Arial" charset="0"/>
                <a:ea typeface="Arial" charset="0"/>
                <a:cs typeface="Arial" charset="0"/>
              </a:rPr>
              <a:t>Hallazgos en Experiencia </a:t>
            </a:r>
            <a:r>
              <a:rPr lang="es-ES" sz="3200" b="1" dirty="0" err="1" smtClean="0">
                <a:latin typeface="Arial" charset="0"/>
                <a:ea typeface="Arial" charset="0"/>
                <a:cs typeface="Arial" charset="0"/>
              </a:rPr>
              <a:t>Recepcional</a:t>
            </a:r>
            <a:endParaRPr lang="es-ES" sz="3200" b="1" dirty="0">
              <a:latin typeface="Arial" charset="0"/>
              <a:ea typeface="Arial" charset="0"/>
              <a:cs typeface="Arial" charset="0"/>
            </a:endParaRPr>
          </a:p>
        </p:txBody>
      </p:sp>
      <p:sp>
        <p:nvSpPr>
          <p:cNvPr id="13" name="Marcador de contenido 7"/>
          <p:cNvSpPr txBox="1">
            <a:spLocks/>
          </p:cNvSpPr>
          <p:nvPr/>
        </p:nvSpPr>
        <p:spPr>
          <a:xfrm>
            <a:off x="1033463" y="1722244"/>
            <a:ext cx="10110788" cy="618649"/>
          </a:xfrm>
          <a:prstGeom prst="rect">
            <a:avLst/>
          </a:prstGeom>
        </p:spPr>
        <p:txBody>
          <a:bodyPr vert="horz" lIns="91440" tIns="72000" rIns="91440" bIns="72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2400" dirty="0">
                <a:solidFill>
                  <a:prstClr val="black"/>
                </a:solidFill>
              </a:rPr>
              <a:t>Representaciones encontradas entre directivos, académicos y estudiantes sobre la designación de directores </a:t>
            </a:r>
            <a:r>
              <a:rPr lang="es-ES_tradnl" sz="2400" dirty="0" smtClean="0">
                <a:solidFill>
                  <a:prstClr val="black"/>
                </a:solidFill>
              </a:rPr>
              <a:t>del documento </a:t>
            </a:r>
            <a:r>
              <a:rPr lang="es-ES_tradnl" sz="2400" dirty="0" err="1" smtClean="0">
                <a:solidFill>
                  <a:prstClr val="black"/>
                </a:solidFill>
              </a:rPr>
              <a:t>recepcional</a:t>
            </a:r>
            <a:r>
              <a:rPr lang="es-ES_tradnl" sz="2200" dirty="0" smtClean="0">
                <a:latin typeface="Arial" charset="0"/>
                <a:ea typeface="Arial" charset="0"/>
                <a:cs typeface="Arial" charset="0"/>
              </a:rPr>
              <a:t>.</a:t>
            </a:r>
            <a:endParaRPr lang="es-ES_tradnl" sz="2200" dirty="0">
              <a:latin typeface="Arial" charset="0"/>
              <a:ea typeface="Arial" charset="0"/>
              <a:cs typeface="Arial" charset="0"/>
            </a:endParaRPr>
          </a:p>
        </p:txBody>
      </p:sp>
      <p:graphicFrame>
        <p:nvGraphicFramePr>
          <p:cNvPr id="15" name="14 Gráfico"/>
          <p:cNvGraphicFramePr/>
          <p:nvPr>
            <p:extLst>
              <p:ext uri="{D42A27DB-BD31-4B8C-83A1-F6EECF244321}">
                <p14:modId xmlns:p14="http://schemas.microsoft.com/office/powerpoint/2010/main" val="434517712"/>
              </p:ext>
            </p:extLst>
          </p:nvPr>
        </p:nvGraphicFramePr>
        <p:xfrm>
          <a:off x="802131" y="2622884"/>
          <a:ext cx="10356404" cy="3628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351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3.7037E-6 L -0.00195 -0.45463 " pathEditMode="relative" rAng="0" ptsTypes="AA">
                                      <p:cBhvr>
                                        <p:cTn id="13" dur="1000" fill="hold"/>
                                        <p:tgtEl>
                                          <p:spTgt spid="12"/>
                                        </p:tgtEl>
                                        <p:attrNameLst>
                                          <p:attrName>ppt_x</p:attrName>
                                          <p:attrName>ppt_y</p:attrName>
                                        </p:attrNameLst>
                                      </p:cBhvr>
                                      <p:rCtr x="-104" y="-22731"/>
                                    </p:animMotion>
                                  </p:childTnLst>
                                </p:cTn>
                              </p:par>
                              <p:par>
                                <p:cTn id="14" presetID="3" presetClass="emph" presetSubtype="2" fill="hold" grpId="1" nodeType="withEffect">
                                  <p:stCondLst>
                                    <p:cond delay="0"/>
                                  </p:stCondLst>
                                  <p:childTnLst>
                                    <p:animClr clrSpc="rgb" dir="cw">
                                      <p:cBhvr override="childStyle">
                                        <p:cTn id="15" dur="1000" fill="hold"/>
                                        <p:tgtEl>
                                          <p:spTgt spid="12"/>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2" grpId="2"/>
      <p:bldP spid="13" grpId="0"/>
      <p:bldGraphic spid="1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Agrupar 5"/>
          <p:cNvGrpSpPr/>
          <p:nvPr/>
        </p:nvGrpSpPr>
        <p:grpSpPr>
          <a:xfrm>
            <a:off x="-6351" y="0"/>
            <a:ext cx="12192002" cy="6858000"/>
            <a:chOff x="-2" y="0"/>
            <a:chExt cx="12192002" cy="685800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8486777" cy="685800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775" y="0"/>
              <a:ext cx="3705225" cy="6858000"/>
            </a:xfrm>
            <a:prstGeom prst="rect">
              <a:avLst/>
            </a:prstGeom>
          </p:spPr>
        </p:pic>
      </p:gr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
        <p:nvSpPr>
          <p:cNvPr id="2" name="1 Título"/>
          <p:cNvSpPr>
            <a:spLocks noGrp="1"/>
          </p:cNvSpPr>
          <p:nvPr>
            <p:ph type="ctrTitle"/>
          </p:nvPr>
        </p:nvSpPr>
        <p:spPr>
          <a:xfrm>
            <a:off x="1677166" y="3056633"/>
            <a:ext cx="5119741" cy="744733"/>
          </a:xfrm>
        </p:spPr>
        <p:txBody>
          <a:bodyPr vert="horz" lIns="91440" tIns="45720" rIns="91440" bIns="45720" rtlCol="0" anchor="b">
            <a:noAutofit/>
          </a:bodyPr>
          <a:lstStyle/>
          <a:p>
            <a:r>
              <a:rPr lang="es-MX" sz="4000" dirty="0">
                <a:solidFill>
                  <a:schemeClr val="bg1"/>
                </a:solidFill>
                <a:latin typeface="Futura Medium" charset="0"/>
                <a:ea typeface="Futura Medium" charset="0"/>
                <a:cs typeface="Futura Medium" charset="0"/>
              </a:rPr>
              <a:t>Recomendaciones</a:t>
            </a:r>
          </a:p>
        </p:txBody>
      </p:sp>
    </p:spTree>
    <p:extLst>
      <p:ext uri="{BB962C8B-B14F-4D97-AF65-F5344CB8AC3E}">
        <p14:creationId xmlns:p14="http://schemas.microsoft.com/office/powerpoint/2010/main" val="353372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712647" y="1723149"/>
            <a:ext cx="10320338" cy="478686"/>
          </a:xfrm>
        </p:spPr>
        <p:txBody>
          <a:bodyPr>
            <a:noAutofit/>
          </a:bodyPr>
          <a:lstStyle/>
          <a:p>
            <a:pPr lvl="0" algn="just">
              <a:lnSpc>
                <a:spcPct val="115000"/>
              </a:lnSpc>
              <a:buFont typeface="Arial" charset="0"/>
              <a:buChar char="•"/>
            </a:pPr>
            <a:r>
              <a:rPr lang="es-ES" sz="2200" dirty="0">
                <a:latin typeface="Arial" charset="0"/>
                <a:ea typeface="Arial" charset="0"/>
                <a:cs typeface="Arial" charset="0"/>
              </a:rPr>
              <a:t>El seguimiento,  evaluación </a:t>
            </a:r>
            <a:r>
              <a:rPr lang="es-ES" sz="2200" dirty="0" smtClean="0">
                <a:latin typeface="Arial" charset="0"/>
                <a:ea typeface="Arial" charset="0"/>
                <a:cs typeface="Arial" charset="0"/>
              </a:rPr>
              <a:t>y, en su caso, </a:t>
            </a:r>
            <a:r>
              <a:rPr lang="es-ES" sz="2200" dirty="0">
                <a:latin typeface="Arial" charset="0"/>
                <a:ea typeface="Arial" charset="0"/>
                <a:cs typeface="Arial" charset="0"/>
              </a:rPr>
              <a:t>actualización  de los planes de estudio. </a:t>
            </a:r>
            <a:endParaRPr lang="es-MX" sz="2200" dirty="0">
              <a:latin typeface="Arial" charset="0"/>
              <a:ea typeface="Arial" charset="0"/>
              <a:cs typeface="Arial" charset="0"/>
            </a:endParaRPr>
          </a:p>
        </p:txBody>
      </p:sp>
      <p:sp>
        <p:nvSpPr>
          <p:cNvPr id="11" name="Título 5"/>
          <p:cNvSpPr txBox="1">
            <a:spLocks/>
          </p:cNvSpPr>
          <p:nvPr/>
        </p:nvSpPr>
        <p:spPr>
          <a:xfrm>
            <a:off x="2238374" y="3244184"/>
            <a:ext cx="7715251"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Arial" charset="0"/>
                <a:ea typeface="Arial" charset="0"/>
                <a:cs typeface="Arial" charset="0"/>
              </a:rPr>
              <a:t>Recomendaciones Área Disciplinar</a:t>
            </a:r>
            <a:endParaRPr lang="es-ES" sz="3200" b="1" dirty="0">
              <a:latin typeface="Arial" charset="0"/>
              <a:ea typeface="Arial" charset="0"/>
              <a:cs typeface="Arial" charset="0"/>
            </a:endParaRPr>
          </a:p>
        </p:txBody>
      </p:sp>
      <p:sp>
        <p:nvSpPr>
          <p:cNvPr id="13" name="Marcador de contenido 7"/>
          <p:cNvSpPr txBox="1">
            <a:spLocks/>
          </p:cNvSpPr>
          <p:nvPr/>
        </p:nvSpPr>
        <p:spPr>
          <a:xfrm>
            <a:off x="712647" y="2509092"/>
            <a:ext cx="10972800" cy="478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Arial" charset="0"/>
              <a:buChar char="•"/>
            </a:pPr>
            <a:r>
              <a:rPr lang="es-ES" sz="2200" dirty="0" smtClean="0">
                <a:latin typeface="Arial" charset="0"/>
                <a:ea typeface="Arial" charset="0"/>
                <a:cs typeface="Arial" charset="0"/>
              </a:rPr>
              <a:t>La creación de un Consejo Consultivo de especialistas en la disciplina.</a:t>
            </a:r>
            <a:endParaRPr lang="es-MX" sz="2200" dirty="0">
              <a:latin typeface="Arial" charset="0"/>
              <a:ea typeface="Arial" charset="0"/>
              <a:cs typeface="Arial" charset="0"/>
            </a:endParaRPr>
          </a:p>
        </p:txBody>
      </p:sp>
      <p:sp>
        <p:nvSpPr>
          <p:cNvPr id="14" name="Marcador de contenido 7"/>
          <p:cNvSpPr txBox="1">
            <a:spLocks/>
          </p:cNvSpPr>
          <p:nvPr/>
        </p:nvSpPr>
        <p:spPr>
          <a:xfrm>
            <a:off x="712647" y="3169094"/>
            <a:ext cx="10972800" cy="4742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Arial" charset="0"/>
              <a:buChar char="•"/>
            </a:pPr>
            <a:r>
              <a:rPr lang="es-ES" sz="2200" dirty="0" smtClean="0">
                <a:latin typeface="Arial" charset="0"/>
                <a:ea typeface="Arial" charset="0"/>
                <a:cs typeface="Arial" charset="0"/>
              </a:rPr>
              <a:t>El rediseño de la Guía de Planes y Programas de estudio.</a:t>
            </a:r>
            <a:endParaRPr lang="es-MX" sz="2200" dirty="0">
              <a:latin typeface="Arial" charset="0"/>
              <a:ea typeface="Arial" charset="0"/>
              <a:cs typeface="Arial" charset="0"/>
            </a:endParaRPr>
          </a:p>
        </p:txBody>
      </p:sp>
      <p:sp>
        <p:nvSpPr>
          <p:cNvPr id="15" name="Marcador de contenido 7"/>
          <p:cNvSpPr txBox="1">
            <a:spLocks/>
          </p:cNvSpPr>
          <p:nvPr/>
        </p:nvSpPr>
        <p:spPr>
          <a:xfrm>
            <a:off x="712647" y="3859899"/>
            <a:ext cx="10972800" cy="4692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Arial" charset="0"/>
              <a:buChar char="•"/>
            </a:pPr>
            <a:r>
              <a:rPr lang="es-ES" sz="2200" dirty="0" smtClean="0">
                <a:latin typeface="Arial" charset="0"/>
                <a:ea typeface="Arial" charset="0"/>
                <a:cs typeface="Arial" charset="0"/>
              </a:rPr>
              <a:t>La valoración del número de créditos necesarios para la formación disciplinar.</a:t>
            </a:r>
            <a:endParaRPr lang="es-MX" sz="2200" dirty="0">
              <a:latin typeface="Arial" charset="0"/>
              <a:ea typeface="Arial" charset="0"/>
              <a:cs typeface="Arial" charset="0"/>
            </a:endParaRPr>
          </a:p>
        </p:txBody>
      </p:sp>
      <p:sp>
        <p:nvSpPr>
          <p:cNvPr id="16" name="Marcador de contenido 7"/>
          <p:cNvSpPr txBox="1">
            <a:spLocks/>
          </p:cNvSpPr>
          <p:nvPr/>
        </p:nvSpPr>
        <p:spPr>
          <a:xfrm>
            <a:off x="712647" y="4545698"/>
            <a:ext cx="10320338" cy="883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spcAft>
                <a:spcPts val="1000"/>
              </a:spcAft>
              <a:buFont typeface="Arial" charset="0"/>
              <a:buChar char="•"/>
            </a:pPr>
            <a:r>
              <a:rPr lang="es-ES" sz="2200" dirty="0" smtClean="0">
                <a:latin typeface="Arial" charset="0"/>
                <a:ea typeface="Arial" charset="0"/>
                <a:cs typeface="Arial" charset="0"/>
              </a:rPr>
              <a:t>El impulso a ejercicios académicos encaminados a disminuir el hermetismo disciplinario con el que se diseñan algunos planes y programas.</a:t>
            </a:r>
            <a:endParaRPr lang="es-MX" sz="2200" dirty="0">
              <a:latin typeface="Arial" charset="0"/>
              <a:ea typeface="Arial" charset="0"/>
              <a:cs typeface="Arial" charset="0"/>
            </a:endParaRPr>
          </a:p>
        </p:txBody>
      </p:sp>
    </p:spTree>
    <p:extLst>
      <p:ext uri="{BB962C8B-B14F-4D97-AF65-F5344CB8AC3E}">
        <p14:creationId xmlns:p14="http://schemas.microsoft.com/office/powerpoint/2010/main" val="83426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3.7037E-6 L -0.00195 -0.45463 " pathEditMode="relative" rAng="0" ptsTypes="AA">
                                      <p:cBhvr>
                                        <p:cTn id="13" dur="1000" fill="hold"/>
                                        <p:tgtEl>
                                          <p:spTgt spid="11"/>
                                        </p:tgtEl>
                                        <p:attrNameLst>
                                          <p:attrName>ppt_x</p:attrName>
                                          <p:attrName>ppt_y</p:attrName>
                                        </p:attrNameLst>
                                      </p:cBhvr>
                                      <p:rCtr x="-104" y="-22731"/>
                                    </p:animMotion>
                                  </p:childTnLst>
                                </p:cTn>
                              </p:par>
                              <p:par>
                                <p:cTn id="14" presetID="3" presetClass="emph" presetSubtype="2" fill="hold" grpId="1" nodeType="withEffect">
                                  <p:stCondLst>
                                    <p:cond delay="0"/>
                                  </p:stCondLst>
                                  <p:childTnLst>
                                    <p:animClr clrSpc="rgb" dir="cw">
                                      <p:cBhvr override="childStyle">
                                        <p:cTn id="15" dur="1000" fill="hold"/>
                                        <p:tgtEl>
                                          <p:spTgt spid="11"/>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left)">
                                      <p:cBhvr>
                                        <p:cTn id="30" dur="5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left)">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1" grpId="1"/>
      <p:bldP spid="11" grpId="2"/>
      <p:bldP spid="13" grpId="0" build="p"/>
      <p:bldP spid="14" grpId="0" build="p"/>
      <p:bldP spid="15" grpId="0" build="p"/>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712647" y="1814514"/>
            <a:ext cx="10506075" cy="528635"/>
          </a:xfrm>
        </p:spPr>
        <p:txBody>
          <a:bodyPr>
            <a:normAutofit/>
          </a:bodyPr>
          <a:lstStyle/>
          <a:p>
            <a:pPr lvl="0" algn="just">
              <a:lnSpc>
                <a:spcPct val="115000"/>
              </a:lnSpc>
              <a:buFont typeface="Symbol" panose="05050102010706020507" pitchFamily="18" charset="2"/>
              <a:buChar char=""/>
            </a:pPr>
            <a:r>
              <a:rPr lang="es-ES_tradnl" sz="2200" dirty="0">
                <a:latin typeface="Arial" charset="0"/>
                <a:ea typeface="Arial" charset="0"/>
                <a:cs typeface="Arial" charset="0"/>
              </a:rPr>
              <a:t>Una programación más equilibrada y eficiente de la </a:t>
            </a:r>
            <a:r>
              <a:rPr lang="es-ES_tradnl" sz="2200">
                <a:latin typeface="Arial" charset="0"/>
                <a:ea typeface="Arial" charset="0"/>
                <a:cs typeface="Arial" charset="0"/>
              </a:rPr>
              <a:t>oferta</a:t>
            </a:r>
            <a:r>
              <a:rPr lang="es-ES_tradnl" sz="2200" smtClean="0">
                <a:latin typeface="Arial" charset="0"/>
                <a:ea typeface="Arial" charset="0"/>
                <a:cs typeface="Arial" charset="0"/>
              </a:rPr>
              <a:t>.</a:t>
            </a:r>
            <a:endParaRPr lang="es-MX" sz="2200" dirty="0">
              <a:latin typeface="Arial" charset="0"/>
              <a:ea typeface="Arial" charset="0"/>
              <a:cs typeface="Arial" charset="0"/>
            </a:endParaRPr>
          </a:p>
        </p:txBody>
      </p:sp>
      <p:sp>
        <p:nvSpPr>
          <p:cNvPr id="11" name="Título 5"/>
          <p:cNvSpPr txBox="1">
            <a:spLocks/>
          </p:cNvSpPr>
          <p:nvPr/>
        </p:nvSpPr>
        <p:spPr>
          <a:xfrm>
            <a:off x="2238374" y="3244184"/>
            <a:ext cx="7715251"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Arial" charset="0"/>
                <a:ea typeface="Arial" charset="0"/>
                <a:cs typeface="Arial" charset="0"/>
              </a:rPr>
              <a:t>Recomendaciones para el AFEL</a:t>
            </a:r>
            <a:endParaRPr lang="es-ES" sz="3200" b="1" dirty="0">
              <a:latin typeface="Arial" charset="0"/>
              <a:ea typeface="Arial" charset="0"/>
              <a:cs typeface="Arial" charset="0"/>
            </a:endParaRPr>
          </a:p>
        </p:txBody>
      </p:sp>
      <p:sp>
        <p:nvSpPr>
          <p:cNvPr id="12" name="Marcador de contenido 7"/>
          <p:cNvSpPr txBox="1">
            <a:spLocks/>
          </p:cNvSpPr>
          <p:nvPr/>
        </p:nvSpPr>
        <p:spPr>
          <a:xfrm>
            <a:off x="712647" y="2514602"/>
            <a:ext cx="10203003" cy="8279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es-ES_tradnl" sz="2200" dirty="0">
                <a:latin typeface="Arial" charset="0"/>
                <a:ea typeface="Arial" charset="0"/>
                <a:cs typeface="Arial" charset="0"/>
              </a:rPr>
              <a:t>A</a:t>
            </a:r>
            <a:r>
              <a:rPr lang="es-ES_tradnl" sz="2200" dirty="0" smtClean="0">
                <a:latin typeface="Arial" charset="0"/>
                <a:ea typeface="Arial" charset="0"/>
                <a:cs typeface="Arial" charset="0"/>
              </a:rPr>
              <a:t>lineamiento de las temáticas impulsadas desde el AFEL con los objetivos institucionales de la formación integral.</a:t>
            </a:r>
            <a:endParaRPr lang="es-MX" sz="2200" dirty="0">
              <a:latin typeface="Arial" charset="0"/>
              <a:ea typeface="Arial" charset="0"/>
              <a:cs typeface="Arial" charset="0"/>
            </a:endParaRPr>
          </a:p>
        </p:txBody>
      </p:sp>
      <p:sp>
        <p:nvSpPr>
          <p:cNvPr id="13" name="Marcador de contenido 7"/>
          <p:cNvSpPr txBox="1">
            <a:spLocks/>
          </p:cNvSpPr>
          <p:nvPr/>
        </p:nvSpPr>
        <p:spPr>
          <a:xfrm>
            <a:off x="823913" y="3514045"/>
            <a:ext cx="10091737" cy="8436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es-ES_tradnl" sz="2200" dirty="0" smtClean="0">
                <a:latin typeface="Arial" charset="0"/>
                <a:ea typeface="Arial" charset="0"/>
                <a:cs typeface="Arial" charset="0"/>
              </a:rPr>
              <a:t>La operación de un Consejo Consultivo de académicos que revise y apruebe los programas y la oferta de EE.</a:t>
            </a:r>
            <a:endParaRPr lang="es-MX" sz="2200" dirty="0">
              <a:latin typeface="Arial" charset="0"/>
              <a:ea typeface="Arial" charset="0"/>
              <a:cs typeface="Arial" charset="0"/>
            </a:endParaRPr>
          </a:p>
        </p:txBody>
      </p:sp>
      <p:sp>
        <p:nvSpPr>
          <p:cNvPr id="14" name="Marcador de contenido 7"/>
          <p:cNvSpPr txBox="1">
            <a:spLocks/>
          </p:cNvSpPr>
          <p:nvPr/>
        </p:nvSpPr>
        <p:spPr>
          <a:xfrm>
            <a:off x="823912" y="4529141"/>
            <a:ext cx="10506075" cy="514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es-ES" sz="2200" dirty="0">
                <a:latin typeface="Arial" charset="0"/>
                <a:ea typeface="Arial" charset="0"/>
                <a:cs typeface="Arial" charset="0"/>
              </a:rPr>
              <a:t>R</a:t>
            </a:r>
            <a:r>
              <a:rPr lang="es-ES" sz="2200" dirty="0" smtClean="0">
                <a:latin typeface="Arial" charset="0"/>
                <a:ea typeface="Arial" charset="0"/>
                <a:cs typeface="Arial" charset="0"/>
              </a:rPr>
              <a:t>evisión de la normatividad en cuanto al número de inscripciones de EE.</a:t>
            </a:r>
            <a:endParaRPr lang="es-MX" sz="2200" dirty="0" smtClean="0">
              <a:latin typeface="Arial" charset="0"/>
              <a:ea typeface="Arial" charset="0"/>
              <a:cs typeface="Arial" charset="0"/>
            </a:endParaRPr>
          </a:p>
        </p:txBody>
      </p:sp>
      <p:sp>
        <p:nvSpPr>
          <p:cNvPr id="15" name="Marcador de contenido 7"/>
          <p:cNvSpPr txBox="1">
            <a:spLocks/>
          </p:cNvSpPr>
          <p:nvPr/>
        </p:nvSpPr>
        <p:spPr>
          <a:xfrm>
            <a:off x="823912" y="5214942"/>
            <a:ext cx="10506075" cy="528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spcAft>
                <a:spcPts val="1000"/>
              </a:spcAft>
              <a:buFont typeface="Symbol" panose="05050102010706020507" pitchFamily="18" charset="2"/>
              <a:buChar char=""/>
            </a:pPr>
            <a:r>
              <a:rPr lang="es-ES" sz="2200" dirty="0" smtClean="0">
                <a:latin typeface="Arial" charset="0"/>
                <a:ea typeface="Arial" charset="0"/>
                <a:cs typeface="Arial" charset="0"/>
              </a:rPr>
              <a:t>La revisión</a:t>
            </a:r>
            <a:r>
              <a:rPr lang="es-ES" sz="2200" dirty="0">
                <a:latin typeface="Arial" charset="0"/>
                <a:ea typeface="Arial" charset="0"/>
                <a:cs typeface="Arial" charset="0"/>
              </a:rPr>
              <a:t> </a:t>
            </a:r>
            <a:r>
              <a:rPr lang="es-ES" sz="2200" dirty="0" smtClean="0">
                <a:latin typeface="Arial" charset="0"/>
                <a:ea typeface="Arial" charset="0"/>
                <a:cs typeface="Arial" charset="0"/>
              </a:rPr>
              <a:t>de sus lineamientos de operación y su actualización. </a:t>
            </a:r>
            <a:endParaRPr lang="es-MX" sz="2200" dirty="0">
              <a:latin typeface="Arial" charset="0"/>
              <a:ea typeface="Arial" charset="0"/>
              <a:cs typeface="Arial" charset="0"/>
            </a:endParaRPr>
          </a:p>
        </p:txBody>
      </p:sp>
    </p:spTree>
    <p:extLst>
      <p:ext uri="{BB962C8B-B14F-4D97-AF65-F5344CB8AC3E}">
        <p14:creationId xmlns:p14="http://schemas.microsoft.com/office/powerpoint/2010/main" val="305116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3.7037E-6 L -0.00195 -0.45463 " pathEditMode="relative" rAng="0" ptsTypes="AA">
                                      <p:cBhvr>
                                        <p:cTn id="13" dur="1000" fill="hold"/>
                                        <p:tgtEl>
                                          <p:spTgt spid="11"/>
                                        </p:tgtEl>
                                        <p:attrNameLst>
                                          <p:attrName>ppt_x</p:attrName>
                                          <p:attrName>ppt_y</p:attrName>
                                        </p:attrNameLst>
                                      </p:cBhvr>
                                      <p:rCtr x="-104" y="-22731"/>
                                    </p:animMotion>
                                  </p:childTnLst>
                                </p:cTn>
                              </p:par>
                              <p:par>
                                <p:cTn id="14" presetID="3" presetClass="emph" presetSubtype="2" fill="hold" grpId="1" nodeType="withEffect">
                                  <p:stCondLst>
                                    <p:cond delay="0"/>
                                  </p:stCondLst>
                                  <p:childTnLst>
                                    <p:animClr clrSpc="rgb" dir="cw">
                                      <p:cBhvr override="childStyle">
                                        <p:cTn id="15" dur="1000" fill="hold"/>
                                        <p:tgtEl>
                                          <p:spTgt spid="11"/>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1" grpId="1"/>
      <p:bldP spid="11" grpId="2"/>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1055546" y="1925765"/>
            <a:ext cx="9874391" cy="874585"/>
          </a:xfrm>
        </p:spPr>
        <p:txBody>
          <a:bodyPr>
            <a:normAutofit/>
          </a:bodyPr>
          <a:lstStyle/>
          <a:p>
            <a:pPr lvl="0" algn="just">
              <a:lnSpc>
                <a:spcPct val="115000"/>
              </a:lnSpc>
              <a:buFont typeface="Symbol" panose="05050102010706020507" pitchFamily="18" charset="2"/>
              <a:buChar char=""/>
            </a:pPr>
            <a:r>
              <a:rPr lang="es-MX" sz="2200" dirty="0" smtClean="0">
                <a:latin typeface="Arial" charset="0"/>
                <a:ea typeface="Arial" charset="0"/>
                <a:cs typeface="Arial" charset="0"/>
              </a:rPr>
              <a:t>Orientar el Servicio Social a partir de una conceptualización integral y diseñar una política institucional que lo sustente. </a:t>
            </a:r>
            <a:endParaRPr lang="es-MX" sz="2200" dirty="0">
              <a:latin typeface="Arial" charset="0"/>
              <a:ea typeface="Arial" charset="0"/>
              <a:cs typeface="Arial" charset="0"/>
            </a:endParaRPr>
          </a:p>
        </p:txBody>
      </p:sp>
      <p:sp>
        <p:nvSpPr>
          <p:cNvPr id="11" name="Título 5"/>
          <p:cNvSpPr txBox="1">
            <a:spLocks/>
          </p:cNvSpPr>
          <p:nvPr/>
        </p:nvSpPr>
        <p:spPr>
          <a:xfrm>
            <a:off x="1481959" y="3258471"/>
            <a:ext cx="8812923"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Arial" charset="0"/>
                <a:ea typeface="Arial" charset="0"/>
                <a:cs typeface="Arial" charset="0"/>
              </a:rPr>
              <a:t>Recomendaciones</a:t>
            </a:r>
          </a:p>
          <a:p>
            <a:pPr algn="ctr"/>
            <a:r>
              <a:rPr lang="es-ES" sz="3200" b="1" dirty="0" smtClean="0">
                <a:latin typeface="Arial" charset="0"/>
                <a:ea typeface="Arial" charset="0"/>
                <a:cs typeface="Arial" charset="0"/>
              </a:rPr>
              <a:t>Servicio Social y Experiencia </a:t>
            </a:r>
            <a:r>
              <a:rPr lang="es-ES" sz="3200" b="1" dirty="0" err="1" smtClean="0">
                <a:latin typeface="Arial" charset="0"/>
                <a:ea typeface="Arial" charset="0"/>
                <a:cs typeface="Arial" charset="0"/>
              </a:rPr>
              <a:t>Recepcional</a:t>
            </a:r>
            <a:endParaRPr lang="es-ES" sz="3200" b="1" dirty="0">
              <a:latin typeface="Arial" charset="0"/>
              <a:ea typeface="Arial" charset="0"/>
              <a:cs typeface="Arial" charset="0"/>
            </a:endParaRPr>
          </a:p>
        </p:txBody>
      </p:sp>
      <p:sp>
        <p:nvSpPr>
          <p:cNvPr id="12" name="Marcador de contenido 7"/>
          <p:cNvSpPr txBox="1">
            <a:spLocks/>
          </p:cNvSpPr>
          <p:nvPr/>
        </p:nvSpPr>
        <p:spPr>
          <a:xfrm>
            <a:off x="1055545" y="2940177"/>
            <a:ext cx="9874391" cy="864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es-MX" sz="2200" dirty="0" smtClean="0">
                <a:latin typeface="Arial" charset="0"/>
                <a:ea typeface="Arial" charset="0"/>
                <a:cs typeface="Arial" charset="0"/>
              </a:rPr>
              <a:t>Diseñar un programa de apoyos financieros para las actividades de Servicio Social.</a:t>
            </a:r>
            <a:endParaRPr lang="es-MX" sz="2200" dirty="0">
              <a:latin typeface="Arial" charset="0"/>
              <a:ea typeface="Arial" charset="0"/>
              <a:cs typeface="Arial" charset="0"/>
            </a:endParaRPr>
          </a:p>
        </p:txBody>
      </p:sp>
      <p:sp>
        <p:nvSpPr>
          <p:cNvPr id="13" name="Marcador de contenido 7"/>
          <p:cNvSpPr txBox="1">
            <a:spLocks/>
          </p:cNvSpPr>
          <p:nvPr/>
        </p:nvSpPr>
        <p:spPr>
          <a:xfrm>
            <a:off x="1055545" y="3944270"/>
            <a:ext cx="9874391" cy="1288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es-MX" sz="2200" dirty="0" smtClean="0">
                <a:latin typeface="Arial" charset="0"/>
                <a:ea typeface="Arial" charset="0"/>
                <a:cs typeface="Arial" charset="0"/>
              </a:rPr>
              <a:t>La evaluación continua y multidisciplinar del Servicio Social y de la Experiencia </a:t>
            </a:r>
            <a:r>
              <a:rPr lang="es-MX" sz="2200" dirty="0" err="1" smtClean="0">
                <a:latin typeface="Arial" charset="0"/>
                <a:ea typeface="Arial" charset="0"/>
                <a:cs typeface="Arial" charset="0"/>
              </a:rPr>
              <a:t>Recepcional</a:t>
            </a:r>
            <a:r>
              <a:rPr lang="es-MX" sz="2200" dirty="0" smtClean="0">
                <a:latin typeface="Arial" charset="0"/>
                <a:ea typeface="Arial" charset="0"/>
                <a:cs typeface="Arial" charset="0"/>
              </a:rPr>
              <a:t> que fundamente la toma de decisiones para su funcionamiento óptimo como EE integradoras de la formación.</a:t>
            </a:r>
            <a:endParaRPr lang="es-MX" sz="2200" dirty="0">
              <a:latin typeface="Arial" charset="0"/>
              <a:ea typeface="Arial" charset="0"/>
              <a:cs typeface="Arial" charset="0"/>
            </a:endParaRPr>
          </a:p>
        </p:txBody>
      </p:sp>
      <p:sp>
        <p:nvSpPr>
          <p:cNvPr id="14" name="Marcador de contenido 7"/>
          <p:cNvSpPr txBox="1">
            <a:spLocks/>
          </p:cNvSpPr>
          <p:nvPr/>
        </p:nvSpPr>
        <p:spPr>
          <a:xfrm>
            <a:off x="1055546" y="5232646"/>
            <a:ext cx="9874391" cy="555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es-MX" sz="2200" dirty="0" smtClean="0">
                <a:latin typeface="Arial" charset="0"/>
                <a:ea typeface="Arial" charset="0"/>
                <a:cs typeface="Arial" charset="0"/>
              </a:rPr>
              <a:t>Revisar y adecuar la normatividad para ambas experiencias educativas.</a:t>
            </a:r>
            <a:endParaRPr lang="es-MX" sz="2200" dirty="0">
              <a:latin typeface="Arial" charset="0"/>
              <a:ea typeface="Arial" charset="0"/>
              <a:cs typeface="Arial" charset="0"/>
            </a:endParaRPr>
          </a:p>
        </p:txBody>
      </p:sp>
    </p:spTree>
    <p:extLst>
      <p:ext uri="{BB962C8B-B14F-4D97-AF65-F5344CB8AC3E}">
        <p14:creationId xmlns:p14="http://schemas.microsoft.com/office/powerpoint/2010/main" val="1001147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2.96296E-6 L 0 -0.43704 " pathEditMode="relative" rAng="0" ptsTypes="AA">
                                      <p:cBhvr>
                                        <p:cTn id="13" dur="1000" fill="hold"/>
                                        <p:tgtEl>
                                          <p:spTgt spid="11"/>
                                        </p:tgtEl>
                                        <p:attrNameLst>
                                          <p:attrName>ppt_x</p:attrName>
                                          <p:attrName>ppt_y</p:attrName>
                                        </p:attrNameLst>
                                      </p:cBhvr>
                                      <p:rCtr x="0" y="-21852"/>
                                    </p:animMotion>
                                  </p:childTnLst>
                                </p:cTn>
                              </p:par>
                              <p:par>
                                <p:cTn id="14" presetID="3" presetClass="emph" presetSubtype="2" fill="hold" grpId="1" nodeType="withEffect">
                                  <p:stCondLst>
                                    <p:cond delay="0"/>
                                  </p:stCondLst>
                                  <p:childTnLst>
                                    <p:animClr clrSpc="rgb" dir="cw">
                                      <p:cBhvr override="childStyle">
                                        <p:cTn id="15" dur="1000" fill="hold"/>
                                        <p:tgtEl>
                                          <p:spTgt spid="11"/>
                                        </p:tgtEl>
                                        <p:attrNameLst>
                                          <p:attrName>style.color</p:attrName>
                                        </p:attrNameLst>
                                      </p:cBhvr>
                                      <p:to>
                                        <a:schemeClr val="bg1"/>
                                      </p:to>
                                    </p:animClr>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1" grpId="1"/>
      <p:bldP spid="11" grpId="2"/>
      <p:bldP spid="12" grpId="0" build="p"/>
      <p:bldP spid="13" grpId="0" build="p"/>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8" name="Marcador de contenido 7"/>
          <p:cNvSpPr>
            <a:spLocks noGrp="1"/>
          </p:cNvSpPr>
          <p:nvPr>
            <p:ph idx="1"/>
          </p:nvPr>
        </p:nvSpPr>
        <p:spPr>
          <a:xfrm>
            <a:off x="857250" y="1700215"/>
            <a:ext cx="10477500" cy="857248"/>
          </a:xfrm>
        </p:spPr>
        <p:txBody>
          <a:bodyPr>
            <a:normAutofit lnSpcReduction="10000"/>
          </a:bodyPr>
          <a:lstStyle/>
          <a:p>
            <a:pPr lvl="0">
              <a:lnSpc>
                <a:spcPct val="115000"/>
              </a:lnSpc>
              <a:buFont typeface="Symbol" panose="05050102010706020507" pitchFamily="18" charset="2"/>
              <a:buChar char=""/>
            </a:pPr>
            <a:r>
              <a:rPr lang="es-MX" sz="2200" dirty="0">
                <a:latin typeface="Arial" charset="0"/>
                <a:ea typeface="Arial" charset="0"/>
                <a:cs typeface="Arial" charset="0"/>
              </a:rPr>
              <a:t>Reconocimiento formal </a:t>
            </a:r>
            <a:r>
              <a:rPr lang="es-MX" sz="2200" dirty="0" smtClean="0">
                <a:latin typeface="Arial" charset="0"/>
                <a:ea typeface="Arial" charset="0"/>
                <a:cs typeface="Arial" charset="0"/>
              </a:rPr>
              <a:t>de </a:t>
            </a:r>
            <a:r>
              <a:rPr lang="es-MX" sz="2200" dirty="0">
                <a:latin typeface="Arial" charset="0"/>
                <a:ea typeface="Arial" charset="0"/>
                <a:cs typeface="Arial" charset="0"/>
              </a:rPr>
              <a:t>la dirección de trabajos </a:t>
            </a:r>
            <a:r>
              <a:rPr lang="es-MX" sz="2200" dirty="0" err="1">
                <a:latin typeface="Arial" charset="0"/>
                <a:ea typeface="Arial" charset="0"/>
                <a:cs typeface="Arial" charset="0"/>
              </a:rPr>
              <a:t>recepcionales</a:t>
            </a:r>
            <a:r>
              <a:rPr lang="es-MX" sz="2200" dirty="0">
                <a:latin typeface="Arial" charset="0"/>
                <a:ea typeface="Arial" charset="0"/>
                <a:cs typeface="Arial" charset="0"/>
              </a:rPr>
              <a:t> a quienes </a:t>
            </a:r>
            <a:r>
              <a:rPr lang="es-MX" sz="2200" i="1" dirty="0">
                <a:latin typeface="Arial" charset="0"/>
                <a:ea typeface="Arial" charset="0"/>
                <a:cs typeface="Arial" charset="0"/>
              </a:rPr>
              <a:t>de</a:t>
            </a:r>
            <a:r>
              <a:rPr lang="es-MX" sz="2200" dirty="0">
                <a:latin typeface="Arial" charset="0"/>
                <a:ea typeface="Arial" charset="0"/>
                <a:cs typeface="Arial" charset="0"/>
              </a:rPr>
              <a:t> </a:t>
            </a:r>
            <a:r>
              <a:rPr lang="es-MX" sz="2200" i="1" dirty="0">
                <a:latin typeface="Arial" charset="0"/>
                <a:ea typeface="Arial" charset="0"/>
                <a:cs typeface="Arial" charset="0"/>
              </a:rPr>
              <a:t>facto</a:t>
            </a:r>
            <a:r>
              <a:rPr lang="es-MX" sz="2200" dirty="0">
                <a:latin typeface="Arial" charset="0"/>
                <a:ea typeface="Arial" charset="0"/>
                <a:cs typeface="Arial" charset="0"/>
              </a:rPr>
              <a:t> la realicen.</a:t>
            </a:r>
          </a:p>
        </p:txBody>
      </p:sp>
      <p:sp>
        <p:nvSpPr>
          <p:cNvPr id="11" name="Marcador de contenido 7"/>
          <p:cNvSpPr txBox="1">
            <a:spLocks/>
          </p:cNvSpPr>
          <p:nvPr/>
        </p:nvSpPr>
        <p:spPr>
          <a:xfrm>
            <a:off x="857250" y="2595010"/>
            <a:ext cx="10477500" cy="8482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es-MX" sz="2400" dirty="0">
                <a:latin typeface="Arial" panose="020B0604020202020204" pitchFamily="34" charset="0"/>
                <a:ea typeface="Cambria" panose="02040503050406030204" pitchFamily="18" charset="0"/>
                <a:cs typeface="Arial" panose="020B0604020202020204" pitchFamily="34" charset="0"/>
              </a:rPr>
              <a:t>Monitoreo de ambas experiencias educativas para evitar las prácticas inadecuadas y replicar las idóneas</a:t>
            </a:r>
            <a:r>
              <a:rPr lang="es-MX" sz="2200" dirty="0" smtClean="0">
                <a:latin typeface="Arial" panose="020B0604020202020204" pitchFamily="34" charset="0"/>
                <a:ea typeface="Arial" charset="0"/>
                <a:cs typeface="Arial" panose="020B0604020202020204" pitchFamily="34" charset="0"/>
              </a:rPr>
              <a:t>.</a:t>
            </a:r>
            <a:endParaRPr lang="es-MX" sz="2200" dirty="0">
              <a:latin typeface="Arial" panose="020B0604020202020204" pitchFamily="34" charset="0"/>
              <a:ea typeface="Arial" charset="0"/>
              <a:cs typeface="Arial" panose="020B0604020202020204" pitchFamily="34" charset="0"/>
            </a:endParaRPr>
          </a:p>
        </p:txBody>
      </p:sp>
      <p:sp>
        <p:nvSpPr>
          <p:cNvPr id="12" name="Marcador de contenido 7"/>
          <p:cNvSpPr txBox="1">
            <a:spLocks/>
          </p:cNvSpPr>
          <p:nvPr/>
        </p:nvSpPr>
        <p:spPr>
          <a:xfrm>
            <a:off x="857250" y="3480835"/>
            <a:ext cx="10477500" cy="8339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5000"/>
              </a:lnSpc>
              <a:buFont typeface="Symbol" panose="05050102010706020507" pitchFamily="18" charset="2"/>
              <a:buChar char=""/>
            </a:pPr>
            <a:r>
              <a:rPr lang="es-MX" sz="2400" dirty="0">
                <a:latin typeface="Arial" panose="020B0604020202020204" pitchFamily="34" charset="0"/>
                <a:ea typeface="Cambria" panose="02040503050406030204" pitchFamily="18" charset="0"/>
                <a:cs typeface="Arial" panose="020B0604020202020204" pitchFamily="34" charset="0"/>
              </a:rPr>
              <a:t>El desarrollo de criterios académicos para asegurar que cada trabajo </a:t>
            </a:r>
            <a:r>
              <a:rPr lang="es-MX" sz="2400" dirty="0" err="1">
                <a:latin typeface="Arial" panose="020B0604020202020204" pitchFamily="34" charset="0"/>
                <a:ea typeface="Cambria" panose="02040503050406030204" pitchFamily="18" charset="0"/>
                <a:cs typeface="Arial" panose="020B0604020202020204" pitchFamily="34" charset="0"/>
              </a:rPr>
              <a:t>recepcional</a:t>
            </a:r>
            <a:r>
              <a:rPr lang="es-MX" sz="2400" dirty="0">
                <a:latin typeface="Arial" panose="020B0604020202020204" pitchFamily="34" charset="0"/>
                <a:ea typeface="Cambria" panose="02040503050406030204" pitchFamily="18" charset="0"/>
                <a:cs typeface="Arial" panose="020B0604020202020204" pitchFamily="34" charset="0"/>
              </a:rPr>
              <a:t> sea clasificado dentro de la modalidad que le </a:t>
            </a:r>
            <a:r>
              <a:rPr lang="es-MX" sz="2400" dirty="0" smtClean="0">
                <a:latin typeface="Arial" panose="020B0604020202020204" pitchFamily="34" charset="0"/>
                <a:ea typeface="Cambria" panose="02040503050406030204" pitchFamily="18" charset="0"/>
                <a:cs typeface="Arial" panose="020B0604020202020204" pitchFamily="34" charset="0"/>
              </a:rPr>
              <a:t>corresponda.</a:t>
            </a:r>
            <a:endParaRPr lang="es-MX" sz="2200" dirty="0">
              <a:latin typeface="Arial" panose="020B0604020202020204" pitchFamily="34" charset="0"/>
              <a:ea typeface="Arial" charset="0"/>
              <a:cs typeface="Arial" panose="020B0604020202020204" pitchFamily="34" charset="0"/>
            </a:endParaRPr>
          </a:p>
        </p:txBody>
      </p:sp>
      <p:sp>
        <p:nvSpPr>
          <p:cNvPr id="13" name="Marcador de contenido 7"/>
          <p:cNvSpPr txBox="1">
            <a:spLocks/>
          </p:cNvSpPr>
          <p:nvPr/>
        </p:nvSpPr>
        <p:spPr>
          <a:xfrm>
            <a:off x="857250" y="4352372"/>
            <a:ext cx="10477500" cy="8197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5000"/>
              </a:lnSpc>
              <a:spcAft>
                <a:spcPts val="1000"/>
              </a:spcAft>
              <a:buFont typeface="Symbol" panose="05050102010706020507" pitchFamily="18" charset="2"/>
              <a:buChar char=""/>
            </a:pPr>
            <a:r>
              <a:rPr lang="es-MX" sz="2400" dirty="0">
                <a:latin typeface="Arial" panose="020B0604020202020204" pitchFamily="34" charset="0"/>
                <a:ea typeface="Cambria" panose="02040503050406030204" pitchFamily="18" charset="0"/>
                <a:cs typeface="Arial" panose="020B0604020202020204" pitchFamily="34" charset="0"/>
              </a:rPr>
              <a:t>La proyección de escenarios ideales por modalidad de acreditación de Experiencia </a:t>
            </a:r>
            <a:r>
              <a:rPr lang="es-MX" sz="2400" dirty="0" err="1">
                <a:latin typeface="Arial" panose="020B0604020202020204" pitchFamily="34" charset="0"/>
                <a:ea typeface="Cambria" panose="02040503050406030204" pitchFamily="18" charset="0"/>
                <a:cs typeface="Arial" panose="020B0604020202020204" pitchFamily="34" charset="0"/>
              </a:rPr>
              <a:t>Recepcional</a:t>
            </a:r>
            <a:r>
              <a:rPr lang="es-MX" sz="2400" dirty="0">
                <a:latin typeface="Arial" panose="020B0604020202020204" pitchFamily="34" charset="0"/>
                <a:ea typeface="Cambria" panose="02040503050406030204" pitchFamily="18" charset="0"/>
                <a:cs typeface="Arial" panose="020B0604020202020204" pitchFamily="34" charset="0"/>
              </a:rPr>
              <a:t> en cada programa educativo</a:t>
            </a:r>
            <a:r>
              <a:rPr lang="es-MX" sz="2200" dirty="0" smtClean="0">
                <a:latin typeface="Arial" panose="020B0604020202020204" pitchFamily="34" charset="0"/>
                <a:ea typeface="Arial" charset="0"/>
                <a:cs typeface="Arial" panose="020B0604020202020204" pitchFamily="34" charset="0"/>
              </a:rPr>
              <a:t>.</a:t>
            </a:r>
            <a:endParaRPr lang="es-MX" sz="2200" dirty="0">
              <a:latin typeface="Arial" panose="020B0604020202020204" pitchFamily="34" charset="0"/>
              <a:ea typeface="Arial" charset="0"/>
              <a:cs typeface="Arial" panose="020B0604020202020204" pitchFamily="34" charset="0"/>
            </a:endParaRPr>
          </a:p>
        </p:txBody>
      </p:sp>
      <p:sp>
        <p:nvSpPr>
          <p:cNvPr id="14" name="Título 5"/>
          <p:cNvSpPr txBox="1">
            <a:spLocks/>
          </p:cNvSpPr>
          <p:nvPr/>
        </p:nvSpPr>
        <p:spPr>
          <a:xfrm>
            <a:off x="1245476" y="265777"/>
            <a:ext cx="8939048" cy="506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chemeClr val="bg1"/>
                </a:solidFill>
                <a:latin typeface="Arial" charset="0"/>
                <a:ea typeface="Arial" charset="0"/>
                <a:cs typeface="Arial" charset="0"/>
              </a:rPr>
              <a:t>Recomendaciones</a:t>
            </a:r>
          </a:p>
          <a:p>
            <a:pPr algn="ctr"/>
            <a:r>
              <a:rPr lang="es-ES" sz="3200" b="1" dirty="0" smtClean="0">
                <a:solidFill>
                  <a:schemeClr val="bg1"/>
                </a:solidFill>
                <a:latin typeface="Arial" charset="0"/>
                <a:ea typeface="Arial" charset="0"/>
                <a:cs typeface="Arial" charset="0"/>
              </a:rPr>
              <a:t> Servicio Social y Experiencia </a:t>
            </a:r>
            <a:r>
              <a:rPr lang="es-ES" sz="3200" b="1" dirty="0" err="1" smtClean="0">
                <a:solidFill>
                  <a:schemeClr val="bg1"/>
                </a:solidFill>
                <a:latin typeface="Arial" charset="0"/>
                <a:ea typeface="Arial" charset="0"/>
                <a:cs typeface="Arial" charset="0"/>
              </a:rPr>
              <a:t>Recepcional</a:t>
            </a:r>
            <a:endParaRPr lang="es-ES" sz="3200" b="1" dirty="0">
              <a:solidFill>
                <a:schemeClr val="bg1"/>
              </a:solidFill>
              <a:latin typeface="Arial" charset="0"/>
              <a:ea typeface="Arial" charset="0"/>
              <a:cs typeface="Arial" charset="0"/>
            </a:endParaRPr>
          </a:p>
        </p:txBody>
      </p:sp>
      <p:sp>
        <p:nvSpPr>
          <p:cNvPr id="15" name="Marcador de contenido 7"/>
          <p:cNvSpPr txBox="1">
            <a:spLocks/>
          </p:cNvSpPr>
          <p:nvPr/>
        </p:nvSpPr>
        <p:spPr>
          <a:xfrm>
            <a:off x="857250" y="5367708"/>
            <a:ext cx="10477500" cy="638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5000"/>
              </a:lnSpc>
              <a:spcAft>
                <a:spcPts val="1000"/>
              </a:spcAft>
              <a:buFont typeface="Symbol" panose="05050102010706020507" pitchFamily="18" charset="2"/>
              <a:buChar char=""/>
            </a:pPr>
            <a:r>
              <a:rPr lang="es-MX" sz="2200" dirty="0" smtClean="0">
                <a:latin typeface="Arial" panose="020B0604020202020204" pitchFamily="34" charset="0"/>
                <a:ea typeface="Arial" charset="0"/>
                <a:cs typeface="Arial" panose="020B0604020202020204" pitchFamily="34" charset="0"/>
              </a:rPr>
              <a:t>Desarrollar indicadores de calidad para estas experiencias educativas.</a:t>
            </a:r>
            <a:endParaRPr lang="es-MX" sz="22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152201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2" grpId="0"/>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p:nvPr/>
        </p:nvGrpSpPr>
        <p:grpSpPr>
          <a:xfrm>
            <a:off x="0" y="4357"/>
            <a:ext cx="12192000" cy="1229686"/>
            <a:chOff x="0" y="4357"/>
            <a:chExt cx="12192000" cy="1229686"/>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sp>
        <p:nvSpPr>
          <p:cNvPr id="6" name="Título 5"/>
          <p:cNvSpPr>
            <a:spLocks noGrp="1"/>
          </p:cNvSpPr>
          <p:nvPr>
            <p:ph type="title"/>
          </p:nvPr>
        </p:nvSpPr>
        <p:spPr>
          <a:xfrm>
            <a:off x="712647" y="21577"/>
            <a:ext cx="10972800" cy="741180"/>
          </a:xfrm>
        </p:spPr>
        <p:txBody>
          <a:bodyPr vert="horz" lIns="91440" tIns="45720" rIns="91440" bIns="45720" rtlCol="0" anchor="ctr">
            <a:normAutofit/>
          </a:bodyPr>
          <a:lstStyle/>
          <a:p>
            <a:pPr algn="ctr"/>
            <a:r>
              <a:rPr lang="es-ES" sz="3200" b="1" dirty="0">
                <a:solidFill>
                  <a:schemeClr val="bg1"/>
                </a:solidFill>
                <a:latin typeface="Arial" charset="0"/>
                <a:ea typeface="Arial" charset="0"/>
                <a:cs typeface="Arial" charset="0"/>
              </a:rPr>
              <a:t>Integrantes de la Comisión de Evaluación del MEIF</a:t>
            </a:r>
          </a:p>
        </p:txBody>
      </p:sp>
      <p:sp>
        <p:nvSpPr>
          <p:cNvPr id="8" name="Marcador de contenido 7"/>
          <p:cNvSpPr>
            <a:spLocks noGrp="1"/>
          </p:cNvSpPr>
          <p:nvPr>
            <p:ph idx="1"/>
          </p:nvPr>
        </p:nvSpPr>
        <p:spPr>
          <a:xfrm>
            <a:off x="938212" y="1985966"/>
            <a:ext cx="9205913" cy="400250"/>
          </a:xfrm>
        </p:spPr>
        <p:txBody>
          <a:bodyPr>
            <a:noAutofit/>
          </a:bodyPr>
          <a:lstStyle/>
          <a:p>
            <a:r>
              <a:rPr lang="es-MX" sz="2200" dirty="0" smtClean="0">
                <a:latin typeface="Arial" charset="0"/>
                <a:ea typeface="Arial" charset="0"/>
                <a:cs typeface="Arial" charset="0"/>
              </a:rPr>
              <a:t>Dra</a:t>
            </a:r>
            <a:r>
              <a:rPr lang="es-MX" sz="2200" dirty="0">
                <a:latin typeface="Arial" charset="0"/>
                <a:ea typeface="Arial" charset="0"/>
                <a:cs typeface="Arial" charset="0"/>
              </a:rPr>
              <a:t>. Elizabeth Ocampo Gómez (IIE) (</a:t>
            </a:r>
            <a:r>
              <a:rPr lang="es-MX" sz="2200" dirty="0" smtClean="0">
                <a:latin typeface="Arial" charset="0"/>
                <a:ea typeface="Arial" charset="0"/>
                <a:cs typeface="Arial" charset="0"/>
              </a:rPr>
              <a:t>coordinadora) </a:t>
            </a:r>
            <a:endParaRPr lang="es-MX" sz="2200" dirty="0">
              <a:latin typeface="Arial" charset="0"/>
              <a:ea typeface="Arial" charset="0"/>
              <a:cs typeface="Arial" charset="0"/>
            </a:endParaRPr>
          </a:p>
        </p:txBody>
      </p:sp>
      <p:sp>
        <p:nvSpPr>
          <p:cNvPr id="11" name="Marcador de contenido 7"/>
          <p:cNvSpPr txBox="1">
            <a:spLocks/>
          </p:cNvSpPr>
          <p:nvPr/>
        </p:nvSpPr>
        <p:spPr>
          <a:xfrm>
            <a:off x="938211" y="2557465"/>
            <a:ext cx="9205913" cy="4286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200" dirty="0" smtClean="0">
                <a:latin typeface="Arial" charset="0"/>
                <a:ea typeface="Arial" charset="0"/>
                <a:cs typeface="Arial" charset="0"/>
              </a:rPr>
              <a:t>Mtra. Clara Elena Yerena Aguilar (Facultad de QFB)</a:t>
            </a:r>
            <a:endParaRPr lang="es-ES_tradnl" sz="2200" dirty="0">
              <a:latin typeface="Arial" charset="0"/>
              <a:ea typeface="Arial" charset="0"/>
              <a:cs typeface="Arial" charset="0"/>
            </a:endParaRPr>
          </a:p>
        </p:txBody>
      </p:sp>
      <p:sp>
        <p:nvSpPr>
          <p:cNvPr id="12" name="Marcador de contenido 7"/>
          <p:cNvSpPr txBox="1">
            <a:spLocks/>
          </p:cNvSpPr>
          <p:nvPr/>
        </p:nvSpPr>
        <p:spPr>
          <a:xfrm>
            <a:off x="938210" y="3157338"/>
            <a:ext cx="9205913" cy="414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200" dirty="0" smtClean="0">
                <a:latin typeface="Arial" charset="0"/>
                <a:ea typeface="Arial" charset="0"/>
                <a:cs typeface="Arial" charset="0"/>
              </a:rPr>
              <a:t>Antrop. Silvia Jiménez García (SEA)</a:t>
            </a:r>
            <a:endParaRPr lang="es-ES_tradnl" sz="2200" dirty="0">
              <a:latin typeface="Arial" charset="0"/>
              <a:ea typeface="Arial" charset="0"/>
              <a:cs typeface="Arial" charset="0"/>
            </a:endParaRPr>
          </a:p>
        </p:txBody>
      </p:sp>
      <p:sp>
        <p:nvSpPr>
          <p:cNvPr id="13" name="Marcador de contenido 7"/>
          <p:cNvSpPr txBox="1">
            <a:spLocks/>
          </p:cNvSpPr>
          <p:nvPr/>
        </p:nvSpPr>
        <p:spPr>
          <a:xfrm>
            <a:off x="938210" y="3743124"/>
            <a:ext cx="9205913" cy="443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BR" sz="2200" dirty="0" smtClean="0">
                <a:latin typeface="Arial" charset="0"/>
                <a:ea typeface="Arial" charset="0"/>
                <a:cs typeface="Arial" charset="0"/>
              </a:rPr>
              <a:t>Dra. Nereida Rodríguez </a:t>
            </a:r>
            <a:r>
              <a:rPr lang="pt-BR" sz="2200" dirty="0" err="1" smtClean="0">
                <a:latin typeface="Arial" charset="0"/>
                <a:ea typeface="Arial" charset="0"/>
                <a:cs typeface="Arial" charset="0"/>
              </a:rPr>
              <a:t>Orozco</a:t>
            </a:r>
            <a:r>
              <a:rPr lang="pt-BR" sz="2200" dirty="0" smtClean="0">
                <a:latin typeface="Arial" charset="0"/>
                <a:ea typeface="Arial" charset="0"/>
                <a:cs typeface="Arial" charset="0"/>
              </a:rPr>
              <a:t> (FISPA)</a:t>
            </a:r>
            <a:endParaRPr lang="es-ES_tradnl" sz="2200" dirty="0">
              <a:latin typeface="Arial" charset="0"/>
              <a:ea typeface="Arial" charset="0"/>
              <a:cs typeface="Arial" charset="0"/>
            </a:endParaRPr>
          </a:p>
        </p:txBody>
      </p:sp>
      <p:sp>
        <p:nvSpPr>
          <p:cNvPr id="14" name="Marcador de contenido 7"/>
          <p:cNvSpPr txBox="1">
            <a:spLocks/>
          </p:cNvSpPr>
          <p:nvPr/>
        </p:nvSpPr>
        <p:spPr>
          <a:xfrm>
            <a:off x="938209" y="4357688"/>
            <a:ext cx="9205913" cy="428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200" dirty="0" smtClean="0">
                <a:latin typeface="Arial" charset="0"/>
                <a:ea typeface="Arial" charset="0"/>
                <a:cs typeface="Arial" charset="0"/>
              </a:rPr>
              <a:t>Mtra. Lilia del Carmen Palacios Ramírez (Facultad de Danza)</a:t>
            </a:r>
          </a:p>
          <a:p>
            <a:pPr marL="0" indent="0">
              <a:buFont typeface="Arial"/>
              <a:buNone/>
            </a:pPr>
            <a:r>
              <a:rPr lang="es-ES_tradnl" sz="2200" dirty="0" smtClean="0">
                <a:latin typeface="Arial" charset="0"/>
                <a:ea typeface="Arial" charset="0"/>
                <a:cs typeface="Arial" charset="0"/>
              </a:rPr>
              <a:t> </a:t>
            </a:r>
            <a:endParaRPr lang="es-ES_tradnl" sz="2200" dirty="0">
              <a:latin typeface="Arial" charset="0"/>
              <a:ea typeface="Arial" charset="0"/>
              <a:cs typeface="Arial" charset="0"/>
            </a:endParaRPr>
          </a:p>
        </p:txBody>
      </p:sp>
      <p:sp>
        <p:nvSpPr>
          <p:cNvPr id="15" name="Marcador de contenido 7"/>
          <p:cNvSpPr txBox="1">
            <a:spLocks/>
          </p:cNvSpPr>
          <p:nvPr/>
        </p:nvSpPr>
        <p:spPr>
          <a:xfrm>
            <a:off x="938209" y="4957561"/>
            <a:ext cx="9205913" cy="414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MX" sz="2200" dirty="0" smtClean="0">
                <a:latin typeface="Arial" charset="0"/>
                <a:ea typeface="Arial" charset="0"/>
                <a:cs typeface="Arial" charset="0"/>
              </a:rPr>
              <a:t>Dr. Ernesto Treviño Ronzón (IIHS)</a:t>
            </a:r>
            <a:endParaRPr lang="es-ES_tradnl" sz="2200" dirty="0">
              <a:latin typeface="Arial" charset="0"/>
              <a:ea typeface="Arial" charset="0"/>
              <a:cs typeface="Arial" charset="0"/>
            </a:endParaRPr>
          </a:p>
        </p:txBody>
      </p:sp>
      <p:sp>
        <p:nvSpPr>
          <p:cNvPr id="16" name="Marcador de contenido 7"/>
          <p:cNvSpPr txBox="1">
            <a:spLocks/>
          </p:cNvSpPr>
          <p:nvPr/>
        </p:nvSpPr>
        <p:spPr>
          <a:xfrm>
            <a:off x="938209" y="5543347"/>
            <a:ext cx="9205913" cy="457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2200" dirty="0" smtClean="0">
                <a:latin typeface="Arial" charset="0"/>
                <a:ea typeface="Arial" charset="0"/>
                <a:cs typeface="Arial" charset="0"/>
              </a:rPr>
              <a:t>Dr. Erick Hernández Ferrer (IIE) </a:t>
            </a:r>
            <a:endParaRPr lang="es-ES_tradnl" sz="2200" dirty="0" smtClean="0">
              <a:latin typeface="Arial" charset="0"/>
              <a:ea typeface="Arial" charset="0"/>
              <a:cs typeface="Arial" charset="0"/>
            </a:endParaRPr>
          </a:p>
          <a:p>
            <a:pPr marL="0" indent="0">
              <a:buFont typeface="Arial"/>
              <a:buNone/>
            </a:pPr>
            <a:r>
              <a:rPr lang="es-ES_tradnl" sz="2200" dirty="0" smtClean="0">
                <a:latin typeface="Arial" charset="0"/>
                <a:ea typeface="Arial" charset="0"/>
                <a:cs typeface="Arial" charset="0"/>
              </a:rPr>
              <a:t> </a:t>
            </a:r>
            <a:endParaRPr lang="es-ES_tradnl" sz="2200" dirty="0">
              <a:latin typeface="Arial" charset="0"/>
              <a:ea typeface="Arial" charset="0"/>
              <a:cs typeface="Arial" charset="0"/>
            </a:endParaRPr>
          </a:p>
        </p:txBody>
      </p:sp>
    </p:spTree>
    <p:extLst>
      <p:ext uri="{BB962C8B-B14F-4D97-AF65-F5344CB8AC3E}">
        <p14:creationId xmlns:p14="http://schemas.microsoft.com/office/powerpoint/2010/main" val="269773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
            <a:ext cx="12192000" cy="1229686"/>
          </a:xfrm>
          <a:prstGeom prst="rect">
            <a:avLst/>
          </a:prstGeom>
        </p:spPr>
      </p:pic>
      <p:sp>
        <p:nvSpPr>
          <p:cNvPr id="5" name="1 Título"/>
          <p:cNvSpPr>
            <a:spLocks noGrp="1"/>
          </p:cNvSpPr>
          <p:nvPr>
            <p:ph type="title"/>
          </p:nvPr>
        </p:nvSpPr>
        <p:spPr>
          <a:xfrm>
            <a:off x="609600" y="-8000"/>
            <a:ext cx="10972800" cy="990600"/>
          </a:xfrm>
        </p:spPr>
        <p:txBody>
          <a:bodyPr>
            <a:noAutofit/>
          </a:bodyPr>
          <a:lstStyle/>
          <a:p>
            <a:pPr algn="ctr"/>
            <a:r>
              <a:rPr lang="es-MX" sz="3200" b="1" dirty="0" smtClean="0">
                <a:solidFill>
                  <a:schemeClr val="bg1"/>
                </a:solidFill>
                <a:latin typeface="Arial" charset="0"/>
                <a:ea typeface="Arial" charset="0"/>
                <a:cs typeface="Arial" charset="0"/>
              </a:rPr>
              <a:t>Lineamientos MEIF para la Formaci</a:t>
            </a:r>
            <a:r>
              <a:rPr lang="es-ES_tradnl" sz="3200" b="1" dirty="0" smtClean="0">
                <a:solidFill>
                  <a:schemeClr val="bg1"/>
                </a:solidFill>
                <a:latin typeface="Arial" charset="0"/>
                <a:ea typeface="Arial" charset="0"/>
                <a:cs typeface="Arial" charset="0"/>
              </a:rPr>
              <a:t>ón </a:t>
            </a:r>
            <a:r>
              <a:rPr lang="es-MX" sz="3200" b="1" dirty="0" smtClean="0">
                <a:solidFill>
                  <a:schemeClr val="bg1"/>
                </a:solidFill>
                <a:latin typeface="Arial" charset="0"/>
                <a:ea typeface="Arial" charset="0"/>
                <a:cs typeface="Arial" charset="0"/>
              </a:rPr>
              <a:t>Disciplinar (FD)</a:t>
            </a:r>
            <a:endParaRPr lang="es-MX" sz="3200" b="1" dirty="0">
              <a:solidFill>
                <a:schemeClr val="bg1"/>
              </a:solidFill>
              <a:latin typeface="Arial" charset="0"/>
              <a:ea typeface="Arial" charset="0"/>
              <a:cs typeface="Arial" charset="0"/>
            </a:endParaRPr>
          </a:p>
        </p:txBody>
      </p:sp>
      <p:sp>
        <p:nvSpPr>
          <p:cNvPr id="6" name="2 Marcador de contenido"/>
          <p:cNvSpPr>
            <a:spLocks noGrp="1"/>
          </p:cNvSpPr>
          <p:nvPr>
            <p:ph sz="quarter" idx="1"/>
          </p:nvPr>
        </p:nvSpPr>
        <p:spPr>
          <a:xfrm>
            <a:off x="4206600" y="1790432"/>
            <a:ext cx="7375800" cy="602750"/>
          </a:xfrm>
        </p:spPr>
        <p:txBody>
          <a:bodyPr>
            <a:noAutofit/>
          </a:bodyPr>
          <a:lstStyle/>
          <a:p>
            <a:pPr algn="just"/>
            <a:r>
              <a:rPr lang="es-MX" sz="2200" dirty="0">
                <a:latin typeface="Arial" charset="0"/>
                <a:ea typeface="Arial" charset="0"/>
                <a:cs typeface="Arial" charset="0"/>
              </a:rPr>
              <a:t>En el MEIF la FD est</a:t>
            </a:r>
            <a:r>
              <a:rPr lang="es-ES_tradnl" sz="2200" dirty="0">
                <a:latin typeface="Arial" charset="0"/>
                <a:ea typeface="Arial" charset="0"/>
                <a:cs typeface="Arial" charset="0"/>
              </a:rPr>
              <a:t>á presente en todas las áreas de formación del plan de </a:t>
            </a:r>
            <a:r>
              <a:rPr lang="es-ES_tradnl" sz="2200" dirty="0" smtClean="0">
                <a:latin typeface="Arial" charset="0"/>
                <a:ea typeface="Arial" charset="0"/>
                <a:cs typeface="Arial" charset="0"/>
              </a:rPr>
              <a:t>estudios.</a:t>
            </a:r>
            <a:endParaRPr lang="es-ES_tradnl" sz="2200" dirty="0">
              <a:latin typeface="Arial" charset="0"/>
              <a:ea typeface="Arial" charset="0"/>
              <a:cs typeface="Arial" charset="0"/>
            </a:endParaRPr>
          </a:p>
          <a:p>
            <a:pPr lvl="1" algn="just"/>
            <a:endParaRPr lang="es-MX" sz="2200" dirty="0">
              <a:latin typeface="Arial" charset="0"/>
              <a:ea typeface="Arial" charset="0"/>
              <a:cs typeface="Arial" charset="0"/>
            </a:endParaRPr>
          </a:p>
        </p:txBody>
      </p:sp>
      <p:sp>
        <p:nvSpPr>
          <p:cNvPr id="8" name="2 Marcador de contenido"/>
          <p:cNvSpPr txBox="1">
            <a:spLocks/>
          </p:cNvSpPr>
          <p:nvPr/>
        </p:nvSpPr>
        <p:spPr>
          <a:xfrm>
            <a:off x="4206600" y="3126308"/>
            <a:ext cx="7375800" cy="784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MX" sz="2200" dirty="0" smtClean="0">
                <a:latin typeface="Arial" charset="0"/>
                <a:ea typeface="Arial" charset="0"/>
                <a:cs typeface="Arial" charset="0"/>
              </a:rPr>
              <a:t>Contiene aprendizajes</a:t>
            </a:r>
            <a:r>
              <a:rPr lang="es-MX" sz="2200" b="1" dirty="0" smtClean="0">
                <a:latin typeface="Arial" charset="0"/>
                <a:ea typeface="Arial" charset="0"/>
                <a:cs typeface="Arial" charset="0"/>
              </a:rPr>
              <a:t> </a:t>
            </a:r>
            <a:r>
              <a:rPr lang="es-MX" sz="2200" dirty="0" smtClean="0">
                <a:latin typeface="Arial" charset="0"/>
                <a:ea typeface="Arial" charset="0"/>
                <a:cs typeface="Arial" charset="0"/>
              </a:rPr>
              <a:t>que cada profesional debe manejar en función de su disciplina.</a:t>
            </a:r>
            <a:endParaRPr lang="es-MX" sz="2200" dirty="0">
              <a:latin typeface="Arial" charset="0"/>
              <a:ea typeface="Arial" charset="0"/>
              <a:cs typeface="Arial" charset="0"/>
            </a:endParaRPr>
          </a:p>
        </p:txBody>
      </p:sp>
      <p:sp>
        <p:nvSpPr>
          <p:cNvPr id="9" name="2 Marcador de contenido"/>
          <p:cNvSpPr txBox="1">
            <a:spLocks/>
          </p:cNvSpPr>
          <p:nvPr/>
        </p:nvSpPr>
        <p:spPr>
          <a:xfrm>
            <a:off x="4206600" y="4449160"/>
            <a:ext cx="7375800" cy="893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MX" sz="2200" dirty="0" smtClean="0">
                <a:latin typeface="Arial" charset="0"/>
                <a:ea typeface="Arial" charset="0"/>
                <a:cs typeface="Arial" charset="0"/>
              </a:rPr>
              <a:t>Los cuerpos colegiados de cada carrera son los responsables de definir los contenidos y experiencias que consideren adecuadas para la formación del estudiante.</a:t>
            </a:r>
            <a:endParaRPr lang="es-MX" sz="2200" dirty="0">
              <a:latin typeface="Arial" charset="0"/>
              <a:ea typeface="Arial" charset="0"/>
              <a:cs typeface="Arial" charset="0"/>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88" y="1590520"/>
            <a:ext cx="3751394" cy="4755416"/>
          </a:xfrm>
          <a:prstGeom prst="rect">
            <a:avLst/>
          </a:prstGeom>
        </p:spPr>
      </p:pic>
      <p:grpSp>
        <p:nvGrpSpPr>
          <p:cNvPr id="18" name="Agrupar 17"/>
          <p:cNvGrpSpPr/>
          <p:nvPr/>
        </p:nvGrpSpPr>
        <p:grpSpPr>
          <a:xfrm>
            <a:off x="4244848" y="2652570"/>
            <a:ext cx="7642352" cy="558800"/>
            <a:chOff x="4244848" y="2652570"/>
            <a:chExt cx="7642352" cy="558800"/>
          </a:xfrm>
        </p:grpSpPr>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474" y="2652570"/>
              <a:ext cx="6900926" cy="558800"/>
            </a:xfrm>
            <a:prstGeom prst="rect">
              <a:avLst/>
            </a:prstGeom>
          </p:spPr>
        </p:pic>
        <p:sp>
          <p:nvSpPr>
            <p:cNvPr id="15" name="Rectángulo 14"/>
            <p:cNvSpPr/>
            <p:nvPr/>
          </p:nvSpPr>
          <p:spPr>
            <a:xfrm>
              <a:off x="4244848" y="2708030"/>
              <a:ext cx="7642352" cy="400110"/>
            </a:xfrm>
            <a:prstGeom prst="rect">
              <a:avLst/>
            </a:prstGeom>
          </p:spPr>
          <p:txBody>
            <a:bodyPr wrap="square">
              <a:spAutoFit/>
            </a:bodyPr>
            <a:lstStyle/>
            <a:p>
              <a:pPr lvl="1" algn="just"/>
              <a:r>
                <a:rPr lang="es-ES_tradnl" sz="2000" b="1" dirty="0" smtClean="0">
                  <a:solidFill>
                    <a:schemeClr val="bg1"/>
                  </a:solidFill>
                  <a:latin typeface="Arial" charset="0"/>
                  <a:ea typeface="Arial" charset="0"/>
                  <a:cs typeface="Arial" charset="0"/>
                </a:rPr>
                <a:t>Área de Formación Básica de Iniciación a la Disciplina </a:t>
              </a:r>
            </a:p>
          </p:txBody>
        </p:sp>
      </p:grpSp>
      <p:grpSp>
        <p:nvGrpSpPr>
          <p:cNvPr id="19" name="Agrupar 18"/>
          <p:cNvGrpSpPr/>
          <p:nvPr/>
        </p:nvGrpSpPr>
        <p:grpSpPr>
          <a:xfrm>
            <a:off x="4681474" y="3417310"/>
            <a:ext cx="6900926" cy="558800"/>
            <a:chOff x="4681474" y="3417310"/>
            <a:chExt cx="6900926" cy="558800"/>
          </a:xfrm>
        </p:grpSpPr>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1474" y="3417310"/>
              <a:ext cx="6900926" cy="558800"/>
            </a:xfrm>
            <a:prstGeom prst="rect">
              <a:avLst/>
            </a:prstGeom>
          </p:spPr>
        </p:pic>
        <p:sp>
          <p:nvSpPr>
            <p:cNvPr id="16" name="Rectángulo 15"/>
            <p:cNvSpPr/>
            <p:nvPr/>
          </p:nvSpPr>
          <p:spPr>
            <a:xfrm>
              <a:off x="5894636" y="3472770"/>
              <a:ext cx="4474603" cy="400110"/>
            </a:xfrm>
            <a:prstGeom prst="rect">
              <a:avLst/>
            </a:prstGeom>
          </p:spPr>
          <p:txBody>
            <a:bodyPr wrap="square">
              <a:spAutoFit/>
            </a:bodyPr>
            <a:lstStyle/>
            <a:p>
              <a:pPr lvl="1" algn="just"/>
              <a:r>
                <a:rPr lang="es-ES_tradnl" sz="2000" b="1" dirty="0">
                  <a:solidFill>
                    <a:schemeClr val="bg1"/>
                  </a:solidFill>
                  <a:latin typeface="Arial" charset="0"/>
                  <a:ea typeface="Arial" charset="0"/>
                  <a:cs typeface="Arial" charset="0"/>
                </a:rPr>
                <a:t>Área de Formación </a:t>
              </a:r>
              <a:r>
                <a:rPr lang="es-ES_tradnl" sz="2000" b="1" dirty="0" smtClean="0">
                  <a:solidFill>
                    <a:schemeClr val="bg1"/>
                  </a:solidFill>
                  <a:latin typeface="Arial" charset="0"/>
                  <a:ea typeface="Arial" charset="0"/>
                  <a:cs typeface="Arial" charset="0"/>
                </a:rPr>
                <a:t>Disciplinar</a:t>
              </a:r>
              <a:endParaRPr lang="es-ES_tradnl" sz="2000" b="1" dirty="0">
                <a:solidFill>
                  <a:schemeClr val="bg1"/>
                </a:solidFill>
                <a:latin typeface="Arial" charset="0"/>
                <a:ea typeface="Arial" charset="0"/>
                <a:cs typeface="Arial" charset="0"/>
              </a:endParaRPr>
            </a:p>
          </p:txBody>
        </p:sp>
      </p:grpSp>
      <p:grpSp>
        <p:nvGrpSpPr>
          <p:cNvPr id="20" name="Agrupar 19"/>
          <p:cNvGrpSpPr/>
          <p:nvPr/>
        </p:nvGrpSpPr>
        <p:grpSpPr>
          <a:xfrm>
            <a:off x="4681474" y="4169760"/>
            <a:ext cx="6900926" cy="558800"/>
            <a:chOff x="4681474" y="4169760"/>
            <a:chExt cx="6900926" cy="558800"/>
          </a:xfrm>
        </p:grpSpPr>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1474" y="4169760"/>
              <a:ext cx="6900926" cy="558800"/>
            </a:xfrm>
            <a:prstGeom prst="rect">
              <a:avLst/>
            </a:prstGeom>
          </p:spPr>
        </p:pic>
        <p:sp>
          <p:nvSpPr>
            <p:cNvPr id="17" name="Rectángulo 16"/>
            <p:cNvSpPr/>
            <p:nvPr/>
          </p:nvSpPr>
          <p:spPr>
            <a:xfrm>
              <a:off x="6209496" y="4249105"/>
              <a:ext cx="3844883" cy="400110"/>
            </a:xfrm>
            <a:prstGeom prst="rect">
              <a:avLst/>
            </a:prstGeom>
          </p:spPr>
          <p:txBody>
            <a:bodyPr wrap="square">
              <a:spAutoFit/>
            </a:bodyPr>
            <a:lstStyle/>
            <a:p>
              <a:r>
                <a:rPr lang="es-ES_tradnl" sz="2000" b="1">
                  <a:solidFill>
                    <a:schemeClr val="bg1"/>
                  </a:solidFill>
                  <a:latin typeface="Arial" charset="0"/>
                  <a:ea typeface="Arial" charset="0"/>
                  <a:cs typeface="Arial" charset="0"/>
                </a:rPr>
                <a:t>Área de Formación Terminal</a:t>
              </a:r>
            </a:p>
          </p:txBody>
        </p:sp>
      </p:grpSp>
      <p:grpSp>
        <p:nvGrpSpPr>
          <p:cNvPr id="21" name="Agrupar 20"/>
          <p:cNvGrpSpPr/>
          <p:nvPr/>
        </p:nvGrpSpPr>
        <p:grpSpPr>
          <a:xfrm>
            <a:off x="4681474" y="4971384"/>
            <a:ext cx="6900926" cy="558800"/>
            <a:chOff x="4681474" y="5007960"/>
            <a:chExt cx="6900926" cy="558800"/>
          </a:xfrm>
        </p:grpSpPr>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1474" y="5007960"/>
              <a:ext cx="6900926" cy="558800"/>
            </a:xfrm>
            <a:prstGeom prst="rect">
              <a:avLst/>
            </a:prstGeom>
          </p:spPr>
        </p:pic>
        <p:sp>
          <p:nvSpPr>
            <p:cNvPr id="7" name="Rectángulo 6"/>
            <p:cNvSpPr/>
            <p:nvPr/>
          </p:nvSpPr>
          <p:spPr>
            <a:xfrm>
              <a:off x="5478958" y="5122265"/>
              <a:ext cx="5305959" cy="400110"/>
            </a:xfrm>
            <a:prstGeom prst="rect">
              <a:avLst/>
            </a:prstGeom>
          </p:spPr>
          <p:txBody>
            <a:bodyPr wrap="square">
              <a:spAutoFit/>
            </a:bodyPr>
            <a:lstStyle/>
            <a:p>
              <a:pPr lvl="1" algn="just"/>
              <a:r>
                <a:rPr lang="es-MX" sz="2000" b="1" dirty="0" smtClean="0">
                  <a:solidFill>
                    <a:schemeClr val="bg1"/>
                  </a:solidFill>
                  <a:latin typeface="Arial" charset="0"/>
                  <a:ea typeface="Arial" charset="0"/>
                  <a:cs typeface="Arial" charset="0"/>
                </a:rPr>
                <a:t>Área de Formaci</a:t>
              </a:r>
              <a:r>
                <a:rPr lang="es-ES_tradnl" sz="2000" b="1" dirty="0" err="1" smtClean="0">
                  <a:solidFill>
                    <a:schemeClr val="bg1"/>
                  </a:solidFill>
                  <a:latin typeface="Arial" charset="0"/>
                  <a:ea typeface="Arial" charset="0"/>
                  <a:cs typeface="Arial" charset="0"/>
                </a:rPr>
                <a:t>ón</a:t>
              </a:r>
              <a:r>
                <a:rPr lang="es-ES_tradnl" sz="2000" b="1" dirty="0" smtClean="0">
                  <a:solidFill>
                    <a:schemeClr val="bg1"/>
                  </a:solidFill>
                  <a:latin typeface="Arial" charset="0"/>
                  <a:ea typeface="Arial" charset="0"/>
                  <a:cs typeface="Arial" charset="0"/>
                </a:rPr>
                <a:t> de Elección Libre</a:t>
              </a:r>
              <a:endParaRPr lang="es-ES_tradnl" sz="2000" b="1" dirty="0">
                <a:solidFill>
                  <a:schemeClr val="bg1"/>
                </a:solidFill>
                <a:latin typeface="Arial" charset="0"/>
                <a:ea typeface="Arial" charset="0"/>
                <a:cs typeface="Arial" charset="0"/>
              </a:endParaRPr>
            </a:p>
          </p:txBody>
        </p:sp>
      </p:grpSp>
      <p:pic>
        <p:nvPicPr>
          <p:cNvPr id="22" name="Imagen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Tree>
    <p:extLst>
      <p:ext uri="{BB962C8B-B14F-4D97-AF65-F5344CB8AC3E}">
        <p14:creationId xmlns:p14="http://schemas.microsoft.com/office/powerpoint/2010/main" val="2590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1+#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8"/>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0"/>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887" y="1552675"/>
            <a:ext cx="4885220" cy="3211830"/>
          </a:xfrm>
          <a:prstGeom prst="rect">
            <a:avLst/>
          </a:prstGeom>
        </p:spPr>
      </p:pic>
      <p:sp>
        <p:nvSpPr>
          <p:cNvPr id="5" name="CuadroTexto 4"/>
          <p:cNvSpPr txBox="1"/>
          <p:nvPr/>
        </p:nvSpPr>
        <p:spPr>
          <a:xfrm>
            <a:off x="3615034" y="4716721"/>
            <a:ext cx="5288627" cy="400110"/>
          </a:xfrm>
          <a:prstGeom prst="rect">
            <a:avLst/>
          </a:prstGeom>
          <a:noFill/>
        </p:spPr>
        <p:txBody>
          <a:bodyPr wrap="none" lIns="91429" tIns="45714" rIns="91429" bIns="45714" rtlCol="0">
            <a:spAutoFit/>
          </a:bodyPr>
          <a:lstStyle/>
          <a:p>
            <a:r>
              <a:rPr lang="es-ES" sz="2000" dirty="0">
                <a:latin typeface="Arial Black"/>
                <a:cs typeface="Arial Black"/>
              </a:rPr>
              <a:t>“Lis de Veracruz: Arte, Ciencia, Luz”</a:t>
            </a:r>
          </a:p>
        </p:txBody>
      </p:sp>
    </p:spTree>
    <p:extLst>
      <p:ext uri="{BB962C8B-B14F-4D97-AF65-F5344CB8AC3E}">
        <p14:creationId xmlns:p14="http://schemas.microsoft.com/office/powerpoint/2010/main" val="1116434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0"/>
            <a:ext cx="12192000" cy="1229686"/>
          </a:xfrm>
          <a:prstGeom prst="rect">
            <a:avLst/>
          </a:prstGeom>
        </p:spPr>
      </p:pic>
      <p:sp>
        <p:nvSpPr>
          <p:cNvPr id="7" name="1 Título"/>
          <p:cNvSpPr>
            <a:spLocks noGrp="1"/>
          </p:cNvSpPr>
          <p:nvPr>
            <p:ph type="title"/>
          </p:nvPr>
        </p:nvSpPr>
        <p:spPr>
          <a:xfrm>
            <a:off x="3118103" y="2771776"/>
            <a:ext cx="5955792" cy="893386"/>
          </a:xfrm>
        </p:spPr>
        <p:txBody>
          <a:bodyPr>
            <a:noAutofit/>
          </a:bodyPr>
          <a:lstStyle/>
          <a:p>
            <a:pPr algn="ctr"/>
            <a:r>
              <a:rPr lang="es-MX" sz="3200" b="1" dirty="0" smtClean="0">
                <a:latin typeface="Arial" charset="0"/>
                <a:ea typeface="Arial" charset="0"/>
                <a:cs typeface="Arial" charset="0"/>
              </a:rPr>
              <a:t>Análisis de los Hallazgos</a:t>
            </a:r>
            <a:endParaRPr lang="es-MX" sz="3200" b="1" dirty="0">
              <a:latin typeface="Arial" charset="0"/>
              <a:ea typeface="Arial" charset="0"/>
              <a:cs typeface="Arial" charset="0"/>
            </a:endParaRPr>
          </a:p>
        </p:txBody>
      </p:sp>
      <p:sp>
        <p:nvSpPr>
          <p:cNvPr id="2" name="Rectángulo 1"/>
          <p:cNvSpPr/>
          <p:nvPr/>
        </p:nvSpPr>
        <p:spPr>
          <a:xfrm>
            <a:off x="1937425" y="3218469"/>
            <a:ext cx="8573181" cy="461665"/>
          </a:xfrm>
          <a:prstGeom prst="rect">
            <a:avLst/>
          </a:prstGeom>
        </p:spPr>
        <p:txBody>
          <a:bodyPr wrap="none">
            <a:spAutoFit/>
          </a:bodyPr>
          <a:lstStyle/>
          <a:p>
            <a:pPr algn="just"/>
            <a:r>
              <a:rPr lang="es-ES_tradnl" sz="2400" b="1">
                <a:latin typeface="Arial" charset="0"/>
                <a:ea typeface="Arial" charset="0"/>
                <a:cs typeface="Arial" charset="0"/>
              </a:rPr>
              <a:t>Distribución de créditos disciplinarios en los PE vigentes</a:t>
            </a:r>
            <a:endParaRPr lang="es-ES_tradnl" sz="2400" b="1" dirty="0">
              <a:latin typeface="Arial" charset="0"/>
              <a:ea typeface="Arial" charset="0"/>
              <a:cs typeface="Arial" charset="0"/>
            </a:endParaRPr>
          </a:p>
        </p:txBody>
      </p:sp>
      <p:grpSp>
        <p:nvGrpSpPr>
          <p:cNvPr id="29" name="Agrupar 28"/>
          <p:cNvGrpSpPr/>
          <p:nvPr/>
        </p:nvGrpSpPr>
        <p:grpSpPr>
          <a:xfrm>
            <a:off x="6228220" y="1943250"/>
            <a:ext cx="2354221" cy="4731867"/>
            <a:chOff x="6228220" y="1943250"/>
            <a:chExt cx="2354221" cy="4731867"/>
          </a:xfrm>
        </p:grpSpPr>
        <p:pic>
          <p:nvPicPr>
            <p:cNvPr id="25" name="Imagen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220" y="1943250"/>
              <a:ext cx="2354221" cy="4731867"/>
            </a:xfrm>
            <a:prstGeom prst="rect">
              <a:avLst/>
            </a:prstGeom>
          </p:spPr>
        </p:pic>
        <p:sp>
          <p:nvSpPr>
            <p:cNvPr id="12" name="Rectángulo 11"/>
            <p:cNvSpPr/>
            <p:nvPr/>
          </p:nvSpPr>
          <p:spPr>
            <a:xfrm>
              <a:off x="6278198" y="3470328"/>
              <a:ext cx="2205574" cy="1661993"/>
            </a:xfrm>
            <a:prstGeom prst="rect">
              <a:avLst/>
            </a:prstGeom>
          </p:spPr>
          <p:txBody>
            <a:bodyPr wrap="square">
              <a:spAutoFit/>
            </a:bodyPr>
            <a:lstStyle/>
            <a:p>
              <a:r>
                <a:rPr lang="es-ES_tradnl" sz="1700" dirty="0">
                  <a:latin typeface="Arial" charset="0"/>
                  <a:ea typeface="Arial" charset="0"/>
                  <a:cs typeface="Arial" charset="0"/>
                </a:rPr>
                <a:t>Separación/frontera entre las distintas áreas de formación que limita los alcances de la formación </a:t>
              </a:r>
              <a:r>
                <a:rPr lang="es-ES_tradnl" sz="1700" dirty="0" smtClean="0">
                  <a:latin typeface="Arial" charset="0"/>
                  <a:ea typeface="Arial" charset="0"/>
                  <a:cs typeface="Arial" charset="0"/>
                </a:rPr>
                <a:t>integral.</a:t>
              </a:r>
              <a:endParaRPr lang="es-ES_tradnl" sz="1700" dirty="0">
                <a:latin typeface="Arial" charset="0"/>
                <a:ea typeface="Arial" charset="0"/>
                <a:cs typeface="Arial" charset="0"/>
              </a:endParaRPr>
            </a:p>
          </p:txBody>
        </p:sp>
      </p:grpSp>
      <p:grpSp>
        <p:nvGrpSpPr>
          <p:cNvPr id="30" name="Agrupar 29"/>
          <p:cNvGrpSpPr/>
          <p:nvPr/>
        </p:nvGrpSpPr>
        <p:grpSpPr>
          <a:xfrm>
            <a:off x="8813028" y="1943250"/>
            <a:ext cx="2354221" cy="4731867"/>
            <a:chOff x="8813028" y="1943250"/>
            <a:chExt cx="2354221" cy="4731867"/>
          </a:xfrm>
        </p:grpSpPr>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3028" y="1943250"/>
              <a:ext cx="2354221" cy="4731867"/>
            </a:xfrm>
            <a:prstGeom prst="rect">
              <a:avLst/>
            </a:prstGeom>
          </p:spPr>
        </p:pic>
        <p:sp>
          <p:nvSpPr>
            <p:cNvPr id="15" name="Rectángulo 14"/>
            <p:cNvSpPr/>
            <p:nvPr/>
          </p:nvSpPr>
          <p:spPr>
            <a:xfrm>
              <a:off x="8891683" y="3470328"/>
              <a:ext cx="2196913" cy="2970044"/>
            </a:xfrm>
            <a:prstGeom prst="rect">
              <a:avLst/>
            </a:prstGeom>
          </p:spPr>
          <p:txBody>
            <a:bodyPr wrap="square">
              <a:spAutoFit/>
            </a:bodyPr>
            <a:lstStyle/>
            <a:p>
              <a:r>
                <a:rPr lang="es-ES_tradnl" sz="1700" dirty="0">
                  <a:latin typeface="Arial" charset="0"/>
                  <a:ea typeface="Arial" charset="0"/>
                  <a:cs typeface="Arial" charset="0"/>
                </a:rPr>
                <a:t>El reclamo de insuficiencia de créditos también pone al descubierto amenazas sentidas a un dominio y hermetismo tradicional mediado por intereses personales </a:t>
              </a:r>
              <a:r>
                <a:rPr lang="es-ES_tradnl" sz="1700">
                  <a:latin typeface="Arial" charset="0"/>
                  <a:ea typeface="Arial" charset="0"/>
                  <a:cs typeface="Arial" charset="0"/>
                </a:rPr>
                <a:t>y </a:t>
              </a:r>
              <a:r>
                <a:rPr lang="es-ES_tradnl" sz="1700" smtClean="0">
                  <a:latin typeface="Arial" charset="0"/>
                  <a:ea typeface="Arial" charset="0"/>
                  <a:cs typeface="Arial" charset="0"/>
                </a:rPr>
                <a:t>gremiales.</a:t>
              </a:r>
              <a:endParaRPr lang="es-ES_tradnl" sz="1700" dirty="0">
                <a:latin typeface="Arial" charset="0"/>
                <a:ea typeface="Arial" charset="0"/>
                <a:cs typeface="Arial" charset="0"/>
              </a:endParaRPr>
            </a:p>
          </p:txBody>
        </p:sp>
      </p:grpSp>
      <p:pic>
        <p:nvPicPr>
          <p:cNvPr id="19" name="Imagen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nvGrpSpPr>
          <p:cNvPr id="8" name="Agrupar 7"/>
          <p:cNvGrpSpPr/>
          <p:nvPr/>
        </p:nvGrpSpPr>
        <p:grpSpPr>
          <a:xfrm>
            <a:off x="3666125" y="1932598"/>
            <a:ext cx="2365934" cy="4731867"/>
            <a:chOff x="3666125" y="1932598"/>
            <a:chExt cx="2365934" cy="4731867"/>
          </a:xfrm>
        </p:grpSpPr>
        <p:grpSp>
          <p:nvGrpSpPr>
            <p:cNvPr id="28" name="Agrupar 27"/>
            <p:cNvGrpSpPr/>
            <p:nvPr/>
          </p:nvGrpSpPr>
          <p:grpSpPr>
            <a:xfrm>
              <a:off x="3666125" y="1932598"/>
              <a:ext cx="2365934" cy="4731867"/>
              <a:chOff x="3666125" y="1932598"/>
              <a:chExt cx="2365934" cy="4731867"/>
            </a:xfrm>
          </p:grpSpPr>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125" y="1932598"/>
                <a:ext cx="2365934" cy="4731867"/>
              </a:xfrm>
              <a:prstGeom prst="rect">
                <a:avLst/>
              </a:prstGeom>
            </p:spPr>
          </p:pic>
          <p:sp>
            <p:nvSpPr>
              <p:cNvPr id="11" name="Rectángulo 10"/>
              <p:cNvSpPr/>
              <p:nvPr/>
            </p:nvSpPr>
            <p:spPr>
              <a:xfrm>
                <a:off x="3714651" y="3470328"/>
                <a:ext cx="2166900" cy="2708434"/>
              </a:xfrm>
              <a:prstGeom prst="rect">
                <a:avLst/>
              </a:prstGeom>
            </p:spPr>
            <p:txBody>
              <a:bodyPr wrap="square">
                <a:spAutoFit/>
              </a:bodyPr>
              <a:lstStyle/>
              <a:p>
                <a:r>
                  <a:rPr lang="es-ES" sz="1700" dirty="0">
                    <a:latin typeface="Arial" charset="0"/>
                    <a:ea typeface="Arial" charset="0"/>
                    <a:cs typeface="Arial" charset="0"/>
                  </a:rPr>
                  <a:t>L</a:t>
                </a:r>
                <a:r>
                  <a:rPr lang="es-ES_tradnl" sz="1700" dirty="0">
                    <a:latin typeface="Arial" charset="0"/>
                    <a:ea typeface="Arial" charset="0"/>
                    <a:cs typeface="Arial" charset="0"/>
                  </a:rPr>
                  <a:t>a percepción de que éstos son insuficientes refleja que los créditos de las otras áreas no son significados como disciplinares</a:t>
                </a:r>
                <a:r>
                  <a:rPr lang="es-ES_tradnl" sz="1700" dirty="0" smtClean="0">
                    <a:latin typeface="Arial" charset="0"/>
                    <a:ea typeface="Arial" charset="0"/>
                    <a:cs typeface="Arial" charset="0"/>
                  </a:rPr>
                  <a:t>.</a:t>
                </a:r>
              </a:p>
              <a:p>
                <a:endParaRPr lang="es-ES_tradnl" sz="1700" dirty="0">
                  <a:latin typeface="Arial" charset="0"/>
                  <a:ea typeface="Arial" charset="0"/>
                  <a:cs typeface="Arial" charset="0"/>
                </a:endParaRPr>
              </a:p>
              <a:p>
                <a:endParaRPr lang="es-ES_tradnl" sz="1700" dirty="0" smtClean="0">
                  <a:latin typeface="Arial" charset="0"/>
                  <a:ea typeface="Arial" charset="0"/>
                  <a:cs typeface="Arial" charset="0"/>
                </a:endParaRPr>
              </a:p>
              <a:p>
                <a:r>
                  <a:rPr lang="es-ES_tradnl" sz="1700" dirty="0" smtClean="0">
                    <a:latin typeface="Arial" charset="0"/>
                    <a:ea typeface="Arial" charset="0"/>
                    <a:cs typeface="Arial" charset="0"/>
                  </a:rPr>
                  <a:t> </a:t>
                </a:r>
                <a:endParaRPr lang="es-ES_tradnl" sz="1700" dirty="0">
                  <a:latin typeface="Arial" charset="0"/>
                  <a:ea typeface="Arial" charset="0"/>
                  <a:cs typeface="Arial" charset="0"/>
                </a:endParaRPr>
              </a:p>
            </p:txBody>
          </p:sp>
        </p:grpSp>
        <p:pic>
          <p:nvPicPr>
            <p:cNvPr id="20" name="Imagen 1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2135" y="5859546"/>
              <a:ext cx="453914" cy="439387"/>
            </a:xfrm>
            <a:prstGeom prst="rect">
              <a:avLst/>
            </a:prstGeom>
          </p:spPr>
        </p:pic>
      </p:grpSp>
      <p:grpSp>
        <p:nvGrpSpPr>
          <p:cNvPr id="3" name="Agrupar 2"/>
          <p:cNvGrpSpPr/>
          <p:nvPr/>
        </p:nvGrpSpPr>
        <p:grpSpPr>
          <a:xfrm>
            <a:off x="1140801" y="1932599"/>
            <a:ext cx="2354221" cy="4731867"/>
            <a:chOff x="1140801" y="1932599"/>
            <a:chExt cx="2354221" cy="4731867"/>
          </a:xfrm>
        </p:grpSpPr>
        <p:grpSp>
          <p:nvGrpSpPr>
            <p:cNvPr id="27" name="Agrupar 26"/>
            <p:cNvGrpSpPr/>
            <p:nvPr/>
          </p:nvGrpSpPr>
          <p:grpSpPr>
            <a:xfrm>
              <a:off x="1140801" y="1932599"/>
              <a:ext cx="2354221" cy="4731867"/>
              <a:chOff x="1140801" y="1932599"/>
              <a:chExt cx="2354221" cy="4731867"/>
            </a:xfrm>
          </p:grpSpPr>
          <p:pic>
            <p:nvPicPr>
              <p:cNvPr id="23" name="Imagen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801" y="1932599"/>
                <a:ext cx="2354221" cy="4731867"/>
              </a:xfrm>
              <a:prstGeom prst="rect">
                <a:avLst/>
              </a:prstGeom>
            </p:spPr>
          </p:pic>
          <p:sp>
            <p:nvSpPr>
              <p:cNvPr id="10" name="Rectángulo 9"/>
              <p:cNvSpPr/>
              <p:nvPr/>
            </p:nvSpPr>
            <p:spPr>
              <a:xfrm>
                <a:off x="1199275" y="3470328"/>
                <a:ext cx="1918828" cy="1661993"/>
              </a:xfrm>
              <a:prstGeom prst="rect">
                <a:avLst/>
              </a:prstGeom>
            </p:spPr>
            <p:txBody>
              <a:bodyPr wrap="square">
                <a:spAutoFit/>
              </a:bodyPr>
              <a:lstStyle/>
              <a:p>
                <a:r>
                  <a:rPr lang="es-ES_tradnl" sz="1700" dirty="0">
                    <a:latin typeface="Arial" charset="0"/>
                    <a:ea typeface="Arial" charset="0"/>
                    <a:cs typeface="Arial" charset="0"/>
                  </a:rPr>
                  <a:t>Cumplen con los lineamientos propuestos por el </a:t>
                </a:r>
                <a:r>
                  <a:rPr lang="es-ES_tradnl" sz="1700" dirty="0" smtClean="0">
                    <a:latin typeface="Arial" charset="0"/>
                    <a:ea typeface="Arial" charset="0"/>
                    <a:cs typeface="Arial" charset="0"/>
                  </a:rPr>
                  <a:t>modelo.</a:t>
                </a:r>
              </a:p>
              <a:p>
                <a:endParaRPr lang="es-ES_tradnl" sz="1700" dirty="0">
                  <a:latin typeface="Arial" charset="0"/>
                  <a:ea typeface="Arial" charset="0"/>
                  <a:cs typeface="Arial" charset="0"/>
                </a:endParaRPr>
              </a:p>
              <a:p>
                <a:endParaRPr lang="es-ES_tradnl" sz="1700" dirty="0">
                  <a:latin typeface="Arial" charset="0"/>
                  <a:ea typeface="Arial" charset="0"/>
                  <a:cs typeface="Arial" charset="0"/>
                </a:endParaRPr>
              </a:p>
            </p:txBody>
          </p:sp>
        </p:grpSp>
        <p:pic>
          <p:nvPicPr>
            <p:cNvPr id="21" name="Imagen 20">
              <a:hlinkClick r:id="rId11"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2569" y="5859546"/>
              <a:ext cx="453914" cy="439387"/>
            </a:xfrm>
            <a:prstGeom prst="rect">
              <a:avLst/>
            </a:prstGeom>
          </p:spPr>
        </p:pic>
      </p:grpSp>
    </p:spTree>
    <p:extLst>
      <p:ext uri="{BB962C8B-B14F-4D97-AF65-F5344CB8AC3E}">
        <p14:creationId xmlns:p14="http://schemas.microsoft.com/office/powerpoint/2010/main" val="672438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 0.0081 L 0.00104 -0.40509 " pathEditMode="relative" rAng="0" ptsTypes="AA">
                                      <p:cBhvr>
                                        <p:cTn id="14" dur="1000" fill="hold"/>
                                        <p:tgtEl>
                                          <p:spTgt spid="7"/>
                                        </p:tgtEl>
                                        <p:attrNameLst>
                                          <p:attrName>ppt_x</p:attrName>
                                          <p:attrName>ppt_y</p:attrName>
                                        </p:attrNameLst>
                                      </p:cBhvr>
                                      <p:rCtr x="52" y="-20671"/>
                                    </p:animMotion>
                                  </p:childTnLst>
                                </p:cTn>
                              </p:par>
                              <p:par>
                                <p:cTn id="15" presetID="3" presetClass="emph" presetSubtype="2" fill="hold" grpId="2" nodeType="withEffect">
                                  <p:stCondLst>
                                    <p:cond delay="0"/>
                                  </p:stCondLst>
                                  <p:childTnLst>
                                    <p:animClr clrSpc="rgb" dir="cw">
                                      <p:cBhvr override="childStyle">
                                        <p:cTn id="16" dur="1000" fill="hold"/>
                                        <p:tgtEl>
                                          <p:spTgt spid="7"/>
                                        </p:tgtEl>
                                        <p:attrNameLst>
                                          <p:attrName>style.color</p:attrName>
                                        </p:attrNameLst>
                                      </p:cBhvr>
                                      <p:to>
                                        <a:schemeClr val="bg1"/>
                                      </p:to>
                                    </p:animClr>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4.16667E-6 1.48148E-6 L -0.00183 -0.26852 " pathEditMode="relative" rAng="0" ptsTypes="AA">
                                      <p:cBhvr>
                                        <p:cTn id="27" dur="1000" fill="hold"/>
                                        <p:tgtEl>
                                          <p:spTgt spid="2"/>
                                        </p:tgtEl>
                                        <p:attrNameLst>
                                          <p:attrName>ppt_x</p:attrName>
                                          <p:attrName>ppt_y</p:attrName>
                                        </p:attrNameLst>
                                      </p:cBhvr>
                                      <p:rCtr x="-13" y="-13588"/>
                                    </p:animMotion>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0"/>
            <a:ext cx="12192000" cy="1229686"/>
          </a:xfrm>
          <a:prstGeom prst="rect">
            <a:avLst/>
          </a:prstGeom>
        </p:spPr>
      </p:pic>
      <p:sp>
        <p:nvSpPr>
          <p:cNvPr id="5" name="1 Título"/>
          <p:cNvSpPr>
            <a:spLocks noGrp="1"/>
          </p:cNvSpPr>
          <p:nvPr>
            <p:ph type="title"/>
          </p:nvPr>
        </p:nvSpPr>
        <p:spPr>
          <a:xfrm>
            <a:off x="3118103" y="2771776"/>
            <a:ext cx="5955792" cy="893386"/>
          </a:xfrm>
        </p:spPr>
        <p:txBody>
          <a:bodyPr>
            <a:noAutofit/>
          </a:bodyPr>
          <a:lstStyle/>
          <a:p>
            <a:pPr algn="ctr"/>
            <a:r>
              <a:rPr lang="es-MX" sz="3200" b="1" dirty="0">
                <a:latin typeface="Arial" charset="0"/>
                <a:ea typeface="Arial" charset="0"/>
                <a:cs typeface="Arial" charset="0"/>
              </a:rPr>
              <a:t>Dimensionamiento </a:t>
            </a:r>
            <a:r>
              <a:rPr lang="es-MX" sz="3200" b="1" dirty="0" smtClean="0">
                <a:latin typeface="Arial" charset="0"/>
                <a:ea typeface="Arial" charset="0"/>
                <a:cs typeface="Arial" charset="0"/>
              </a:rPr>
              <a:t>crediticio</a:t>
            </a:r>
            <a:endParaRPr lang="es-MX" sz="3200" b="1" dirty="0">
              <a:latin typeface="Arial" charset="0"/>
              <a:ea typeface="Arial" charset="0"/>
              <a:cs typeface="Arial" charset="0"/>
            </a:endParaRPr>
          </a:p>
        </p:txBody>
      </p:sp>
      <p:sp>
        <p:nvSpPr>
          <p:cNvPr id="6" name="Rectángulo 5"/>
          <p:cNvSpPr/>
          <p:nvPr/>
        </p:nvSpPr>
        <p:spPr>
          <a:xfrm>
            <a:off x="4528101" y="3465107"/>
            <a:ext cx="3135795" cy="400110"/>
          </a:xfrm>
          <a:prstGeom prst="rect">
            <a:avLst/>
          </a:prstGeom>
        </p:spPr>
        <p:txBody>
          <a:bodyPr wrap="none">
            <a:spAutoFit/>
          </a:bodyPr>
          <a:lstStyle/>
          <a:p>
            <a:r>
              <a:rPr lang="es-MX" sz="2000" dirty="0">
                <a:latin typeface="Arial" charset="0"/>
                <a:ea typeface="Arial" charset="0"/>
                <a:cs typeface="Arial" charset="0"/>
              </a:rPr>
              <a:t>(Documento Fundacional)</a:t>
            </a:r>
            <a:endParaRPr lang="es-ES_tradnl" sz="2000" dirty="0"/>
          </a:p>
        </p:txBody>
      </p:sp>
      <p:grpSp>
        <p:nvGrpSpPr>
          <p:cNvPr id="16" name="Agrupar 15"/>
          <p:cNvGrpSpPr/>
          <p:nvPr/>
        </p:nvGrpSpPr>
        <p:grpSpPr>
          <a:xfrm>
            <a:off x="1357232" y="1358255"/>
            <a:ext cx="9696988" cy="3206999"/>
            <a:chOff x="1214135" y="4371717"/>
            <a:chExt cx="9696988" cy="3206999"/>
          </a:xfrm>
        </p:grpSpPr>
        <p:grpSp>
          <p:nvGrpSpPr>
            <p:cNvPr id="12" name="Agrupar 11"/>
            <p:cNvGrpSpPr/>
            <p:nvPr/>
          </p:nvGrpSpPr>
          <p:grpSpPr>
            <a:xfrm>
              <a:off x="1214136" y="4982173"/>
              <a:ext cx="9696987" cy="1875827"/>
              <a:chOff x="1543320" y="5215252"/>
              <a:chExt cx="9696987" cy="1875827"/>
            </a:xfrm>
          </p:grpSpPr>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320" y="5217062"/>
                <a:ext cx="2408253" cy="1874017"/>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900" y="5215253"/>
                <a:ext cx="2408253" cy="1874017"/>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488" y="5215253"/>
                <a:ext cx="2408253" cy="1874017"/>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2054" y="5215252"/>
                <a:ext cx="2408253" cy="1874017"/>
              </a:xfrm>
              <a:prstGeom prst="rect">
                <a:avLst/>
              </a:prstGeom>
            </p:spPr>
          </p:pic>
        </p:grpSp>
        <p:sp>
          <p:nvSpPr>
            <p:cNvPr id="13" name="4 CuadroTexto"/>
            <p:cNvSpPr txBox="1"/>
            <p:nvPr/>
          </p:nvSpPr>
          <p:spPr>
            <a:xfrm>
              <a:off x="5737667" y="7240162"/>
              <a:ext cx="5173456" cy="338554"/>
            </a:xfrm>
            <a:prstGeom prst="rect">
              <a:avLst/>
            </a:prstGeom>
            <a:noFill/>
          </p:spPr>
          <p:txBody>
            <a:bodyPr wrap="square" rtlCol="0">
              <a:spAutoFit/>
            </a:bodyPr>
            <a:lstStyle/>
            <a:p>
              <a:pPr algn="r"/>
              <a:r>
                <a:rPr lang="es-MX" sz="1600" dirty="0">
                  <a:latin typeface="Arial" charset="0"/>
                  <a:ea typeface="Arial" charset="0"/>
                  <a:cs typeface="Arial" charset="0"/>
                </a:rPr>
                <a:t>NME, 1999</a:t>
              </a:r>
            </a:p>
          </p:txBody>
        </p:sp>
        <p:sp>
          <p:nvSpPr>
            <p:cNvPr id="14" name="2 CuadroTexto"/>
            <p:cNvSpPr txBox="1"/>
            <p:nvPr/>
          </p:nvSpPr>
          <p:spPr>
            <a:xfrm>
              <a:off x="2680044" y="4371717"/>
              <a:ext cx="6548405" cy="461665"/>
            </a:xfrm>
            <a:prstGeom prst="rect">
              <a:avLst/>
            </a:prstGeom>
            <a:noFill/>
          </p:spPr>
          <p:txBody>
            <a:bodyPr wrap="square" rtlCol="0">
              <a:spAutoFit/>
            </a:bodyPr>
            <a:lstStyle/>
            <a:p>
              <a:pPr algn="ctr">
                <a:lnSpc>
                  <a:spcPct val="150000"/>
                </a:lnSpc>
              </a:pPr>
              <a:r>
                <a:rPr lang="es-MX" sz="1600" dirty="0">
                  <a:latin typeface="Arial" charset="0"/>
                  <a:ea typeface="Arial" charset="0"/>
                  <a:cs typeface="Arial" charset="0"/>
                </a:rPr>
                <a:t>ANUIES: 300 a 450 créditos - - - MEIF 350 créditos mínimo.</a:t>
              </a:r>
            </a:p>
          </p:txBody>
        </p:sp>
        <p:sp>
          <p:nvSpPr>
            <p:cNvPr id="15" name="7 CuadroTexto"/>
            <p:cNvSpPr txBox="1"/>
            <p:nvPr/>
          </p:nvSpPr>
          <p:spPr>
            <a:xfrm>
              <a:off x="1214135" y="6881534"/>
              <a:ext cx="9696988" cy="523220"/>
            </a:xfrm>
            <a:prstGeom prst="rect">
              <a:avLst/>
            </a:prstGeom>
            <a:noFill/>
          </p:spPr>
          <p:txBody>
            <a:bodyPr wrap="square" rtlCol="0">
              <a:spAutoFit/>
            </a:bodyPr>
            <a:lstStyle/>
            <a:p>
              <a:pPr algn="just"/>
              <a:r>
                <a:rPr lang="es-MX" sz="1400" dirty="0">
                  <a:latin typeface="Arial" charset="0"/>
                  <a:ea typeface="Arial" charset="0"/>
                  <a:cs typeface="Arial" charset="0"/>
                </a:rPr>
                <a:t>* En esta área de formación los estudiantes tienen la opción de cursar </a:t>
              </a:r>
              <a:r>
                <a:rPr lang="es-MX" sz="1400" dirty="0" smtClean="0">
                  <a:latin typeface="Arial" charset="0"/>
                  <a:ea typeface="Arial" charset="0"/>
                  <a:cs typeface="Arial" charset="0"/>
                </a:rPr>
                <a:t>EE optativas de su plan de estudios </a:t>
              </a:r>
              <a:r>
                <a:rPr lang="es-MX" sz="1400" dirty="0">
                  <a:latin typeface="Arial" charset="0"/>
                  <a:ea typeface="Arial" charset="0"/>
                  <a:cs typeface="Arial" charset="0"/>
                </a:rPr>
                <a:t>o</a:t>
              </a:r>
              <a:r>
                <a:rPr lang="es-MX" sz="1400" dirty="0" smtClean="0">
                  <a:latin typeface="Arial" charset="0"/>
                  <a:ea typeface="Arial" charset="0"/>
                  <a:cs typeface="Arial" charset="0"/>
                </a:rPr>
                <a:t> EE de otros planes </a:t>
              </a:r>
              <a:r>
                <a:rPr lang="es-MX" sz="1400" dirty="0">
                  <a:latin typeface="Arial" charset="0"/>
                  <a:ea typeface="Arial" charset="0"/>
                  <a:cs typeface="Arial" charset="0"/>
                </a:rPr>
                <a:t>de estudios </a:t>
              </a:r>
              <a:r>
                <a:rPr lang="es-MX" sz="1400" dirty="0" smtClean="0">
                  <a:latin typeface="Arial" charset="0"/>
                  <a:ea typeface="Arial" charset="0"/>
                  <a:cs typeface="Arial" charset="0"/>
                </a:rPr>
                <a:t>relacionados con su formación disciplinar.</a:t>
              </a:r>
              <a:endParaRPr lang="es-MX" sz="1400" dirty="0">
                <a:latin typeface="Arial" charset="0"/>
                <a:ea typeface="Arial" charset="0"/>
                <a:cs typeface="Arial" charset="0"/>
              </a:endParaRPr>
            </a:p>
          </p:txBody>
        </p:sp>
      </p:grpSp>
      <p:graphicFrame>
        <p:nvGraphicFramePr>
          <p:cNvPr id="11" name="3 Marcador de contenido"/>
          <p:cNvGraphicFramePr>
            <a:graphicFrameLocks noGrp="1"/>
          </p:cNvGraphicFramePr>
          <p:nvPr>
            <p:ph sz="quarter" idx="1"/>
            <p:extLst>
              <p:ext uri="{D42A27DB-BD31-4B8C-83A1-F6EECF244321}">
                <p14:modId xmlns:p14="http://schemas.microsoft.com/office/powerpoint/2010/main" val="462616390"/>
              </p:ext>
            </p:extLst>
          </p:nvPr>
        </p:nvGraphicFramePr>
        <p:xfrm>
          <a:off x="1410863" y="2102831"/>
          <a:ext cx="9532406" cy="1605775"/>
        </p:xfrm>
        <a:graphic>
          <a:graphicData uri="http://schemas.openxmlformats.org/drawingml/2006/table">
            <a:tbl>
              <a:tblPr firstRow="1" bandRow="1">
                <a:tableStyleId>{5C22544A-7EE6-4342-B048-85BDC9FD1C3A}</a:tableStyleId>
              </a:tblPr>
              <a:tblGrid>
                <a:gridCol w="1191551"/>
                <a:gridCol w="1150783"/>
                <a:gridCol w="1232318"/>
                <a:gridCol w="1161203"/>
                <a:gridCol w="1221898"/>
                <a:gridCol w="1254159"/>
                <a:gridCol w="1128943"/>
                <a:gridCol w="1191551"/>
              </a:tblGrid>
              <a:tr h="864095">
                <a:tc gridSpan="2">
                  <a:txBody>
                    <a:bodyPr/>
                    <a:lstStyle/>
                    <a:p>
                      <a:pPr algn="ctr"/>
                      <a:r>
                        <a:rPr lang="es-MX" sz="1600" dirty="0" smtClean="0">
                          <a:latin typeface="Arial" charset="0"/>
                          <a:ea typeface="Arial" charset="0"/>
                          <a:cs typeface="Arial" charset="0"/>
                        </a:rPr>
                        <a:t>Área de Formación Básica</a:t>
                      </a:r>
                      <a:endParaRPr lang="es-MX" sz="1600" dirty="0">
                        <a:latin typeface="Arial" charset="0"/>
                        <a:ea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s-MX" dirty="0"/>
                    </a:p>
                  </a:txBody>
                  <a:tcPr/>
                </a:tc>
                <a:tc gridSpan="2">
                  <a:txBody>
                    <a:bodyPr/>
                    <a:lstStyle/>
                    <a:p>
                      <a:pPr algn="ctr"/>
                      <a:r>
                        <a:rPr lang="es-MX" sz="1600" dirty="0" smtClean="0">
                          <a:latin typeface="Arial" charset="0"/>
                          <a:ea typeface="Arial" charset="0"/>
                          <a:cs typeface="Arial" charset="0"/>
                        </a:rPr>
                        <a:t>Área de Formación Disciplinar</a:t>
                      </a:r>
                      <a:endParaRPr lang="es-MX" sz="1600" dirty="0">
                        <a:latin typeface="Arial" charset="0"/>
                        <a:ea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s-MX" dirty="0"/>
                    </a:p>
                  </a:txBody>
                  <a:tcPr/>
                </a:tc>
                <a:tc gridSpan="2">
                  <a:txBody>
                    <a:bodyPr/>
                    <a:lstStyle/>
                    <a:p>
                      <a:pPr algn="ctr"/>
                      <a:r>
                        <a:rPr lang="es-MX" sz="1600" dirty="0" smtClean="0">
                          <a:latin typeface="Arial" charset="0"/>
                          <a:ea typeface="Arial" charset="0"/>
                          <a:cs typeface="Arial" charset="0"/>
                        </a:rPr>
                        <a:t>Área de Formación Terminal</a:t>
                      </a:r>
                      <a:endParaRPr lang="es-MX" sz="1600" dirty="0">
                        <a:latin typeface="Arial" charset="0"/>
                        <a:ea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s-MX" dirty="0"/>
                    </a:p>
                  </a:txBody>
                  <a:tcPr/>
                </a:tc>
                <a:tc gridSpan="2">
                  <a:txBody>
                    <a:bodyPr/>
                    <a:lstStyle/>
                    <a:p>
                      <a:pPr algn="ctr"/>
                      <a:r>
                        <a:rPr lang="es-MX" sz="1600" dirty="0" smtClean="0">
                          <a:latin typeface="Arial" charset="0"/>
                          <a:ea typeface="Arial" charset="0"/>
                          <a:cs typeface="Arial" charset="0"/>
                        </a:rPr>
                        <a:t>Área de Formación electiva</a:t>
                      </a:r>
                      <a:r>
                        <a:rPr lang="es-MX" sz="1800" dirty="0" smtClean="0">
                          <a:latin typeface="Arial" charset="0"/>
                          <a:ea typeface="Arial" charset="0"/>
                          <a:cs typeface="Arial" charset="0"/>
                        </a:rPr>
                        <a:t>*</a:t>
                      </a:r>
                      <a:endParaRPr lang="es-MX" sz="1600" dirty="0">
                        <a:latin typeface="Arial" charset="0"/>
                        <a:ea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s-MX" dirty="0"/>
                    </a:p>
                  </a:txBody>
                  <a:tcPr/>
                </a:tc>
              </a:tr>
              <a:tr h="370840">
                <a:tc>
                  <a:txBody>
                    <a:bodyPr/>
                    <a:lstStyle/>
                    <a:p>
                      <a:pPr algn="ctr"/>
                      <a:r>
                        <a:rPr lang="es-MX" sz="1600" dirty="0" smtClean="0">
                          <a:latin typeface="Arial" charset="0"/>
                          <a:ea typeface="Arial" charset="0"/>
                          <a:cs typeface="Arial" charset="0"/>
                        </a:rPr>
                        <a:t>Mínimo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Máximo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Mínimo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Máximo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Mínimo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Máximo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Mínimo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Máximo</a:t>
                      </a:r>
                      <a:endParaRPr lang="es-MX" sz="1600" dirty="0">
                        <a:latin typeface="Arial" charset="0"/>
                        <a:ea typeface="Arial" charset="0"/>
                        <a:cs typeface="Arial"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s-MX" sz="1600" dirty="0" smtClean="0">
                          <a:latin typeface="Arial" charset="0"/>
                          <a:ea typeface="Arial" charset="0"/>
                          <a:cs typeface="Arial" charset="0"/>
                        </a:rPr>
                        <a:t>20%</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40%</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40%</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60%</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10%</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15%</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5%</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MX" sz="1600" dirty="0" smtClean="0">
                          <a:latin typeface="Arial" charset="0"/>
                          <a:ea typeface="Arial" charset="0"/>
                          <a:cs typeface="Arial" charset="0"/>
                        </a:rPr>
                        <a:t>10%</a:t>
                      </a:r>
                      <a:endParaRPr lang="es-MX" sz="1600" dirty="0">
                        <a:latin typeface="Arial" charset="0"/>
                        <a:ea typeface="Arial" charset="0"/>
                        <a:cs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6 CuadroTexto"/>
          <p:cNvSpPr txBox="1"/>
          <p:nvPr/>
        </p:nvSpPr>
        <p:spPr>
          <a:xfrm>
            <a:off x="1811275" y="4673178"/>
            <a:ext cx="8808251" cy="1754326"/>
          </a:xfrm>
          <a:prstGeom prst="rect">
            <a:avLst/>
          </a:prstGeom>
          <a:noFill/>
        </p:spPr>
        <p:txBody>
          <a:bodyPr wrap="square" rtlCol="0">
            <a:spAutoFit/>
          </a:bodyPr>
          <a:lstStyle/>
          <a:p>
            <a:pPr algn="just">
              <a:lnSpc>
                <a:spcPct val="150000"/>
              </a:lnSpc>
            </a:pPr>
            <a:r>
              <a:rPr lang="es-MX" i="1" dirty="0">
                <a:latin typeface="Arial" charset="0"/>
                <a:ea typeface="Arial" charset="0"/>
                <a:cs typeface="Arial" charset="0"/>
              </a:rPr>
              <a:t>En la licenciatura, el objetivo fundamental será el desarrollo de conocimientos, actitudes, aptitudes, habilidades y métodos de trabajo para el ejercicio de una profesión. Los planes de estudio de este nivel educativo estarán integrados por un mínimo de 300 créditos</a:t>
            </a:r>
            <a:r>
              <a:rPr lang="es-MX" dirty="0">
                <a:latin typeface="Arial" charset="0"/>
                <a:ea typeface="Arial" charset="0"/>
                <a:cs typeface="Arial" charset="0"/>
              </a:rPr>
              <a:t> (SEP, 2000.  Acuerdo 279 Art. 13, Fracción II)</a:t>
            </a:r>
          </a:p>
        </p:txBody>
      </p:sp>
      <p:pic>
        <p:nvPicPr>
          <p:cNvPr id="18" name="Imagen 1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54220" y="6091520"/>
            <a:ext cx="554986" cy="554986"/>
          </a:xfrm>
          <a:prstGeom prst="rect">
            <a:avLst/>
          </a:prstGeom>
        </p:spPr>
      </p:pic>
      <p:pic>
        <p:nvPicPr>
          <p:cNvPr id="19" name="Imagen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Tree>
    <p:extLst>
      <p:ext uri="{BB962C8B-B14F-4D97-AF65-F5344CB8AC3E}">
        <p14:creationId xmlns:p14="http://schemas.microsoft.com/office/powerpoint/2010/main" val="1904292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 -2.96296E-6 L 0.00104 -0.41319 " pathEditMode="relative" rAng="0" ptsTypes="AA">
                                      <p:cBhvr>
                                        <p:cTn id="20" dur="1000" fill="hold"/>
                                        <p:tgtEl>
                                          <p:spTgt spid="5"/>
                                        </p:tgtEl>
                                        <p:attrNameLst>
                                          <p:attrName>ppt_x</p:attrName>
                                          <p:attrName>ppt_y</p:attrName>
                                        </p:attrNameLst>
                                      </p:cBhvr>
                                      <p:rCtr x="52" y="-20671"/>
                                    </p:animMotion>
                                  </p:childTnLst>
                                </p:cTn>
                              </p:par>
                              <p:par>
                                <p:cTn id="21" presetID="0" presetClass="path" presetSubtype="0" accel="50000" decel="50000" fill="hold" grpId="1" nodeType="withEffect">
                                  <p:stCondLst>
                                    <p:cond delay="0"/>
                                  </p:stCondLst>
                                  <p:childTnLst>
                                    <p:animMotion origin="layout" path="M 0 -7.40741E-7 L 0.00104 -0.41713 " pathEditMode="relative" rAng="0" ptsTypes="AA">
                                      <p:cBhvr>
                                        <p:cTn id="22" dur="1000" fill="hold"/>
                                        <p:tgtEl>
                                          <p:spTgt spid="6"/>
                                        </p:tgtEl>
                                        <p:attrNameLst>
                                          <p:attrName>ppt_x</p:attrName>
                                          <p:attrName>ppt_y</p:attrName>
                                        </p:attrNameLst>
                                      </p:cBhvr>
                                      <p:rCtr x="52" y="-20856"/>
                                    </p:animMotion>
                                  </p:childTnLst>
                                </p:cTn>
                              </p:par>
                              <p:par>
                                <p:cTn id="23" presetID="3" presetClass="emph" presetSubtype="2" fill="hold" grpId="2" nodeType="withEffect">
                                  <p:stCondLst>
                                    <p:cond delay="0"/>
                                  </p:stCondLst>
                                  <p:childTnLst>
                                    <p:animClr clrSpc="rgb" dir="cw">
                                      <p:cBhvr override="childStyle">
                                        <p:cTn id="24" dur="1000" fill="hold"/>
                                        <p:tgtEl>
                                          <p:spTgt spid="5"/>
                                        </p:tgtEl>
                                        <p:attrNameLst>
                                          <p:attrName>style.color</p:attrName>
                                        </p:attrNameLst>
                                      </p:cBhvr>
                                      <p:to>
                                        <a:schemeClr val="bg1"/>
                                      </p:to>
                                    </p:animClr>
                                  </p:childTnLst>
                                </p:cTn>
                              </p:par>
                              <p:par>
                                <p:cTn id="25" presetID="3" presetClass="emph" presetSubtype="2" fill="hold" grpId="2" nodeType="withEffect">
                                  <p:stCondLst>
                                    <p:cond delay="0"/>
                                  </p:stCondLst>
                                  <p:childTnLst>
                                    <p:animClr clrSpc="rgb" dir="cw">
                                      <p:cBhvr override="childStyle">
                                        <p:cTn id="26" dur="1000" fill="hold"/>
                                        <p:tgtEl>
                                          <p:spTgt spid="6"/>
                                        </p:tgtEl>
                                        <p:attrNameLst>
                                          <p:attrName>style.color</p:attrName>
                                        </p:attrNameLst>
                                      </p:cBhvr>
                                      <p:to>
                                        <a:schemeClr val="hlink"/>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1072"/>
            <a:ext cx="12192000" cy="4789351"/>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00"/>
            <a:ext cx="12192000" cy="1229686"/>
          </a:xfrm>
          <a:prstGeom prst="rect">
            <a:avLst/>
          </a:prstGeom>
        </p:spPr>
      </p:pic>
      <p:sp>
        <p:nvSpPr>
          <p:cNvPr id="4" name="1 Título"/>
          <p:cNvSpPr>
            <a:spLocks noGrp="1"/>
          </p:cNvSpPr>
          <p:nvPr>
            <p:ph type="title"/>
          </p:nvPr>
        </p:nvSpPr>
        <p:spPr>
          <a:xfrm>
            <a:off x="2141248" y="-8000"/>
            <a:ext cx="7909504" cy="870202"/>
          </a:xfrm>
        </p:spPr>
        <p:txBody>
          <a:bodyPr>
            <a:noAutofit/>
          </a:bodyPr>
          <a:lstStyle/>
          <a:p>
            <a:r>
              <a:rPr lang="es-MX" sz="3200" b="1" dirty="0" smtClean="0">
                <a:solidFill>
                  <a:schemeClr val="bg1"/>
                </a:solidFill>
                <a:latin typeface="Arial" charset="0"/>
                <a:ea typeface="Arial" charset="0"/>
                <a:cs typeface="Arial" charset="0"/>
              </a:rPr>
              <a:t>Estructura de los planes de estudio </a:t>
            </a:r>
            <a:r>
              <a:rPr lang="es-MX" sz="3200" b="1" dirty="0">
                <a:solidFill>
                  <a:schemeClr val="bg1"/>
                </a:solidFill>
                <a:latin typeface="Arial" charset="0"/>
                <a:ea typeface="Arial" charset="0"/>
                <a:cs typeface="Arial" charset="0"/>
              </a:rPr>
              <a:t>(76)</a:t>
            </a:r>
          </a:p>
        </p:txBody>
      </p:sp>
      <p:graphicFrame>
        <p:nvGraphicFramePr>
          <p:cNvPr id="5" name="3 Tabla"/>
          <p:cNvGraphicFramePr>
            <a:graphicFrameLocks noGrp="1"/>
          </p:cNvGraphicFramePr>
          <p:nvPr>
            <p:extLst>
              <p:ext uri="{D42A27DB-BD31-4B8C-83A1-F6EECF244321}">
                <p14:modId xmlns:p14="http://schemas.microsoft.com/office/powerpoint/2010/main" val="3104303618"/>
              </p:ext>
            </p:extLst>
          </p:nvPr>
        </p:nvGraphicFramePr>
        <p:xfrm>
          <a:off x="219456" y="1902400"/>
          <a:ext cx="3858768" cy="1572319"/>
        </p:xfrm>
        <a:graphic>
          <a:graphicData uri="http://schemas.openxmlformats.org/drawingml/2006/table">
            <a:tbl>
              <a:tblPr>
                <a:tableStyleId>{3B4B98B0-60AC-42C2-AFA5-B58CD77FA1E5}</a:tableStyleId>
              </a:tblPr>
              <a:tblGrid>
                <a:gridCol w="1093595"/>
                <a:gridCol w="1630241"/>
                <a:gridCol w="1134932"/>
              </a:tblGrid>
              <a:tr h="396405">
                <a:tc gridSpan="3">
                  <a:txBody>
                    <a:bodyPr/>
                    <a:lstStyle/>
                    <a:p>
                      <a:pPr algn="ctr" fontAlgn="ctr"/>
                      <a:r>
                        <a:rPr lang="es-MX" sz="1800" b="1" u="none" strike="noStrike" dirty="0" smtClean="0">
                          <a:effectLst/>
                          <a:latin typeface="Arial" charset="0"/>
                          <a:ea typeface="Arial" charset="0"/>
                          <a:cs typeface="Arial" charset="0"/>
                        </a:rPr>
                        <a:t>Artes (9)</a:t>
                      </a:r>
                      <a:endParaRPr lang="es-MX" sz="1800" b="1" i="0" u="none" strike="noStrike" dirty="0">
                        <a:solidFill>
                          <a:srgbClr val="000000"/>
                        </a:solidFill>
                        <a:effectLst/>
                        <a:latin typeface="Arial" charset="0"/>
                        <a:ea typeface="Arial" charset="0"/>
                        <a:cs typeface="Arial"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779509">
                <a:tc>
                  <a:txBody>
                    <a:bodyPr/>
                    <a:lstStyle/>
                    <a:p>
                      <a:pPr algn="ctr" fontAlgn="ctr"/>
                      <a:r>
                        <a:rPr lang="es-MX" sz="1600" u="none" strike="noStrike">
                          <a:effectLst/>
                          <a:latin typeface="Arial" charset="0"/>
                          <a:ea typeface="Arial" charset="0"/>
                          <a:cs typeface="Arial" charset="0"/>
                        </a:rPr>
                        <a:t>Vigencia</a:t>
                      </a:r>
                      <a:endParaRPr lang="es-MX" sz="1600" b="0" i="0" u="none" strike="noStrike">
                        <a:solidFill>
                          <a:srgbClr val="000000"/>
                        </a:solidFill>
                        <a:effectLst/>
                        <a:latin typeface="Arial" charset="0"/>
                        <a:ea typeface="Arial" charset="0"/>
                        <a:cs typeface="Arial"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s-MX" sz="1600" u="none" strike="noStrike" dirty="0" smtClean="0">
                          <a:effectLst/>
                          <a:latin typeface="Arial" charset="0"/>
                          <a:ea typeface="Arial" charset="0"/>
                          <a:cs typeface="Arial" charset="0"/>
                        </a:rPr>
                        <a:t>Créditos Disc</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s-MX" sz="1600" u="none" strike="noStrike" dirty="0">
                          <a:effectLst/>
                          <a:latin typeface="Arial" charset="0"/>
                          <a:ea typeface="Arial" charset="0"/>
                          <a:cs typeface="Arial" charset="0"/>
                        </a:rPr>
                        <a:t>Créditos totales</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96405">
                <a:tc>
                  <a:txBody>
                    <a:bodyPr/>
                    <a:lstStyle/>
                    <a:p>
                      <a:pPr algn="ctr" fontAlgn="ctr"/>
                      <a:r>
                        <a:rPr lang="es-MX" sz="1600" u="none" strike="noStrike">
                          <a:effectLst/>
                          <a:latin typeface="Arial" charset="0"/>
                          <a:ea typeface="Arial" charset="0"/>
                          <a:cs typeface="Arial" charset="0"/>
                        </a:rPr>
                        <a:t>2005-2011</a:t>
                      </a:r>
                      <a:endParaRPr lang="es-MX" sz="1600" b="0" i="0" u="none" strike="noStrike">
                        <a:solidFill>
                          <a:srgbClr val="000000"/>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ctr" fontAlgn="ctr"/>
                      <a:r>
                        <a:rPr lang="es-MX" sz="1600" u="none" strike="noStrike" dirty="0" smtClean="0">
                          <a:effectLst/>
                          <a:latin typeface="Arial" charset="0"/>
                          <a:ea typeface="Arial" charset="0"/>
                          <a:cs typeface="Arial" charset="0"/>
                        </a:rPr>
                        <a:t>78%-80%</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ctr" fontAlgn="ctr"/>
                      <a:r>
                        <a:rPr lang="es-MX" sz="1600" u="none" strike="noStrike" dirty="0">
                          <a:effectLst/>
                          <a:latin typeface="Arial" charset="0"/>
                          <a:ea typeface="Arial" charset="0"/>
                          <a:cs typeface="Arial" charset="0"/>
                        </a:rPr>
                        <a:t>316-355</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4041718242"/>
              </p:ext>
            </p:extLst>
          </p:nvPr>
        </p:nvGraphicFramePr>
        <p:xfrm>
          <a:off x="4297680" y="1902400"/>
          <a:ext cx="3675888" cy="1572320"/>
        </p:xfrm>
        <a:graphic>
          <a:graphicData uri="http://schemas.openxmlformats.org/drawingml/2006/table">
            <a:tbl>
              <a:tblPr>
                <a:tableStyleId>{D27102A9-8310-4765-A935-A1911B00CA55}</a:tableStyleId>
              </a:tblPr>
              <a:tblGrid>
                <a:gridCol w="1060704"/>
                <a:gridCol w="1517904"/>
                <a:gridCol w="1097280"/>
              </a:tblGrid>
              <a:tr h="402564">
                <a:tc gridSpan="3">
                  <a:txBody>
                    <a:bodyPr/>
                    <a:lstStyle/>
                    <a:p>
                      <a:pPr marL="0" algn="ctr" defTabSz="914400" rtl="0" eaLnBrk="1" fontAlgn="ctr" latinLnBrk="0" hangingPunct="1"/>
                      <a:r>
                        <a:rPr lang="es-MX" sz="1800" b="1" u="none" strike="noStrike" kern="1200" dirty="0" smtClean="0">
                          <a:solidFill>
                            <a:schemeClr val="tx1"/>
                          </a:solidFill>
                          <a:effectLst/>
                          <a:latin typeface="Arial" charset="0"/>
                          <a:ea typeface="Arial" charset="0"/>
                          <a:cs typeface="Arial" charset="0"/>
                        </a:rPr>
                        <a:t>Biológico Agropecuaria (6)</a:t>
                      </a:r>
                      <a:endParaRPr lang="es-MX" sz="1800" b="1"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767192">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Vigencia</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Créditos Disc</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totales</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402564">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1999-2015</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78%-89%</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334-436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r>
            </a:tbl>
          </a:graphicData>
        </a:graphic>
      </p:graphicFrame>
      <p:graphicFrame>
        <p:nvGraphicFramePr>
          <p:cNvPr id="7" name="5 Tabla"/>
          <p:cNvGraphicFramePr>
            <a:graphicFrameLocks noGrp="1"/>
          </p:cNvGraphicFramePr>
          <p:nvPr>
            <p:extLst>
              <p:ext uri="{D42A27DB-BD31-4B8C-83A1-F6EECF244321}">
                <p14:modId xmlns:p14="http://schemas.microsoft.com/office/powerpoint/2010/main" val="3900401279"/>
              </p:ext>
            </p:extLst>
          </p:nvPr>
        </p:nvGraphicFramePr>
        <p:xfrm>
          <a:off x="8135042" y="1876926"/>
          <a:ext cx="3822192" cy="1578090"/>
        </p:xfrm>
        <a:graphic>
          <a:graphicData uri="http://schemas.openxmlformats.org/drawingml/2006/table">
            <a:tbl>
              <a:tblPr>
                <a:tableStyleId>{0E3FDE45-AF77-4B5C-9715-49D594BDF05E}</a:tableStyleId>
              </a:tblPr>
              <a:tblGrid>
                <a:gridCol w="1264990"/>
                <a:gridCol w="1537950"/>
                <a:gridCol w="1019252"/>
              </a:tblGrid>
              <a:tr h="423851">
                <a:tc gridSpan="3">
                  <a:txBody>
                    <a:bodyPr/>
                    <a:lstStyle/>
                    <a:p>
                      <a:pPr marL="0" algn="ctr" defTabSz="914400" rtl="0" eaLnBrk="1" fontAlgn="ctr" latinLnBrk="0" hangingPunct="1"/>
                      <a:r>
                        <a:rPr lang="es-MX" sz="1800" b="1" u="none" strike="noStrike" kern="1200" dirty="0" smtClean="0">
                          <a:solidFill>
                            <a:schemeClr val="tx1"/>
                          </a:solidFill>
                          <a:effectLst/>
                          <a:latin typeface="Arial" charset="0"/>
                          <a:ea typeface="Arial" charset="0"/>
                          <a:cs typeface="Arial" charset="0"/>
                        </a:rPr>
                        <a:t>Ciencias </a:t>
                      </a:r>
                      <a:r>
                        <a:rPr lang="es-MX" sz="1800" b="1" u="none" strike="noStrike" kern="1200" dirty="0">
                          <a:solidFill>
                            <a:schemeClr val="tx1"/>
                          </a:solidFill>
                          <a:effectLst/>
                          <a:latin typeface="Arial" charset="0"/>
                          <a:ea typeface="Arial" charset="0"/>
                          <a:cs typeface="Arial" charset="0"/>
                        </a:rPr>
                        <a:t>de la </a:t>
                      </a:r>
                      <a:r>
                        <a:rPr lang="es-MX" sz="1800" b="1" u="none" strike="noStrike" kern="1200" dirty="0" smtClean="0">
                          <a:solidFill>
                            <a:schemeClr val="tx1"/>
                          </a:solidFill>
                          <a:effectLst/>
                          <a:latin typeface="Arial" charset="0"/>
                          <a:ea typeface="Arial" charset="0"/>
                          <a:cs typeface="Arial" charset="0"/>
                        </a:rPr>
                        <a:t>Salud (8)</a:t>
                      </a:r>
                      <a:endParaRPr lang="es-MX" sz="1800" b="1"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730388">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Vigencia</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a:t>
                      </a:r>
                      <a:r>
                        <a:rPr lang="es-MX" sz="1600" u="none" strike="noStrike" kern="1200" dirty="0" smtClean="0">
                          <a:solidFill>
                            <a:schemeClr val="tx1"/>
                          </a:solidFill>
                          <a:effectLst/>
                          <a:latin typeface="Arial" charset="0"/>
                          <a:ea typeface="Arial" charset="0"/>
                          <a:cs typeface="Arial" charset="0"/>
                        </a:rPr>
                        <a:t>Disc</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totales</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423851">
                <a:tc>
                  <a:txBody>
                    <a:bodyPr/>
                    <a:lstStyle/>
                    <a:p>
                      <a:pPr marL="0" algn="ctr" defTabSz="914400" rtl="0" eaLnBrk="1" fontAlgn="ctr" latinLnBrk="0" hangingPunct="1"/>
                      <a:r>
                        <a:rPr lang="es-MX" sz="1600" u="none" strike="noStrike" kern="1200">
                          <a:solidFill>
                            <a:schemeClr val="tx1"/>
                          </a:solidFill>
                          <a:effectLst/>
                          <a:latin typeface="Arial" charset="0"/>
                          <a:ea typeface="Arial" charset="0"/>
                          <a:cs typeface="Arial" charset="0"/>
                        </a:rPr>
                        <a:t>1999-2012</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81%-88%</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358-452</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r>
            </a:tbl>
          </a:graphicData>
        </a:graphic>
      </p:graphicFrame>
      <p:graphicFrame>
        <p:nvGraphicFramePr>
          <p:cNvPr id="8" name="6 Tabla"/>
          <p:cNvGraphicFramePr>
            <a:graphicFrameLocks noGrp="1"/>
          </p:cNvGraphicFramePr>
          <p:nvPr>
            <p:extLst>
              <p:ext uri="{D42A27DB-BD31-4B8C-83A1-F6EECF244321}">
                <p14:modId xmlns:p14="http://schemas.microsoft.com/office/powerpoint/2010/main" val="2538557352"/>
              </p:ext>
            </p:extLst>
          </p:nvPr>
        </p:nvGraphicFramePr>
        <p:xfrm>
          <a:off x="219457" y="3815747"/>
          <a:ext cx="3798081" cy="1502274"/>
        </p:xfrm>
        <a:graphic>
          <a:graphicData uri="http://schemas.openxmlformats.org/drawingml/2006/table">
            <a:tbl>
              <a:tblPr>
                <a:tableStyleId>{5FD0F851-EC5A-4D38-B0AD-8093EC10F338}</a:tableStyleId>
              </a:tblPr>
              <a:tblGrid>
                <a:gridCol w="1152143"/>
                <a:gridCol w="1572768"/>
                <a:gridCol w="1073170"/>
              </a:tblGrid>
              <a:tr h="372205">
                <a:tc gridSpan="3">
                  <a:txBody>
                    <a:bodyPr/>
                    <a:lstStyle/>
                    <a:p>
                      <a:pPr marL="0" algn="ctr" defTabSz="914400" rtl="0" eaLnBrk="1" fontAlgn="ctr" latinLnBrk="0" hangingPunct="1"/>
                      <a:r>
                        <a:rPr lang="es-MX" sz="1800" b="1" u="none" strike="noStrike" kern="1200" dirty="0" smtClean="0">
                          <a:solidFill>
                            <a:schemeClr val="tx1"/>
                          </a:solidFill>
                          <a:effectLst/>
                          <a:latin typeface="Arial" charset="0"/>
                          <a:ea typeface="Arial" charset="0"/>
                          <a:cs typeface="Arial" charset="0"/>
                        </a:rPr>
                        <a:t>Económico Administrativa (15)</a:t>
                      </a:r>
                      <a:endParaRPr lang="es-MX" sz="1800" b="1"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731520">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Vigencia</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a:t>
                      </a:r>
                      <a:r>
                        <a:rPr lang="es-MX" sz="1600" u="none" strike="noStrike" kern="1200" dirty="0" smtClean="0">
                          <a:solidFill>
                            <a:schemeClr val="tx1"/>
                          </a:solidFill>
                          <a:effectLst/>
                          <a:latin typeface="Arial" charset="0"/>
                          <a:ea typeface="Arial" charset="0"/>
                          <a:cs typeface="Arial" charset="0"/>
                        </a:rPr>
                        <a:t>Disc</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totales</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398549">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2002-2014</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77%-80%</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307-420</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r>
            </a:tbl>
          </a:graphicData>
        </a:graphic>
      </p:graphicFrame>
      <p:graphicFrame>
        <p:nvGraphicFramePr>
          <p:cNvPr id="9" name="7 Tabla"/>
          <p:cNvGraphicFramePr>
            <a:graphicFrameLocks noGrp="1"/>
          </p:cNvGraphicFramePr>
          <p:nvPr>
            <p:extLst>
              <p:ext uri="{D42A27DB-BD31-4B8C-83A1-F6EECF244321}">
                <p14:modId xmlns:p14="http://schemas.microsoft.com/office/powerpoint/2010/main" val="1320866121"/>
              </p:ext>
            </p:extLst>
          </p:nvPr>
        </p:nvGraphicFramePr>
        <p:xfrm>
          <a:off x="4236995" y="3722525"/>
          <a:ext cx="3736572" cy="1595496"/>
        </p:xfrm>
        <a:graphic>
          <a:graphicData uri="http://schemas.openxmlformats.org/drawingml/2006/table">
            <a:tbl>
              <a:tblPr>
                <a:tableStyleId>{C083E6E3-FA7D-4D7B-A595-EF9225AFEA82}</a:tableStyleId>
              </a:tblPr>
              <a:tblGrid>
                <a:gridCol w="1245524"/>
                <a:gridCol w="1338905"/>
                <a:gridCol w="1152143"/>
              </a:tblGrid>
              <a:tr h="509623">
                <a:tc gridSpan="3">
                  <a:txBody>
                    <a:bodyPr/>
                    <a:lstStyle/>
                    <a:p>
                      <a:pPr marL="0" algn="ctr" defTabSz="914400" rtl="0" eaLnBrk="1" fontAlgn="ctr" latinLnBrk="0" hangingPunct="1"/>
                      <a:r>
                        <a:rPr lang="es-MX" sz="1800" b="1" u="none" strike="noStrike" kern="1200" dirty="0" smtClean="0">
                          <a:solidFill>
                            <a:schemeClr val="tx1"/>
                          </a:solidFill>
                          <a:effectLst/>
                          <a:latin typeface="Arial" charset="0"/>
                          <a:ea typeface="Arial" charset="0"/>
                          <a:cs typeface="Arial" charset="0"/>
                        </a:rPr>
                        <a:t>Humanidades (15)</a:t>
                      </a:r>
                      <a:endParaRPr lang="es-MX" sz="1800" b="1"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670743">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Vigencia</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a:t>
                      </a:r>
                      <a:r>
                        <a:rPr lang="es-MX" sz="1600" u="none" strike="noStrike" kern="1200" dirty="0" smtClean="0">
                          <a:solidFill>
                            <a:schemeClr val="tx1"/>
                          </a:solidFill>
                          <a:effectLst/>
                          <a:latin typeface="Arial" charset="0"/>
                          <a:ea typeface="Arial" charset="0"/>
                          <a:cs typeface="Arial" charset="0"/>
                        </a:rPr>
                        <a:t> Disc</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totales</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415130">
                <a:tc>
                  <a:txBody>
                    <a:bodyPr/>
                    <a:lstStyle/>
                    <a:p>
                      <a:pPr marL="0" algn="ctr" defTabSz="914400" rtl="0" eaLnBrk="1" fontAlgn="ctr" latinLnBrk="0" hangingPunct="1"/>
                      <a:r>
                        <a:rPr lang="es-MX" sz="1600" u="none" strike="noStrike" kern="1200">
                          <a:solidFill>
                            <a:schemeClr val="tx1"/>
                          </a:solidFill>
                          <a:effectLst/>
                          <a:latin typeface="Arial" charset="0"/>
                          <a:ea typeface="Arial" charset="0"/>
                          <a:cs typeface="Arial" charset="0"/>
                        </a:rPr>
                        <a:t>2000-2015</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78%-81%</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314-381</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r>
            </a:tbl>
          </a:graphicData>
        </a:graphic>
      </p:graphicFrame>
      <p:graphicFrame>
        <p:nvGraphicFramePr>
          <p:cNvPr id="10" name="8 Tabla"/>
          <p:cNvGraphicFramePr>
            <a:graphicFrameLocks noGrp="1"/>
          </p:cNvGraphicFramePr>
          <p:nvPr>
            <p:extLst>
              <p:ext uri="{D42A27DB-BD31-4B8C-83A1-F6EECF244321}">
                <p14:modId xmlns:p14="http://schemas.microsoft.com/office/powerpoint/2010/main" val="3614484814"/>
              </p:ext>
            </p:extLst>
          </p:nvPr>
        </p:nvGraphicFramePr>
        <p:xfrm>
          <a:off x="8193024" y="3722525"/>
          <a:ext cx="3764211" cy="1595496"/>
        </p:xfrm>
        <a:graphic>
          <a:graphicData uri="http://schemas.openxmlformats.org/drawingml/2006/table">
            <a:tbl>
              <a:tblPr>
                <a:tableStyleId>{68D230F3-CF80-4859-8CE7-A43EE81993B5}</a:tableStyleId>
              </a:tblPr>
              <a:tblGrid>
                <a:gridCol w="1152144"/>
                <a:gridCol w="1517904"/>
                <a:gridCol w="1094163"/>
              </a:tblGrid>
              <a:tr h="415114">
                <a:tc gridSpan="3">
                  <a:txBody>
                    <a:bodyPr/>
                    <a:lstStyle/>
                    <a:p>
                      <a:pPr marL="0" algn="ctr" defTabSz="914400" rtl="0" eaLnBrk="1" fontAlgn="ctr" latinLnBrk="0" hangingPunct="1"/>
                      <a:r>
                        <a:rPr lang="es-MX" sz="1800" b="1" u="none" strike="noStrike" kern="1200" dirty="0" smtClean="0">
                          <a:solidFill>
                            <a:schemeClr val="tx1"/>
                          </a:solidFill>
                          <a:effectLst/>
                          <a:latin typeface="Arial" charset="0"/>
                          <a:ea typeface="Arial" charset="0"/>
                          <a:cs typeface="Arial" charset="0"/>
                        </a:rPr>
                        <a:t>Técnica (23)</a:t>
                      </a:r>
                      <a:endParaRPr lang="es-MX" sz="1800" b="1"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739629">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Vigencia</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Créditos Disc</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Créditos totales</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440753">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2007-2013</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smtClean="0">
                          <a:solidFill>
                            <a:schemeClr val="tx1"/>
                          </a:solidFill>
                          <a:effectLst/>
                          <a:latin typeface="Arial" charset="0"/>
                          <a:ea typeface="Arial" charset="0"/>
                          <a:cs typeface="Arial" charset="0"/>
                        </a:rPr>
                        <a:t>78%-87%</a:t>
                      </a:r>
                      <a:endParaRPr lang="es-MX" sz="1600" u="none" strike="noStrike" kern="1200" dirty="0">
                        <a:solidFill>
                          <a:schemeClr val="tx1"/>
                        </a:solidFill>
                        <a:effectLst/>
                        <a:latin typeface="Arial" charset="0"/>
                        <a:ea typeface="Arial" charset="0"/>
                        <a:cs typeface="Arial"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s-MX" sz="1600" u="none" strike="noStrike" kern="1200" dirty="0">
                          <a:solidFill>
                            <a:schemeClr val="tx1"/>
                          </a:solidFill>
                          <a:effectLst/>
                          <a:latin typeface="Arial" charset="0"/>
                          <a:ea typeface="Arial" charset="0"/>
                          <a:cs typeface="Arial" charset="0"/>
                        </a:rPr>
                        <a:t>317-415</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r>
            </a:tbl>
          </a:graphicData>
        </a:graphic>
      </p:graphicFrame>
      <p:pic>
        <p:nvPicPr>
          <p:cNvPr id="13" name="Imagen 1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8507" y="6265966"/>
            <a:ext cx="554986" cy="554986"/>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Tree>
    <p:extLst>
      <p:ext uri="{BB962C8B-B14F-4D97-AF65-F5344CB8AC3E}">
        <p14:creationId xmlns:p14="http://schemas.microsoft.com/office/powerpoint/2010/main" val="54009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141206" y="3221755"/>
            <a:ext cx="10219610" cy="1107996"/>
          </a:xfrm>
          <a:prstGeom prst="rect">
            <a:avLst/>
          </a:prstGeom>
        </p:spPr>
        <p:txBody>
          <a:bodyPr wrap="square">
            <a:spAutoFit/>
          </a:bodyPr>
          <a:lstStyle/>
          <a:p>
            <a:pPr marL="285750" indent="-285750" algn="just">
              <a:buFont typeface="Arial" charset="0"/>
              <a:buChar char="•"/>
            </a:pPr>
            <a:r>
              <a:rPr lang="es-ES" sz="2200" dirty="0">
                <a:latin typeface="Arial" charset="0"/>
                <a:ea typeface="Arial" charset="0"/>
                <a:cs typeface="Arial" charset="0"/>
              </a:rPr>
              <a:t>A</a:t>
            </a:r>
            <a:r>
              <a:rPr lang="es-ES_tradnl" sz="2200" dirty="0">
                <a:latin typeface="Arial" charset="0"/>
                <a:ea typeface="Arial" charset="0"/>
                <a:cs typeface="Arial" charset="0"/>
              </a:rPr>
              <a:t>parecen enunciaciones del MEIF y sus componentes a lo largo del </a:t>
            </a:r>
            <a:r>
              <a:rPr lang="es-ES_tradnl" sz="2200" dirty="0" smtClean="0">
                <a:latin typeface="Arial" charset="0"/>
                <a:ea typeface="Arial" charset="0"/>
                <a:cs typeface="Arial" charset="0"/>
              </a:rPr>
              <a:t>documento, pero no se </a:t>
            </a:r>
            <a:r>
              <a:rPr lang="es-ES_tradnl" sz="2200" dirty="0">
                <a:latin typeface="Arial" charset="0"/>
                <a:ea typeface="Arial" charset="0"/>
                <a:cs typeface="Arial" charset="0"/>
              </a:rPr>
              <a:t>aprecian inflexiones sobre su </a:t>
            </a:r>
            <a:r>
              <a:rPr lang="es-ES_tradnl" sz="2200" dirty="0" smtClean="0">
                <a:latin typeface="Arial" charset="0"/>
                <a:ea typeface="Arial" charset="0"/>
                <a:cs typeface="Arial" charset="0"/>
              </a:rPr>
              <a:t>operatividad, </a:t>
            </a:r>
            <a:r>
              <a:rPr lang="es-ES_tradnl" sz="2200" dirty="0">
                <a:latin typeface="Arial" charset="0"/>
                <a:ea typeface="Arial" charset="0"/>
                <a:cs typeface="Arial" charset="0"/>
              </a:rPr>
              <a:t>específicamente en las mallas curriculares y perfiles </a:t>
            </a:r>
            <a:r>
              <a:rPr lang="es-ES_tradnl" sz="2200" dirty="0" smtClean="0">
                <a:latin typeface="Arial" charset="0"/>
                <a:ea typeface="Arial" charset="0"/>
                <a:cs typeface="Arial" charset="0"/>
              </a:rPr>
              <a:t>de egreso.</a:t>
            </a:r>
            <a:endParaRPr lang="es-ES_tradnl" sz="2200" dirty="0">
              <a:latin typeface="Arial" charset="0"/>
              <a:ea typeface="Arial" charset="0"/>
              <a:cs typeface="Arial"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8" y="-41628"/>
            <a:ext cx="12173531" cy="1228588"/>
          </a:xfrm>
          <a:prstGeom prst="rect">
            <a:avLst/>
          </a:prstGeom>
        </p:spPr>
      </p:pic>
      <p:sp>
        <p:nvSpPr>
          <p:cNvPr id="7" name="1 Título"/>
          <p:cNvSpPr>
            <a:spLocks noGrp="1"/>
          </p:cNvSpPr>
          <p:nvPr>
            <p:ph type="title"/>
          </p:nvPr>
        </p:nvSpPr>
        <p:spPr>
          <a:xfrm>
            <a:off x="806917" y="3498297"/>
            <a:ext cx="9827803" cy="893386"/>
          </a:xfrm>
        </p:spPr>
        <p:txBody>
          <a:bodyPr>
            <a:noAutofit/>
          </a:bodyPr>
          <a:lstStyle/>
          <a:p>
            <a:pPr algn="ctr"/>
            <a:r>
              <a:rPr lang="es-MX" sz="3200" b="1" dirty="0" smtClean="0">
                <a:latin typeface="Arial" charset="0"/>
                <a:ea typeface="Arial" charset="0"/>
                <a:cs typeface="Arial" charset="0"/>
              </a:rPr>
              <a:t>Análisis de hallazgos</a:t>
            </a:r>
            <a:endParaRPr lang="es-MX" sz="3200" b="1" dirty="0">
              <a:latin typeface="Arial" charset="0"/>
              <a:ea typeface="Arial" charset="0"/>
              <a:cs typeface="Arial" charset="0"/>
            </a:endParaRPr>
          </a:p>
        </p:txBody>
      </p:sp>
      <p:sp>
        <p:nvSpPr>
          <p:cNvPr id="5" name="Rectángulo 4"/>
          <p:cNvSpPr/>
          <p:nvPr/>
        </p:nvSpPr>
        <p:spPr>
          <a:xfrm>
            <a:off x="2471063" y="3502959"/>
            <a:ext cx="6846358" cy="461665"/>
          </a:xfrm>
          <a:prstGeom prst="rect">
            <a:avLst/>
          </a:prstGeom>
        </p:spPr>
        <p:txBody>
          <a:bodyPr wrap="square">
            <a:spAutoFit/>
          </a:bodyPr>
          <a:lstStyle/>
          <a:p>
            <a:pPr algn="ctr"/>
            <a:r>
              <a:rPr lang="es-ES_tradnl" sz="2400" b="1" dirty="0" smtClean="0">
                <a:latin typeface="Arial" charset="0"/>
                <a:ea typeface="Arial" charset="0"/>
                <a:cs typeface="Arial" charset="0"/>
              </a:rPr>
              <a:t>Planes de estudio</a:t>
            </a:r>
            <a:endParaRPr lang="es-ES_tradnl" sz="2400" b="1" dirty="0">
              <a:latin typeface="Arial" charset="0"/>
              <a:ea typeface="Arial" charset="0"/>
              <a:cs typeface="Arial" charset="0"/>
            </a:endParaRPr>
          </a:p>
        </p:txBody>
      </p:sp>
      <p:sp>
        <p:nvSpPr>
          <p:cNvPr id="11" name="Rectángulo 10"/>
          <p:cNvSpPr/>
          <p:nvPr/>
        </p:nvSpPr>
        <p:spPr>
          <a:xfrm>
            <a:off x="1141207" y="1580349"/>
            <a:ext cx="10424718" cy="430887"/>
          </a:xfrm>
          <a:prstGeom prst="rect">
            <a:avLst/>
          </a:prstGeom>
        </p:spPr>
        <p:txBody>
          <a:bodyPr wrap="square">
            <a:spAutoFit/>
          </a:bodyPr>
          <a:lstStyle/>
          <a:p>
            <a:pPr marL="285750" indent="-285750" algn="just">
              <a:buFont typeface="Arial" charset="0"/>
              <a:buChar char="•"/>
            </a:pPr>
            <a:r>
              <a:rPr lang="es-ES_tradnl" sz="2200" dirty="0">
                <a:latin typeface="Arial" charset="0"/>
                <a:ea typeface="Arial" charset="0"/>
                <a:cs typeface="Arial" charset="0"/>
              </a:rPr>
              <a:t>Cumplen con los </a:t>
            </a:r>
            <a:r>
              <a:rPr lang="es-ES_tradnl" sz="2200" dirty="0" smtClean="0">
                <a:latin typeface="Arial" charset="0"/>
                <a:ea typeface="Arial" charset="0"/>
                <a:cs typeface="Arial" charset="0"/>
              </a:rPr>
              <a:t>requisitos </a:t>
            </a:r>
            <a:r>
              <a:rPr lang="es-ES_tradnl" sz="2200" dirty="0">
                <a:latin typeface="Arial" charset="0"/>
                <a:ea typeface="Arial" charset="0"/>
                <a:cs typeface="Arial" charset="0"/>
              </a:rPr>
              <a:t>de diseño en cuanto a estructura y </a:t>
            </a:r>
            <a:r>
              <a:rPr lang="es-ES_tradnl" sz="2200" dirty="0" smtClean="0">
                <a:latin typeface="Arial" charset="0"/>
                <a:ea typeface="Arial" charset="0"/>
                <a:cs typeface="Arial" charset="0"/>
              </a:rPr>
              <a:t>formato.</a:t>
            </a:r>
            <a:endParaRPr lang="es-ES_tradnl" sz="2200" dirty="0">
              <a:latin typeface="Arial" charset="0"/>
              <a:ea typeface="Arial" charset="0"/>
              <a:cs typeface="Arial" charset="0"/>
            </a:endParaRPr>
          </a:p>
        </p:txBody>
      </p:sp>
      <p:sp>
        <p:nvSpPr>
          <p:cNvPr id="12" name="Rectángulo 11"/>
          <p:cNvSpPr/>
          <p:nvPr/>
        </p:nvSpPr>
        <p:spPr>
          <a:xfrm>
            <a:off x="1141207" y="2193610"/>
            <a:ext cx="10219609" cy="769441"/>
          </a:xfrm>
          <a:prstGeom prst="rect">
            <a:avLst/>
          </a:prstGeom>
        </p:spPr>
        <p:txBody>
          <a:bodyPr wrap="square">
            <a:spAutoFit/>
          </a:bodyPr>
          <a:lstStyle/>
          <a:p>
            <a:pPr marL="285750" indent="-285750" algn="just">
              <a:buFont typeface="Arial" charset="0"/>
              <a:buChar char="•"/>
            </a:pPr>
            <a:r>
              <a:rPr lang="es-ES" sz="2200" dirty="0">
                <a:latin typeface="Arial" charset="0"/>
                <a:ea typeface="Arial" charset="0"/>
                <a:cs typeface="Arial" charset="0"/>
              </a:rPr>
              <a:t>S</a:t>
            </a:r>
            <a:r>
              <a:rPr lang="es-ES_tradnl" sz="2200" dirty="0">
                <a:latin typeface="Arial" charset="0"/>
                <a:ea typeface="Arial" charset="0"/>
                <a:cs typeface="Arial" charset="0"/>
              </a:rPr>
              <a:t>u contenido no refleja </a:t>
            </a:r>
            <a:r>
              <a:rPr lang="es-ES_tradnl" sz="2200" dirty="0" smtClean="0">
                <a:latin typeface="Arial" charset="0"/>
                <a:ea typeface="Arial" charset="0"/>
                <a:cs typeface="Arial" charset="0"/>
              </a:rPr>
              <a:t>una suficiente problematización </a:t>
            </a:r>
            <a:r>
              <a:rPr lang="es-ES_tradnl" sz="2200" dirty="0">
                <a:latin typeface="Arial" charset="0"/>
                <a:ea typeface="Arial" charset="0"/>
                <a:cs typeface="Arial" charset="0"/>
              </a:rPr>
              <a:t>de la disciplina y profesión con respecto a los fines que el modelo </a:t>
            </a:r>
            <a:r>
              <a:rPr lang="es-ES_tradnl" sz="2200" dirty="0" smtClean="0">
                <a:latin typeface="Arial" charset="0"/>
                <a:ea typeface="Arial" charset="0"/>
                <a:cs typeface="Arial" charset="0"/>
              </a:rPr>
              <a:t>propone.</a:t>
            </a:r>
            <a:endParaRPr lang="es-ES_tradnl" sz="2200" dirty="0">
              <a:latin typeface="Arial" charset="0"/>
              <a:ea typeface="Arial" charset="0"/>
              <a:cs typeface="Arial" charset="0"/>
            </a:endParaRPr>
          </a:p>
        </p:txBody>
      </p:sp>
      <p:sp>
        <p:nvSpPr>
          <p:cNvPr id="14" name="Rectángulo 13"/>
          <p:cNvSpPr/>
          <p:nvPr/>
        </p:nvSpPr>
        <p:spPr>
          <a:xfrm>
            <a:off x="1141206" y="4412003"/>
            <a:ext cx="10219609" cy="1107996"/>
          </a:xfrm>
          <a:prstGeom prst="rect">
            <a:avLst/>
          </a:prstGeom>
        </p:spPr>
        <p:txBody>
          <a:bodyPr wrap="square">
            <a:spAutoFit/>
          </a:bodyPr>
          <a:lstStyle/>
          <a:p>
            <a:pPr marL="285750" indent="-285750" algn="just">
              <a:buFont typeface="Arial" charset="0"/>
              <a:buChar char="•"/>
            </a:pPr>
            <a:r>
              <a:rPr lang="es-MX" sz="2200" dirty="0">
                <a:latin typeface="Arial" charset="0"/>
                <a:ea typeface="Arial" charset="0"/>
                <a:cs typeface="Arial" charset="0"/>
              </a:rPr>
              <a:t>Se </a:t>
            </a:r>
            <a:r>
              <a:rPr lang="es-MX" sz="2200" dirty="0" smtClean="0">
                <a:latin typeface="Arial" charset="0"/>
                <a:ea typeface="Arial" charset="0"/>
                <a:cs typeface="Arial" charset="0"/>
              </a:rPr>
              <a:t>reporta </a:t>
            </a:r>
            <a:r>
              <a:rPr lang="es-MX" sz="2200" dirty="0">
                <a:latin typeface="Arial" charset="0"/>
                <a:ea typeface="Arial" charset="0"/>
                <a:cs typeface="Arial" charset="0"/>
              </a:rPr>
              <a:t>insuficiente apoyo Institucional para el diseño, rediseño y seguimiento para la actualización de los Planes y Programas de Estudio. Las facultades perciben, en buena medida, dicho procedimiento como burocrático.</a:t>
            </a:r>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grpSp>
        <p:nvGrpSpPr>
          <p:cNvPr id="16" name="Agrupar 15"/>
          <p:cNvGrpSpPr/>
          <p:nvPr/>
        </p:nvGrpSpPr>
        <p:grpSpPr>
          <a:xfrm>
            <a:off x="1141205" y="5693393"/>
            <a:ext cx="10219610" cy="769441"/>
            <a:chOff x="1141206" y="5878744"/>
            <a:chExt cx="9892539" cy="769441"/>
          </a:xfrm>
        </p:grpSpPr>
        <p:sp>
          <p:nvSpPr>
            <p:cNvPr id="10" name="Rectángulo 9"/>
            <p:cNvSpPr/>
            <p:nvPr/>
          </p:nvSpPr>
          <p:spPr>
            <a:xfrm>
              <a:off x="1141206" y="5878744"/>
              <a:ext cx="9189682" cy="769441"/>
            </a:xfrm>
            <a:prstGeom prst="rect">
              <a:avLst/>
            </a:prstGeom>
          </p:spPr>
          <p:txBody>
            <a:bodyPr wrap="square">
              <a:spAutoFit/>
            </a:bodyPr>
            <a:lstStyle/>
            <a:p>
              <a:pPr marL="285750" indent="-285750" algn="just">
                <a:buFont typeface="Arial" charset="0"/>
                <a:buChar char="•"/>
              </a:pPr>
              <a:r>
                <a:rPr lang="es-ES_tradnl" sz="2200" dirty="0" smtClean="0">
                  <a:latin typeface="Arial" charset="0"/>
                  <a:ea typeface="Arial" charset="0"/>
                  <a:cs typeface="Arial" charset="0"/>
                </a:rPr>
                <a:t>No se han modificado 28% de los planes de estudio desde hace más de 10 años.</a:t>
              </a:r>
              <a:endParaRPr lang="es-ES_tradnl" sz="2200" dirty="0">
                <a:latin typeface="Arial" charset="0"/>
                <a:ea typeface="Arial" charset="0"/>
                <a:cs typeface="Arial" charset="0"/>
              </a:endParaRPr>
            </a:p>
          </p:txBody>
        </p:sp>
        <p:pic>
          <p:nvPicPr>
            <p:cNvPr id="8" name="Imagen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612" y="5878744"/>
              <a:ext cx="519133" cy="519133"/>
            </a:xfrm>
            <a:prstGeom prst="rect">
              <a:avLst/>
            </a:prstGeom>
          </p:spPr>
        </p:pic>
      </p:grpSp>
      <p:sp>
        <p:nvSpPr>
          <p:cNvPr id="17" name="CuadroTexto 16"/>
          <p:cNvSpPr txBox="1"/>
          <p:nvPr/>
        </p:nvSpPr>
        <p:spPr>
          <a:xfrm>
            <a:off x="2521527" y="1427018"/>
            <a:ext cx="184731" cy="369332"/>
          </a:xfrm>
          <a:prstGeom prst="rect">
            <a:avLst/>
          </a:prstGeom>
          <a:noFill/>
        </p:spPr>
        <p:txBody>
          <a:bodyPr wrap="none" rtlCol="0">
            <a:spAutoFit/>
          </a:bodyPr>
          <a:lstStyle/>
          <a:p>
            <a:endParaRPr lang="es-ES_tradnl"/>
          </a:p>
        </p:txBody>
      </p:sp>
    </p:spTree>
    <p:extLst>
      <p:ext uri="{BB962C8B-B14F-4D97-AF65-F5344CB8AC3E}">
        <p14:creationId xmlns:p14="http://schemas.microsoft.com/office/powerpoint/2010/main" val="139013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0138 0.00278 L 0.01159 -0.5287 " pathEditMode="relative" rAng="0" ptsTypes="AA">
                                      <p:cBhvr>
                                        <p:cTn id="14" dur="1000" fill="hold"/>
                                        <p:tgtEl>
                                          <p:spTgt spid="7"/>
                                        </p:tgtEl>
                                        <p:attrNameLst>
                                          <p:attrName>ppt_x</p:attrName>
                                          <p:attrName>ppt_y</p:attrName>
                                        </p:attrNameLst>
                                      </p:cBhvr>
                                      <p:rCtr x="-117" y="-26574"/>
                                    </p:animMotion>
                                  </p:childTnLst>
                                </p:cTn>
                              </p:par>
                              <p:par>
                                <p:cTn id="15" presetID="3" presetClass="emph" presetSubtype="2" fill="hold" grpId="2" nodeType="withEffect">
                                  <p:stCondLst>
                                    <p:cond delay="0"/>
                                  </p:stCondLst>
                                  <p:childTnLst>
                                    <p:animClr clrSpc="rgb" dir="cw">
                                      <p:cBhvr override="childStyle">
                                        <p:cTn id="16" dur="1000" fill="hold"/>
                                        <p:tgtEl>
                                          <p:spTgt spid="7"/>
                                        </p:tgtEl>
                                        <p:attrNameLst>
                                          <p:attrName>style.color</p:attrName>
                                        </p:attrNameLst>
                                      </p:cBhvr>
                                      <p:to>
                                        <a:schemeClr val="bg1"/>
                                      </p:to>
                                    </p:animClr>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3.54167E-6 -4.44444E-6 L -0.00052 -0.44143 " pathEditMode="relative" rAng="0" ptsTypes="AA">
                                      <p:cBhvr>
                                        <p:cTn id="27" dur="1000" fill="hold"/>
                                        <p:tgtEl>
                                          <p:spTgt spid="5"/>
                                        </p:tgtEl>
                                        <p:attrNameLst>
                                          <p:attrName>ppt_x</p:attrName>
                                          <p:attrName>ppt_y</p:attrName>
                                        </p:attrNameLst>
                                      </p:cBhvr>
                                      <p:rCtr x="-26" y="-22083"/>
                                    </p:animMotion>
                                  </p:childTnLst>
                                </p:cTn>
                              </p:par>
                              <p:par>
                                <p:cTn id="28" presetID="3" presetClass="emph" presetSubtype="2" fill="hold" grpId="2" nodeType="withEffect">
                                  <p:stCondLst>
                                    <p:cond delay="0"/>
                                  </p:stCondLst>
                                  <p:childTnLst>
                                    <p:animClr clrSpc="rgb" dir="cw">
                                      <p:cBhvr override="childStyle">
                                        <p:cTn id="29" dur="1000" fill="hold"/>
                                        <p:tgtEl>
                                          <p:spTgt spid="5"/>
                                        </p:tgtEl>
                                        <p:attrNameLst>
                                          <p:attrName>style.color</p:attrName>
                                        </p:attrNameLst>
                                      </p:cBhvr>
                                      <p:to>
                                        <a:srgbClr val="1E48BD"/>
                                      </p:to>
                                    </p:animClr>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7" grpId="1"/>
      <p:bldP spid="7" grpId="2"/>
      <p:bldP spid="5" grpId="0"/>
      <p:bldP spid="5" grpId="1"/>
      <p:bldP spid="5" grpId="2"/>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17" y="5612643"/>
            <a:ext cx="10716826" cy="513488"/>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411" y="1946425"/>
            <a:ext cx="589523" cy="4179705"/>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2084" y="1946425"/>
            <a:ext cx="1066508" cy="4179705"/>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417" y="1442093"/>
            <a:ext cx="10716826" cy="4684037"/>
          </a:xfrm>
          <a:prstGeom prst="rect">
            <a:avLst/>
          </a:prstGeom>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000"/>
            <a:ext cx="12192000" cy="1229686"/>
          </a:xfrm>
          <a:prstGeom prst="rect">
            <a:avLst/>
          </a:prstGeom>
        </p:spPr>
      </p:pic>
      <p:sp>
        <p:nvSpPr>
          <p:cNvPr id="5" name="1 Título"/>
          <p:cNvSpPr>
            <a:spLocks noGrp="1"/>
          </p:cNvSpPr>
          <p:nvPr>
            <p:ph type="title"/>
          </p:nvPr>
        </p:nvSpPr>
        <p:spPr>
          <a:xfrm>
            <a:off x="2740928" y="0"/>
            <a:ext cx="6710144" cy="870202"/>
          </a:xfrm>
        </p:spPr>
        <p:txBody>
          <a:bodyPr>
            <a:noAutofit/>
          </a:bodyPr>
          <a:lstStyle/>
          <a:p>
            <a:r>
              <a:rPr lang="es-MX" sz="3200" b="1" smtClean="0">
                <a:solidFill>
                  <a:schemeClr val="bg1"/>
                </a:solidFill>
                <a:latin typeface="Arial" charset="0"/>
                <a:ea typeface="Arial" charset="0"/>
                <a:cs typeface="Arial" charset="0"/>
              </a:rPr>
              <a:t>Vigencia de los planes de estudio</a:t>
            </a:r>
            <a:endParaRPr lang="es-MX" sz="3200" b="1" dirty="0">
              <a:solidFill>
                <a:schemeClr val="bg1"/>
              </a:solidFill>
              <a:latin typeface="Arial" charset="0"/>
              <a:ea typeface="Arial" charset="0"/>
              <a:cs typeface="Arial" charset="0"/>
            </a:endParaRPr>
          </a:p>
        </p:txBody>
      </p:sp>
      <p:graphicFrame>
        <p:nvGraphicFramePr>
          <p:cNvPr id="6" name="2 Tabla"/>
          <p:cNvGraphicFramePr>
            <a:graphicFrameLocks noGrp="1"/>
          </p:cNvGraphicFramePr>
          <p:nvPr>
            <p:extLst>
              <p:ext uri="{D42A27DB-BD31-4B8C-83A1-F6EECF244321}">
                <p14:modId xmlns:p14="http://schemas.microsoft.com/office/powerpoint/2010/main" val="2975748161"/>
              </p:ext>
            </p:extLst>
          </p:nvPr>
        </p:nvGraphicFramePr>
        <p:xfrm>
          <a:off x="727417" y="1387229"/>
          <a:ext cx="10737166" cy="4684039"/>
        </p:xfrm>
        <a:graphic>
          <a:graphicData uri="http://schemas.openxmlformats.org/drawingml/2006/table">
            <a:tbl>
              <a:tblPr>
                <a:tableStyleId>{9D7B26C5-4107-4FEC-AEDC-1716B250A1EF}</a:tableStyleId>
              </a:tblPr>
              <a:tblGrid>
                <a:gridCol w="2838743"/>
                <a:gridCol w="512064"/>
                <a:gridCol w="512064"/>
                <a:gridCol w="512064"/>
                <a:gridCol w="566928"/>
                <a:gridCol w="484077"/>
                <a:gridCol w="521916"/>
                <a:gridCol w="539913"/>
                <a:gridCol w="539913"/>
                <a:gridCol w="470399"/>
                <a:gridCol w="530352"/>
                <a:gridCol w="512064"/>
                <a:gridCol w="553224"/>
                <a:gridCol w="547815"/>
                <a:gridCol w="547815"/>
                <a:gridCol w="547815"/>
              </a:tblGrid>
              <a:tr h="495736">
                <a:tc>
                  <a:txBody>
                    <a:bodyPr/>
                    <a:lstStyle/>
                    <a:p>
                      <a:pPr marL="0" algn="ctr" defTabSz="914400" rtl="0" eaLnBrk="1" fontAlgn="ctr" latinLnBrk="0" hangingPunct="1"/>
                      <a:r>
                        <a:rPr lang="es-MX" sz="1800" b="1" u="none" strike="noStrike" kern="1200" dirty="0" smtClean="0">
                          <a:solidFill>
                            <a:schemeClr val="tx1"/>
                          </a:solidFill>
                          <a:effectLst/>
                          <a:latin typeface="Arial" charset="0"/>
                          <a:ea typeface="Arial" charset="0"/>
                          <a:cs typeface="Arial" charset="0"/>
                        </a:rPr>
                        <a:t>Área </a:t>
                      </a:r>
                      <a:r>
                        <a:rPr lang="es-MX" sz="1800" b="1" u="none" strike="noStrike" kern="1200" dirty="0">
                          <a:solidFill>
                            <a:schemeClr val="tx1"/>
                          </a:solidFill>
                          <a:effectLst/>
                          <a:latin typeface="Arial" charset="0"/>
                          <a:ea typeface="Arial" charset="0"/>
                          <a:cs typeface="Arial" charset="0"/>
                        </a:rPr>
                        <a:t>Académica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15">
                  <a:txBody>
                    <a:bodyPr/>
                    <a:lstStyle/>
                    <a:p>
                      <a:pPr algn="ctr" fontAlgn="ctr"/>
                      <a:r>
                        <a:rPr lang="es-MX" sz="1800" b="1" u="none" strike="noStrike" dirty="0">
                          <a:effectLst/>
                          <a:latin typeface="Arial" charset="0"/>
                          <a:ea typeface="Arial" charset="0"/>
                          <a:cs typeface="Arial" charset="0"/>
                        </a:rPr>
                        <a:t>Año de </a:t>
                      </a:r>
                      <a:r>
                        <a:rPr lang="es-MX" sz="1800" b="1" u="none" strike="noStrike" dirty="0" smtClean="0">
                          <a:effectLst/>
                          <a:latin typeface="Arial" charset="0"/>
                          <a:ea typeface="Arial" charset="0"/>
                          <a:cs typeface="Arial" charset="0"/>
                        </a:rPr>
                        <a:t>implementación</a:t>
                      </a:r>
                      <a:endParaRPr lang="es-MX" sz="18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96552">
                <a:tc>
                  <a:txBody>
                    <a:bodyPr/>
                    <a:lstStyle/>
                    <a:p>
                      <a:pPr algn="ctr" fontAlgn="ctr"/>
                      <a:endParaRPr lang="es-MX" sz="1600" b="1" i="0" u="none" strike="noStrike" dirty="0">
                        <a:solidFill>
                          <a:srgbClr val="000000"/>
                        </a:solidFill>
                        <a:effectLst/>
                        <a:latin typeface="Arial" charset="0"/>
                        <a:ea typeface="Arial" charset="0"/>
                        <a:cs typeface="Arial"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1999</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2000</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2002</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2003</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2004</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2005</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2006</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2007</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500" b="0" u="none" strike="noStrike" dirty="0">
                          <a:effectLst/>
                          <a:latin typeface="Arial" charset="0"/>
                          <a:ea typeface="Arial" charset="0"/>
                          <a:cs typeface="Arial" charset="0"/>
                        </a:rPr>
                        <a:t>2008</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smtClean="0">
                          <a:effectLst/>
                          <a:latin typeface="Arial" charset="0"/>
                          <a:ea typeface="Arial" charset="0"/>
                          <a:cs typeface="Arial" charset="0"/>
                        </a:rPr>
                        <a:t> 2010</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500" b="0" u="none" strike="noStrike" dirty="0" smtClean="0">
                          <a:effectLst/>
                          <a:latin typeface="Arial" charset="0"/>
                          <a:ea typeface="Arial" charset="0"/>
                          <a:cs typeface="Arial" charset="0"/>
                        </a:rPr>
                        <a:t>2011</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500" b="0" u="none" strike="noStrike" dirty="0" smtClean="0">
                          <a:effectLst/>
                          <a:latin typeface="Arial" charset="0"/>
                          <a:ea typeface="Arial" charset="0"/>
                          <a:cs typeface="Arial" charset="0"/>
                        </a:rPr>
                        <a:t> 2012</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2013</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2014</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500" b="0" u="none" strike="noStrike" dirty="0">
                          <a:effectLst/>
                          <a:latin typeface="Arial" charset="0"/>
                          <a:ea typeface="Arial" charset="0"/>
                          <a:cs typeface="Arial" charset="0"/>
                        </a:rPr>
                        <a:t>2015</a:t>
                      </a:r>
                      <a:endParaRPr lang="es-MX" sz="15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5736">
                <a:tc>
                  <a:txBody>
                    <a:bodyPr/>
                    <a:lstStyle/>
                    <a:p>
                      <a:pPr algn="l" fontAlgn="b"/>
                      <a:r>
                        <a:rPr lang="es-MX" sz="1600" u="none" strike="noStrike" dirty="0" smtClean="0">
                          <a:effectLst/>
                          <a:latin typeface="Arial" charset="0"/>
                          <a:ea typeface="Arial" charset="0"/>
                          <a:cs typeface="Arial" charset="0"/>
                        </a:rPr>
                        <a:t>     Artes</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1</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4</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2</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2</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6106">
                <a:tc>
                  <a:txBody>
                    <a:bodyPr/>
                    <a:lstStyle/>
                    <a:p>
                      <a:pPr algn="l" fontAlgn="b"/>
                      <a:r>
                        <a:rPr lang="es-MX" sz="1600" u="none" strike="noStrike" dirty="0" smtClean="0">
                          <a:effectLst/>
                          <a:latin typeface="Arial" charset="0"/>
                          <a:ea typeface="Arial" charset="0"/>
                          <a:cs typeface="Arial" charset="0"/>
                        </a:rPr>
                        <a:t>    Biológico </a:t>
                      </a:r>
                      <a:r>
                        <a:rPr lang="es-MX" sz="1600" u="none" strike="noStrike" dirty="0">
                          <a:effectLst/>
                          <a:latin typeface="Arial" charset="0"/>
                          <a:ea typeface="Arial" charset="0"/>
                          <a:cs typeface="Arial" charset="0"/>
                        </a:rPr>
                        <a:t>Agropecuaria</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2</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1</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1</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5736">
                <a:tc>
                  <a:txBody>
                    <a:bodyPr/>
                    <a:lstStyle/>
                    <a:p>
                      <a:pPr algn="l" fontAlgn="b"/>
                      <a:r>
                        <a:rPr lang="es-MX" sz="1600" u="none" strike="noStrike" dirty="0" smtClean="0">
                          <a:effectLst/>
                          <a:latin typeface="Arial" charset="0"/>
                          <a:ea typeface="Arial" charset="0"/>
                          <a:cs typeface="Arial" charset="0"/>
                        </a:rPr>
                        <a:t>    Ciencias </a:t>
                      </a:r>
                      <a:r>
                        <a:rPr lang="es-MX" sz="1600" u="none" strike="noStrike" dirty="0">
                          <a:effectLst/>
                          <a:latin typeface="Arial" charset="0"/>
                          <a:ea typeface="Arial" charset="0"/>
                          <a:cs typeface="Arial" charset="0"/>
                        </a:rPr>
                        <a:t>de la Salud</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2</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2</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2</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8317">
                <a:tc>
                  <a:txBody>
                    <a:bodyPr/>
                    <a:lstStyle/>
                    <a:p>
                      <a:pPr algn="l" fontAlgn="b"/>
                      <a:r>
                        <a:rPr lang="es-MX" sz="1600" u="none" strike="noStrike" dirty="0" smtClean="0">
                          <a:effectLst/>
                          <a:latin typeface="Arial" charset="0"/>
                          <a:ea typeface="Arial" charset="0"/>
                          <a:cs typeface="Arial" charset="0"/>
                        </a:rPr>
                        <a:t>    Económico </a:t>
                      </a:r>
                      <a:r>
                        <a:rPr lang="es-MX" sz="1600" u="none" strike="noStrike" dirty="0">
                          <a:effectLst/>
                          <a:latin typeface="Arial" charset="0"/>
                          <a:ea typeface="Arial" charset="0"/>
                          <a:cs typeface="Arial" charset="0"/>
                        </a:rPr>
                        <a:t>Administrativa</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2</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4</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3</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3</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5736">
                <a:tc>
                  <a:txBody>
                    <a:bodyPr/>
                    <a:lstStyle/>
                    <a:p>
                      <a:pPr algn="l" fontAlgn="b"/>
                      <a:r>
                        <a:rPr lang="es-MX" sz="1600" u="none" strike="noStrike" dirty="0" smtClean="0">
                          <a:effectLst/>
                          <a:latin typeface="Arial" charset="0"/>
                          <a:ea typeface="Arial" charset="0"/>
                          <a:cs typeface="Arial" charset="0"/>
                        </a:rPr>
                        <a:t>    Humanidades</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5</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2</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2</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latin typeface="Arial" charset="0"/>
                          <a:ea typeface="Arial" charset="0"/>
                          <a:cs typeface="Arial" charset="0"/>
                        </a:rPr>
                        <a:t>2</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1</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4384">
                <a:tc>
                  <a:txBody>
                    <a:bodyPr/>
                    <a:lstStyle/>
                    <a:p>
                      <a:pPr algn="l" fontAlgn="b"/>
                      <a:r>
                        <a:rPr lang="es-MX" sz="1600" u="none" strike="noStrike" dirty="0" smtClean="0">
                          <a:effectLst/>
                          <a:latin typeface="Arial" charset="0"/>
                          <a:ea typeface="Arial" charset="0"/>
                          <a:cs typeface="Arial" charset="0"/>
                        </a:rPr>
                        <a:t>    Técnica</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1</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latin typeface="Arial" charset="0"/>
                          <a:ea typeface="Arial" charset="0"/>
                          <a:cs typeface="Arial" charset="0"/>
                        </a:rPr>
                        <a:t> </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a:effectLst/>
                          <a:latin typeface="Arial" charset="0"/>
                          <a:ea typeface="Arial" charset="0"/>
                          <a:cs typeface="Arial" charset="0"/>
                        </a:rPr>
                        <a:t>12</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dirty="0">
                          <a:effectLst/>
                          <a:latin typeface="Arial" charset="0"/>
                          <a:ea typeface="Arial" charset="0"/>
                          <a:cs typeface="Arial" charset="0"/>
                        </a:rPr>
                        <a:t>7</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u="none" strike="noStrike">
                          <a:effectLst/>
                          <a:latin typeface="Arial" charset="0"/>
                          <a:ea typeface="Arial" charset="0"/>
                          <a:cs typeface="Arial" charset="0"/>
                        </a:rPr>
                        <a:t>2</a:t>
                      </a:r>
                      <a:endParaRPr lang="es-MX" sz="1600" b="0" i="0" u="none" strike="noStrike">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1</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u="none" strike="noStrike" dirty="0">
                          <a:effectLst/>
                          <a:latin typeface="Arial" charset="0"/>
                          <a:ea typeface="Arial" charset="0"/>
                          <a:cs typeface="Arial" charset="0"/>
                        </a:rPr>
                        <a:t> </a:t>
                      </a:r>
                      <a:endParaRPr lang="es-MX" sz="1600" b="0"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5736">
                <a:tc>
                  <a:txBody>
                    <a:bodyPr/>
                    <a:lstStyle/>
                    <a:p>
                      <a:pPr algn="ctr" fontAlgn="b"/>
                      <a:r>
                        <a:rPr lang="es-MX" sz="1600" b="1" u="none" strike="noStrike" dirty="0" smtClean="0">
                          <a:effectLst/>
                          <a:latin typeface="Arial" charset="0"/>
                          <a:ea typeface="Arial" charset="0"/>
                          <a:cs typeface="Arial" charset="0"/>
                        </a:rPr>
                        <a:t>Total</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3</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5</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3</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1</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5</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3</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2</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10</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5</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12</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13</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4</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6</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3</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600" b="1" u="none" strike="noStrike" dirty="0" smtClean="0">
                          <a:effectLst/>
                          <a:latin typeface="Arial" charset="0"/>
                          <a:ea typeface="Arial" charset="0"/>
                          <a:cs typeface="Arial" charset="0"/>
                        </a:rPr>
                        <a:t>2</a:t>
                      </a:r>
                      <a:endParaRPr lang="es-MX" sz="1600" b="1" i="0" u="none" strike="noStrike" dirty="0">
                        <a:solidFill>
                          <a:srgbClr val="000000"/>
                        </a:solidFill>
                        <a:effectLst/>
                        <a:latin typeface="Arial" charset="0"/>
                        <a:ea typeface="Arial" charset="0"/>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2" name="Imagen 1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8507" y="6265966"/>
            <a:ext cx="554986" cy="554986"/>
          </a:xfrm>
          <a:prstGeom prst="rect">
            <a:avLst/>
          </a:prstGeom>
        </p:spPr>
      </p:pic>
      <p:pic>
        <p:nvPicPr>
          <p:cNvPr id="13" name="Imagen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122" y="179623"/>
            <a:ext cx="262525" cy="339361"/>
          </a:xfrm>
          <a:prstGeom prst="rect">
            <a:avLst/>
          </a:prstGeom>
        </p:spPr>
      </p:pic>
    </p:spTree>
    <p:extLst>
      <p:ext uri="{BB962C8B-B14F-4D97-AF65-F5344CB8AC3E}">
        <p14:creationId xmlns:p14="http://schemas.microsoft.com/office/powerpoint/2010/main" val="958744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2326</TotalTime>
  <Words>3217</Words>
  <Application>Microsoft Office PowerPoint</Application>
  <PresentationFormat>Personalizado</PresentationFormat>
  <Paragraphs>873</Paragraphs>
  <Slides>40</Slides>
  <Notes>37</Notes>
  <HiddenSlides>8</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Último reporte de resultados de la Comisión de Evaluación del MEIF 2015-2017</vt:lpstr>
      <vt:lpstr>Formación Disciplinar</vt:lpstr>
      <vt:lpstr>Conclusión</vt:lpstr>
      <vt:lpstr>Lineamientos MEIF para la Formación Disciplinar (FD)</vt:lpstr>
      <vt:lpstr>Análisis de los Hallazgos</vt:lpstr>
      <vt:lpstr>Dimensionamiento crediticio</vt:lpstr>
      <vt:lpstr>Estructura de los planes de estudio (76)</vt:lpstr>
      <vt:lpstr>Análisis de hallazgos</vt:lpstr>
      <vt:lpstr>Vigencia de los planes de estudio</vt:lpstr>
      <vt:lpstr>Análisis de los hallazgos Formación integral</vt:lpstr>
      <vt:lpstr>Opinión de los estudiantes sobre las EE del Plan de Estudios</vt:lpstr>
      <vt:lpstr>Presentación de PowerPoint</vt:lpstr>
      <vt:lpstr>Conclusiones</vt:lpstr>
      <vt:lpstr>Docentes AFEL</vt:lpstr>
      <vt:lpstr>Docentes AFEL</vt:lpstr>
      <vt:lpstr>Presentación de PowerPoint</vt:lpstr>
      <vt:lpstr>1. Vinculada a la Formación Integral</vt:lpstr>
      <vt:lpstr> AFEL oferta </vt:lpstr>
      <vt:lpstr>3. Suficiencia y diversidad de la oferta.</vt:lpstr>
      <vt:lpstr>AFEL oferta</vt:lpstr>
      <vt:lpstr>Presentación de PowerPoint</vt:lpstr>
      <vt:lpstr>4. Diseño y registro de EE</vt:lpstr>
      <vt:lpstr>6. Facilita la socialización con estudiantes de otras áreas </vt:lpstr>
      <vt:lpstr>8. Costo real no evidente </vt:lpstr>
      <vt:lpstr>Presentación de PowerPoint</vt:lpstr>
      <vt:lpstr>Presentación de PowerPoint</vt:lpstr>
      <vt:lpstr>Servicio Social y Experiencia Recepcional</vt:lpstr>
      <vt:lpstr>Conclusiones</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lpstr>Presentación de PowerPoint</vt:lpstr>
      <vt:lpstr>Integrantes de la Comisión de Evaluación del MEIF</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Área de Formación Disciplinar</dc:title>
  <dc:creator>Ismael Suárez Hernández</dc:creator>
  <cp:lastModifiedBy>UV</cp:lastModifiedBy>
  <cp:revision>200</cp:revision>
  <dcterms:created xsi:type="dcterms:W3CDTF">2017-05-31T17:00:18Z</dcterms:created>
  <dcterms:modified xsi:type="dcterms:W3CDTF">2017-06-12T18:41:31Z</dcterms:modified>
</cp:coreProperties>
</file>