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2" r:id="rId4"/>
    <p:sldId id="263" r:id="rId5"/>
    <p:sldId id="273" r:id="rId6"/>
    <p:sldId id="274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6" r:id="rId15"/>
    <p:sldId id="271" r:id="rId16"/>
    <p:sldId id="277" r:id="rId17"/>
    <p:sldId id="282" r:id="rId18"/>
    <p:sldId id="286" r:id="rId19"/>
    <p:sldId id="284" r:id="rId20"/>
    <p:sldId id="285" r:id="rId21"/>
  </p:sldIdLst>
  <p:sldSz cx="10045700" cy="7777163"/>
  <p:notesSz cx="7077075" cy="9363075"/>
  <p:defaultTextStyle>
    <a:defPPr>
      <a:defRPr lang="es-MX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  <a:srgbClr val="E1E1E1"/>
    <a:srgbClr val="EBEBEB"/>
    <a:srgbClr val="F7F7F7"/>
    <a:srgbClr val="F5F5F5"/>
    <a:srgbClr val="F6F6F6"/>
    <a:srgbClr val="F9F9F9"/>
    <a:srgbClr val="FBFBFB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7" autoAdjust="0"/>
    <p:restoredTop sz="86957" autoAdjust="0"/>
  </p:normalViewPr>
  <p:slideViewPr>
    <p:cSldViewPr>
      <p:cViewPr>
        <p:scale>
          <a:sx n="100" d="100"/>
          <a:sy n="100" d="100"/>
        </p:scale>
        <p:origin x="-1080" y="760"/>
      </p:cViewPr>
      <p:guideLst>
        <p:guide orient="horz" pos="2449"/>
        <p:guide pos="3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949"/>
        <p:guide pos="22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09069-114F-0944-93E0-7ACC6D242792}" type="doc">
      <dgm:prSet loTypeId="urn:microsoft.com/office/officeart/2005/8/layout/lProcess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96994217-A19E-8D48-8D9D-58EE315D6D8D}">
      <dgm:prSet phldrT="[Texto]"/>
      <dgm:spPr/>
      <dgm:t>
        <a:bodyPr/>
        <a:lstStyle/>
        <a:p>
          <a:r>
            <a:rPr lang="es-MX" dirty="0" smtClean="0"/>
            <a:t>Componentes del MEIF</a:t>
          </a:r>
          <a:endParaRPr lang="es-MX" dirty="0"/>
        </a:p>
      </dgm:t>
    </dgm:pt>
    <dgm:pt modelId="{67C8B2B8-DBA6-1B41-B5DA-7BE2D0555442}" type="parTrans" cxnId="{B1BF37AC-D39A-FA4B-AB41-7FB877062D4A}">
      <dgm:prSet/>
      <dgm:spPr/>
      <dgm:t>
        <a:bodyPr/>
        <a:lstStyle/>
        <a:p>
          <a:endParaRPr lang="es-MX"/>
        </a:p>
      </dgm:t>
    </dgm:pt>
    <dgm:pt modelId="{2DFAA9CC-52C6-CB47-B182-283500BB6AF1}" type="sibTrans" cxnId="{B1BF37AC-D39A-FA4B-AB41-7FB877062D4A}">
      <dgm:prSet/>
      <dgm:spPr/>
      <dgm:t>
        <a:bodyPr/>
        <a:lstStyle/>
        <a:p>
          <a:endParaRPr lang="es-MX"/>
        </a:p>
      </dgm:t>
    </dgm:pt>
    <dgm:pt modelId="{B42C1BD4-33F8-1745-9CD5-76A3C5100103}">
      <dgm:prSet phldrT="[Texto]"/>
      <dgm:spPr/>
      <dgm:t>
        <a:bodyPr/>
        <a:lstStyle/>
        <a:p>
          <a:r>
            <a:rPr lang="es-MX" dirty="0" smtClean="0"/>
            <a:t>Formación Integral</a:t>
          </a:r>
        </a:p>
        <a:p>
          <a:r>
            <a:rPr lang="es-MX" dirty="0" smtClean="0"/>
            <a:t>Flexibilidad</a:t>
          </a:r>
        </a:p>
        <a:p>
          <a:r>
            <a:rPr lang="es-MX" dirty="0" smtClean="0"/>
            <a:t>Transversalidad</a:t>
          </a:r>
          <a:endParaRPr lang="es-MX" dirty="0"/>
        </a:p>
      </dgm:t>
    </dgm:pt>
    <dgm:pt modelId="{5BBBB8E1-569A-304F-B69A-961704799900}" type="parTrans" cxnId="{F8CE646C-84C6-B848-9791-2653FA3504AE}">
      <dgm:prSet/>
      <dgm:spPr/>
      <dgm:t>
        <a:bodyPr/>
        <a:lstStyle/>
        <a:p>
          <a:endParaRPr lang="es-MX"/>
        </a:p>
      </dgm:t>
    </dgm:pt>
    <dgm:pt modelId="{A088E80B-B3F1-834F-A2BF-8BE38A321E46}" type="sibTrans" cxnId="{F8CE646C-84C6-B848-9791-2653FA3504AE}">
      <dgm:prSet/>
      <dgm:spPr/>
      <dgm:t>
        <a:bodyPr/>
        <a:lstStyle/>
        <a:p>
          <a:endParaRPr lang="es-MX"/>
        </a:p>
      </dgm:t>
    </dgm:pt>
    <dgm:pt modelId="{51D9720A-3B16-ED44-AF48-221E22F2EC63}">
      <dgm:prSet phldrT="[Texto]"/>
      <dgm:spPr/>
      <dgm:t>
        <a:bodyPr/>
        <a:lstStyle/>
        <a:p>
          <a:r>
            <a:rPr lang="es-MX" dirty="0" smtClean="0"/>
            <a:t>Áreas de Formación</a:t>
          </a:r>
          <a:endParaRPr lang="es-MX" dirty="0"/>
        </a:p>
      </dgm:t>
    </dgm:pt>
    <dgm:pt modelId="{96753D7B-4B7F-254D-BE0A-4922F251D7A3}" type="parTrans" cxnId="{C669F1FD-11BE-D74D-9215-EE585C8CE137}">
      <dgm:prSet/>
      <dgm:spPr/>
      <dgm:t>
        <a:bodyPr/>
        <a:lstStyle/>
        <a:p>
          <a:endParaRPr lang="es-MX"/>
        </a:p>
      </dgm:t>
    </dgm:pt>
    <dgm:pt modelId="{47940797-947D-204C-AC85-27EBC0AC0A0A}" type="sibTrans" cxnId="{C669F1FD-11BE-D74D-9215-EE585C8CE137}">
      <dgm:prSet/>
      <dgm:spPr/>
      <dgm:t>
        <a:bodyPr/>
        <a:lstStyle/>
        <a:p>
          <a:endParaRPr lang="es-MX"/>
        </a:p>
      </dgm:t>
    </dgm:pt>
    <dgm:pt modelId="{7FCB1B34-C25F-584A-8734-7C15C1FC8627}">
      <dgm:prSet phldrT="[Texto]"/>
      <dgm:spPr/>
      <dgm:t>
        <a:bodyPr/>
        <a:lstStyle/>
        <a:p>
          <a:r>
            <a:rPr lang="es-MX" dirty="0" smtClean="0"/>
            <a:t>Área Basica (general e iniciación a la disciplina)</a:t>
          </a:r>
        </a:p>
        <a:p>
          <a:r>
            <a:rPr lang="es-MX" dirty="0" smtClean="0"/>
            <a:t>Disciplinar</a:t>
          </a:r>
        </a:p>
        <a:p>
          <a:r>
            <a:rPr lang="es-MX" dirty="0" smtClean="0"/>
            <a:t>Terminal</a:t>
          </a:r>
        </a:p>
        <a:p>
          <a:r>
            <a:rPr lang="es-MX" dirty="0" smtClean="0"/>
            <a:t>Elección Libre</a:t>
          </a:r>
          <a:endParaRPr lang="es-MX" dirty="0"/>
        </a:p>
      </dgm:t>
    </dgm:pt>
    <dgm:pt modelId="{C19254E9-8A72-4449-B00D-CC9B3401BFF6}" type="parTrans" cxnId="{58652326-640A-994A-8C80-06AC160E6ED9}">
      <dgm:prSet/>
      <dgm:spPr/>
      <dgm:t>
        <a:bodyPr/>
        <a:lstStyle/>
        <a:p>
          <a:endParaRPr lang="es-MX"/>
        </a:p>
      </dgm:t>
    </dgm:pt>
    <dgm:pt modelId="{B1AA1EB0-B6F8-F14D-BFE5-C7F8F398FE50}" type="sibTrans" cxnId="{58652326-640A-994A-8C80-06AC160E6ED9}">
      <dgm:prSet/>
      <dgm:spPr/>
      <dgm:t>
        <a:bodyPr/>
        <a:lstStyle/>
        <a:p>
          <a:endParaRPr lang="es-MX"/>
        </a:p>
      </dgm:t>
    </dgm:pt>
    <dgm:pt modelId="{EFD18A15-5A39-9545-8D87-BFCA429A04B6}">
      <dgm:prSet phldrT="[Texto]"/>
      <dgm:spPr/>
      <dgm:t>
        <a:bodyPr/>
        <a:lstStyle/>
        <a:p>
          <a:r>
            <a:rPr lang="es-MX" dirty="0" smtClean="0"/>
            <a:t>Dimensión Institucional</a:t>
          </a:r>
          <a:endParaRPr lang="es-MX" dirty="0"/>
        </a:p>
      </dgm:t>
    </dgm:pt>
    <dgm:pt modelId="{25B7F963-480E-0449-9F15-288BD098C44D}" type="parTrans" cxnId="{128E490A-6DEB-FD44-ACC3-CFBB51C908D1}">
      <dgm:prSet/>
      <dgm:spPr/>
      <dgm:t>
        <a:bodyPr/>
        <a:lstStyle/>
        <a:p>
          <a:endParaRPr lang="es-MX"/>
        </a:p>
      </dgm:t>
    </dgm:pt>
    <dgm:pt modelId="{F8529D07-5211-ED49-B93B-E392F195881A}" type="sibTrans" cxnId="{128E490A-6DEB-FD44-ACC3-CFBB51C908D1}">
      <dgm:prSet/>
      <dgm:spPr/>
      <dgm:t>
        <a:bodyPr/>
        <a:lstStyle/>
        <a:p>
          <a:endParaRPr lang="es-MX"/>
        </a:p>
      </dgm:t>
    </dgm:pt>
    <dgm:pt modelId="{634F35FB-0070-8A4A-9907-F2A0EE0B88AD}">
      <dgm:prSet phldrT="[Texto]"/>
      <dgm:spPr/>
      <dgm:t>
        <a:bodyPr/>
        <a:lstStyle/>
        <a:p>
          <a:r>
            <a:rPr lang="es-MX" dirty="0" smtClean="0"/>
            <a:t>Administración Escolar</a:t>
          </a:r>
        </a:p>
        <a:p>
          <a:r>
            <a:rPr lang="es-MX" dirty="0" smtClean="0"/>
            <a:t>Apoyo a docentes y estudiantes</a:t>
          </a:r>
        </a:p>
        <a:p>
          <a:r>
            <a:rPr lang="es-MX" dirty="0" smtClean="0"/>
            <a:t>Infraestructura</a:t>
          </a:r>
        </a:p>
        <a:p>
          <a:r>
            <a:rPr lang="es-MX" dirty="0" smtClean="0"/>
            <a:t>Normatividad</a:t>
          </a:r>
        </a:p>
        <a:p>
          <a:r>
            <a:rPr lang="es-MX" dirty="0" smtClean="0"/>
            <a:t>Oferta curricular</a:t>
          </a:r>
          <a:endParaRPr lang="es-MX" dirty="0"/>
        </a:p>
      </dgm:t>
    </dgm:pt>
    <dgm:pt modelId="{51C77820-97F0-274F-B67C-C703B39063FC}" type="parTrans" cxnId="{F50313AF-089C-144C-B0BB-51A900B12745}">
      <dgm:prSet/>
      <dgm:spPr/>
      <dgm:t>
        <a:bodyPr/>
        <a:lstStyle/>
        <a:p>
          <a:endParaRPr lang="es-MX"/>
        </a:p>
      </dgm:t>
    </dgm:pt>
    <dgm:pt modelId="{D487AB8B-06BB-2745-A8C2-E3EA55E5B22D}" type="sibTrans" cxnId="{F50313AF-089C-144C-B0BB-51A900B12745}">
      <dgm:prSet/>
      <dgm:spPr/>
      <dgm:t>
        <a:bodyPr/>
        <a:lstStyle/>
        <a:p>
          <a:endParaRPr lang="es-MX"/>
        </a:p>
      </dgm:t>
    </dgm:pt>
    <dgm:pt modelId="{3B97DD25-7E7C-B849-867B-D000A5321FE5}" type="pres">
      <dgm:prSet presAssocID="{14F09069-114F-0944-93E0-7ACC6D24279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E75E1B-B2DA-E54F-A905-133A9B38C342}" type="pres">
      <dgm:prSet presAssocID="{96994217-A19E-8D48-8D9D-58EE315D6D8D}" presName="compNode" presStyleCnt="0"/>
      <dgm:spPr/>
      <dgm:t>
        <a:bodyPr/>
        <a:lstStyle/>
        <a:p>
          <a:endParaRPr lang="es-MX"/>
        </a:p>
      </dgm:t>
    </dgm:pt>
    <dgm:pt modelId="{A02F2C07-41DE-D74D-8D05-FC13A5276502}" type="pres">
      <dgm:prSet presAssocID="{96994217-A19E-8D48-8D9D-58EE315D6D8D}" presName="aNode" presStyleLbl="bgShp" presStyleIdx="0" presStyleCnt="3"/>
      <dgm:spPr/>
      <dgm:t>
        <a:bodyPr/>
        <a:lstStyle/>
        <a:p>
          <a:endParaRPr lang="es-ES"/>
        </a:p>
      </dgm:t>
    </dgm:pt>
    <dgm:pt modelId="{BFDDE359-655C-1A41-936E-2E69863536CB}" type="pres">
      <dgm:prSet presAssocID="{96994217-A19E-8D48-8D9D-58EE315D6D8D}" presName="textNode" presStyleLbl="bgShp" presStyleIdx="0" presStyleCnt="3"/>
      <dgm:spPr/>
      <dgm:t>
        <a:bodyPr/>
        <a:lstStyle/>
        <a:p>
          <a:endParaRPr lang="es-ES"/>
        </a:p>
      </dgm:t>
    </dgm:pt>
    <dgm:pt modelId="{408020A2-3C26-9E4C-A589-F04AACA25FB7}" type="pres">
      <dgm:prSet presAssocID="{96994217-A19E-8D48-8D9D-58EE315D6D8D}" presName="compChildNode" presStyleCnt="0"/>
      <dgm:spPr/>
      <dgm:t>
        <a:bodyPr/>
        <a:lstStyle/>
        <a:p>
          <a:endParaRPr lang="es-MX"/>
        </a:p>
      </dgm:t>
    </dgm:pt>
    <dgm:pt modelId="{E9FEF744-E0BC-D449-9D96-54AA4E453099}" type="pres">
      <dgm:prSet presAssocID="{96994217-A19E-8D48-8D9D-58EE315D6D8D}" presName="theInnerList" presStyleCnt="0"/>
      <dgm:spPr/>
      <dgm:t>
        <a:bodyPr/>
        <a:lstStyle/>
        <a:p>
          <a:endParaRPr lang="es-MX"/>
        </a:p>
      </dgm:t>
    </dgm:pt>
    <dgm:pt modelId="{8E685689-281C-9D41-A4A4-F0FB347CEC74}" type="pres">
      <dgm:prSet presAssocID="{B42C1BD4-33F8-1745-9CD5-76A3C510010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EF445C-3410-5746-9ECD-C35421882CD2}" type="pres">
      <dgm:prSet presAssocID="{96994217-A19E-8D48-8D9D-58EE315D6D8D}" presName="aSpace" presStyleCnt="0"/>
      <dgm:spPr/>
      <dgm:t>
        <a:bodyPr/>
        <a:lstStyle/>
        <a:p>
          <a:endParaRPr lang="es-MX"/>
        </a:p>
      </dgm:t>
    </dgm:pt>
    <dgm:pt modelId="{66C2ED52-90DA-AC4D-BF8A-6FDE570C2662}" type="pres">
      <dgm:prSet presAssocID="{51D9720A-3B16-ED44-AF48-221E22F2EC63}" presName="compNode" presStyleCnt="0"/>
      <dgm:spPr/>
      <dgm:t>
        <a:bodyPr/>
        <a:lstStyle/>
        <a:p>
          <a:endParaRPr lang="es-MX"/>
        </a:p>
      </dgm:t>
    </dgm:pt>
    <dgm:pt modelId="{F1C76C46-5088-8C41-92C0-E0158C85B004}" type="pres">
      <dgm:prSet presAssocID="{51D9720A-3B16-ED44-AF48-221E22F2EC63}" presName="aNode" presStyleLbl="bgShp" presStyleIdx="1" presStyleCnt="3"/>
      <dgm:spPr/>
      <dgm:t>
        <a:bodyPr/>
        <a:lstStyle/>
        <a:p>
          <a:endParaRPr lang="es-MX"/>
        </a:p>
      </dgm:t>
    </dgm:pt>
    <dgm:pt modelId="{0688FAAD-42DF-B948-86EC-7086589331E0}" type="pres">
      <dgm:prSet presAssocID="{51D9720A-3B16-ED44-AF48-221E22F2EC63}" presName="textNode" presStyleLbl="bgShp" presStyleIdx="1" presStyleCnt="3"/>
      <dgm:spPr/>
      <dgm:t>
        <a:bodyPr/>
        <a:lstStyle/>
        <a:p>
          <a:endParaRPr lang="es-MX"/>
        </a:p>
      </dgm:t>
    </dgm:pt>
    <dgm:pt modelId="{CC0ADA0C-4677-3D43-8999-4F6CCB8A76A0}" type="pres">
      <dgm:prSet presAssocID="{51D9720A-3B16-ED44-AF48-221E22F2EC63}" presName="compChildNode" presStyleCnt="0"/>
      <dgm:spPr/>
      <dgm:t>
        <a:bodyPr/>
        <a:lstStyle/>
        <a:p>
          <a:endParaRPr lang="es-MX"/>
        </a:p>
      </dgm:t>
    </dgm:pt>
    <dgm:pt modelId="{CBFEA8C8-A820-704B-8232-3B2BC3F04533}" type="pres">
      <dgm:prSet presAssocID="{51D9720A-3B16-ED44-AF48-221E22F2EC63}" presName="theInnerList" presStyleCnt="0"/>
      <dgm:spPr/>
      <dgm:t>
        <a:bodyPr/>
        <a:lstStyle/>
        <a:p>
          <a:endParaRPr lang="es-MX"/>
        </a:p>
      </dgm:t>
    </dgm:pt>
    <dgm:pt modelId="{84464886-9951-6B4F-B4B3-1081BEE02D3D}" type="pres">
      <dgm:prSet presAssocID="{7FCB1B34-C25F-584A-8734-7C15C1FC862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4DB807-BA3D-5C4A-A702-041B84043E93}" type="pres">
      <dgm:prSet presAssocID="{51D9720A-3B16-ED44-AF48-221E22F2EC63}" presName="aSpace" presStyleCnt="0"/>
      <dgm:spPr/>
      <dgm:t>
        <a:bodyPr/>
        <a:lstStyle/>
        <a:p>
          <a:endParaRPr lang="es-MX"/>
        </a:p>
      </dgm:t>
    </dgm:pt>
    <dgm:pt modelId="{24165D1B-E9C5-DE47-AD30-BE6F18D9EB17}" type="pres">
      <dgm:prSet presAssocID="{EFD18A15-5A39-9545-8D87-BFCA429A04B6}" presName="compNode" presStyleCnt="0"/>
      <dgm:spPr/>
      <dgm:t>
        <a:bodyPr/>
        <a:lstStyle/>
        <a:p>
          <a:endParaRPr lang="es-MX"/>
        </a:p>
      </dgm:t>
    </dgm:pt>
    <dgm:pt modelId="{7AA039E9-D647-484A-B4C5-32A9801EC925}" type="pres">
      <dgm:prSet presAssocID="{EFD18A15-5A39-9545-8D87-BFCA429A04B6}" presName="aNode" presStyleLbl="bgShp" presStyleIdx="2" presStyleCnt="3"/>
      <dgm:spPr/>
      <dgm:t>
        <a:bodyPr/>
        <a:lstStyle/>
        <a:p>
          <a:endParaRPr lang="es-MX"/>
        </a:p>
      </dgm:t>
    </dgm:pt>
    <dgm:pt modelId="{7E438886-2EF4-D743-B9E8-E074D86E1114}" type="pres">
      <dgm:prSet presAssocID="{EFD18A15-5A39-9545-8D87-BFCA429A04B6}" presName="textNode" presStyleLbl="bgShp" presStyleIdx="2" presStyleCnt="3"/>
      <dgm:spPr/>
      <dgm:t>
        <a:bodyPr/>
        <a:lstStyle/>
        <a:p>
          <a:endParaRPr lang="es-MX"/>
        </a:p>
      </dgm:t>
    </dgm:pt>
    <dgm:pt modelId="{73CA1A2F-8712-894E-9E3D-A8059DA458FB}" type="pres">
      <dgm:prSet presAssocID="{EFD18A15-5A39-9545-8D87-BFCA429A04B6}" presName="compChildNode" presStyleCnt="0"/>
      <dgm:spPr/>
      <dgm:t>
        <a:bodyPr/>
        <a:lstStyle/>
        <a:p>
          <a:endParaRPr lang="es-MX"/>
        </a:p>
      </dgm:t>
    </dgm:pt>
    <dgm:pt modelId="{C6751B24-D03B-C344-86B8-74D9E7E91E29}" type="pres">
      <dgm:prSet presAssocID="{EFD18A15-5A39-9545-8D87-BFCA429A04B6}" presName="theInnerList" presStyleCnt="0"/>
      <dgm:spPr/>
      <dgm:t>
        <a:bodyPr/>
        <a:lstStyle/>
        <a:p>
          <a:endParaRPr lang="es-MX"/>
        </a:p>
      </dgm:t>
    </dgm:pt>
    <dgm:pt modelId="{56EE5960-9A9A-874B-9876-C95F5E05A3F4}" type="pres">
      <dgm:prSet presAssocID="{634F35FB-0070-8A4A-9907-F2A0EE0B88A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F566DCB-4D9B-7247-B381-04A5CDDBA83E}" type="presOf" srcId="{51D9720A-3B16-ED44-AF48-221E22F2EC63}" destId="{F1C76C46-5088-8C41-92C0-E0158C85B004}" srcOrd="0" destOrd="0" presId="urn:microsoft.com/office/officeart/2005/8/layout/lProcess2"/>
    <dgm:cxn modelId="{F6DB02F5-1157-CB43-850F-3500783BB890}" type="presOf" srcId="{EFD18A15-5A39-9545-8D87-BFCA429A04B6}" destId="{7E438886-2EF4-D743-B9E8-E074D86E1114}" srcOrd="1" destOrd="0" presId="urn:microsoft.com/office/officeart/2005/8/layout/lProcess2"/>
    <dgm:cxn modelId="{6851B5BF-40A5-764E-8682-9FBC507212BE}" type="presOf" srcId="{7FCB1B34-C25F-584A-8734-7C15C1FC8627}" destId="{84464886-9951-6B4F-B4B3-1081BEE02D3D}" srcOrd="0" destOrd="0" presId="urn:microsoft.com/office/officeart/2005/8/layout/lProcess2"/>
    <dgm:cxn modelId="{0F02B286-5AA8-7842-8608-E887C3E9C1C1}" type="presOf" srcId="{96994217-A19E-8D48-8D9D-58EE315D6D8D}" destId="{BFDDE359-655C-1A41-936E-2E69863536CB}" srcOrd="1" destOrd="0" presId="urn:microsoft.com/office/officeart/2005/8/layout/lProcess2"/>
    <dgm:cxn modelId="{58652326-640A-994A-8C80-06AC160E6ED9}" srcId="{51D9720A-3B16-ED44-AF48-221E22F2EC63}" destId="{7FCB1B34-C25F-584A-8734-7C15C1FC8627}" srcOrd="0" destOrd="0" parTransId="{C19254E9-8A72-4449-B00D-CC9B3401BFF6}" sibTransId="{B1AA1EB0-B6F8-F14D-BFE5-C7F8F398FE50}"/>
    <dgm:cxn modelId="{A9BF93A3-26FD-8041-B404-A20BE2488B47}" type="presOf" srcId="{51D9720A-3B16-ED44-AF48-221E22F2EC63}" destId="{0688FAAD-42DF-B948-86EC-7086589331E0}" srcOrd="1" destOrd="0" presId="urn:microsoft.com/office/officeart/2005/8/layout/lProcess2"/>
    <dgm:cxn modelId="{B1BF37AC-D39A-FA4B-AB41-7FB877062D4A}" srcId="{14F09069-114F-0944-93E0-7ACC6D242792}" destId="{96994217-A19E-8D48-8D9D-58EE315D6D8D}" srcOrd="0" destOrd="0" parTransId="{67C8B2B8-DBA6-1B41-B5DA-7BE2D0555442}" sibTransId="{2DFAA9CC-52C6-CB47-B182-283500BB6AF1}"/>
    <dgm:cxn modelId="{B072933F-EA14-AD4D-8C50-28308ADC093C}" type="presOf" srcId="{96994217-A19E-8D48-8D9D-58EE315D6D8D}" destId="{A02F2C07-41DE-D74D-8D05-FC13A5276502}" srcOrd="0" destOrd="0" presId="urn:microsoft.com/office/officeart/2005/8/layout/lProcess2"/>
    <dgm:cxn modelId="{C669F1FD-11BE-D74D-9215-EE585C8CE137}" srcId="{14F09069-114F-0944-93E0-7ACC6D242792}" destId="{51D9720A-3B16-ED44-AF48-221E22F2EC63}" srcOrd="1" destOrd="0" parTransId="{96753D7B-4B7F-254D-BE0A-4922F251D7A3}" sibTransId="{47940797-947D-204C-AC85-27EBC0AC0A0A}"/>
    <dgm:cxn modelId="{D5B332A8-79E2-0A4E-B1EF-193CE7CF061A}" type="presOf" srcId="{14F09069-114F-0944-93E0-7ACC6D242792}" destId="{3B97DD25-7E7C-B849-867B-D000A5321FE5}" srcOrd="0" destOrd="0" presId="urn:microsoft.com/office/officeart/2005/8/layout/lProcess2"/>
    <dgm:cxn modelId="{128E490A-6DEB-FD44-ACC3-CFBB51C908D1}" srcId="{14F09069-114F-0944-93E0-7ACC6D242792}" destId="{EFD18A15-5A39-9545-8D87-BFCA429A04B6}" srcOrd="2" destOrd="0" parTransId="{25B7F963-480E-0449-9F15-288BD098C44D}" sibTransId="{F8529D07-5211-ED49-B93B-E392F195881A}"/>
    <dgm:cxn modelId="{F1A126BC-B7E3-6B46-BBE7-9C6B439ADE65}" type="presOf" srcId="{634F35FB-0070-8A4A-9907-F2A0EE0B88AD}" destId="{56EE5960-9A9A-874B-9876-C95F5E05A3F4}" srcOrd="0" destOrd="0" presId="urn:microsoft.com/office/officeart/2005/8/layout/lProcess2"/>
    <dgm:cxn modelId="{F8CE646C-84C6-B848-9791-2653FA3504AE}" srcId="{96994217-A19E-8D48-8D9D-58EE315D6D8D}" destId="{B42C1BD4-33F8-1745-9CD5-76A3C5100103}" srcOrd="0" destOrd="0" parTransId="{5BBBB8E1-569A-304F-B69A-961704799900}" sibTransId="{A088E80B-B3F1-834F-A2BF-8BE38A321E46}"/>
    <dgm:cxn modelId="{F50313AF-089C-144C-B0BB-51A900B12745}" srcId="{EFD18A15-5A39-9545-8D87-BFCA429A04B6}" destId="{634F35FB-0070-8A4A-9907-F2A0EE0B88AD}" srcOrd="0" destOrd="0" parTransId="{51C77820-97F0-274F-B67C-C703B39063FC}" sibTransId="{D487AB8B-06BB-2745-A8C2-E3EA55E5B22D}"/>
    <dgm:cxn modelId="{87C69F81-B7BE-7449-BC8A-1308430A3D5B}" type="presOf" srcId="{B42C1BD4-33F8-1745-9CD5-76A3C5100103}" destId="{8E685689-281C-9D41-A4A4-F0FB347CEC74}" srcOrd="0" destOrd="0" presId="urn:microsoft.com/office/officeart/2005/8/layout/lProcess2"/>
    <dgm:cxn modelId="{F26D1BDB-7895-3847-9298-13D00A9A49A7}" type="presOf" srcId="{EFD18A15-5A39-9545-8D87-BFCA429A04B6}" destId="{7AA039E9-D647-484A-B4C5-32A9801EC925}" srcOrd="0" destOrd="0" presId="urn:microsoft.com/office/officeart/2005/8/layout/lProcess2"/>
    <dgm:cxn modelId="{24C6BF49-D510-1E4D-8A98-D0046645D820}" type="presParOf" srcId="{3B97DD25-7E7C-B849-867B-D000A5321FE5}" destId="{3AE75E1B-B2DA-E54F-A905-133A9B38C342}" srcOrd="0" destOrd="0" presId="urn:microsoft.com/office/officeart/2005/8/layout/lProcess2"/>
    <dgm:cxn modelId="{E1956657-BF80-694F-BD31-732BFD14A2DC}" type="presParOf" srcId="{3AE75E1B-B2DA-E54F-A905-133A9B38C342}" destId="{A02F2C07-41DE-D74D-8D05-FC13A5276502}" srcOrd="0" destOrd="0" presId="urn:microsoft.com/office/officeart/2005/8/layout/lProcess2"/>
    <dgm:cxn modelId="{C2E29236-5B52-1A40-8AF1-A502A6D7A98F}" type="presParOf" srcId="{3AE75E1B-B2DA-E54F-A905-133A9B38C342}" destId="{BFDDE359-655C-1A41-936E-2E69863536CB}" srcOrd="1" destOrd="0" presId="urn:microsoft.com/office/officeart/2005/8/layout/lProcess2"/>
    <dgm:cxn modelId="{A7C363B3-596A-E84B-8F1B-B4DA7F49B26C}" type="presParOf" srcId="{3AE75E1B-B2DA-E54F-A905-133A9B38C342}" destId="{408020A2-3C26-9E4C-A589-F04AACA25FB7}" srcOrd="2" destOrd="0" presId="urn:microsoft.com/office/officeart/2005/8/layout/lProcess2"/>
    <dgm:cxn modelId="{1F8D2363-A355-A847-A39D-77D93B4A6AD0}" type="presParOf" srcId="{408020A2-3C26-9E4C-A589-F04AACA25FB7}" destId="{E9FEF744-E0BC-D449-9D96-54AA4E453099}" srcOrd="0" destOrd="0" presId="urn:microsoft.com/office/officeart/2005/8/layout/lProcess2"/>
    <dgm:cxn modelId="{2D8F57B4-88B6-F545-A771-9AA1CD643226}" type="presParOf" srcId="{E9FEF744-E0BC-D449-9D96-54AA4E453099}" destId="{8E685689-281C-9D41-A4A4-F0FB347CEC74}" srcOrd="0" destOrd="0" presId="urn:microsoft.com/office/officeart/2005/8/layout/lProcess2"/>
    <dgm:cxn modelId="{93CC6A5D-D459-3C4C-A006-6BCF7EF9286F}" type="presParOf" srcId="{3B97DD25-7E7C-B849-867B-D000A5321FE5}" destId="{21EF445C-3410-5746-9ECD-C35421882CD2}" srcOrd="1" destOrd="0" presId="urn:microsoft.com/office/officeart/2005/8/layout/lProcess2"/>
    <dgm:cxn modelId="{471A4824-9725-B149-9ABB-DD53C1F295BF}" type="presParOf" srcId="{3B97DD25-7E7C-B849-867B-D000A5321FE5}" destId="{66C2ED52-90DA-AC4D-BF8A-6FDE570C2662}" srcOrd="2" destOrd="0" presId="urn:microsoft.com/office/officeart/2005/8/layout/lProcess2"/>
    <dgm:cxn modelId="{41DA6107-396F-CC46-B8A6-D3766B7A062A}" type="presParOf" srcId="{66C2ED52-90DA-AC4D-BF8A-6FDE570C2662}" destId="{F1C76C46-5088-8C41-92C0-E0158C85B004}" srcOrd="0" destOrd="0" presId="urn:microsoft.com/office/officeart/2005/8/layout/lProcess2"/>
    <dgm:cxn modelId="{F5EBA96F-A56F-994D-A12D-F8F6E80E5058}" type="presParOf" srcId="{66C2ED52-90DA-AC4D-BF8A-6FDE570C2662}" destId="{0688FAAD-42DF-B948-86EC-7086589331E0}" srcOrd="1" destOrd="0" presId="urn:microsoft.com/office/officeart/2005/8/layout/lProcess2"/>
    <dgm:cxn modelId="{63FD5B11-8A86-C849-A461-7D9134A56BA3}" type="presParOf" srcId="{66C2ED52-90DA-AC4D-BF8A-6FDE570C2662}" destId="{CC0ADA0C-4677-3D43-8999-4F6CCB8A76A0}" srcOrd="2" destOrd="0" presId="urn:microsoft.com/office/officeart/2005/8/layout/lProcess2"/>
    <dgm:cxn modelId="{E7E4E2D9-71A8-184A-AEC9-4ED5574266A0}" type="presParOf" srcId="{CC0ADA0C-4677-3D43-8999-4F6CCB8A76A0}" destId="{CBFEA8C8-A820-704B-8232-3B2BC3F04533}" srcOrd="0" destOrd="0" presId="urn:microsoft.com/office/officeart/2005/8/layout/lProcess2"/>
    <dgm:cxn modelId="{4D1C7813-C885-3B4D-9962-75F9F248EABB}" type="presParOf" srcId="{CBFEA8C8-A820-704B-8232-3B2BC3F04533}" destId="{84464886-9951-6B4F-B4B3-1081BEE02D3D}" srcOrd="0" destOrd="0" presId="urn:microsoft.com/office/officeart/2005/8/layout/lProcess2"/>
    <dgm:cxn modelId="{14322CA0-CFA3-4A47-A1E0-5AB8A87DF130}" type="presParOf" srcId="{3B97DD25-7E7C-B849-867B-D000A5321FE5}" destId="{514DB807-BA3D-5C4A-A702-041B84043E93}" srcOrd="3" destOrd="0" presId="urn:microsoft.com/office/officeart/2005/8/layout/lProcess2"/>
    <dgm:cxn modelId="{893308DB-82BC-224E-ADA6-C084CFF23CB4}" type="presParOf" srcId="{3B97DD25-7E7C-B849-867B-D000A5321FE5}" destId="{24165D1B-E9C5-DE47-AD30-BE6F18D9EB17}" srcOrd="4" destOrd="0" presId="urn:microsoft.com/office/officeart/2005/8/layout/lProcess2"/>
    <dgm:cxn modelId="{E3801E47-750A-3640-86C4-EE27FB54DBD6}" type="presParOf" srcId="{24165D1B-E9C5-DE47-AD30-BE6F18D9EB17}" destId="{7AA039E9-D647-484A-B4C5-32A9801EC925}" srcOrd="0" destOrd="0" presId="urn:microsoft.com/office/officeart/2005/8/layout/lProcess2"/>
    <dgm:cxn modelId="{1D07A04E-8546-204A-AA4C-16781BAFFC97}" type="presParOf" srcId="{24165D1B-E9C5-DE47-AD30-BE6F18D9EB17}" destId="{7E438886-2EF4-D743-B9E8-E074D86E1114}" srcOrd="1" destOrd="0" presId="urn:microsoft.com/office/officeart/2005/8/layout/lProcess2"/>
    <dgm:cxn modelId="{6DD31A32-5B29-9A45-83D8-5E66E555935A}" type="presParOf" srcId="{24165D1B-E9C5-DE47-AD30-BE6F18D9EB17}" destId="{73CA1A2F-8712-894E-9E3D-A8059DA458FB}" srcOrd="2" destOrd="0" presId="urn:microsoft.com/office/officeart/2005/8/layout/lProcess2"/>
    <dgm:cxn modelId="{B4BD97E7-1CD3-E541-85F8-072B8D788A70}" type="presParOf" srcId="{73CA1A2F-8712-894E-9E3D-A8059DA458FB}" destId="{C6751B24-D03B-C344-86B8-74D9E7E91E29}" srcOrd="0" destOrd="0" presId="urn:microsoft.com/office/officeart/2005/8/layout/lProcess2"/>
    <dgm:cxn modelId="{6E858CB4-B263-2A43-AB9D-1177A338D13E}" type="presParOf" srcId="{C6751B24-D03B-C344-86B8-74D9E7E91E29}" destId="{56EE5960-9A9A-874B-9876-C95F5E05A3F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F2C07-41DE-D74D-8D05-FC13A5276502}">
      <dsp:nvSpPr>
        <dsp:cNvPr id="0" name=""/>
        <dsp:cNvSpPr/>
      </dsp:nvSpPr>
      <dsp:spPr>
        <a:xfrm>
          <a:off x="1019" y="0"/>
          <a:ext cx="2651075" cy="48245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Componentes del MEIF</a:t>
          </a:r>
          <a:endParaRPr lang="es-MX" sz="3300" kern="1200" dirty="0"/>
        </a:p>
      </dsp:txBody>
      <dsp:txXfrm>
        <a:off x="1019" y="0"/>
        <a:ext cx="2651075" cy="1447360"/>
      </dsp:txXfrm>
    </dsp:sp>
    <dsp:sp modelId="{8E685689-281C-9D41-A4A4-F0FB347CEC74}">
      <dsp:nvSpPr>
        <dsp:cNvPr id="0" name=""/>
        <dsp:cNvSpPr/>
      </dsp:nvSpPr>
      <dsp:spPr>
        <a:xfrm>
          <a:off x="266127" y="1447360"/>
          <a:ext cx="2120860" cy="3135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Formación Integral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Flexibilidad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Transversalidad</a:t>
          </a:r>
          <a:endParaRPr lang="es-MX" sz="2200" kern="1200" dirty="0"/>
        </a:p>
      </dsp:txBody>
      <dsp:txXfrm>
        <a:off x="328245" y="1509478"/>
        <a:ext cx="1996624" cy="3011712"/>
      </dsp:txXfrm>
    </dsp:sp>
    <dsp:sp modelId="{F1C76C46-5088-8C41-92C0-E0158C85B004}">
      <dsp:nvSpPr>
        <dsp:cNvPr id="0" name=""/>
        <dsp:cNvSpPr/>
      </dsp:nvSpPr>
      <dsp:spPr>
        <a:xfrm>
          <a:off x="2850926" y="0"/>
          <a:ext cx="2651075" cy="48245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Áreas de Formación</a:t>
          </a:r>
          <a:endParaRPr lang="es-MX" sz="3300" kern="1200" dirty="0"/>
        </a:p>
      </dsp:txBody>
      <dsp:txXfrm>
        <a:off x="2850926" y="0"/>
        <a:ext cx="2651075" cy="1447360"/>
      </dsp:txXfrm>
    </dsp:sp>
    <dsp:sp modelId="{84464886-9951-6B4F-B4B3-1081BEE02D3D}">
      <dsp:nvSpPr>
        <dsp:cNvPr id="0" name=""/>
        <dsp:cNvSpPr/>
      </dsp:nvSpPr>
      <dsp:spPr>
        <a:xfrm>
          <a:off x="3116033" y="1447360"/>
          <a:ext cx="2120860" cy="3135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Área Basica (general e iniciación a la disciplina)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Disciplinar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Terminal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Elección Libre</a:t>
          </a:r>
          <a:endParaRPr lang="es-MX" sz="2200" kern="1200" dirty="0"/>
        </a:p>
      </dsp:txBody>
      <dsp:txXfrm>
        <a:off x="3178151" y="1509478"/>
        <a:ext cx="1996624" cy="3011712"/>
      </dsp:txXfrm>
    </dsp:sp>
    <dsp:sp modelId="{7AA039E9-D647-484A-B4C5-32A9801EC925}">
      <dsp:nvSpPr>
        <dsp:cNvPr id="0" name=""/>
        <dsp:cNvSpPr/>
      </dsp:nvSpPr>
      <dsp:spPr>
        <a:xfrm>
          <a:off x="5700832" y="0"/>
          <a:ext cx="2651075" cy="48245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Dimensión Institucional</a:t>
          </a:r>
          <a:endParaRPr lang="es-MX" sz="3300" kern="1200" dirty="0"/>
        </a:p>
      </dsp:txBody>
      <dsp:txXfrm>
        <a:off x="5700832" y="0"/>
        <a:ext cx="2651075" cy="1447360"/>
      </dsp:txXfrm>
    </dsp:sp>
    <dsp:sp modelId="{56EE5960-9A9A-874B-9876-C95F5E05A3F4}">
      <dsp:nvSpPr>
        <dsp:cNvPr id="0" name=""/>
        <dsp:cNvSpPr/>
      </dsp:nvSpPr>
      <dsp:spPr>
        <a:xfrm>
          <a:off x="5965940" y="1447360"/>
          <a:ext cx="2120860" cy="3135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Administración Escolar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Apoyo a docentes y estudiantes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Infraestructura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Normatividad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Oferta curricular</a:t>
          </a:r>
          <a:endParaRPr lang="es-MX" sz="2200" kern="1200" dirty="0"/>
        </a:p>
      </dsp:txBody>
      <dsp:txXfrm>
        <a:off x="6028058" y="1509478"/>
        <a:ext cx="1996624" cy="301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r">
              <a:defRPr sz="1200"/>
            </a:lvl1pPr>
          </a:lstStyle>
          <a:p>
            <a:fld id="{60524E01-F71E-46E6-9417-1F844CC4E727}" type="datetimeFigureOut">
              <a:rPr lang="es-MX" smtClean="0"/>
              <a:pPr/>
              <a:t>07/01/16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6" y="8893297"/>
            <a:ext cx="3066733" cy="468154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r">
              <a:defRPr sz="1200"/>
            </a:lvl1pPr>
          </a:lstStyle>
          <a:p>
            <a:fld id="{47CDFE32-7B5A-413A-B920-BCAC8C26A0D2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612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r">
              <a:defRPr sz="1200"/>
            </a:lvl1pPr>
          </a:lstStyle>
          <a:p>
            <a:fld id="{C952DDCB-7D6E-7F4D-926A-32509A140DC0}" type="datetimeFigureOut">
              <a:rPr lang="es-ES" smtClean="0"/>
              <a:t>07/01/16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01675"/>
            <a:ext cx="453707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4" tIns="46967" rIns="93934" bIns="46967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4" tIns="46967" rIns="93934" bIns="46967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3" cy="468154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r">
              <a:defRPr sz="1200"/>
            </a:lvl1pPr>
          </a:lstStyle>
          <a:p>
            <a:fld id="{298509A7-D420-3041-BCE6-8DC7A8ACC33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75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09A7-D420-3041-BCE6-8DC7A8ACC33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5631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es-ES" dirty="0" smtClean="0"/>
              <a:t>Datos cualitativos</a:t>
            </a: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Obtener insumos representativos y significativos.</a:t>
            </a: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Obtener reflexiones colectivas pertinentes a cada disciplina.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09A7-D420-3041-BCE6-8DC7A8ACC33B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34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69671">
              <a:defRPr/>
            </a:pPr>
            <a:endParaRPr lang="es-MX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09A7-D420-3041-BCE6-8DC7A8ACC33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71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Los reportes anteriores sobre la implantación del modelo: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No se centraron apropiadamente en el estudiante (razón de ser del modelo mismo).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No abordaron de manera integral el contexto con un enfoque evaluativo.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Soslayaron diversas áreas de la universidad (administración, infraestructura, organización académica, formación docente, normatividad).</a:t>
            </a:r>
          </a:p>
          <a:p>
            <a:pPr defTabSz="469671">
              <a:defRPr/>
            </a:pPr>
            <a:r>
              <a:rPr lang="es-ES" dirty="0" smtClean="0"/>
              <a:t>Documento</a:t>
            </a:r>
            <a:r>
              <a:rPr lang="es-ES" baseline="0" dirty="0" smtClean="0"/>
              <a:t> Declaratorio MEIF</a:t>
            </a:r>
          </a:p>
          <a:p>
            <a:pPr defTabSz="469671">
              <a:defRPr/>
            </a:pPr>
            <a:r>
              <a:rPr lang="es-ES" baseline="0" dirty="0" smtClean="0"/>
              <a:t>Evaluación de la vigencia y suficiencia</a:t>
            </a:r>
          </a:p>
          <a:p>
            <a:pPr defTabSz="469671">
              <a:defRPr/>
            </a:pPr>
            <a:r>
              <a:rPr lang="es-ES" baseline="0" dirty="0" smtClean="0"/>
              <a:t>Comisionado MEIF coordinado por el Dr. Sergio Téllez</a:t>
            </a:r>
          </a:p>
          <a:p>
            <a:pPr defTabSz="469671">
              <a:defRPr/>
            </a:pPr>
            <a:endParaRPr lang="es-ES" dirty="0" smtClean="0"/>
          </a:p>
          <a:p>
            <a:pPr defTabSz="469671">
              <a:defRPr/>
            </a:pPr>
            <a:r>
              <a:rPr lang="es-ES" dirty="0" smtClean="0"/>
              <a:t>Hay que plantear</a:t>
            </a:r>
            <a:r>
              <a:rPr lang="es-ES" baseline="0" dirty="0" smtClean="0"/>
              <a:t> que si bien el MEIF como tal fue una reestructuración curricular, al estar implicado otras áreas de la UV se vuelve un fenómeno complejo; por eso la necesidad de un enfoque global e integral, en el que las evaluaciones o informes previos, serán insumos básicos para este trabajo en específico. 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09A7-D420-3041-BCE6-8DC7A8ACC33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98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09A7-D420-3041-BCE6-8DC7A8ACC33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35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09A7-D420-3041-BCE6-8DC7A8ACC33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63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671">
              <a:defRPr/>
            </a:pPr>
            <a:r>
              <a:rPr lang="es-ES" dirty="0" smtClean="0"/>
              <a:t>En congruencia con los ejes que</a:t>
            </a:r>
            <a:r>
              <a:rPr lang="es-ES" baseline="0" dirty="0" smtClean="0"/>
              <a:t> sustentan al MEIF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09A7-D420-3041-BCE6-8DC7A8ACC33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3649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671">
              <a:defRPr/>
            </a:pPr>
            <a:r>
              <a:rPr lang="es-ES" dirty="0" smtClean="0"/>
              <a:t>Estos</a:t>
            </a:r>
            <a:r>
              <a:rPr lang="es-ES" baseline="0" dirty="0" smtClean="0"/>
              <a:t> ejes conformarán una red de relaciones, implicadas unas con otras</a:t>
            </a:r>
            <a:endParaRPr lang="es-ES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09A7-D420-3041-BCE6-8DC7A8ACC33B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447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671">
              <a:defRPr/>
            </a:pPr>
            <a:endParaRPr lang="es-ES" dirty="0" smtClean="0"/>
          </a:p>
          <a:p>
            <a:pPr defTabSz="469671">
              <a:defRPr/>
            </a:pPr>
            <a:endParaRPr lang="es-ES" dirty="0" smtClean="0"/>
          </a:p>
          <a:p>
            <a:pPr defTabSz="469671">
              <a:defRPr/>
            </a:pPr>
            <a:r>
              <a:rPr lang="es-ES" dirty="0" smtClean="0"/>
              <a:t>Trabajo de evaluación tripartito.</a:t>
            </a:r>
            <a:r>
              <a:rPr lang="es-ES" baseline="0" dirty="0" smtClean="0"/>
              <a:t> 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09A7-D420-3041-BCE6-8DC7A8ACC33B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8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Datos cuantitativos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09A7-D420-3041-BCE6-8DC7A8ACC33B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44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0045700" cy="7777163"/>
          </a:xfrm>
          <a:prstGeom prst="rect">
            <a:avLst/>
          </a:prstGeom>
          <a:solidFill>
            <a:srgbClr val="E6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18916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7" name="8 Imagen" descr="Sin título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3005138" cy="777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806826" y="7128941"/>
            <a:ext cx="4032250" cy="2496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ts val="1000"/>
              </a:lnSpc>
              <a:defRPr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“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Lis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de Veracruz: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 Arte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, Ciencia, Luz”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50" y="3600549"/>
            <a:ext cx="5616550" cy="359891"/>
          </a:xfrm>
        </p:spPr>
        <p:txBody>
          <a:bodyPr/>
          <a:lstStyle>
            <a:lvl1pPr algn="r">
              <a:lnSpc>
                <a:spcPts val="2600"/>
              </a:lnSpc>
              <a:defRPr sz="2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Haga clic para agregar títulos</a:t>
            </a:r>
          </a:p>
        </p:txBody>
      </p:sp>
      <p:sp>
        <p:nvSpPr>
          <p:cNvPr id="15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222650" y="4068000"/>
            <a:ext cx="5616550" cy="359891"/>
          </a:xfrm>
        </p:spPr>
        <p:txBody>
          <a:bodyPr/>
          <a:lstStyle>
            <a:lvl1pPr algn="r">
              <a:lnSpc>
                <a:spcPts val="1600"/>
              </a:lnSpc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Haga clic para agregar Subtítulo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094858" y="4752777"/>
            <a:ext cx="3744343" cy="215924"/>
          </a:xfrm>
        </p:spPr>
        <p:txBody>
          <a:bodyPr/>
          <a:lstStyle>
            <a:lvl1pPr algn="r">
              <a:lnSpc>
                <a:spcPts val="13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Haga clic para agregar fecha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806826" y="2735512"/>
            <a:ext cx="49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chemeClr val="tx1"/>
                </a:solidFill>
                <a:latin typeface="Gill Sans MT" pitchFamily="34" charset="0"/>
              </a:rPr>
              <a:t>Instituto</a:t>
            </a:r>
            <a:r>
              <a:rPr lang="es-MX" sz="1200" b="1" baseline="0" dirty="0" smtClean="0">
                <a:solidFill>
                  <a:schemeClr val="tx1"/>
                </a:solidFill>
                <a:latin typeface="Gill Sans MT" pitchFamily="34" charset="0"/>
              </a:rPr>
              <a:t> de Investigaciones en Educación</a:t>
            </a:r>
          </a:p>
        </p:txBody>
      </p:sp>
      <p:pic>
        <p:nvPicPr>
          <p:cNvPr id="17" name="16 Imagen" descr="logo simbolo 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6800" y="1008000"/>
            <a:ext cx="2016224" cy="1736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3" y="1728341"/>
            <a:ext cx="8826123" cy="433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422450" y="2448421"/>
            <a:ext cx="7920880" cy="468052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8394" y="4248621"/>
            <a:ext cx="8538845" cy="154463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000"/>
              </a:lnSpc>
              <a:defRPr sz="2800" b="0" cap="none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dirty="0" smtClean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8394" y="3888581"/>
            <a:ext cx="8538845" cy="3600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000"/>
              </a:lnSpc>
              <a:buNone/>
              <a:def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94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9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3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6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agregar título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346" y="1728341"/>
            <a:ext cx="4438596" cy="7255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346" y="2813889"/>
            <a:ext cx="4438596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87138" y="1728341"/>
            <a:ext cx="4440339" cy="7255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87138" y="2813889"/>
            <a:ext cx="4440339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346" y="1728341"/>
            <a:ext cx="6768752" cy="4320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11649" y="2448421"/>
            <a:ext cx="5431681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346" y="2448421"/>
            <a:ext cx="3304966" cy="46805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370" y="6408861"/>
            <a:ext cx="8640960" cy="2160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1000"/>
              </a:lnSpc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57112" y="1690049"/>
            <a:ext cx="6531476" cy="43970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3100"/>
            </a:lvl2pPr>
            <a:lvl3pPr marL="1018916" indent="0">
              <a:buNone/>
              <a:defRPr sz="2700"/>
            </a:lvl3pPr>
            <a:lvl4pPr marL="1528374" indent="0">
              <a:buNone/>
              <a:defRPr sz="2200"/>
            </a:lvl4pPr>
            <a:lvl5pPr marL="2037832" indent="0">
              <a:buNone/>
              <a:defRPr sz="2200"/>
            </a:lvl5pPr>
            <a:lvl6pPr marL="2547290" indent="0">
              <a:buNone/>
              <a:defRPr sz="2200"/>
            </a:lvl6pPr>
            <a:lvl7pPr marL="3056748" indent="0">
              <a:buNone/>
              <a:defRPr sz="2200"/>
            </a:lvl7pPr>
            <a:lvl8pPr marL="3566206" indent="0">
              <a:buNone/>
              <a:defRPr sz="2200"/>
            </a:lvl8pPr>
            <a:lvl9pPr marL="4075664" indent="0">
              <a:buNone/>
              <a:defRPr sz="22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02370" y="6659968"/>
            <a:ext cx="8640960" cy="216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502285" y="7208278"/>
            <a:ext cx="2343997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fld id="{1015BDB4-4F79-49DE-A7E7-0288ACEF3F81}" type="datetimeFigureOut">
              <a:rPr lang="es-MX" smtClean="0"/>
              <a:pPr/>
              <a:t>07/01/16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432281" y="7208278"/>
            <a:ext cx="3181138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7199418" y="7208278"/>
            <a:ext cx="2343997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fld id="{3D3CADC4-BD1B-4167-BA32-51B20F02452C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56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58354" y="1728341"/>
            <a:ext cx="8424936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MX" dirty="0" smtClean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422450" y="2448421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0" y="-1"/>
            <a:ext cx="10045700" cy="1152000"/>
            <a:chOff x="0" y="-1"/>
            <a:chExt cx="10045700" cy="1152000"/>
          </a:xfrm>
        </p:grpSpPr>
        <p:sp>
          <p:nvSpPr>
            <p:cNvPr id="8" name="7 Rectángulo"/>
            <p:cNvSpPr/>
            <p:nvPr/>
          </p:nvSpPr>
          <p:spPr>
            <a:xfrm>
              <a:off x="0" y="-1"/>
              <a:ext cx="10045700" cy="1152000"/>
            </a:xfrm>
            <a:prstGeom prst="rect">
              <a:avLst/>
            </a:prstGeom>
            <a:solidFill>
              <a:srgbClr val="E6E6E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9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pic>
          <p:nvPicPr>
            <p:cNvPr id="12" name="11 Imagen" descr="Logosímbolo horizontal.pn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410400" y="187200"/>
              <a:ext cx="2671293" cy="698400"/>
            </a:xfrm>
            <a:prstGeom prst="rect">
              <a:avLst/>
            </a:prstGeom>
          </p:spPr>
        </p:pic>
      </p:grpSp>
      <p:sp>
        <p:nvSpPr>
          <p:cNvPr id="13" name="12 CuadroTexto"/>
          <p:cNvSpPr txBox="1"/>
          <p:nvPr/>
        </p:nvSpPr>
        <p:spPr>
          <a:xfrm>
            <a:off x="945080" y="685545"/>
            <a:ext cx="276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000" b="1" dirty="0" smtClean="0">
                <a:solidFill>
                  <a:schemeClr val="tx1"/>
                </a:solidFill>
                <a:latin typeface="Gill Sans MT" pitchFamily="34" charset="0"/>
              </a:rPr>
              <a:t>Instituto de Investigaciones en Educación</a:t>
            </a:r>
            <a:br>
              <a:rPr lang="es-MX" sz="1000" b="1" dirty="0" smtClean="0">
                <a:solidFill>
                  <a:schemeClr val="tx1"/>
                </a:solidFill>
                <a:latin typeface="Gill Sans MT" pitchFamily="34" charset="0"/>
              </a:rPr>
            </a:br>
            <a:endParaRPr lang="es-MX" sz="1000" b="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6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17588" rtl="0" eaLnBrk="1" fontAlgn="base" hangingPunct="1">
        <a:spcBef>
          <a:spcPct val="0"/>
        </a:spcBef>
        <a:spcAft>
          <a:spcPct val="0"/>
        </a:spcAft>
        <a:defRPr sz="28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2pPr>
      <a:lvl3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3pPr>
      <a:lvl4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4pPr>
      <a:lvl5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5pPr>
      <a:lvl6pPr marL="4572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1017588" rtl="0" eaLnBrk="1" fontAlgn="base" hangingPunct="1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827088" indent="-3175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63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019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477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935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393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5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1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7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832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29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74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0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66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valuacionmeif@uv.m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gae@uv.m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MX" b="1" dirty="0" smtClean="0"/>
              <a:t>Evaluar para Transformar</a:t>
            </a:r>
          </a:p>
          <a:p>
            <a:r>
              <a:rPr lang="es-MX" b="1" dirty="0" smtClean="0"/>
              <a:t>Modelo Educativo Integral y Flexible</a:t>
            </a:r>
            <a:endParaRPr lang="es-MX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3006626" y="4680818"/>
            <a:ext cx="5904656" cy="431899"/>
          </a:xfrm>
        </p:spPr>
        <p:txBody>
          <a:bodyPr/>
          <a:lstStyle/>
          <a:p>
            <a:r>
              <a:rPr lang="es-MX" dirty="0" smtClean="0"/>
              <a:t>Instituto de Investigaciones en Educación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>
          <a:xfrm>
            <a:off x="5094858" y="5760889"/>
            <a:ext cx="3744343" cy="431948"/>
          </a:xfrm>
        </p:spPr>
        <p:txBody>
          <a:bodyPr/>
          <a:lstStyle/>
          <a:p>
            <a:r>
              <a:rPr lang="es-MX" dirty="0" smtClean="0"/>
              <a:t>9 de marzo de 2015</a:t>
            </a:r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Estrategias de la evaluación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74378" y="2448421"/>
            <a:ext cx="8568952" cy="4680520"/>
          </a:xfrm>
        </p:spPr>
        <p:txBody>
          <a:bodyPr/>
          <a:lstStyle/>
          <a:p>
            <a:pPr>
              <a:lnSpc>
                <a:spcPct val="140000"/>
              </a:lnSpc>
              <a:buFont typeface="Arial" charset="0"/>
              <a:buAutoNum type="arabicPeriod"/>
            </a:pPr>
            <a:r>
              <a:rPr lang="es-ES" dirty="0" smtClean="0"/>
              <a:t> Rescatar </a:t>
            </a:r>
            <a:r>
              <a:rPr lang="es-ES" dirty="0"/>
              <a:t>los resultados y el aprendizaje institucional de los estudios anteriores (análisis </a:t>
            </a:r>
            <a:r>
              <a:rPr lang="es-ES" dirty="0" smtClean="0"/>
              <a:t>documental)</a:t>
            </a:r>
            <a:r>
              <a:rPr lang="es-ES" dirty="0"/>
              <a:t>.</a:t>
            </a:r>
            <a:r>
              <a:rPr lang="es-ES" dirty="0" smtClean="0"/>
              <a:t> </a:t>
            </a:r>
            <a:r>
              <a:rPr lang="es-ES" dirty="0"/>
              <a:t>	</a:t>
            </a:r>
          </a:p>
          <a:p>
            <a:pPr>
              <a:lnSpc>
                <a:spcPct val="140000"/>
              </a:lnSpc>
              <a:buFont typeface="Arial" charset="0"/>
              <a:buAutoNum type="arabicPeriod"/>
            </a:pPr>
            <a:r>
              <a:rPr lang="es-ES" dirty="0" smtClean="0"/>
              <a:t> Recopilar </a:t>
            </a:r>
            <a:r>
              <a:rPr lang="es-ES" dirty="0"/>
              <a:t>datos concretos sobre la experiencia de docentes, estudiantes y administrativos (encuestas abiertas a la comunidad y análisis de trayectorias</a:t>
            </a:r>
            <a:r>
              <a:rPr lang="es-ES" dirty="0" smtClean="0"/>
              <a:t>).  </a:t>
            </a:r>
            <a:r>
              <a:rPr lang="es-ES" dirty="0"/>
              <a:t>	</a:t>
            </a:r>
          </a:p>
          <a:p>
            <a:pPr>
              <a:lnSpc>
                <a:spcPct val="140000"/>
              </a:lnSpc>
              <a:buFont typeface="Arial" charset="0"/>
              <a:buAutoNum type="arabicPeriod"/>
            </a:pPr>
            <a:r>
              <a:rPr lang="es-ES" dirty="0" smtClean="0"/>
              <a:t> Coordinar/promover </a:t>
            </a:r>
            <a:r>
              <a:rPr lang="es-ES" dirty="0"/>
              <a:t>autoevaluaciones y diagnósticos </a:t>
            </a:r>
            <a:r>
              <a:rPr lang="es-ES" dirty="0" smtClean="0"/>
              <a:t>descentralizados a través de métodos cualitativos	.	</a:t>
            </a:r>
            <a:endParaRPr lang="es-ES" dirty="0"/>
          </a:p>
          <a:p>
            <a:pPr>
              <a:lnSpc>
                <a:spcPts val="140"/>
              </a:lnSpc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288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Descripción </a:t>
            </a:r>
            <a:r>
              <a:rPr lang="es-ES" b="1" dirty="0" smtClean="0"/>
              <a:t>de la primera estrategia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846386" y="2376413"/>
            <a:ext cx="8352928" cy="504056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s-ES" dirty="0" smtClean="0"/>
              <a:t>Recuperación, análisis y </a:t>
            </a:r>
            <a:r>
              <a:rPr lang="es-ES" dirty="0" smtClean="0">
                <a:solidFill>
                  <a:srgbClr val="7F7F7F"/>
                </a:solidFill>
              </a:rPr>
              <a:t>difusión</a:t>
            </a:r>
            <a:r>
              <a:rPr lang="es-ES" dirty="0" smtClean="0"/>
              <a:t> de </a:t>
            </a:r>
            <a:r>
              <a:rPr lang="es-ES" dirty="0"/>
              <a:t>datos obtenidos </a:t>
            </a:r>
            <a:r>
              <a:rPr lang="es-ES" dirty="0" smtClean="0"/>
              <a:t>y lecciones aprendidas en estudios anteriores:</a:t>
            </a:r>
            <a:endParaRPr lang="es-ES" dirty="0"/>
          </a:p>
          <a:p>
            <a:pPr marL="514350" indent="-514350">
              <a:lnSpc>
                <a:spcPct val="140000"/>
              </a:lnSpc>
              <a:buAutoNum type="arabicPeriod"/>
            </a:pPr>
            <a:r>
              <a:rPr lang="es-ES" dirty="0" smtClean="0"/>
              <a:t>Estudios previos: reportes y hallazgos con sus respectivas herramientas de recolección de datos.</a:t>
            </a:r>
            <a:endParaRPr lang="es-ES" dirty="0"/>
          </a:p>
          <a:p>
            <a:pPr marL="514350" indent="-514350">
              <a:lnSpc>
                <a:spcPct val="140000"/>
              </a:lnSpc>
              <a:buAutoNum type="arabicPeriod"/>
            </a:pPr>
            <a:r>
              <a:rPr lang="es-ES" dirty="0" smtClean="0"/>
              <a:t>Producción académica: tesis y artículos académicos.</a:t>
            </a:r>
            <a:endParaRPr lang="es-ES" dirty="0"/>
          </a:p>
          <a:p>
            <a:pPr marL="514350" indent="-514350">
              <a:lnSpc>
                <a:spcPct val="140000"/>
              </a:lnSpc>
              <a:buAutoNum type="arabicPeriod"/>
            </a:pPr>
            <a:r>
              <a:rPr lang="es-ES" dirty="0"/>
              <a:t>Redacciones de </a:t>
            </a:r>
            <a:r>
              <a:rPr lang="es-ES" dirty="0" smtClean="0"/>
              <a:t>prensa (opiniones) y presentaciones en foros y congreso.</a:t>
            </a:r>
          </a:p>
          <a:p>
            <a:pPr marL="514350" indent="-514350">
              <a:lnSpc>
                <a:spcPct val="140000"/>
              </a:lnSpc>
              <a:buAutoNum type="arabicPeriod"/>
            </a:pPr>
            <a:r>
              <a:rPr lang="es-ES" dirty="0" smtClean="0"/>
              <a:t>Consultas a participantes en estudios previos.</a:t>
            </a:r>
          </a:p>
        </p:txBody>
      </p:sp>
    </p:spTree>
    <p:extLst>
      <p:ext uri="{BB962C8B-B14F-4D97-AF65-F5344CB8AC3E}">
        <p14:creationId xmlns:p14="http://schemas.microsoft.com/office/powerpoint/2010/main" val="35706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Descripción </a:t>
            </a:r>
            <a:r>
              <a:rPr lang="es-ES" b="1" dirty="0" smtClean="0"/>
              <a:t>de la segunda estrategia 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74378" y="2376413"/>
            <a:ext cx="5832648" cy="4968552"/>
          </a:xfrm>
        </p:spPr>
        <p:txBody>
          <a:bodyPr/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Encuestas (tipo </a:t>
            </a:r>
            <a:r>
              <a:rPr lang="es-ES" dirty="0"/>
              <a:t>consulta </a:t>
            </a:r>
            <a:r>
              <a:rPr lang="es-ES" dirty="0" smtClean="0"/>
              <a:t>general) en línea a </a:t>
            </a:r>
            <a:r>
              <a:rPr lang="es-ES" dirty="0"/>
              <a:t>toda la población </a:t>
            </a:r>
            <a:r>
              <a:rPr lang="es-ES" dirty="0" smtClean="0"/>
              <a:t>universitaria.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Campaña promocional que asegure la participación de todos los actores implicados en el MEIF.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Análisis de trayectorias de estudiantes (con Administración </a:t>
            </a:r>
            <a:r>
              <a:rPr lang="es-ES" dirty="0"/>
              <a:t>E</a:t>
            </a:r>
            <a:r>
              <a:rPr lang="es-ES" dirty="0" smtClean="0"/>
              <a:t>scolar).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Aplicación </a:t>
            </a:r>
            <a:r>
              <a:rPr lang="es-ES" dirty="0"/>
              <a:t>y procesamiento </a:t>
            </a:r>
            <a:r>
              <a:rPr lang="es-ES" dirty="0" smtClean="0"/>
              <a:t>usando los recursos tecnológicos de la UV.</a:t>
            </a:r>
            <a:endParaRPr lang="es-ES" dirty="0"/>
          </a:p>
        </p:txBody>
      </p:sp>
      <p:pic>
        <p:nvPicPr>
          <p:cNvPr id="4098" name="Picture 2" descr="Facultad de Medicina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3" r="23559"/>
          <a:stretch/>
        </p:blipFill>
        <p:spPr bwMode="auto">
          <a:xfrm>
            <a:off x="6921500" y="1152277"/>
            <a:ext cx="3124200" cy="66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86988" y="0"/>
            <a:ext cx="3158711" cy="7777163"/>
          </a:xfrm>
          <a:prstGeom prst="rect">
            <a:avLst/>
          </a:prstGeom>
          <a:solidFill>
            <a:schemeClr val="bg1">
              <a:lumMod val="95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9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Descripción </a:t>
            </a:r>
            <a:r>
              <a:rPr lang="es-ES" b="1" dirty="0" smtClean="0"/>
              <a:t>de la tercera estrategia 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918394" y="2448421"/>
            <a:ext cx="8064896" cy="4896544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s-ES" dirty="0" smtClean="0"/>
              <a:t>Plantear tareas para que cada facultad lleve a cabo autoevaluaciones donde se recaben datos cualitativos y recomendaciones específicas por entidad y carrera (historias particulares, experiencias y saberes institucionales) con la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participación de los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ó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rganos colegiados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40000"/>
              </a:lnSpc>
              <a:buAutoNum type="arabicPeriod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Cada facultad participa a través de su Consejo Técnico.</a:t>
            </a:r>
          </a:p>
          <a:p>
            <a:pPr marL="457200" indent="-457200">
              <a:lnSpc>
                <a:spcPct val="140000"/>
              </a:lnSpc>
              <a:buAutoNum type="arabicPeriod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Se llevará a cabo en una jornada de trabajo calendarizada durante el periodo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intersemestral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de verano.</a:t>
            </a:r>
          </a:p>
          <a:p>
            <a:pPr>
              <a:lnSpc>
                <a:spcPct val="140000"/>
              </a:lnSpc>
            </a:pPr>
            <a:endParaRPr lang="es-MX" dirty="0" smtClean="0"/>
          </a:p>
          <a:p>
            <a:pPr>
              <a:lnSpc>
                <a:spcPct val="140000"/>
              </a:lnSpc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313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22343"/>
              </p:ext>
            </p:extLst>
          </p:nvPr>
        </p:nvGraphicFramePr>
        <p:xfrm>
          <a:off x="-1" y="1440309"/>
          <a:ext cx="9991402" cy="5743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394"/>
                <a:gridCol w="952451"/>
                <a:gridCol w="730610"/>
                <a:gridCol w="1157966"/>
                <a:gridCol w="1060419"/>
                <a:gridCol w="1107275"/>
                <a:gridCol w="936104"/>
                <a:gridCol w="852513"/>
                <a:gridCol w="803670"/>
              </a:tblGrid>
              <a:tr h="401735">
                <a:tc rowSpan="2"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Cronograma de Actividades</a:t>
                      </a:r>
                      <a:endParaRPr lang="es-MX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2015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2016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Marzo-mayo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Junio-julio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Agosto-septiembre</a:t>
                      </a:r>
                      <a:r>
                        <a:rPr lang="es-MX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Octubre-</a:t>
                      </a:r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noviembre</a:t>
                      </a:r>
                      <a:endParaRPr lang="es-MX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Diciembre-enero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Febrero-marzo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bril-mayo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21725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Estudios anteriores</a:t>
                      </a:r>
                      <a:r>
                        <a:rPr lang="es-MX" sz="1800" baseline="0" dirty="0" smtClean="0"/>
                        <a:t> </a:t>
                      </a:r>
                      <a:endParaRPr lang="es-MX" sz="1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512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Encuestas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0512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Autoevaluaciones 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2718">
                <a:tc>
                  <a:txBody>
                    <a:bodyPr/>
                    <a:lstStyle/>
                    <a:p>
                      <a:pPr marL="0" marR="0" indent="0" algn="l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Trayectoria</a:t>
                      </a:r>
                      <a:r>
                        <a:rPr lang="es-MX" sz="1800" baseline="0" dirty="0" smtClean="0"/>
                        <a:t> de estudiantes</a:t>
                      </a:r>
                      <a:endParaRPr lang="es-MX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0512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Análisis de datos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5018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Cruce de información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2702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Borrador con datos preliminares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0512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Revisión y comentarios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2702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Propuesta</a:t>
                      </a:r>
                      <a:r>
                        <a:rPr lang="es-MX" sz="1800" baseline="0" dirty="0" smtClean="0"/>
                        <a:t> de transformación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849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Inicio</a:t>
                      </a:r>
                      <a:r>
                        <a:rPr lang="es-MX" sz="1800" baseline="0" dirty="0" smtClean="0"/>
                        <a:t> de</a:t>
                      </a:r>
                      <a:r>
                        <a:rPr lang="es-MX" sz="1800" dirty="0" smtClean="0"/>
                        <a:t> la</a:t>
                      </a:r>
                      <a:r>
                        <a:rPr lang="es-MX" sz="1800" baseline="0" dirty="0" smtClean="0"/>
                        <a:t> implementación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</a:t>
                      </a:r>
                      <a:endParaRPr lang="es-MX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25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253886"/>
              </p:ext>
            </p:extLst>
          </p:nvPr>
        </p:nvGraphicFramePr>
        <p:xfrm>
          <a:off x="342330" y="1944365"/>
          <a:ext cx="9289032" cy="2897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3349"/>
                <a:gridCol w="4865683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Dra. Elizabeth Ocampo Gómez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MX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Coordinadora General del Proyecto</a:t>
                      </a:r>
                      <a:endParaRPr lang="es-MX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Dr. Edgar González</a:t>
                      </a:r>
                      <a:r>
                        <a:rPr lang="es-MX" sz="2400" baseline="0" dirty="0" smtClean="0"/>
                        <a:t> Gaudiano </a:t>
                      </a:r>
                    </a:p>
                    <a:p>
                      <a:pPr algn="ctr"/>
                      <a:r>
                        <a:rPr lang="es-MX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Asesor</a:t>
                      </a:r>
                      <a:endParaRPr lang="es-MX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19648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Dra. Gloria Elena</a:t>
                      </a:r>
                      <a:r>
                        <a:rPr lang="es-MX" sz="2400" baseline="0" dirty="0" smtClean="0"/>
                        <a:t> Cruz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Dra. Guadalupe</a:t>
                      </a:r>
                      <a:r>
                        <a:rPr lang="es-MX" sz="2400" baseline="0" dirty="0" smtClean="0"/>
                        <a:t> Mendoza Zuany</a:t>
                      </a:r>
                      <a:endParaRPr lang="es-MX" sz="2400" dirty="0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marL="0" marR="0" indent="0" algn="ctr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Lic. Silvia Jiménez García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Mtro. Erick Hernández Ferrer</a:t>
                      </a: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Mtra. Clara </a:t>
                      </a:r>
                      <a:r>
                        <a:rPr lang="es-ES" sz="2400" dirty="0" err="1" smtClean="0">
                          <a:solidFill>
                            <a:schemeClr val="tx1"/>
                          </a:solidFill>
                        </a:rPr>
                        <a:t>Yerena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 Aguilar</a:t>
                      </a: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Dra. Nereida Ramírez Orozco</a:t>
                      </a:r>
                      <a:r>
                        <a:rPr lang="es-ES" dirty="0" smtClean="0"/>
                        <a:t> </a:t>
                      </a:r>
                      <a:endParaRPr lang="es-E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58353" y="1152278"/>
            <a:ext cx="8826123" cy="648072"/>
          </a:xfrm>
        </p:spPr>
        <p:txBody>
          <a:bodyPr/>
          <a:lstStyle/>
          <a:p>
            <a:r>
              <a:rPr lang="es-ES" dirty="0" smtClean="0"/>
              <a:t>Participantes del Núcleo Académico Básico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02370" y="4968701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Gill Sans MT"/>
                <a:cs typeface="Gill Sans MT"/>
              </a:rPr>
              <a:t>Equipo Académico: </a:t>
            </a:r>
            <a:r>
              <a:rPr lang="es-MX" sz="2400" dirty="0" smtClean="0">
                <a:latin typeface="+mn-lt"/>
                <a:cs typeface="Gill Sans MT"/>
              </a:rPr>
              <a:t>Un representante por cada área académica y 			por cada vicerrectoría</a:t>
            </a:r>
            <a:endParaRPr lang="es-MX" sz="2400" dirty="0">
              <a:latin typeface="+mn-lt"/>
              <a:cs typeface="Gill Sans M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74378" y="6120829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Gill Sans MT"/>
                <a:cs typeface="Gill Sans MT"/>
              </a:rPr>
              <a:t>Comité de Investigación: </a:t>
            </a:r>
            <a:r>
              <a:rPr lang="es-ES" sz="2400" dirty="0" smtClean="0">
                <a:latin typeface="+mn-lt"/>
              </a:rPr>
              <a:t>Un académico de cada programa educativo</a:t>
            </a:r>
            <a:endParaRPr lang="es-ES" sz="2400" dirty="0">
              <a:latin typeface="+mn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14938" y="684090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hlinkClick r:id="rId2"/>
              </a:rPr>
              <a:t>evaluacionmeif@uv.mx</a:t>
            </a:r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0115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558354" y="1440309"/>
            <a:ext cx="8826123" cy="43338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s-ES" sz="3300" b="1" dirty="0">
                <a:ln w="10541" cmpd="sng">
                  <a:noFill/>
                  <a:prstDash val="solid"/>
                </a:ln>
                <a:latin typeface="Gill Sans MT"/>
                <a:cs typeface="Gill Sans MT"/>
              </a:rPr>
              <a:t>Indicadores y Trayectoria Escolar</a:t>
            </a:r>
            <a:endParaRPr lang="es-MX" sz="3300" b="1" dirty="0">
              <a:ln w="10541" cmpd="sng">
                <a:noFill/>
                <a:prstDash val="solid"/>
              </a:ln>
              <a:latin typeface="Gill Sans MT"/>
              <a:cs typeface="Gill Sans MT"/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126306" y="2304405"/>
            <a:ext cx="4752529" cy="4680520"/>
          </a:xfrm>
        </p:spPr>
        <p:txBody>
          <a:bodyPr/>
          <a:lstStyle/>
          <a:p>
            <a:pPr marL="509184" indent="-509184">
              <a:lnSpc>
                <a:spcPct val="100000"/>
              </a:lnSpc>
              <a:buAutoNum type="arabicPeriod"/>
            </a:pPr>
            <a:r>
              <a:rPr lang="es-ES" dirty="0"/>
              <a:t>Porcentaje de </a:t>
            </a:r>
            <a:r>
              <a:rPr lang="es-ES" dirty="0" smtClean="0"/>
              <a:t>experiencias educativas (EE) aprobadas </a:t>
            </a:r>
            <a:r>
              <a:rPr lang="es-ES" dirty="0"/>
              <a:t>en ordinario de primera inscripción.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dirty="0" smtClean="0"/>
              <a:t>Porcentaje </a:t>
            </a:r>
            <a:r>
              <a:rPr lang="es-ES" dirty="0"/>
              <a:t>de </a:t>
            </a:r>
            <a:r>
              <a:rPr lang="es-ES" dirty="0" smtClean="0"/>
              <a:t>EE aprobadas </a:t>
            </a:r>
            <a:r>
              <a:rPr lang="es-ES" dirty="0"/>
              <a:t>en primera inscripción </a:t>
            </a:r>
            <a:r>
              <a:rPr lang="es-ES" dirty="0" smtClean="0"/>
              <a:t>en cualquier </a:t>
            </a:r>
            <a:r>
              <a:rPr lang="es-ES" dirty="0"/>
              <a:t>tipo de examen.</a:t>
            </a:r>
          </a:p>
          <a:p>
            <a:pPr marL="509184" indent="-509184">
              <a:lnSpc>
                <a:spcPct val="100000"/>
              </a:lnSpc>
              <a:buFont typeface="+mj-lt"/>
              <a:buAutoNum type="arabicPeriod"/>
            </a:pPr>
            <a:r>
              <a:rPr lang="es-ES" dirty="0"/>
              <a:t>Porcentaje de </a:t>
            </a:r>
            <a:r>
              <a:rPr lang="es-ES" dirty="0" smtClean="0"/>
              <a:t>EE aprobadas </a:t>
            </a:r>
            <a:r>
              <a:rPr lang="es-ES" dirty="0"/>
              <a:t>en ordinario de </a:t>
            </a:r>
            <a:r>
              <a:rPr lang="es-ES" dirty="0" smtClean="0"/>
              <a:t>segunda inscripción.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dirty="0" smtClean="0"/>
              <a:t>Porcentaje </a:t>
            </a:r>
            <a:r>
              <a:rPr lang="es-ES" dirty="0"/>
              <a:t>de </a:t>
            </a:r>
            <a:r>
              <a:rPr lang="es-ES" dirty="0" smtClean="0"/>
              <a:t>EE aprobadas </a:t>
            </a:r>
            <a:r>
              <a:rPr lang="es-ES" dirty="0"/>
              <a:t>en segunda inscripción, en cualquier tipo de examen.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s-ES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s-MX" dirty="0"/>
          </a:p>
        </p:txBody>
      </p:sp>
      <p:sp>
        <p:nvSpPr>
          <p:cNvPr id="11" name="4 Título"/>
          <p:cNvSpPr txBox="1">
            <a:spLocks/>
          </p:cNvSpPr>
          <p:nvPr/>
        </p:nvSpPr>
        <p:spPr>
          <a:xfrm>
            <a:off x="830084" y="867196"/>
            <a:ext cx="4271875" cy="5716135"/>
          </a:xfrm>
          <a:prstGeom prst="rect">
            <a:avLst/>
          </a:prstGeom>
          <a:ln>
            <a:noFill/>
          </a:ln>
        </p:spPr>
        <p:txBody>
          <a:bodyPr vert="horz" lIns="101837" tIns="50918" rIns="101837" bIns="5091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ES" sz="2700" dirty="0">
              <a:ln w="10541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01959" y="2376413"/>
            <a:ext cx="4943741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184" indent="-509184">
              <a:lnSpc>
                <a:spcPct val="100000"/>
              </a:lnSpc>
              <a:spcBef>
                <a:spcPct val="20000"/>
              </a:spcBef>
              <a:buFont typeface="+mj-lt"/>
              <a:buAutoNum type="arabicPeriod" startAt="5"/>
            </a:pP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Promedio.</a:t>
            </a:r>
          </a:p>
          <a:p>
            <a:pPr marL="509184" indent="-509184">
              <a:lnSpc>
                <a:spcPct val="100000"/>
              </a:lnSpc>
              <a:spcBef>
                <a:spcPct val="20000"/>
              </a:spcBef>
              <a:buAutoNum type="arabicPeriod" startAt="5"/>
            </a:pP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Avance Crediticio.</a:t>
            </a:r>
          </a:p>
          <a:p>
            <a:pPr marL="509184" indent="-509184">
              <a:lnSpc>
                <a:spcPct val="100000"/>
              </a:lnSpc>
              <a:spcBef>
                <a:spcPct val="20000"/>
              </a:spcBef>
              <a:buAutoNum type="arabicPeriod" startAt="5"/>
            </a:pP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“Velocidad” de avance.</a:t>
            </a:r>
          </a:p>
          <a:p>
            <a:pPr marL="509184" indent="-509184">
              <a:spcBef>
                <a:spcPct val="20000"/>
              </a:spcBef>
              <a:buAutoNum type="arabicPeriod" startAt="5"/>
            </a:pP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Número de períodos de inscripción.</a:t>
            </a:r>
          </a:p>
          <a:p>
            <a:pPr marL="509184" indent="-509184">
              <a:spcBef>
                <a:spcPct val="20000"/>
              </a:spcBef>
              <a:buAutoNum type="arabicPeriod" startAt="5"/>
            </a:pP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Porcentaje de créditos pendientes.</a:t>
            </a:r>
          </a:p>
          <a:p>
            <a:pPr marL="457200" indent="-457200">
              <a:spcBef>
                <a:spcPct val="20000"/>
              </a:spcBef>
              <a:buAutoNum type="arabicPeriod" startAt="5"/>
            </a:pP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Velocidad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mínima de avance para conclusión. </a:t>
            </a:r>
          </a:p>
          <a:p>
            <a:pPr marL="457200" indent="-457200">
              <a:spcBef>
                <a:spcPct val="20000"/>
              </a:spcBef>
              <a:buAutoNum type="arabicPeriod" startAt="5"/>
            </a:pP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Calificación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en el examen de ingreso.</a:t>
            </a:r>
          </a:p>
          <a:p>
            <a:pPr marL="457200" indent="-457200">
              <a:spcBef>
                <a:spcPct val="20000"/>
              </a:spcBef>
              <a:buAutoNum type="arabicPeriod" startAt="5"/>
            </a:pP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Permanencia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1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5721" y="1584325"/>
            <a:ext cx="8826123" cy="433387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Gill Sans MT"/>
                <a:cs typeface="Gill Sans MT"/>
              </a:rPr>
              <a:t>Un análisis </a:t>
            </a:r>
            <a:r>
              <a:rPr lang="es-ES_tradnl" b="1" dirty="0" smtClean="0">
                <a:latin typeface="Gill Sans MT"/>
                <a:cs typeface="Gill Sans MT"/>
              </a:rPr>
              <a:t>de </a:t>
            </a:r>
            <a:r>
              <a:rPr lang="es-ES_tradnl" b="1" dirty="0">
                <a:latin typeface="Gill Sans MT"/>
                <a:cs typeface="Gill Sans MT"/>
              </a:rPr>
              <a:t>la información con la que cuenta la Dirección General de Administración </a:t>
            </a:r>
            <a:r>
              <a:rPr lang="es-ES_tradnl" b="1" dirty="0" smtClean="0">
                <a:latin typeface="Gill Sans MT"/>
                <a:cs typeface="Gill Sans MT"/>
              </a:rPr>
              <a:t>Escolar</a:t>
            </a:r>
            <a:r>
              <a:rPr lang="es-ES_tradnl" b="1" dirty="0">
                <a:latin typeface="Gill Sans MT"/>
                <a:cs typeface="Gill Sans MT"/>
              </a:rPr>
              <a:t> </a:t>
            </a:r>
            <a:r>
              <a:rPr lang="es-ES_tradnl" b="1" dirty="0" smtClean="0">
                <a:latin typeface="Gill Sans MT"/>
                <a:cs typeface="Gill Sans MT"/>
              </a:rPr>
              <a:t>sugiere, entre otros aspectos, </a:t>
            </a:r>
            <a:r>
              <a:rPr lang="es-ES_tradnl" b="1" dirty="0">
                <a:latin typeface="Gill Sans MT"/>
                <a:cs typeface="Gill Sans MT"/>
              </a:rPr>
              <a:t>que:</a:t>
            </a:r>
            <a:br>
              <a:rPr lang="es-ES_tradnl" b="1" dirty="0">
                <a:latin typeface="Gill Sans MT"/>
                <a:cs typeface="Gill Sans MT"/>
              </a:rPr>
            </a:br>
            <a:endParaRPr lang="es-MX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558354" y="2232397"/>
            <a:ext cx="8928992" cy="4896544"/>
          </a:xfrm>
        </p:spPr>
        <p:txBody>
          <a:bodyPr/>
          <a:lstStyle/>
          <a:p>
            <a:pPr marL="514350" indent="-514350" algn="just">
              <a:lnSpc>
                <a:spcPct val="130000"/>
              </a:lnSpc>
              <a:buFont typeface="Arial"/>
              <a:buChar char="•"/>
            </a:pPr>
            <a:r>
              <a:rPr lang="es-ES" dirty="0" smtClean="0"/>
              <a:t>El </a:t>
            </a:r>
            <a:r>
              <a:rPr lang="es-ES" dirty="0"/>
              <a:t>Modelo Educativo Institucional de la Universidad Veracruzana mejora las trayectorias escolares con respecto al modelo anterior.</a:t>
            </a:r>
          </a:p>
          <a:p>
            <a:pPr marL="514350" indent="-514350" algn="just">
              <a:lnSpc>
                <a:spcPct val="130000"/>
              </a:lnSpc>
              <a:buFont typeface="Arial"/>
              <a:buChar char="•"/>
            </a:pPr>
            <a:r>
              <a:rPr lang="es-ES" dirty="0" smtClean="0"/>
              <a:t>En </a:t>
            </a:r>
            <a:r>
              <a:rPr lang="es-ES" dirty="0"/>
              <a:t>particular, </a:t>
            </a:r>
            <a:r>
              <a:rPr lang="es-ES" dirty="0" smtClean="0"/>
              <a:t>disminuye considerablemente el rezago </a:t>
            </a:r>
            <a:r>
              <a:rPr lang="es-ES" dirty="0"/>
              <a:t>e</a:t>
            </a:r>
            <a:r>
              <a:rPr lang="es-ES" dirty="0" smtClean="0"/>
              <a:t> incrementa las </a:t>
            </a:r>
            <a:r>
              <a:rPr lang="es-ES" dirty="0"/>
              <a:t>trayectorias óptimas.</a:t>
            </a:r>
          </a:p>
          <a:p>
            <a:pPr marL="514350" indent="-514350" algn="just">
              <a:lnSpc>
                <a:spcPct val="130000"/>
              </a:lnSpc>
              <a:buFont typeface="Arial"/>
              <a:buChar char="•"/>
            </a:pPr>
            <a:r>
              <a:rPr lang="es-ES" dirty="0" smtClean="0"/>
              <a:t>Hace </a:t>
            </a:r>
            <a:r>
              <a:rPr lang="es-ES" dirty="0"/>
              <a:t>posible que estudiantes de buen rendimiento egresen en tiempo menor al estándar.</a:t>
            </a:r>
          </a:p>
          <a:p>
            <a:pPr marL="514350" indent="-514350" algn="just">
              <a:lnSpc>
                <a:spcPct val="130000"/>
              </a:lnSpc>
              <a:buFont typeface="Arial"/>
              <a:buChar char="•"/>
            </a:pPr>
            <a:r>
              <a:rPr lang="es-ES" dirty="0" smtClean="0"/>
              <a:t>La </a:t>
            </a:r>
            <a:r>
              <a:rPr lang="es-ES" dirty="0"/>
              <a:t>tendencia general apunta a que el egreso </a:t>
            </a:r>
            <a:r>
              <a:rPr lang="es-ES" dirty="0" smtClean="0"/>
              <a:t>(con grado) está </a:t>
            </a:r>
            <a:r>
              <a:rPr lang="es-ES" dirty="0"/>
              <a:t>requiriendo al menos un periodo adicional al </a:t>
            </a:r>
            <a:r>
              <a:rPr lang="es-ES" dirty="0" smtClean="0"/>
              <a:t>estándar. </a:t>
            </a:r>
            <a:endParaRPr lang="es-ES" dirty="0"/>
          </a:p>
          <a:p>
            <a:pPr marL="514350" indent="-514350">
              <a:lnSpc>
                <a:spcPct val="130000"/>
              </a:lnSpc>
              <a:buFont typeface="+mj-lt"/>
              <a:buAutoNum type="romanU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152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4158754" y="360189"/>
            <a:ext cx="5197542" cy="718384"/>
          </a:xfrm>
          <a:prstGeom prst="rect">
            <a:avLst/>
          </a:prstGeom>
          <a:noFill/>
        </p:spPr>
        <p:txBody>
          <a:bodyPr wrap="none" lIns="101837" tIns="50918" rIns="101837" bIns="50918" rtlCol="0">
            <a:spAutoFit/>
          </a:bodyPr>
          <a:lstStyle/>
          <a:p>
            <a:r>
              <a:rPr lang="es-ES" b="1" dirty="0" smtClean="0"/>
              <a:t>Comparativo Trayectorias Escolares</a:t>
            </a:r>
          </a:p>
          <a:p>
            <a:r>
              <a:rPr lang="es-ES" b="1" dirty="0" smtClean="0"/>
              <a:t> Área Académica Técnica, Región Xalapa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62" y="1352796"/>
            <a:ext cx="8302912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4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AFBG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775"/>
            <a:ext cx="10045700" cy="2446748"/>
          </a:xfrm>
          <a:prstGeom prst="rect">
            <a:avLst/>
          </a:prstGeom>
        </p:spPr>
      </p:pic>
      <p:pic>
        <p:nvPicPr>
          <p:cNvPr id="9" name="Imagen 8" descr="AFBG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163"/>
            <a:ext cx="10045700" cy="250977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8996" y="1177479"/>
            <a:ext cx="2153504" cy="410607"/>
          </a:xfrm>
          <a:prstGeom prst="rect">
            <a:avLst/>
          </a:prstGeom>
          <a:noFill/>
        </p:spPr>
        <p:txBody>
          <a:bodyPr wrap="none" lIns="101837" tIns="50918" rIns="101837" bIns="50918" rtlCol="0">
            <a:spAutoFit/>
          </a:bodyPr>
          <a:lstStyle/>
          <a:p>
            <a:r>
              <a:rPr lang="es-ES" dirty="0" smtClean="0"/>
              <a:t>Generación 2011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8996" y="4198865"/>
            <a:ext cx="2172548" cy="410607"/>
          </a:xfrm>
          <a:prstGeom prst="rect">
            <a:avLst/>
          </a:prstGeom>
          <a:noFill/>
        </p:spPr>
        <p:txBody>
          <a:bodyPr wrap="none" lIns="101837" tIns="50918" rIns="101837" bIns="50918" rtlCol="0">
            <a:spAutoFit/>
          </a:bodyPr>
          <a:lstStyle/>
          <a:p>
            <a:r>
              <a:rPr lang="es-ES" dirty="0" smtClean="0"/>
              <a:t>Generación 2012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847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Contexto en el que se enmarca la tarea</a:t>
            </a:r>
            <a:endParaRPr lang="es-MX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582690" y="2376413"/>
            <a:ext cx="6120680" cy="511256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s-ES" dirty="0" smtClean="0"/>
              <a:t>En 1996 </a:t>
            </a:r>
            <a:r>
              <a:rPr lang="es-ES" dirty="0"/>
              <a:t>la UV se </a:t>
            </a:r>
            <a:r>
              <a:rPr lang="es-ES" dirty="0" smtClean="0"/>
              <a:t>propuso una </a:t>
            </a:r>
            <a:r>
              <a:rPr lang="es-ES" dirty="0"/>
              <a:t>profunda </a:t>
            </a:r>
            <a:r>
              <a:rPr lang="es-ES" dirty="0" smtClean="0"/>
              <a:t>transformación de su quehacer académico.</a:t>
            </a:r>
          </a:p>
          <a:p>
            <a:pPr algn="just"/>
            <a:endParaRPr lang="es-ES" dirty="0" smtClean="0"/>
          </a:p>
          <a:p>
            <a:pPr marL="342900" indent="-342900">
              <a:buFont typeface="Arial"/>
              <a:buChar char="•"/>
            </a:pPr>
            <a:r>
              <a:rPr lang="es-ES" dirty="0" smtClean="0"/>
              <a:t>En consecuencia, en 1999 entró progresivamente en operación el </a:t>
            </a:r>
            <a:r>
              <a:rPr lang="es-ES" dirty="0"/>
              <a:t>Modelo Educativo Integral y Flexible (</a:t>
            </a:r>
            <a:r>
              <a:rPr lang="es-ES" dirty="0" smtClean="0"/>
              <a:t>MEIF) implicando cambios en:</a:t>
            </a:r>
          </a:p>
          <a:p>
            <a:pPr lvl="2"/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a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dministración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escolar;</a:t>
            </a:r>
          </a:p>
          <a:p>
            <a:pPr lvl="2"/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o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rganización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académica;</a:t>
            </a:r>
          </a:p>
          <a:p>
            <a:pPr lvl="2"/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p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rogramas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de formación y estímulos docentes;</a:t>
            </a:r>
          </a:p>
          <a:p>
            <a:pPr lvl="2"/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i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nfraestructura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y soporte tecnológico</a:t>
            </a:r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.</a:t>
            </a: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  <a:latin typeface="Gill Sans MT"/>
              <a:cs typeface="Gill Sans MT"/>
            </a:endParaRPr>
          </a:p>
        </p:txBody>
      </p:sp>
      <p:pic>
        <p:nvPicPr>
          <p:cNvPr id="1026" name="Picture 2" descr="Frascos de laborator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0" y="2520429"/>
            <a:ext cx="288031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cultad de Ciencias Biológicas Agropecuarias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0" y="5112717"/>
            <a:ext cx="2895032" cy="21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t">
            <a:normAutofit fontScale="90000"/>
          </a:bodyPr>
          <a:lstStyle/>
          <a:p>
            <a:r>
              <a:rPr lang="es-ES_tradnl" sz="3000" b="1" dirty="0">
                <a:latin typeface="Gill Sans MT"/>
                <a:cs typeface="Gill Sans MT"/>
              </a:rPr>
              <a:t>Indicadores Institucionales</a:t>
            </a:r>
            <a:r>
              <a:rPr lang="es-ES_tradnl" sz="2700" dirty="0">
                <a:latin typeface="Gill Sans MT"/>
                <a:cs typeface="Gill Sans MT"/>
              </a:rPr>
              <a:t/>
            </a:r>
            <a:br>
              <a:rPr lang="es-ES_tradnl" sz="2700" dirty="0">
                <a:latin typeface="Gill Sans MT"/>
                <a:cs typeface="Gill Sans MT"/>
              </a:rPr>
            </a:br>
            <a:r>
              <a:rPr lang="es-ES_tradnl" sz="2700" dirty="0">
                <a:latin typeface="Gill Sans MT"/>
                <a:cs typeface="Gill Sans MT"/>
              </a:rPr>
              <a:t/>
            </a:r>
            <a:br>
              <a:rPr lang="es-ES_tradnl" sz="2700" dirty="0">
                <a:latin typeface="Gill Sans MT"/>
                <a:cs typeface="Gill Sans MT"/>
              </a:rPr>
            </a:br>
            <a:endParaRPr lang="es-MX" sz="2700" dirty="0">
              <a:ln w="10541" cmpd="sng">
                <a:noFill/>
                <a:prstDash val="solid"/>
              </a:ln>
              <a:latin typeface="Gill Sans MT"/>
              <a:cs typeface="Gill Sans MT"/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Pertinentes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Actualizados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Homogéneos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/>
            </a:r>
            <a:br>
              <a:rPr lang="es-ES_tradnl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</a:br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/>
            </a:r>
            <a:br>
              <a:rPr lang="es-ES_tradnl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</a:b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En 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materia de trayectorias 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escolares,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stará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a disposición para los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titulares de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las entidades académicas.</a:t>
            </a:r>
            <a:br>
              <a:rPr lang="es-MX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</a:b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/>
            </a:r>
            <a:br>
              <a:rPr lang="es-MX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</a:b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  <a:hlinkClick r:id="rId2"/>
              </a:rPr>
              <a:t>dgae@uv.mx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 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6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362" y="1440309"/>
            <a:ext cx="8826123" cy="433387"/>
          </a:xfrm>
        </p:spPr>
        <p:txBody>
          <a:bodyPr/>
          <a:lstStyle/>
          <a:p>
            <a:r>
              <a:rPr lang="es-MX" b="1" dirty="0"/>
              <a:t>Contexto (continúa)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0" y="1944365"/>
            <a:ext cx="6048672" cy="5832798"/>
          </a:xfrm>
        </p:spPr>
        <p:txBody>
          <a:bodyPr/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Con el MEIF se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ha buscado: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Propiciar que los estudiantes de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toda la oferta profesional de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la UV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adquieran una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formación integral y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armónica en lo intelectual, humano, social y profesional.</a:t>
            </a:r>
          </a:p>
          <a:p>
            <a:pPr lvl="1" algn="just"/>
            <a:endParaRPr lang="es-ES" sz="2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lvl="1"/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La reestructuración curricular estableció: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lvl="2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c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uatro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áreas de formación; </a:t>
            </a:r>
          </a:p>
          <a:p>
            <a:pPr lvl="2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i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ntegración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de tres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ejes;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lvl="2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imensionamiento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crediticio, a partir de experiencias educativas; </a:t>
            </a:r>
            <a:endParaRPr lang="es-ES" sz="2400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lvl="2"/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flexibilidad curricular;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lvl="2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istema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de tutorías.</a:t>
            </a:r>
          </a:p>
          <a:p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 descr="Facultad de Arquitectura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42" y="2232397"/>
            <a:ext cx="288031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acultad de Dan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42" y="4824685"/>
            <a:ext cx="2891942" cy="21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354" y="1440309"/>
            <a:ext cx="8826123" cy="433387"/>
          </a:xfrm>
        </p:spPr>
        <p:txBody>
          <a:bodyPr/>
          <a:lstStyle/>
          <a:p>
            <a:r>
              <a:rPr lang="es-ES" b="1" dirty="0"/>
              <a:t>Justificación de la tarea </a:t>
            </a:r>
            <a:r>
              <a:rPr lang="es-ES" b="1" dirty="0" smtClean="0"/>
              <a:t>evaluativa para la modificación del MEIF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86346" y="2304405"/>
            <a:ext cx="9289032" cy="504056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El estudio en marcha:</a:t>
            </a:r>
          </a:p>
          <a:p>
            <a:pPr algn="just">
              <a:lnSpc>
                <a:spcPct val="100000"/>
              </a:lnSpc>
            </a:pPr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0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Hará un tejido analítico entre datos cualitativos y cuantitativos.</a:t>
            </a:r>
          </a:p>
          <a:p>
            <a:pPr marL="3420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onsiderará resultados previos y las lecciones aprendidas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0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rá más allá de la experiencia personal de los diversos actores institucionales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0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Abordará de manera integral el contexto institucional con un enfoque evaluativo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0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s-ES" dirty="0" smtClean="0"/>
              <a:t>Ubicará a los estudiantes en el centro de la evaluación.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40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4" y="1368301"/>
            <a:ext cx="8826123" cy="433387"/>
          </a:xfrm>
        </p:spPr>
        <p:txBody>
          <a:bodyPr/>
          <a:lstStyle/>
          <a:p>
            <a:r>
              <a:rPr lang="es-MX" b="1" dirty="0" smtClean="0"/>
              <a:t>Los desafíos de la evaluación</a:t>
            </a:r>
            <a:endParaRPr lang="es-MX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558354" y="2088381"/>
            <a:ext cx="8856984" cy="5328592"/>
          </a:xfrm>
        </p:spPr>
        <p:txBody>
          <a:bodyPr/>
          <a:lstStyle/>
          <a:p>
            <a:pPr marL="457200" indent="-457200">
              <a:lnSpc>
                <a:spcPct val="140000"/>
              </a:lnSpc>
              <a:buAutoNum type="alphaLcParenR"/>
            </a:pPr>
            <a:r>
              <a:rPr lang="es-MX" dirty="0" smtClean="0"/>
              <a:t>Los procesos y resultados que se desean evaluar son complejos, difíciles de observar y están caracterizados por múltiples mediaciones y elementos que reaccionan de diversas maneras.</a:t>
            </a:r>
          </a:p>
          <a:p>
            <a:pPr marL="457200" indent="-457200">
              <a:lnSpc>
                <a:spcPct val="140000"/>
              </a:lnSpc>
              <a:buAutoNum type="alphaLcParenR"/>
            </a:pPr>
            <a:r>
              <a:rPr lang="es-MX" dirty="0" smtClean="0"/>
              <a:t>Las expectativas son numerosas y diversas.</a:t>
            </a:r>
          </a:p>
          <a:p>
            <a:pPr marL="457200" indent="-457200">
              <a:lnSpc>
                <a:spcPct val="140000"/>
              </a:lnSpc>
              <a:buAutoNum type="alphaLcParenR"/>
            </a:pPr>
            <a:r>
              <a:rPr lang="es-MX" dirty="0" smtClean="0"/>
              <a:t>Las decisiones resultantes de la evaluación son trascendentes para el presente y el futuro de la Universidad Veracruzana.</a:t>
            </a:r>
          </a:p>
          <a:p>
            <a:pPr marL="457200" indent="-457200">
              <a:lnSpc>
                <a:spcPct val="140000"/>
              </a:lnSpc>
              <a:buAutoNum type="alphaLcParenR"/>
            </a:pPr>
            <a:r>
              <a:rPr lang="es-MX" dirty="0" smtClean="0"/>
              <a:t>Se requieren evidencias concretas para convencer a la comunidad universitaria acerca de la validez de las conclusiones y recomendaciones correspondientes que definirán los cursos de acción futuros.</a:t>
            </a:r>
          </a:p>
          <a:p>
            <a:pPr>
              <a:lnSpc>
                <a:spcPct val="140000"/>
              </a:lnSpc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62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La evaluación tiene sentido si:</a:t>
            </a:r>
            <a:br>
              <a:rPr lang="es-MX" b="1" dirty="0" smtClean="0"/>
            </a:br>
            <a:endParaRPr lang="es-MX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846386" y="2448421"/>
            <a:ext cx="8568952" cy="4176464"/>
          </a:xfrm>
        </p:spPr>
        <p:txBody>
          <a:bodyPr/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s-MX" dirty="0" smtClean="0"/>
              <a:t>Es participativa.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s-MX" dirty="0" smtClean="0"/>
              <a:t>Está abierta a la diversidad de opiniones.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s-MX" dirty="0"/>
              <a:t>A</a:t>
            </a:r>
            <a:r>
              <a:rPr lang="es-MX" dirty="0" smtClean="0"/>
              <a:t>tiende las implicaciones en todos los ambitos (académico, administrativo, laboral y normativo).</a:t>
            </a:r>
            <a:endParaRPr lang="es-MX" dirty="0"/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s-MX" dirty="0" smtClean="0">
                <a:solidFill>
                  <a:srgbClr val="7F7F7F"/>
                </a:solidFill>
              </a:rPr>
              <a:t>Sus resultados son tomados en cuenta para las decisiones institucionales.</a:t>
            </a:r>
          </a:p>
          <a:p>
            <a:pPr>
              <a:lnSpc>
                <a:spcPct val="140000"/>
              </a:lnSpc>
            </a:pPr>
            <a:r>
              <a:rPr lang="es-MX" dirty="0" smtClean="0"/>
              <a:t>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65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346" y="1440309"/>
            <a:ext cx="8826123" cy="433387"/>
          </a:xfrm>
        </p:spPr>
        <p:txBody>
          <a:bodyPr/>
          <a:lstStyle/>
          <a:p>
            <a:r>
              <a:rPr lang="es-ES" b="1" dirty="0"/>
              <a:t>Objetivo General de la Evaluación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350442" y="2073783"/>
            <a:ext cx="7920880" cy="3024336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s-ES" sz="2800" dirty="0" smtClean="0">
                <a:solidFill>
                  <a:schemeClr val="tx1"/>
                </a:solidFill>
              </a:rPr>
              <a:t>Evaluar </a:t>
            </a:r>
            <a:r>
              <a:rPr lang="es-ES" sz="2800" dirty="0">
                <a:solidFill>
                  <a:schemeClr val="tx1"/>
                </a:solidFill>
              </a:rPr>
              <a:t>el grado de congruencia entre los </a:t>
            </a:r>
            <a:r>
              <a:rPr lang="es-ES" sz="2800" dirty="0" smtClean="0">
                <a:solidFill>
                  <a:schemeClr val="tx1"/>
                </a:solidFill>
              </a:rPr>
              <a:t>propósitos institucionales, la </a:t>
            </a:r>
            <a:r>
              <a:rPr lang="es-ES" sz="2800" dirty="0">
                <a:solidFill>
                  <a:schemeClr val="tx1"/>
                </a:solidFill>
              </a:rPr>
              <a:t>operatividad </a:t>
            </a:r>
            <a:r>
              <a:rPr lang="es-ES" sz="2800" dirty="0" smtClean="0">
                <a:solidFill>
                  <a:schemeClr val="tx1"/>
                </a:solidFill>
              </a:rPr>
              <a:t>y los resultados del </a:t>
            </a:r>
            <a:r>
              <a:rPr lang="es-ES" sz="2800" dirty="0">
                <a:solidFill>
                  <a:schemeClr val="tx1"/>
                </a:solidFill>
              </a:rPr>
              <a:t>MEIF en la UV para emitir recomendaciones </a:t>
            </a:r>
            <a:r>
              <a:rPr lang="es-ES" sz="2800" dirty="0" smtClean="0">
                <a:solidFill>
                  <a:schemeClr val="tx1"/>
                </a:solidFill>
              </a:rPr>
              <a:t>a fin de transformarlo, de acuerdo con una visión de responsabilidad compartida y en función de las necesidades de una universidad heterogénea. </a:t>
            </a:r>
            <a:endParaRPr lang="es-ES" sz="2800" dirty="0">
              <a:solidFill>
                <a:schemeClr val="tx1"/>
              </a:solidFill>
            </a:endParaRPr>
          </a:p>
          <a:p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Examen de Admisión 2008 9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32" b="30546"/>
          <a:stretch/>
        </p:blipFill>
        <p:spPr bwMode="auto">
          <a:xfrm>
            <a:off x="0" y="5077294"/>
            <a:ext cx="10045700" cy="26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5077293"/>
            <a:ext cx="10045700" cy="2699870"/>
          </a:xfrm>
          <a:prstGeom prst="rect">
            <a:avLst/>
          </a:prstGeom>
          <a:solidFill>
            <a:schemeClr val="bg1">
              <a:lumMod val="95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9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354" y="1152277"/>
            <a:ext cx="8826123" cy="433387"/>
          </a:xfrm>
        </p:spPr>
        <p:txBody>
          <a:bodyPr/>
          <a:lstStyle/>
          <a:p>
            <a:r>
              <a:rPr lang="es-ES" b="1" dirty="0"/>
              <a:t>Objetivos Particulares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14338" y="1728341"/>
            <a:ext cx="9289032" cy="5544766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es-ES" dirty="0" smtClean="0"/>
              <a:t>1. Determinar </a:t>
            </a:r>
            <a:r>
              <a:rPr lang="es-ES" dirty="0"/>
              <a:t>en qué medida se lleva a cabo la </a:t>
            </a:r>
            <a:r>
              <a:rPr lang="es-ES" dirty="0" smtClean="0"/>
              <a:t>formación integral, la flexibilidad </a:t>
            </a:r>
            <a:r>
              <a:rPr lang="es-ES" dirty="0"/>
              <a:t>y </a:t>
            </a:r>
            <a:r>
              <a:rPr lang="es-ES" dirty="0" smtClean="0"/>
              <a:t>la transversalidad </a:t>
            </a:r>
            <a:r>
              <a:rPr lang="es-ES" dirty="0"/>
              <a:t>del </a:t>
            </a:r>
            <a:r>
              <a:rPr lang="es-ES" dirty="0" smtClean="0"/>
              <a:t>MEIF en los diversos programas educativos.</a:t>
            </a:r>
          </a:p>
          <a:p>
            <a:pPr algn="just">
              <a:lnSpc>
                <a:spcPct val="140000"/>
              </a:lnSpc>
            </a:pPr>
            <a:r>
              <a:rPr lang="es-ES" dirty="0" smtClean="0"/>
              <a:t>2</a:t>
            </a:r>
            <a:r>
              <a:rPr lang="es-ES" dirty="0"/>
              <a:t>. Determinar en qué medida se alcanzan los objetivos de las áreas de </a:t>
            </a:r>
            <a:r>
              <a:rPr lang="es-ES" dirty="0" smtClean="0"/>
              <a:t>formación de acuerdo con su singularidad.</a:t>
            </a:r>
          </a:p>
          <a:p>
            <a:pPr algn="just">
              <a:lnSpc>
                <a:spcPct val="140000"/>
              </a:lnSpc>
            </a:pPr>
            <a:r>
              <a:rPr lang="es-ES" dirty="0" smtClean="0"/>
              <a:t>3</a:t>
            </a:r>
            <a:r>
              <a:rPr lang="es-ES" dirty="0"/>
              <a:t>. Determinar en qué medida incide la dimensión institucional en la operatividad del </a:t>
            </a:r>
            <a:r>
              <a:rPr lang="es-ES" dirty="0" smtClean="0"/>
              <a:t>MEIF (especificidades operativas).</a:t>
            </a:r>
          </a:p>
          <a:p>
            <a:pPr algn="just">
              <a:lnSpc>
                <a:spcPct val="140000"/>
              </a:lnSpc>
            </a:pPr>
            <a:r>
              <a:rPr lang="es-ES" dirty="0" smtClean="0"/>
              <a:t>4. Propiciar reflexiones colectivas y pertinentes a cada programa educativo.</a:t>
            </a:r>
          </a:p>
          <a:p>
            <a:pPr algn="just">
              <a:lnSpc>
                <a:spcPct val="140000"/>
              </a:lnSpc>
            </a:pPr>
            <a:r>
              <a:rPr lang="es-ES" dirty="0" smtClean="0"/>
              <a:t>5. Formular propuestas de mejoramiento y transformación del modelo concitando consensos.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26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Ejes de la Evaluación </a:t>
            </a:r>
            <a:endParaRPr lang="es-MX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97083751"/>
              </p:ext>
            </p:extLst>
          </p:nvPr>
        </p:nvGraphicFramePr>
        <p:xfrm>
          <a:off x="990402" y="2448421"/>
          <a:ext cx="83529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37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MEI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MEIF.potx</Template>
  <TotalTime>3719</TotalTime>
  <Words>1284</Words>
  <Application>Microsoft Macintosh PowerPoint</Application>
  <PresentationFormat>Personalizado</PresentationFormat>
  <Paragraphs>189</Paragraphs>
  <Slides>20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Presentación MEIF</vt:lpstr>
      <vt:lpstr>Presentación de PowerPoint</vt:lpstr>
      <vt:lpstr>Contexto en el que se enmarca la tarea</vt:lpstr>
      <vt:lpstr>Contexto (continúa)</vt:lpstr>
      <vt:lpstr>Justificación de la tarea evaluativa para la modificación del MEIF</vt:lpstr>
      <vt:lpstr>Los desafíos de la evaluación</vt:lpstr>
      <vt:lpstr>La evaluación tiene sentido si: </vt:lpstr>
      <vt:lpstr>Objetivo General de la Evaluación</vt:lpstr>
      <vt:lpstr>Objetivos Particulares</vt:lpstr>
      <vt:lpstr>Ejes de la Evaluación </vt:lpstr>
      <vt:lpstr>Estrategias de la evaluación</vt:lpstr>
      <vt:lpstr>Descripción de la primera estrategia</vt:lpstr>
      <vt:lpstr>Descripción de la segunda estrategia </vt:lpstr>
      <vt:lpstr>Descripción de la tercera estrategia </vt:lpstr>
      <vt:lpstr>Presentación de PowerPoint</vt:lpstr>
      <vt:lpstr>Participantes del Núcleo Académico Básico</vt:lpstr>
      <vt:lpstr>Indicadores y Trayectoria Escolar</vt:lpstr>
      <vt:lpstr>Un análisis de la información con la que cuenta la Dirección General de Administración Escolar sugiere, entre otros aspectos, que: </vt:lpstr>
      <vt:lpstr>Presentación de PowerPoint</vt:lpstr>
      <vt:lpstr>Presentación de PowerPoint</vt:lpstr>
      <vt:lpstr>Indicadores Institucionales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CDI_04</dc:creator>
  <cp:lastModifiedBy>Liz Ocampo</cp:lastModifiedBy>
  <cp:revision>139</cp:revision>
  <cp:lastPrinted>2015-03-06T16:56:58Z</cp:lastPrinted>
  <dcterms:created xsi:type="dcterms:W3CDTF">2014-02-19T19:34:13Z</dcterms:created>
  <dcterms:modified xsi:type="dcterms:W3CDTF">2016-01-07T23:12:48Z</dcterms:modified>
</cp:coreProperties>
</file>