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sldIdLst>
    <p:sldId id="258" r:id="rId2"/>
  </p:sldIdLst>
  <p:sldSz cx="28800425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FFF3"/>
    <a:srgbClr val="28AD56"/>
    <a:srgbClr val="FFEBFF"/>
    <a:srgbClr val="FFCCFF"/>
    <a:srgbClr val="206BA8"/>
    <a:srgbClr val="7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1" autoAdjust="0"/>
    <p:restoredTop sz="94660"/>
  </p:normalViewPr>
  <p:slideViewPr>
    <p:cSldViewPr snapToGrid="0">
      <p:cViewPr>
        <p:scale>
          <a:sx n="50" d="100"/>
          <a:sy n="50" d="100"/>
        </p:scale>
        <p:origin x="10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35518-A837-4178-B300-D0F3A975964E}" type="datetimeFigureOut">
              <a:rPr lang="es-MX" smtClean="0"/>
              <a:t>14/11/2025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0" y="1143000"/>
            <a:ext cx="2057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2AC1AE-3F1B-4AEB-99C1-D2079152BFB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13418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455116" rtl="0" eaLnBrk="1" latinLnBrk="0" hangingPunct="1">
      <a:defRPr sz="4535" kern="1200">
        <a:solidFill>
          <a:schemeClr val="tx1"/>
        </a:solidFill>
        <a:latin typeface="+mn-lt"/>
        <a:ea typeface="+mn-ea"/>
        <a:cs typeface="+mn-cs"/>
      </a:defRPr>
    </a:lvl1pPr>
    <a:lvl2pPr marL="1727557" algn="l" defTabSz="3455116" rtl="0" eaLnBrk="1" latinLnBrk="0" hangingPunct="1">
      <a:defRPr sz="4535" kern="1200">
        <a:solidFill>
          <a:schemeClr val="tx1"/>
        </a:solidFill>
        <a:latin typeface="+mn-lt"/>
        <a:ea typeface="+mn-ea"/>
        <a:cs typeface="+mn-cs"/>
      </a:defRPr>
    </a:lvl2pPr>
    <a:lvl3pPr marL="3455116" algn="l" defTabSz="3455116" rtl="0" eaLnBrk="1" latinLnBrk="0" hangingPunct="1">
      <a:defRPr sz="4535" kern="1200">
        <a:solidFill>
          <a:schemeClr val="tx1"/>
        </a:solidFill>
        <a:latin typeface="+mn-lt"/>
        <a:ea typeface="+mn-ea"/>
        <a:cs typeface="+mn-cs"/>
      </a:defRPr>
    </a:lvl3pPr>
    <a:lvl4pPr marL="5182676" algn="l" defTabSz="3455116" rtl="0" eaLnBrk="1" latinLnBrk="0" hangingPunct="1">
      <a:defRPr sz="4535" kern="1200">
        <a:solidFill>
          <a:schemeClr val="tx1"/>
        </a:solidFill>
        <a:latin typeface="+mn-lt"/>
        <a:ea typeface="+mn-ea"/>
        <a:cs typeface="+mn-cs"/>
      </a:defRPr>
    </a:lvl4pPr>
    <a:lvl5pPr marL="6910232" algn="l" defTabSz="3455116" rtl="0" eaLnBrk="1" latinLnBrk="0" hangingPunct="1">
      <a:defRPr sz="4535" kern="1200">
        <a:solidFill>
          <a:schemeClr val="tx1"/>
        </a:solidFill>
        <a:latin typeface="+mn-lt"/>
        <a:ea typeface="+mn-ea"/>
        <a:cs typeface="+mn-cs"/>
      </a:defRPr>
    </a:lvl5pPr>
    <a:lvl6pPr marL="8637792" algn="l" defTabSz="3455116" rtl="0" eaLnBrk="1" latinLnBrk="0" hangingPunct="1">
      <a:defRPr sz="4535" kern="1200">
        <a:solidFill>
          <a:schemeClr val="tx1"/>
        </a:solidFill>
        <a:latin typeface="+mn-lt"/>
        <a:ea typeface="+mn-ea"/>
        <a:cs typeface="+mn-cs"/>
      </a:defRPr>
    </a:lvl6pPr>
    <a:lvl7pPr marL="10365348" algn="l" defTabSz="3455116" rtl="0" eaLnBrk="1" latinLnBrk="0" hangingPunct="1">
      <a:defRPr sz="4535" kern="1200">
        <a:solidFill>
          <a:schemeClr val="tx1"/>
        </a:solidFill>
        <a:latin typeface="+mn-lt"/>
        <a:ea typeface="+mn-ea"/>
        <a:cs typeface="+mn-cs"/>
      </a:defRPr>
    </a:lvl7pPr>
    <a:lvl8pPr marL="12092908" algn="l" defTabSz="3455116" rtl="0" eaLnBrk="1" latinLnBrk="0" hangingPunct="1">
      <a:defRPr sz="4535" kern="1200">
        <a:solidFill>
          <a:schemeClr val="tx1"/>
        </a:solidFill>
        <a:latin typeface="+mn-lt"/>
        <a:ea typeface="+mn-ea"/>
        <a:cs typeface="+mn-cs"/>
      </a:defRPr>
    </a:lvl8pPr>
    <a:lvl9pPr marL="13820468" algn="l" defTabSz="3455116" rtl="0" eaLnBrk="1" latinLnBrk="0" hangingPunct="1">
      <a:defRPr sz="453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459038" y="1162050"/>
            <a:ext cx="2092325" cy="31369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24C732-C239-4B6E-9A0F-3280FE576F27}" type="slidenum">
              <a:rPr lang="es-MX" smtClean="0"/>
              <a:t>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34501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4283-AFAC-47E7-AB29-FE85C0E27347}" type="datetimeFigureOut">
              <a:rPr lang="es-MX" smtClean="0"/>
              <a:t>14/11/2025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D122-9667-420B-857E-A0A0A3B518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6300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4283-AFAC-47E7-AB29-FE85C0E27347}" type="datetimeFigureOut">
              <a:rPr lang="es-MX" smtClean="0"/>
              <a:t>14/11/2025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D122-9667-420B-857E-A0A0A3B518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347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4283-AFAC-47E7-AB29-FE85C0E27347}" type="datetimeFigureOut">
              <a:rPr lang="es-MX" smtClean="0"/>
              <a:t>14/11/2025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D122-9667-420B-857E-A0A0A3B518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239479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160035" y="13420204"/>
            <a:ext cx="24480361" cy="926013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320066" y="24480364"/>
            <a:ext cx="20160296" cy="1104016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24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481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1721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896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6202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3443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068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7924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6304-95C5-451C-9BAA-FC56738CA36A}" type="datetimeFigureOut">
              <a:rPr lang="es-MX" smtClean="0"/>
              <a:t>14/11/2025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0203B-26CF-498B-B98D-F744F166F79C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8" name="Marcador de posición de imagen 7"/>
          <p:cNvSpPr>
            <a:spLocks noGrp="1"/>
          </p:cNvSpPr>
          <p:nvPr>
            <p:ph type="pic" sz="quarter" idx="13"/>
          </p:nvPr>
        </p:nvSpPr>
        <p:spPr>
          <a:xfrm>
            <a:off x="1439400" y="19873108"/>
            <a:ext cx="8399813" cy="5412781"/>
          </a:xfrm>
        </p:spPr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3734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4283-AFAC-47E7-AB29-FE85C0E27347}" type="datetimeFigureOut">
              <a:rPr lang="es-MX" smtClean="0"/>
              <a:t>14/11/2025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D122-9667-420B-857E-A0A0A3B518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4359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4283-AFAC-47E7-AB29-FE85C0E27347}" type="datetimeFigureOut">
              <a:rPr lang="es-MX" smtClean="0"/>
              <a:t>14/11/2025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D122-9667-420B-857E-A0A0A3B518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0132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4283-AFAC-47E7-AB29-FE85C0E27347}" type="datetimeFigureOut">
              <a:rPr lang="es-MX" smtClean="0"/>
              <a:t>14/11/2025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D122-9667-420B-857E-A0A0A3B518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7492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4283-AFAC-47E7-AB29-FE85C0E27347}" type="datetimeFigureOut">
              <a:rPr lang="es-MX" smtClean="0"/>
              <a:t>14/11/2025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D122-9667-420B-857E-A0A0A3B518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118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4283-AFAC-47E7-AB29-FE85C0E27347}" type="datetimeFigureOut">
              <a:rPr lang="es-MX" smtClean="0"/>
              <a:t>14/11/2025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D122-9667-420B-857E-A0A0A3B518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6156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4283-AFAC-47E7-AB29-FE85C0E27347}" type="datetimeFigureOut">
              <a:rPr lang="es-MX" smtClean="0"/>
              <a:t>14/11/2025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D122-9667-420B-857E-A0A0A3B518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8401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4283-AFAC-47E7-AB29-FE85C0E27347}" type="datetimeFigureOut">
              <a:rPr lang="es-MX" smtClean="0"/>
              <a:t>14/11/2025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D122-9667-420B-857E-A0A0A3B518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9671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4283-AFAC-47E7-AB29-FE85C0E27347}" type="datetimeFigureOut">
              <a:rPr lang="es-MX" smtClean="0"/>
              <a:t>14/11/2025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D122-9667-420B-857E-A0A0A3B518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2405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B4283-AFAC-47E7-AB29-FE85C0E27347}" type="datetimeFigureOut">
              <a:rPr lang="es-MX" smtClean="0"/>
              <a:t>14/11/2025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3D122-9667-420B-857E-A0A0A3B518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7573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C522DCF9-A1B0-7596-CB6C-75453CE0B13B}"/>
              </a:ext>
            </a:extLst>
          </p:cNvPr>
          <p:cNvSpPr/>
          <p:nvPr/>
        </p:nvSpPr>
        <p:spPr>
          <a:xfrm>
            <a:off x="0" y="5092357"/>
            <a:ext cx="28800426" cy="2274311"/>
          </a:xfrm>
          <a:prstGeom prst="rect">
            <a:avLst/>
          </a:prstGeom>
          <a:noFill/>
        </p:spPr>
        <p:txBody>
          <a:bodyPr wrap="square" lIns="116872" tIns="58437" rIns="116872" bIns="58437">
            <a:spAutoFit/>
          </a:bodyPr>
          <a:lstStyle/>
          <a:p>
            <a:pPr algn="ctr"/>
            <a:r>
              <a:rPr lang="es-ES" sz="8000" b="1" i="1" dirty="0" smtClean="0">
                <a:ln w="0"/>
                <a:solidFill>
                  <a:srgbClr val="FF0000"/>
                </a:solidFill>
              </a:rPr>
              <a:t>Aquí se coloca el Título</a:t>
            </a:r>
            <a:endParaRPr lang="es-MX" sz="8000" b="1" dirty="0">
              <a:ln w="0"/>
              <a:solidFill>
                <a:srgbClr val="FF0000"/>
              </a:solidFill>
            </a:endParaRPr>
          </a:p>
          <a:p>
            <a:pPr algn="ctr"/>
            <a:r>
              <a:rPr lang="es-MX" sz="6012" dirty="0">
                <a:ln w="0"/>
              </a:rPr>
              <a:t>(Máximo 15 palabras, tamaño mínimo de la fuente 80)</a:t>
            </a:r>
            <a:endParaRPr lang="es-MX" sz="6012" b="1" dirty="0">
              <a:ln w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843B7D07-522E-DF3E-20B7-AA0B6F7AF94E}"/>
              </a:ext>
            </a:extLst>
          </p:cNvPr>
          <p:cNvSpPr/>
          <p:nvPr/>
        </p:nvSpPr>
        <p:spPr>
          <a:xfrm>
            <a:off x="0" y="7422285"/>
            <a:ext cx="28800426" cy="1302955"/>
          </a:xfrm>
          <a:prstGeom prst="rect">
            <a:avLst/>
          </a:prstGeom>
          <a:noFill/>
        </p:spPr>
        <p:txBody>
          <a:bodyPr wrap="square" lIns="116872" tIns="58437" rIns="116872" bIns="58437">
            <a:spAutoFit/>
          </a:bodyPr>
          <a:lstStyle/>
          <a:p>
            <a:pPr algn="ctr"/>
            <a:r>
              <a:rPr lang="es-MX" sz="4500" b="1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</a:rPr>
              <a:t>Participantes: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altLang="es-MX" sz="3200" b="1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</a:rPr>
              <a:t>Lorena López Lozada. </a:t>
            </a:r>
            <a:r>
              <a:rPr lang="es-MX" altLang="es-MX" sz="3200" b="1" dirty="0">
                <a:ln w="0"/>
              </a:rPr>
              <a:t>N</a:t>
            </a:r>
            <a:r>
              <a:rPr lang="es-ES" sz="3200" b="1" dirty="0" err="1">
                <a:ln w="0"/>
              </a:rPr>
              <a:t>ombre</a:t>
            </a:r>
            <a:r>
              <a:rPr lang="es-ES" sz="3200" b="1" dirty="0">
                <a:ln w="0"/>
              </a:rPr>
              <a:t> con apellidos  (</a:t>
            </a:r>
            <a:r>
              <a:rPr lang="es-MX" sz="3200" b="1" dirty="0">
                <a:ln w="0"/>
              </a:rPr>
              <a:t>Calibri, tamaño 32 Negrita, centrado).</a:t>
            </a:r>
            <a:endParaRPr lang="es-MX" sz="3200" dirty="0">
              <a:ln w="0"/>
            </a:endParaRP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8E22F757-ED24-2279-8B9C-DC9FFE21E665}"/>
              </a:ext>
            </a:extLst>
          </p:cNvPr>
          <p:cNvSpPr/>
          <p:nvPr/>
        </p:nvSpPr>
        <p:spPr>
          <a:xfrm>
            <a:off x="945248" y="12953687"/>
            <a:ext cx="13015237" cy="989181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646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Insertar imagen o imágenes descriptivas </a:t>
            </a:r>
            <a:r>
              <a:rPr lang="es-MX" sz="9646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del proyecto</a:t>
            </a:r>
          </a:p>
          <a:p>
            <a:pPr algn="ctr"/>
            <a:r>
              <a:rPr lang="es-MX" sz="9646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opcional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E1D6DD6-73EE-87AD-60EC-28953D0C2CBE}"/>
              </a:ext>
            </a:extLst>
          </p:cNvPr>
          <p:cNvSpPr/>
          <p:nvPr/>
        </p:nvSpPr>
        <p:spPr>
          <a:xfrm>
            <a:off x="945248" y="28823052"/>
            <a:ext cx="13170572" cy="1011963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646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Inserta imagen o </a:t>
            </a:r>
            <a:r>
              <a:rPr lang="es-MX" sz="9646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imágenes, </a:t>
            </a:r>
            <a:r>
              <a:rPr lang="es-MX" sz="9646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fórmula, diagrama o tabla de la metodología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19EBEE41-636D-1640-7E0A-08983FCF5C8E}"/>
              </a:ext>
            </a:extLst>
          </p:cNvPr>
          <p:cNvSpPr/>
          <p:nvPr/>
        </p:nvSpPr>
        <p:spPr>
          <a:xfrm>
            <a:off x="15029590" y="17364743"/>
            <a:ext cx="12803242" cy="1239835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646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Insertar imagen o </a:t>
            </a:r>
            <a:r>
              <a:rPr lang="es-MX" sz="9646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imágenes, </a:t>
            </a:r>
            <a:r>
              <a:rPr lang="es-MX" sz="9646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gráficas, fotografías</a:t>
            </a:r>
            <a:r>
              <a:rPr lang="es-MX" sz="9646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mapas,  </a:t>
            </a:r>
            <a:r>
              <a:rPr lang="es-MX" sz="9646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tabla o estadísticas que hagan referencia a los resultados obtenidos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0A3569CF-EA10-4F24-B4D2-DA862826EFD7}"/>
              </a:ext>
            </a:extLst>
          </p:cNvPr>
          <p:cNvSpPr/>
          <p:nvPr/>
        </p:nvSpPr>
        <p:spPr>
          <a:xfrm>
            <a:off x="15029589" y="9209220"/>
            <a:ext cx="12803243" cy="1872342"/>
          </a:xfrm>
          <a:prstGeom prst="rect">
            <a:avLst/>
          </a:prstGeom>
          <a:noFill/>
        </p:spPr>
        <p:txBody>
          <a:bodyPr wrap="square" lIns="116872" tIns="58437" rIns="116872" bIns="58437">
            <a:spAutoFit/>
          </a:bodyPr>
          <a:lstStyle/>
          <a:p>
            <a:pPr algn="ctr"/>
            <a:r>
              <a:rPr lang="es-MX" sz="4400" b="1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</a:rPr>
              <a:t>Resultados</a:t>
            </a:r>
          </a:p>
          <a:p>
            <a:pPr algn="just"/>
            <a:r>
              <a:rPr lang="es-ES" sz="3500" i="1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</a:rPr>
              <a:t>Debe contener información precisa de los datos procesados, los resultados principales del estudio</a:t>
            </a:r>
            <a:r>
              <a:rPr lang="es-MX" sz="3500" i="1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</a:rPr>
              <a:t>. Calibri tamaño 35 Normal.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386849AC-9CD2-7C19-D432-EA764EF7DEFD}"/>
              </a:ext>
            </a:extLst>
          </p:cNvPr>
          <p:cNvSpPr/>
          <p:nvPr/>
        </p:nvSpPr>
        <p:spPr>
          <a:xfrm>
            <a:off x="945248" y="24504759"/>
            <a:ext cx="13082805" cy="2659032"/>
          </a:xfrm>
          <a:prstGeom prst="rect">
            <a:avLst/>
          </a:prstGeom>
          <a:noFill/>
        </p:spPr>
        <p:txBody>
          <a:bodyPr wrap="square" lIns="116872" tIns="58437" rIns="116872" bIns="58437">
            <a:spAutoFit/>
          </a:bodyPr>
          <a:lstStyle/>
          <a:p>
            <a:pPr algn="ctr"/>
            <a:r>
              <a:rPr lang="es-MX" sz="4400" b="1" dirty="0">
                <a:ln w="0"/>
              </a:rPr>
              <a:t>Metodología</a:t>
            </a:r>
          </a:p>
          <a:p>
            <a:pPr algn="just"/>
            <a:r>
              <a:rPr lang="es-MX" sz="3500" dirty="0">
                <a:ln w="0"/>
              </a:rPr>
              <a:t>Descripción de los pasos de la metodología, debe ser breve.</a:t>
            </a:r>
            <a:br>
              <a:rPr lang="es-MX" sz="3500" dirty="0">
                <a:ln w="0"/>
              </a:rPr>
            </a:br>
            <a:r>
              <a:rPr lang="es-MX" sz="3500" i="1" dirty="0">
                <a:ln w="0"/>
              </a:rPr>
              <a:t>Calibri tamaño 35 Normal.</a:t>
            </a:r>
            <a:endParaRPr lang="es-MX" sz="3500" dirty="0">
              <a:ln w="0"/>
            </a:endParaRPr>
          </a:p>
          <a:p>
            <a:pPr algn="just"/>
            <a:endParaRPr lang="es-ES" sz="5112" dirty="0">
              <a:ln w="0"/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FB282AF3-7230-E4F0-21DF-5D16105D00CC}"/>
              </a:ext>
            </a:extLst>
          </p:cNvPr>
          <p:cNvSpPr/>
          <p:nvPr/>
        </p:nvSpPr>
        <p:spPr>
          <a:xfrm>
            <a:off x="15029589" y="34279324"/>
            <a:ext cx="12803242" cy="4642331"/>
          </a:xfrm>
          <a:prstGeom prst="rect">
            <a:avLst/>
          </a:prstGeom>
          <a:noFill/>
        </p:spPr>
        <p:txBody>
          <a:bodyPr wrap="square" lIns="116872" tIns="58437" rIns="116872" bIns="58437">
            <a:spAutoFit/>
          </a:bodyPr>
          <a:lstStyle/>
          <a:p>
            <a:pPr algn="ctr"/>
            <a:r>
              <a:rPr lang="es-MX" sz="4400" b="1" dirty="0">
                <a:ln w="0"/>
              </a:rPr>
              <a:t>Discusión y / o Conclusión</a:t>
            </a:r>
          </a:p>
          <a:p>
            <a:pPr algn="just"/>
            <a:r>
              <a:rPr lang="es-MX" sz="3600" dirty="0"/>
              <a:t>Discusión: Extrapolar los resultados</a:t>
            </a:r>
            <a:r>
              <a:rPr lang="es-ES" sz="3500" dirty="0">
                <a:ln w="0"/>
              </a:rPr>
              <a:t>, </a:t>
            </a:r>
            <a:r>
              <a:rPr lang="es-ES" sz="3600" dirty="0"/>
              <a:t>analizar sus implicaciones y limitaciones, y confrontar con las hipótesis planteadas considerando cómo ha sido la perspectiva de otros autores. Plantear investigaciones futuras.</a:t>
            </a:r>
          </a:p>
          <a:p>
            <a:pPr algn="just"/>
            <a:endParaRPr lang="es-ES" sz="3600" dirty="0"/>
          </a:p>
          <a:p>
            <a:pPr algn="just"/>
            <a:r>
              <a:rPr lang="es-ES" sz="3500" dirty="0">
                <a:ln w="0"/>
              </a:rPr>
              <a:t>Conclusión: Cerrar con reflexión de los resultados</a:t>
            </a:r>
            <a:r>
              <a:rPr lang="es-MX" sz="3500" dirty="0">
                <a:ln w="0"/>
              </a:rPr>
              <a:t>. </a:t>
            </a:r>
            <a:r>
              <a:rPr lang="es-MX" sz="3500" i="1" dirty="0">
                <a:ln w="0"/>
              </a:rPr>
              <a:t>Calibri tamaño 35 Normal.</a:t>
            </a:r>
            <a:endParaRPr lang="es-ES" sz="3500" i="1" dirty="0">
              <a:ln w="0"/>
            </a:endParaRPr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917D11EC-C1C3-0023-473E-656E88D2C4B5}"/>
              </a:ext>
            </a:extLst>
          </p:cNvPr>
          <p:cNvSpPr/>
          <p:nvPr/>
        </p:nvSpPr>
        <p:spPr>
          <a:xfrm>
            <a:off x="945248" y="9214074"/>
            <a:ext cx="13082805" cy="2410951"/>
          </a:xfrm>
          <a:prstGeom prst="rect">
            <a:avLst/>
          </a:prstGeom>
          <a:noFill/>
        </p:spPr>
        <p:txBody>
          <a:bodyPr wrap="square" lIns="116872" tIns="58437" rIns="116872" bIns="58437">
            <a:spAutoFit/>
          </a:bodyPr>
          <a:lstStyle/>
          <a:p>
            <a:pPr algn="ctr"/>
            <a:r>
              <a:rPr lang="es-MX" sz="4400" b="1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</a:rPr>
              <a:t>Introducción</a:t>
            </a:r>
          </a:p>
          <a:p>
            <a:pPr algn="just"/>
            <a:r>
              <a:rPr lang="es-MX" sz="3500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</a:rPr>
              <a:t>Introducción a la investigación y objetivos …</a:t>
            </a:r>
          </a:p>
          <a:p>
            <a:pPr algn="ctr"/>
            <a:r>
              <a:rPr lang="es-MX" sz="3500" i="1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</a:rPr>
              <a:t>Calibri tamaño 35 Normal</a:t>
            </a:r>
          </a:p>
          <a:p>
            <a:pPr algn="just"/>
            <a:r>
              <a:rPr lang="es-MX" sz="3500" i="1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</a:rPr>
              <a:t>Debe presentarse y exponerse de manera clara</a:t>
            </a:r>
            <a:endParaRPr lang="es-ES" sz="3500" dirty="0">
              <a:ln w="0"/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026" name="Picture 2" descr="Puede ser una imagen de texto que dice &quot;Facultad de STADÍSTICA E INFORMÁTICA&quot;">
            <a:extLst>
              <a:ext uri="{FF2B5EF4-FFF2-40B4-BE49-F238E27FC236}">
                <a16:creationId xmlns:a16="http://schemas.microsoft.com/office/drawing/2014/main" id="{8065041C-C9C8-C7A5-C5F2-424F05295C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712" y="1085694"/>
            <a:ext cx="1474128" cy="1721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D88FA2A1-C526-61DC-F137-59186C74D5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1574" y="1040574"/>
            <a:ext cx="5447087" cy="1663914"/>
          </a:xfrm>
          <a:prstGeom prst="rect">
            <a:avLst/>
          </a:prstGeom>
        </p:spPr>
      </p:pic>
      <p:sp>
        <p:nvSpPr>
          <p:cNvPr id="28" name="Rectángulo 27">
            <a:extLst>
              <a:ext uri="{FF2B5EF4-FFF2-40B4-BE49-F238E27FC236}">
                <a16:creationId xmlns:a16="http://schemas.microsoft.com/office/drawing/2014/main" id="{26D74A78-B593-6E50-709B-7BB5EE174BED}"/>
              </a:ext>
            </a:extLst>
          </p:cNvPr>
          <p:cNvSpPr/>
          <p:nvPr/>
        </p:nvSpPr>
        <p:spPr>
          <a:xfrm>
            <a:off x="945248" y="40451292"/>
            <a:ext cx="27225465" cy="2012701"/>
          </a:xfrm>
          <a:prstGeom prst="rect">
            <a:avLst/>
          </a:prstGeom>
          <a:noFill/>
        </p:spPr>
        <p:txBody>
          <a:bodyPr wrap="square" lIns="116872" tIns="58437" rIns="116872" bIns="58437">
            <a:spAutoFit/>
          </a:bodyPr>
          <a:lstStyle/>
          <a:p>
            <a:pPr algn="just"/>
            <a:r>
              <a:rPr lang="es-MX" sz="4000" b="1" dirty="0">
                <a:ln w="0"/>
              </a:rPr>
              <a:t>Referencias</a:t>
            </a:r>
          </a:p>
          <a:p>
            <a:pPr algn="just"/>
            <a:r>
              <a:rPr lang="es-MX" sz="3000" dirty="0">
                <a:ln w="0"/>
              </a:rPr>
              <a:t>De 1 a 3 referencias en estilo  APA. </a:t>
            </a:r>
            <a:r>
              <a:rPr lang="es-MX" sz="3000" i="1" dirty="0">
                <a:ln w="0"/>
              </a:rPr>
              <a:t>Calibri tamaño 30 Normal. </a:t>
            </a:r>
            <a:endParaRPr lang="es-MX" sz="3000" dirty="0">
              <a:ln w="0"/>
            </a:endParaRPr>
          </a:p>
          <a:p>
            <a:pPr algn="just"/>
            <a:endParaRPr lang="es-ES" sz="5112" dirty="0">
              <a:ln w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75F733D9-DB0F-75FD-89DE-885CEAC939DD}"/>
              </a:ext>
            </a:extLst>
          </p:cNvPr>
          <p:cNvSpPr txBox="1"/>
          <p:nvPr/>
        </p:nvSpPr>
        <p:spPr>
          <a:xfrm>
            <a:off x="5499868" y="3434874"/>
            <a:ext cx="17048773" cy="1518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7000" b="1" i="1" dirty="0" smtClean="0">
                <a:ln w="0"/>
                <a:solidFill>
                  <a:srgbClr val="28AD56"/>
                </a:solidFill>
                <a:latin typeface="Gill Sans MT" panose="020B0502020104020203" pitchFamily="34" charset="0"/>
              </a:rPr>
              <a:t>IV </a:t>
            </a:r>
            <a:r>
              <a:rPr lang="es-MX" sz="7000" b="1" i="1" dirty="0">
                <a:ln w="0"/>
                <a:solidFill>
                  <a:srgbClr val="28AD56"/>
                </a:solidFill>
                <a:latin typeface="Gill Sans MT" panose="020B0502020104020203" pitchFamily="34" charset="0"/>
              </a:rPr>
              <a:t>Expo: Estadística en el </a:t>
            </a:r>
            <a:r>
              <a:rPr lang="es-MX" sz="7000" b="1" i="1" dirty="0" smtClean="0">
                <a:ln w="0"/>
                <a:solidFill>
                  <a:srgbClr val="28AD56"/>
                </a:solidFill>
                <a:latin typeface="Gill Sans MT" panose="020B0502020104020203" pitchFamily="34" charset="0"/>
              </a:rPr>
              <a:t>Entorno</a:t>
            </a:r>
            <a:endParaRPr lang="es-MX" sz="7000" i="1" dirty="0">
              <a:solidFill>
                <a:srgbClr val="28AD56"/>
              </a:solidFill>
              <a:latin typeface="Gill Sans MT" panose="020B0502020104020203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15029589" y="11551946"/>
            <a:ext cx="13770836" cy="5042440"/>
          </a:xfrm>
          <a:prstGeom prst="rect">
            <a:avLst/>
          </a:prstGeom>
          <a:noFill/>
        </p:spPr>
        <p:txBody>
          <a:bodyPr wrap="square" lIns="116872" tIns="58437" rIns="116872" bIns="58437">
            <a:spAutoFit/>
          </a:bodyPr>
          <a:lstStyle/>
          <a:p>
            <a:r>
              <a:rPr lang="es-ES" sz="4000" b="1" dirty="0">
                <a:ln w="0"/>
                <a:solidFill>
                  <a:srgbClr val="FF0000"/>
                </a:solidFill>
              </a:rPr>
              <a:t>Recomendaciones</a:t>
            </a:r>
          </a:p>
          <a:p>
            <a:r>
              <a:rPr lang="es-ES" sz="4000" dirty="0">
                <a:ln w="0"/>
                <a:solidFill>
                  <a:srgbClr val="FF0000"/>
                </a:solidFill>
              </a:rPr>
              <a:t>1 Revisa ortografía  y acentúa mayúsculas</a:t>
            </a:r>
          </a:p>
          <a:p>
            <a:r>
              <a:rPr lang="es-ES" sz="4000" dirty="0">
                <a:ln w="0"/>
                <a:solidFill>
                  <a:srgbClr val="FF0000"/>
                </a:solidFill>
              </a:rPr>
              <a:t>2 Estructura </a:t>
            </a:r>
            <a:r>
              <a:rPr lang="es-ES" sz="4000" dirty="0" err="1">
                <a:ln w="0"/>
                <a:solidFill>
                  <a:srgbClr val="FF0000"/>
                </a:solidFill>
              </a:rPr>
              <a:t>IMRyD</a:t>
            </a:r>
            <a:r>
              <a:rPr lang="es-ES" sz="4000" dirty="0">
                <a:ln w="0"/>
                <a:solidFill>
                  <a:srgbClr val="FF0000"/>
                </a:solidFill>
              </a:rPr>
              <a:t> o Introducción, Objetivo, Desarrollo, Conclusiones y Referencias</a:t>
            </a:r>
          </a:p>
          <a:p>
            <a:r>
              <a:rPr lang="es-ES" sz="4000" dirty="0">
                <a:ln w="0"/>
                <a:solidFill>
                  <a:srgbClr val="FF0000"/>
                </a:solidFill>
              </a:rPr>
              <a:t>3 Evitar el apiñamiento de información.</a:t>
            </a:r>
          </a:p>
          <a:p>
            <a:r>
              <a:rPr lang="es-ES" sz="4000" dirty="0">
                <a:ln w="0"/>
                <a:solidFill>
                  <a:srgbClr val="FF0000"/>
                </a:solidFill>
              </a:rPr>
              <a:t>4 Tampoco sobrecargar de imagen. Las</a:t>
            </a:r>
          </a:p>
          <a:p>
            <a:r>
              <a:rPr lang="es-ES" sz="4000" dirty="0">
                <a:ln w="0"/>
                <a:solidFill>
                  <a:srgbClr val="FF0000"/>
                </a:solidFill>
              </a:rPr>
              <a:t>Imágenes no solo se eligen para ilustrar, estas deben proporcionar información.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957E6094-F3D2-0FFC-FCD9-934F8D8F7D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7473" y="784771"/>
            <a:ext cx="2937695" cy="1694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4430A57E-E768-E6CE-A9EB-E60052BAB927}"/>
              </a:ext>
            </a:extLst>
          </p:cNvPr>
          <p:cNvSpPr txBox="1"/>
          <p:nvPr/>
        </p:nvSpPr>
        <p:spPr>
          <a:xfrm>
            <a:off x="18342535" y="2260020"/>
            <a:ext cx="506979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200" b="0" i="0" u="none" strike="noStrike" dirty="0">
                <a:effectLst/>
                <a:latin typeface="Aptos" panose="020B0004020202020204" pitchFamily="34" charset="0"/>
                <a:cs typeface="Arial" panose="020B0604020202020204" pitchFamily="34" charset="0"/>
              </a:rPr>
              <a:t>Lic. en Ingeniería en Ciencia de Datos</a:t>
            </a:r>
            <a:endParaRPr lang="es-MX" sz="2200" dirty="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6106" y="720006"/>
            <a:ext cx="6172200" cy="230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70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1077</TotalTime>
  <Words>266</Words>
  <Application>Microsoft Office PowerPoint</Application>
  <PresentationFormat>Personalizado</PresentationFormat>
  <Paragraphs>31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Gill Sans MT</vt:lpstr>
      <vt:lpstr>Tema de Office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Lorena López Lozada</dc:creator>
  <cp:lastModifiedBy>Lopez Lozada Lorena</cp:lastModifiedBy>
  <cp:revision>42</cp:revision>
  <dcterms:created xsi:type="dcterms:W3CDTF">2018-10-17T21:15:57Z</dcterms:created>
  <dcterms:modified xsi:type="dcterms:W3CDTF">2025-11-14T21:16:42Z</dcterms:modified>
</cp:coreProperties>
</file>