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269" r:id="rId1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0A4F2-F510-441F-9365-9F66048C2A9C}" type="datetimeFigureOut">
              <a:rPr lang="es-ES" smtClean="0"/>
              <a:pPr/>
              <a:t>26/09/2013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7E390-7F5C-4128-8729-FD4D1ACEFDD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365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F82DF-A619-4A70-A25A-9EFC67E6FFD0}" type="datetimeFigureOut">
              <a:rPr lang="es-ES" smtClean="0"/>
              <a:pPr/>
              <a:t>26/09/2013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6CB61-D2F7-43E0-90E2-462CD7B8894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8612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7A33BE6-1E70-4019-A280-384081F151B9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s-ES" smtClean="0"/>
              <a:t>Conferencia Universidad Veracruzana. Septiembre de 2013</a:t>
            </a:r>
            <a:endParaRPr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E4C57-7B3F-4C21-A281-12DDE2FE3759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Conferencia Universidad Veracruzana. Septiembre de 2013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B0B2-9248-4CB2-A827-7E5BF9A733E3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Conferencia Universidad Veracruzana. Septiembre de 2013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7E5BA2-10FB-4917-880F-79F271015488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s-ES" smtClean="0"/>
              <a:t>Conferencia Universidad Veracruzana. Septiembre de 2013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748CD90-5F69-4D42-86FA-F5DE0D83A6E4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s-ES" smtClean="0"/>
              <a:t>Conferencia Universidad Veracruzana. Septiembre de 2013</a:t>
            </a:r>
            <a:endParaRPr lang="en-U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EC4F-7FDC-4A13-9E3E-723765743180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Conferencia Universidad Veracruzana. Septiembre de 2013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FF16-1BC0-4AA5-A51C-7CFA9D435F6B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Conferencia Universidad Veracruzana. Septiembre de 2013</a:t>
            </a:r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464223-8851-477A-92EC-01C1A4C1DFF9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s-ES" smtClean="0"/>
              <a:t>Conferencia Universidad Veracruzana. Septiembre de 2013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1AE1-FB0C-46C4-9592-6DC750F36549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Conferencia Universidad Veracruzana. Septiembre de 2013</a:t>
            </a:r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27D5FFC-6814-4719-BD80-9CE97DF920E7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s-ES" smtClean="0"/>
              <a:t>Conferencia Universidad Veracruzana. Septiembre de 2013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2FB807-CC28-4294-A78E-14FA5CF27B6E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s-ES" smtClean="0"/>
              <a:t>Conferencia Universidad Veracruzana. Septiembre de 2013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13D5FBC-8E46-41C4-9471-1805D283FCE3}" type="datetime1">
              <a:rPr lang="en-US" smtClean="0"/>
              <a:pPr/>
              <a:t>9/26/2013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Conferencia Universidad Veracruzana. Septiembre de 2013</a:t>
            </a:r>
            <a:endParaRPr lang="en-U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literacies.english.ucsb.edu/category/research-project" TargetMode="External"/><Relationship Id="rId3" Type="http://schemas.openxmlformats.org/officeDocument/2006/relationships/hyperlink" Target="http://www.youtube.com/watch?v=1MYMBXCs62Q" TargetMode="External"/><Relationship Id="rId7" Type="http://schemas.openxmlformats.org/officeDocument/2006/relationships/hyperlink" Target="http://www.ala.org/aasl/conferencesandevents/fallforum/fallforum" TargetMode="External"/><Relationship Id="rId2" Type="http://schemas.openxmlformats.org/officeDocument/2006/relationships/hyperlink" Target="http://acrlvislitstandards.files.wordpress.com/2011/02/acrlirig_vlstandards_draft20110209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labnetworks.typepad.com/transliteracy/" TargetMode="External"/><Relationship Id="rId11" Type="http://schemas.openxmlformats.org/officeDocument/2006/relationships/hyperlink" Target="http://rincones.educarex.es/matematicas/index.php/analisis1ccss/videoscomunes-analisis-1bach/569-la-belleza-del-albegra" TargetMode="External"/><Relationship Id="rId5" Type="http://schemas.openxmlformats.org/officeDocument/2006/relationships/hyperlink" Target="http://visualiteracy.wikispaces.com/" TargetMode="External"/><Relationship Id="rId10" Type="http://schemas.openxmlformats.org/officeDocument/2006/relationships/hyperlink" Target="http://conference.ifla.org/past/ifla75/94-andretta-en.pdf" TargetMode="External"/><Relationship Id="rId4" Type="http://schemas.openxmlformats.org/officeDocument/2006/relationships/hyperlink" Target="http://visualiteracy.weebly.com/" TargetMode="External"/><Relationship Id="rId9" Type="http://schemas.openxmlformats.org/officeDocument/2006/relationships/hyperlink" Target="http://prezi.com/lovocxt6c9k0/transliteracy-and-web-20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anburylibrary.org/" TargetMode="External"/><Relationship Id="rId13" Type="http://schemas.openxmlformats.org/officeDocument/2006/relationships/image" Target="../media/image12.jpeg"/><Relationship Id="rId3" Type="http://schemas.openxmlformats.org/officeDocument/2006/relationships/hyperlink" Target="http://www.cc.gatech.edu/fce/eclass/overview/index.html" TargetMode="External"/><Relationship Id="rId7" Type="http://schemas.openxmlformats.org/officeDocument/2006/relationships/hyperlink" Target="http://www.mlearning-conf.org/" TargetMode="External"/><Relationship Id="rId12" Type="http://schemas.openxmlformats.org/officeDocument/2006/relationships/hyperlink" Target="http://www.digitalkoot.fi/" TargetMode="External"/><Relationship Id="rId2" Type="http://schemas.openxmlformats.org/officeDocument/2006/relationships/hyperlink" Target="http://www.bsu.edu/libraries/mobil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nline-educa.com/" TargetMode="External"/><Relationship Id="rId11" Type="http://schemas.openxmlformats.org/officeDocument/2006/relationships/hyperlink" Target="http://www.brooklynmuseum.org/about/index.php?l=spanish" TargetMode="External"/><Relationship Id="rId5" Type="http://schemas.openxmlformats.org/officeDocument/2006/relationships/hyperlink" Target="http://www.wsa-mobile.org/" TargetMode="External"/><Relationship Id="rId10" Type="http://schemas.openxmlformats.org/officeDocument/2006/relationships/hyperlink" Target="http://www.netvibes.com/nievesglez" TargetMode="External"/><Relationship Id="rId4" Type="http://schemas.openxmlformats.org/officeDocument/2006/relationships/hyperlink" Target="http://www.mole-project.net/about-us" TargetMode="External"/><Relationship Id="rId9" Type="http://schemas.openxmlformats.org/officeDocument/2006/relationships/hyperlink" Target="http://www.aadl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ibal.org.uy/" TargetMode="External"/><Relationship Id="rId2" Type="http://schemas.openxmlformats.org/officeDocument/2006/relationships/hyperlink" Target="http://casalector.fundaciongsr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otocommunity.es/pc/pc/display/11879084" TargetMode="Externa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mailto:mmarzal@bib.uc3m.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pertexto.info/" TargetMode="External"/><Relationship Id="rId2" Type="http://schemas.openxmlformats.org/officeDocument/2006/relationships/hyperlink" Target="http://www.bbc.co.uk/learnin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04/02/skos/" TargetMode="External"/><Relationship Id="rId2" Type="http://schemas.openxmlformats.org/officeDocument/2006/relationships/hyperlink" Target="http://animaldiversity.ummz.umich.ed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tnavegante.blogspot.com/2009/03/el-mapa-de-la-ciencia-las-interacciones.html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2.es/" TargetMode="External"/><Relationship Id="rId2" Type="http://schemas.openxmlformats.org/officeDocument/2006/relationships/hyperlink" Target="http://redc.revistas.csic.es/index.php/redc/article/view/746/827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www.unesco.org/new/en/unesco/themes/icts/m4ed/unesco-mobile-learning-week/" TargetMode="External"/><Relationship Id="rId4" Type="http://schemas.openxmlformats.org/officeDocument/2006/relationships/hyperlink" Target="http://www.ugr.es/~sevimeco/biblioteca/tecnologias/Jose%20Antonio%20Ortega%20Carrillo%20-%20alfabetizacion_digital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iclog.blogspot.com/2009/11/el-sistema-de-innovacion-competencias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aqse.caib.es/documents/aval2009-10/pisa2009-informe-espanol.pdf" TargetMode="External"/><Relationship Id="rId2" Type="http://schemas.openxmlformats.org/officeDocument/2006/relationships/hyperlink" Target="http://www.oecd.org/pisa/publicacionesdepisaenespaol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m.es/ead/red/M7/cuestionario.pdf" TargetMode="External"/><Relationship Id="rId2" Type="http://schemas.openxmlformats.org/officeDocument/2006/relationships/hyperlink" Target="http://informationr.net/ir/13-4/paper387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sarrollosustentable-actuemos.blogspot.com/2011/05/indicadores-de-calidad.html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prezi.com/pykj3adawtmu/evaluacion-de-las-competencias-basicas-por-indicadores-de-logro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rtapolitica.org/sin-categoria/evaluar-para-mejorar-la-calidad-educativa/" TargetMode="External"/><Relationship Id="rId3" Type="http://schemas.openxmlformats.org/officeDocument/2006/relationships/hyperlink" Target="http://stats.oecd.org/Index.aspx?DataSetCode=TALIS" TargetMode="External"/><Relationship Id="rId7" Type="http://schemas.openxmlformats.org/officeDocument/2006/relationships/image" Target="../media/image10.jpeg"/><Relationship Id="rId2" Type="http://schemas.openxmlformats.org/officeDocument/2006/relationships/hyperlink" Target="http://www.mcu.es/bibliotecas/docs/MC/ConsejoCb/CTC/Bibliotecasentreinterrogante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digital.uv.mx/bitstream/123456789/5946/1/Usuarios.pdf" TargetMode="External"/><Relationship Id="rId5" Type="http://schemas.openxmlformats.org/officeDocument/2006/relationships/hyperlink" Target="http://portaldeperiodicos.eci.ufmg.br/index.php/pci/article/view/1535/1054" TargetMode="External"/><Relationship Id="rId10" Type="http://schemas.openxmlformats.org/officeDocument/2006/relationships/hyperlink" Target="http://www.cartapolitica.org/author/esteban-bullrich/" TargetMode="External"/><Relationship Id="rId4" Type="http://schemas.openxmlformats.org/officeDocument/2006/relationships/hyperlink" Target="http://onlinelibrary.wiley.com/doi/10.1002/ev.3/abstract" TargetMode="External"/><Relationship Id="rId9" Type="http://schemas.openxmlformats.org/officeDocument/2006/relationships/hyperlink" Target="https://www.google.es/search?q=evaluacion%20de%20calidad%20educativa&amp;hl=en&amp;biw=1280&amp;bih=843&amp;tbm=isch&amp;tbs=simg:CAQSEgn6oTEZL3ZOkCFmP7a3gzVvAg&amp;ei=nkM4Uo_GOcPZtAaov4DYBA&amp;ved=0CAYQhxw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jcu.edu/Guarini/Instructions/ILTutorial/ILTutorial.htm" TargetMode="External"/><Relationship Id="rId7" Type="http://schemas.openxmlformats.org/officeDocument/2006/relationships/image" Target="../media/image11.jpeg"/><Relationship Id="rId2" Type="http://schemas.openxmlformats.org/officeDocument/2006/relationships/hyperlink" Target="http://eprints.rclis.org/3861/1/463-468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ortaldeperiodicos.eci.ufmg.br/index.php/pci/article/view/1535/1054" TargetMode="External"/><Relationship Id="rId5" Type="http://schemas.openxmlformats.org/officeDocument/2006/relationships/hyperlink" Target="http://www.slideshare.net/grialusal/20110209-presentacin-erla" TargetMode="External"/><Relationship Id="rId4" Type="http://schemas.openxmlformats.org/officeDocument/2006/relationships/hyperlink" Target="http://www.ala.org/acrl/aboutacrl/directoryofleadership/sections/is/iswebsite/projpubs/prim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/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/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/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</a:b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CONFERENCIA PLENARIA</a:t>
            </a:r>
            <a:b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</a:b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	UNIVERSIDAD VERACRUZANA</a:t>
            </a:r>
            <a:b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</a:b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				XALAPA (MÉXICO)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/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</a:b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Dr. Miguel Ángel Marzal</a:t>
            </a:r>
          </a:p>
          <a:p>
            <a:pPr algn="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Dpto. Biblioteconomía y Documentación</a:t>
            </a:r>
          </a:p>
          <a:p>
            <a:pPr algn="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Universidad Carlos III de Madrid (España)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828800" y="2438400"/>
            <a:ext cx="6858000" cy="9848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s-E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lectura digital: un reto para profesionales de la información y conocimiento</a:t>
            </a:r>
          </a:p>
        </p:txBody>
      </p:sp>
      <p:pic>
        <p:nvPicPr>
          <p:cNvPr id="1026" name="Imagen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85800"/>
            <a:ext cx="2286000" cy="76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434" name="AutoShape 2" descr="data:image/jpeg;base64,/9j/4AAQSkZJRgABAQAAAQABAAD/2wCEAAkGBxIHBhUUEhQWFhUVEhkYGBUYFxgaHBodIBccGxkYGB8YHCggHx8lHR0XITEhLCkrLy4uGyAzOjMuNygtLysBCgoKDg0OGxAQGy4mICQvNzAsNDQsLC8sLDQsLywvLDc0LCwsLCwsLCwsLCwvLCwsLCwsLCw0LCwsLCwsLCwsNP/AABEIANEA8QMBEQACEQEDEQH/xAAcAAEAAgMBAQEAAAAAAAAAAAAABQYDBAcIAgH/xABLEAABAwIEAgcDBwYKCwAAAAABAAIDBBEFBhIhMVEHEyJBYXGBFDKRFSNCUqGxwTNicoKSohckNDdDo7PR4/AWU2NkdIOTsrTC4f/EABoBAQACAwEAAAAAAAAAAAAAAAAEBQIDBgH/xAA2EQEAAgECBAMFBwMFAQEAAAAAAQIDBBEFEjFBEyFRYXGhsfAiMjOBkcHhFULRI0NSYmPxFP/aAAwDAQACEQMRAD8A7igICAgICAgICAgICAgIMVTUNpKdz3kNYxpc5x4AAXJK9rE2naHkzERvLUwLGIsdw1s0Ju11xY7FpHFrh3H/AOHvWeXFbFblswx5K5K81UgtbYICAgICAgICAgICAgICAgICAgICAgICAgICAgIOWdL2Y7vFHGdhZ0xHxYz7nH9XxVtw7B/uz+Sr4hn/ANuPzQHRnmP5FxsRvPzM5DXX4NdwY/47HwN+5Sddg8SnNHWEfQ5+S/LPSXclQLwQEBAQEBAQEBAQEBAQEBAQEBAQEBAQEBAQEBBp4viDcKwuSZ/uxsLrc7DYDxJsPVZ46Te0VjuwveKVm09nnCtqn11Y+SQ3e9xc4+JN9vBdPSsVrFY7Obveb2m092BZMXfuj/G/lzLUbnG8jPm5PFzbWcfNuk+ZK5zV4fCyzEdJ84dDpcviY4nv3WRRkgQEBAQEBAQEBAQEBAQEBAQEBAQEBAQEBAQEHPemXEvZ8FigB3mk1H9Fljb9osPorLhuPe829P3V/EMm2OK+rj6ulKIOhdDeJdRjUkBO0seofpMPd5tLv2Qq3iWPekX9P3WXDsm1pr6uwKlXAgICAgICAgICAgICAgICAgICAgICAgICAgIOLdMNV12aGsvtHA0W8SXOP2afgrzhtdsUz6ypeI23yRHsUZWCvEE3kmq9jzbTO/2zW+j+wfsco+qrzYbR7Pl5pGlty5qy9Drm3RCAgICAgICAgICAgICAgICAgICAgICAgICAg4L0mO1Z3qPDqx/UsXQ6H8Cv5/OVDrvxp+uyrqWhiDawt/V4nEeUrD8HBYZI3pPubMU7Xj3vTC5Z0wgICAgICAgICAgICAgICAgICAgICAgICAgIOD9KEXV52mP1hG4f9No+8FdBoJ3wR9d1Dro2zSqqmIYg3MFj67GYG/WnjHxeAteWdqWn2S24Y3yVj2vSy5d0ogICAgICAgICAgICAgICAgICAgICDFU1DKSAvkc1jWi5c4gAeZK9rWbTtDyZiI3lScW6UaSjcRC18xHeOwz4u39Q0qfj4dkt528kLJr8denmg39LshdtStA8ZSf/AEC3/wBLj/l8P5aP6l/1+LdoOluN77TUz2jmx4f9jg37ysL8Mt/bb6+LOnEqz96Nl2wTMNNjsd4JWuIG7eDh5tO/rwUDLgyYp+1CdjzUyRvWXM+mej6rHIZe6SHT6sdv9j2q14Zbek19J+f/AMVfEq7WiznqslaILH0d0ftucacW2a4yHw0tLgf2tI9VF1l+XDb9EvRV5s0O6YnicOFU2ueRsbebjx8AOJPgFQUx2vO1Y3Xt71pG9p2UfE+lingcRBC+X85xEbT4jYu+ICn04befvTt8UG/EaR92N0V/C5Jq/krLcusP36Vu/pcf8vg1f1L/AK/FKYZ0sU8zgJ4XxfnNIkaPE7B3wBWm/Dbx92d/g204jSfvRsvGGYpDi1NrgkbI3m08PAjiD4FQL47Una0bJ1L1vG9Z3biwZCAgICAgICAgICAgICAgII3MGNRYBhjppTsNg0cXO7mt8T9gBPctuHDbLblq15ctcdeazhGZszT5kq9UrrMB7EQ91n95/OO/kNl0GDT0wxtXr6qHPqL5Z8+nohlvRxAQZaaofSVAfG4te03DmmxHkQvLVi0bSyraazvC44rmP/S3KxZNYVVOesaRYCVgFpLDucAdRHeG3HeBBx4PAy71+7Pl7vROvn8fDtb70efvUlT1eILdkzFWZYoZatw1SvHUwM58HSPd+aPmxfvNxztC1OOc1oxx0jzn9v3TtNeMNJyT1nyhXsXxWbGawyTvL3HnwA5NHADwUnHirjry1hGyZbZJ3tLSWxqEBBu4Tis2D1gkgeWOHLgRycOBHgVryY65K8tobMeW2Od6y7lkrNceZ6G9g2Zlusj+5zebT9nDkTQanTTht7Oy+0+ojNXfv3WNRkgQEBAQEBAQEBAQEBAQEHCukrHzjOYXMafmoCWNHcXA9t3qRbyaOa6DQ4fDx7z1n6hRa3Nz5OWOkKkpiEICAgIPqKQxSAtNiF5MbxtLKtpid4fh4r14/EePuSQyWv3Cw8Bx+8k+pXkRsym274XrEQEBAQSWXcYfgOMMnZ9E9pv1mn3m+o+0A9y1ZsUZaTWW7BlnFeLQ9GU8zamna9hu1zQ5p5gi4PwXMzExO0ujiYmN4ZF49EBAQEBAQEBAQEBAQamL1XsOEyy/6uJ7/wBlpP4LPHXmvFfWWN7ctZn0eaL3O/FdS5iZ3EeJDBMFnxys6uBhc7iTwa0c3HuH3911ry5qYq72ltxYb5Z2rDouG9EjOrHtFQ4u7xE0AD1eDfzsFWX4nO/2K/qsqcNrt9qX1X9EkZj+YqHh3KRrXA+F26bedivKcTtv9qv6Pb8Nr/bLneP4BUZfq9E7LX91w3a4c2n8NiNtlZ4c9Msb1lW5sF8U7WRi2tIgICDZw7D5cTqxHCwve7g0feb7AeJ2WF71pHNadoZ0x2vO1YdGwnomLowamex+pEL2/Wdx/ZVZk4n5/Yr+qzx8Nj++f0blX0SQOj+aqJWu/PDXD90NWFeJ33+1WPr9WduHU28plQMzZVqctyjrWgsJs2Vty0+HMHwPja6scGppmj7PX0V2fTXw9eiDUhHEHeejKrNXkyG/Fmpno15Df3dK57XV5c8uh0dubDC0qIkiAgICAgICAgICAgII7MkJqcvVLBxdTytHmWEBbMM7ZKz7YYZY3pMR6PNy6hzL7ghdUTtYwXc5wa0cyTYD4ryZiI3l7Ws2naHojK2Ax5dwhsTLF1rvf3vd3ny7gO4WXNZ805b80/k6PDijFSKwl1pbRBHZgwaLHsLdDKNncHd7Xdzm+I+3ccCtuHLbFeLVa8uKuSvLZ52r6N+H1z4pBZ8by13mDa48O8eC6Wl4vWLR3c5ek0tNZ7NdZMBAR6710f5abl/BWlzfnpWh0h7xfcR+TeHncrntXqJy38ukdHQaXBGKntnqtCiJIg18Qoo8RonRStDmPFnNP+diOIPcVlS80tFq9WNqxaOWejzxmTCHYFjckDt9Duy76zTu0+diL+N10uDLGWkXhzufFOK81Ri2tLuXRTEY8mRk/SkkcP2y38FQa+d88r/QxthhcFCSxAQEBAQEBAQEBAQEA7oPOmbMHOBY/LDazQ7UzxYd2/AbeYK6XT5fFxxb9XO6nF4eSYbXR/GJc50wPDrCfUMcR9oCx1k7YLMtHG+ar0CucdA+Ji4RHSAXW2BNgfMgG3wKPLb7eXVRJukZ0EzmupbOa4tI67gQbEfk+a0eN7FHbjU1tNZx+ce3+HwOkzf+Tf1v+Gnjexj/AFz/AM/j/CrdJdOyuMNfCDonGh/MSN2GrxLQR+p4q/4Xn56TT0Z6qa5a1z06So6tEEQWPIOFNxLMLTJ+SgBmkJ4WbuAfN1tuQKia3N4WKZ7z5JWkpFr81ukecugS9JbRIdNOS2+xMlifMBht8SuX8b2Mrccjfyp5e/8Ah8/wmf7t/Xf4aeN7Hn9c/wDP4/wuuFVMlZQtfJGIy4A6NWogHcXOkb+C21mZjeV1hva9ItaNt+31ENxZNrjnTNGG5jiI4mnF/R77K74bP+nMe1T8Sj7cT7FFpad1XUtjYLve4NaOZJsFYWtFYmZV9azaYrD0hg2HjCsJihbwjja2/Mgbn1Nz6rl8l5vebT3dLSnJWKx2bqwZiAgICAgICAgICAgICCqZ/wApjMmHgssJ4wdBOwcO9jvPuPcfMqXpNT4NvPpPVF1WnjNXy6x0cXoZ5MBxxj3NLXwyguYdjsd2nzFx6q9vFcuOYjpMKWk2xZImez0ZRVbK6kZJGdTHtDmnmCuZtWazNZ7OjraLRvCLzq90WVahzCWubGXNI4gtIII+C26aInLWJ9WvPMxjmYc2zOW4hHDWMFm1Md3AcGyt7MjfiPXcqHq8M4ss1c1xPHvauaOlo+MIFRlWsmXGDGcIqKF3GRvWQ37pG729bD0DlM0OfwssT9e1ccMyc9baee/nHvc8c0tdYixBsQeI8CuuYTG07PxHi+0UXyFkUd0tc7UeYib7o9b38nnkuc4rn5r8kdvqf8JGpv4Glive/wAkEqhRpXLGHtxDF2h9hGwGSQngGN3N/A7D1WeOk3tFYS9DgjNmiJ6R5z7odB6O8UdjVFUzuv261+kHuaI4w1voB8bq31mOMdq0jtH7y6nS5PEra3t/wtihpTgHSBjLcbzPI9huxgEbDzDb3I8C4uI8LLotHinHiiJ69VBrMsZMu8dI8l66MsmOw+1VUNtIR81GeLARu53JxG1u4XvubCBrtXF/9OnTv7U7RaWafbv17ex0VVixEBAQEBAQEBAQEBAQEBAQQGZ8o02ZGXlbpkAsJWWDh4HucPA+NrKRg1OTD93p6NGbT0yx9rqgsvYPiOT3ljNNXTE30tcGSM5uaJDp3+rq3O+295GbLh1HnP2bfD4f4acOLLg8vvV+KfzW/wBoybUmxbemkNnCxHYOxUbTxtmr74b83nit7nLclS/KmD1FEd3W6+D9Nos9o/Sba36xU3i2DmrGSFLSvjYLYu/WPfCMXOqFsYfWOw+uZKz3mODh48x5Ebeq9idvOGzDlnFki8dn10i4c2nxsTxfkqpgmYfE++PO5Dj+kur4fm8TFEen1C71dY5oyV6WjdE5Zwk45jsUA4Pd2jyYN3n4A28SFIz5fCxzZr0+LxMkVWTNeIjEsacWfk2WjjA4aW7C3gTc+q47JbmtMoGvz+NmmY6R5R+SHWCGma2X5FySe6WtdpHMQs94/rHbxBCt+E4Oa/PPb6hdaavg6abd7/KFy6IW6co35zvP2NH4LbxH8b8lvoI/0WfMbcRx+Iw08fs8LtnzSuAe4d4Y1motBHOxPDZeYfBxTzXnefSP5Z5fFyRy1jaPWX1lbIFNgLxI756YcHuFg082N7j4m58l5n1t8vlHlDzBo6YvPrK3KGliAgICAgICAgICAgICAgICAgIIvNTdeWKoc6Wb+zctun/Fr74+bVm/Dt7pefcGxF2E4rHMzjG8OtzH0m+ouPVdHlxxkpNZ7uexZJx3i0dltzXRtpsV1x7xTtE0Z7tL97ehvtysuNy0ml5rKLxHDGPNMx0t5x+aGWtBWCOL5eyTLBxlpT10XMs/pGjv5nzLVZ8Mz+Hk5Z6T9fNd6K/jae2KetfOPd9fsw5Si+Rcqz1Z2knPUQ89P9I4eoI82eKl8Xz9McfX1DPn8DTWyd7eUIVUKhbeFULsSxGOJvF7gL8h3n0Fz6L2I3nZtwYpy5IpHdq56xNuI4+4R/koGiGIDhpZsT6uub8rLrtFh8LFEevmuNVeJvy16R5R+TqHRO3TkxnjJIf3yPwVXxD8efyW2h/BhcVCSxAQEBAQEBAQEBAQEBAQEBAQEBAQaOON14LOOcEg/cKzxffj3sb/AHZeaxwXUuYXjB5flrJTo+MtE7U3mYX+8P1XXPgAFz/FsG1oyR3bs1PG0vtp8kOqVSJPLeJ/JGMxyfRBs8c2nZ3w4+YCyrPLO6Vo8/gZov27+5IZ2qozXtp4ABDTM0NA4XO7j9w8wVsz5JyXmZSeK5otljHXpX6lXFpViewqX5Ey7UVfB7h1EH6bh2nD9Fu/oQp/DsHi5Y36Qt+H08PHbPPuj91B4Lq2Lu3Ra22SIfF0v9q8fguf1/48/l8l/ovwa/XdbFDShAQEBAQEBAQEBAQEBAQEBAQEBAQa9e3XQSDnG4fulZV+9Dy3R5kHBdU5eU5k3Fhg+YGPf+TfeOUHgWO2N/AGzv1VH1WHxcU1/Rv02SKZI36T5SlMcw44Ti0kR+i7snm07tPwsuOtG07KrVYJw5bU9Pl2aC8aBB9xRmaUNaLucQAOZJsAj2tZtMVjrLa6QakQVMVGw3ZSx2cRwdK7tPP3eV3LqOGYPDxc3qvtREY61wx/bHx7qkrJEd76NGaMkU/k8/GV5/Fc7rZ3z2+uzodHG2GqzqKkiAgICAgICAgICAgICAgICAgICAg+Xt1sI5iyDzHUQGlqHMd7zHFp8wbH7QurrbmiJju5e9eW0xLGvWK+1Mvy3lKCo4yQfxebmQN43n0Nie8nwXL8TweHl3jpLZrqeLgrmjrHlP7IJVqnEE9lVraN0tXILspYy4A/SkO0bfj9tlI0uGcuWKws+GY455zW6V+fZRaiZ1TUOe83c9xc48yTcn4rsaxFY2hna02mZljXrF6HyVTGkynTNPHqWkjlq7VvtXNam3NltPtdJgry4qx7E2tDcICAgICAgICAgICAgICAgICAgICAg4n0q4EcNx8zNHzdR2r9wf8ATHr73jd3JXvD83Pj5Z6x8lLr8PLfnjpKkqer1q6PaxrcUfTSG0dWzqieT9zE7zvcDxcFA4jg8TFv6fUpWmmLb4rdLRt/hiqqd1LUuY8WcxxaR4g2K5RR5KTS01nrDEjFK5yl+ScAp6MbPf8AxifzO0bD5DiOYBXQcIwbVnJK+tTwMFcXefOVKV0ipnKGBuzBj0cVuxfVIeTAe18dmjxIWjU5oxY5t37JGmw+LkiO3d6IA0iwXNOifqAgICAgICAgICAgICAgICAgICAgICDQxzCIscwx0Mou1w4ji09zmnuI/wA7LZiy2x2i1WGTHXJWa2cHzRlifLdXplF2E9iUDsu/ud+aftG66HBqKZo3jr6KDPp74p8+nqho3mOQFpsQQQRxBG4IW6Y3jaWiJmJ3hfczOGJ0sFawbVDLSAfRlZ2XD1tt5E965DWYZxZZqcTxxblz1/u6++GDKtC2txcGTaKIGWUngGs3N/Amw8rrTipN7xWEfh+CMuaN+kec/kq2O4m7GcYlndxkeSByHBrfRoA9F2WHHGOkUjsmZsniXmz8wfCZsarRFAwvcePJo+s48APH8UyZa4681pMWK2S21Yd1ydliPLGHaR2pH2MklvePcByaN7DzPeuf1OotmtvPTsvtPgrhrtH5p9R28QEBAQEBAQEBAQEBAQEBAQEBAQEBAQEGKqpmVcBZI1r2OFi1wBB8wV7W01neHkxExtKhY30VwVLi6mkdCfqO7bPS51D4nyVji4levleN0DLw+lvOvkwYDkyrpKCakn0GKQiSOVjtXVyDbdrtLrObttwt43WnXZMWorE18pav/wANrYpw36T5xPpLJWZPqqPAX09PpfJUOHWykhjWRt4MG5cS43vYcLg9y06GMeK3Pknoxw6C+HFNKzvNus+xrYN0TNa4Gqm1fmRCw9XO3I9Ap+Tic9KR+rZj4dEed5dCwrCoMIpergjbG3kBufFxO5PiSSq3Jktkne07rCmOtI2rGzcWDMQEBAQEBAQEBAQEBAQEBAQEBAQEBAQEBAQEBAQEBAQEBAQEBAQEBAQEBAQYZKuOOpbG57Q94JawuAc4D3i0cTba9uCBWVcdDTl8r2xsba73uDWi5sLlxsNyB6oMyAgICAgICAg+Jpm08LnvcGta0uc5xAAAFySTsABvdB+QTNqYGvY4OY5oc1zSCHAi4c0jYgje6DIgw1dXHRRapXtY3UG6nuDRcmzRcniTYAIMyDF7Qz2jRqbr06tFxq03tqtxtfa6D9nqGU7bvc1oJABcQBc8Bv3lBkQEBAQEBAQEBAQEBAQEFLx/+dHDP+HrP+1iDH02fzY1f/J/8iJCEljWZJqDHYaSCm6580D5A4yiNrdJaO3dp7O/EXN7C29wEfUZkGK5MxA1VNZ1K2aKen63Z9o9XYkaAdLmkb2BG+3MJD/SAYZU0EJi0w1Uehkmsnq3iMOZE64udTbgOvclvBBryZ5ZDSVszoj1FLOIGPa67p5dmua1ukAASOay9yDudrIPrCM1zPxuOmrKdkLp2PdC6OcTAlg1PjfZrdLg3fvBsd9kGF2b6qprqmKloTM6lqOreTM1gLdLXXaXN3ebnscABckXAIMRzfUNzRLSU1KyV0EUcjg+oET5A8E/MNcwhwbwJJAubbIN2tqIm9IFOwxXlNHM5s3WOGloezUzR7pubHV3WQQWYMz1OMYLXClpWvpY454n1Ek2guLWObIYmaDqDd9yRqtYIJLAq2oo+j/D/Zqfr5HUlO2xkEbWjqGkve4g7bAWAJJIQbmXs1fKGF1MlRH7O+klkZO3WHtGhoeXNcALtLSDwB4hBTc2Y9V47liKU0YipZaqlcx7pgZdJnYWOdGGWAdttrJF0HVkFK6Q2nCKmmxJgP8AFZdE9r708pDZLgcdJ0vA8CUGvj1SzHM8xRuINNh0Xts7ti3rC09QD4tbrk8kH1R5+lkjhnlpRHSVEjGMk69rpWh5tFJJGG2DXEt4OJF0Eji+apqbM7qKCl66X2QTtPWBjd5Cwh5LTpAte9ySSBbiQGarxjEBRw9VQAyvjL5WPqGtZEduxrDTrcd+AttugxUudoZMjHEZGOY1rXaorhzg9shj6tpGxu8WB2vccEGxgGJ4hWVQ9qomQRujLg5tQJHMNxZkjdA3IJ3BIGnxQRuDZwqsb0uhoCYhUvhlkM7W6dMhZrYHNBeALOdwtew1EGwSWG5l9ugrndVp9jnkitrvr0Rtfq93s3va29kGOPH6quy5TVNLSNlM8TZHRuqBH1Yc0OHaMZ1cbcAgxZLzTNmXDZZ30wjjY9zYyybreuLbh5Z820abiwO9zfluGPD81VTcfgp6yjFP7U2QwlswlILG6nMkAaADp3uCRfZB91uZ6l2Y56SmpGyvhijk1vnEbbPB2PYJB22tcHe5bbcM+HZnfiuUhVQUz3yuJZ7MXtaQ8SGN4c87BrSCdVuA4X2QMs5imxHFJ6appxBPA2N5DZBIxzH30uadIIILSCCEFkQVfOGAT19bTVVG5jamkc/S2S/VyMe0NkjcW7jYCx3sfiAisYwvE84wNp6qGClpTIx02mYzPkDHBwYzsNDQSBcncfYQnarCJJc8QVI09VHSSxHffU57CLC3CzSgiqnLE8uG4uwaL1rnGHtc6dsY17bdoHnsg38x5dfi2SxTtIbPHHG6J9/dmjALCD3doWvyJQadVkcS9HjaBrwJGtY8SEagZmvEhc8HiHPvfjsUHzl3CqqLFI3S0GHU7WX1yw9p7joIHVARt0bkXuTtcd90EpljCJMMxGufJptUVhlZY37PVsbvtsbtKCBz1l2tzBVFrIaXsuaaas62SOan2aXEhrDqOoOIAcBYi4uEE5UYNLJnWnqbtMcdJLE43s4uc5hBAtw7JQQMuAYjheFVVJTMp5qeczmN75XRPiE2oua4CNwdpc4kG4uEG1XYBWMyhQU8ehxp2wNqIetdGJWsi0uYHtaTbXY2tZwG/Ihjy3lWaCmxCnnhgip6tzi0QSEhgfC2Msa3q2gBoB7W2/cg0qzAcVqcvw0T46ZzIZIP4w2Z7S5kUjSCYzHs4taLjVa6Do6DXr6NmIUL4pBdkjHMcOYcLEfAoKnkjJZwbK01PUO1yVBkbK+9yWaeqjAJ5RBpt3EkIIvA8r1uGQxQOosNkERa32xws9zGkAOLOrJ63SPrW1d/egs0eDSt6QXVfZ6p2HtgG/a1iZzztbhY8boNfNuE1OI4rTuZHHPTtbIJaaSV0bXONtD32Y4PaBqGkgje9ieAROFZMqJuj6bD6jq4nGR7opI3F4v15mY6xa2wDtItvcA8EE9gE2KOna2sipWsaw6pIpXuL3dxa1zBpHE7lB9ZHweXA8EMUunUaid/ZNxZ8rnt7uNiEEI/BMQw+rr46dkD4q2R8olkkc0xOdEGOaWBh17t2s4eJQMSwPEI+jeCiptAm6iOGV/WaQ1oaBJoOk7u90G2wJPGyCWy5BWQYaYHwQUzI4QyAxSulsQLDUHMbw2PffdBVsLypX02KUE7oKcy07pBUTGpe6ScvjLDK5zor2Fy4MueNhpG6C24Zg8tNnSrqXaernhp2Msd7sD9Vxbb3gghoMt1tJkGWmie1lQ6okeCHuaCx1QZCzW0aml0ZLbjgT6oPvK2AVGFZrlm9mp4YJqeNpbHKXFrmF5JPzTdbnFwJNx37koLugICAgICAgICAgICAgICAgICAgICAgICAgICAgICAgI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8435" name="Picture 3" descr="D:\ACTIVO WOXTER\Estancia Veracruzana 2013\descarg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35800" y="381000"/>
            <a:ext cx="1493739" cy="1295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INDICADORES PARA LECTURA VISUAL Y HABLANTE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8.1. LAS LECTURAS</a:t>
            </a:r>
          </a:p>
          <a:p>
            <a:pPr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a) La lectura visual</a:t>
            </a:r>
          </a:p>
          <a:p>
            <a:pPr lvl="2">
              <a:buFont typeface="Wingdings" pitchFamily="2" charset="2"/>
              <a:buChar char="ü"/>
            </a:pPr>
            <a:r>
              <a:rPr lang="es-E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Borrador</a:t>
            </a:r>
            <a:endParaRPr lang="es-E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b) Lectura hablante</a:t>
            </a:r>
          </a:p>
          <a:p>
            <a:pPr lvl="2">
              <a:buFont typeface="Wingdings" pitchFamily="2" charset="2"/>
              <a:buChar char="ü"/>
            </a:pPr>
            <a:r>
              <a:rPr lang="es-E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Una lectura joven</a:t>
            </a:r>
            <a:endParaRPr lang="es-E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8.2. LAS COMPETENCIAS</a:t>
            </a:r>
          </a:p>
          <a:p>
            <a:pPr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a) La </a:t>
            </a:r>
            <a:r>
              <a:rPr lang="es-E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Visualiteracy</a:t>
            </a:r>
            <a:endPara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buFont typeface="Wingdings" pitchFamily="2" charset="2"/>
              <a:buChar char="ü"/>
            </a:pP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¿Qué es?</a:t>
            </a:r>
            <a:endParaRPr lang="es-E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buFont typeface="Wingdings" pitchFamily="2" charset="2"/>
              <a:buChar char="ü"/>
            </a:pP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¿Para qué?</a:t>
            </a:r>
            <a:endParaRPr lang="es-E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b) La </a:t>
            </a:r>
            <a:r>
              <a:rPr lang="es-E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Transliteracy</a:t>
            </a:r>
            <a:endPara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buFont typeface="Wingdings" pitchFamily="2" charset="2"/>
              <a:buChar char="ü"/>
            </a:pP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Origen: </a:t>
            </a:r>
            <a:r>
              <a:rPr lang="es-E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Transliteracy</a:t>
            </a:r>
            <a:r>
              <a:rPr lang="es-E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</a:t>
            </a:r>
            <a:r>
              <a:rPr lang="es-E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</a:t>
            </a:r>
            <a:r>
              <a:rPr lang="es-E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web</a:t>
            </a: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ES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buFont typeface="Wingdings" pitchFamily="2" charset="2"/>
              <a:buChar char="ü"/>
            </a:pP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Grupos de reflexión: </a:t>
            </a:r>
            <a:r>
              <a:rPr lang="es-E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/>
              </a:rPr>
              <a:t>Transliteracy</a:t>
            </a: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/>
              </a:rPr>
              <a:t> </a:t>
            </a:r>
            <a:r>
              <a:rPr lang="es-E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/>
              </a:rPr>
              <a:t>Conference</a:t>
            </a:r>
            <a:endParaRPr lang="es-ES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buFont typeface="Wingdings" pitchFamily="2" charset="2"/>
              <a:buChar char="ü"/>
            </a:pPr>
            <a:r>
              <a:rPr lang="es-E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Transliteracy</a:t>
            </a: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investigación: </a:t>
            </a:r>
            <a:r>
              <a:rPr lang="es-E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/>
              </a:rPr>
              <a:t>The</a:t>
            </a: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/>
              </a:rPr>
              <a:t> </a:t>
            </a:r>
            <a:r>
              <a:rPr lang="es-E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/>
              </a:rPr>
              <a:t>Transliteracies</a:t>
            </a: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/>
              </a:rPr>
              <a:t> </a:t>
            </a:r>
            <a:r>
              <a:rPr lang="es-E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/>
              </a:rPr>
              <a:t>Research</a:t>
            </a: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/>
              </a:rPr>
              <a:t> Project</a:t>
            </a:r>
            <a:endParaRPr lang="es-ES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buFont typeface="Wingdings" pitchFamily="2" charset="2"/>
              <a:buChar char="ü"/>
            </a:pP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Proyección: </a:t>
            </a: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/>
              </a:rPr>
              <a:t>ejemplificaciones</a:t>
            </a: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 </a:t>
            </a: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/>
              </a:rPr>
              <a:t>IFLA-S. </a:t>
            </a:r>
            <a:r>
              <a:rPr lang="es-E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/>
              </a:rPr>
              <a:t>Andretta</a:t>
            </a:r>
            <a:endParaRPr lang="es-E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c) La alfabetización hablante:</a:t>
            </a:r>
          </a:p>
          <a:p>
            <a:pPr lvl="2">
              <a:buFont typeface="Wingdings" pitchFamily="2" charset="2"/>
              <a:buChar char="ü"/>
            </a:pP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Academia </a:t>
            </a:r>
            <a:r>
              <a:rPr lang="es-E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Khan</a:t>
            </a: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1"/>
              </a:rPr>
              <a:t>Método</a:t>
            </a:r>
            <a:endParaRPr lang="es-E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ES" smtClean="0"/>
              <a:t>Conferencia Universidad Veracruzana. Septiembre de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INDICADORES PARA LECTURA MÓVIL Y SOCIAL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9.1 La M-ALFIN</a:t>
            </a:r>
          </a:p>
          <a:p>
            <a:pPr lvl="2">
              <a:buFont typeface="Wingdings" pitchFamily="2" charset="2"/>
              <a:buChar char="ü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FO: accesibilidad, inmediatez, personalización, interacción</a:t>
            </a:r>
          </a:p>
          <a:p>
            <a:pPr lvl="3"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Nuevas colecciones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Aplicaciones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s-E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Mobilaprendizaje</a:t>
            </a: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buFont typeface="Wingdings" pitchFamily="2" charset="2"/>
              <a:buChar char="ü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DA: Contenidos</a:t>
            </a:r>
          </a:p>
          <a:p>
            <a:pPr lvl="2"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Reflexiones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,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Experiencias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/>
              </a:rPr>
              <a:t>Actualidad</a:t>
            </a: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8640" lvl="4">
              <a:buFont typeface="Wingdings" pitchFamily="2" charset="2"/>
              <a:buChar char="ü"/>
            </a:pP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Edición de contenidos como </a:t>
            </a:r>
            <a:r>
              <a:rPr lang="es-E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escritura</a:t>
            </a:r>
          </a:p>
          <a:p>
            <a:pPr marL="900000" lvl="2">
              <a:buFont typeface="Wingdings" pitchFamily="2" charset="2"/>
              <a:buChar char="ü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Conocer por dispositivos móviles: modelos educativos</a:t>
            </a:r>
          </a:p>
          <a:p>
            <a:pPr marL="900000" lvl="2">
              <a:buFont typeface="Wingdings" pitchFamily="2" charset="2"/>
              <a:buChar char="ü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nuevo modelo de desarrollo</a:t>
            </a:r>
          </a:p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9.2 Web 2.0: alfabetización para etiquetas y vocabularios semánticos</a:t>
            </a:r>
          </a:p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Arquitectura de la participación</a:t>
            </a:r>
          </a:p>
          <a:p>
            <a:pPr lvl="2">
              <a:buFont typeface="Wingdings" pitchFamily="2" charset="2"/>
              <a:buChar char="ü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/>
              </a:rPr>
              <a:t>Información de cada uno</a:t>
            </a: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Redes sociales:</a:t>
            </a:r>
          </a:p>
          <a:p>
            <a:pPr lvl="2">
              <a:buFont typeface="Wingdings" pitchFamily="2" charset="2"/>
              <a:buChar char="ü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/>
              </a:rPr>
              <a:t>Proyección 2.0</a:t>
            </a: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c) Alfabetización en información 2.0: </a:t>
            </a:r>
            <a:r>
              <a:rPr lang="es-E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/>
              </a:rPr>
              <a:t>Alfin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/>
              </a:rPr>
              <a:t> 2.0</a:t>
            </a:r>
            <a:endPara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¿Existe? ¿Comunicar se aprende?</a:t>
            </a:r>
          </a:p>
          <a:p>
            <a:pPr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d) Competencias en información 2.0: Ayúdanos</a:t>
            </a:r>
          </a:p>
          <a:p>
            <a:pPr lvl="2">
              <a:buFont typeface="Wingdings" pitchFamily="2" charset="2"/>
              <a:buChar char="ü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1"/>
              </a:rPr>
              <a:t>Participa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lvl="2">
              <a:buFont typeface="Wingdings" pitchFamily="2" charset="2"/>
              <a:buChar char="ü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2"/>
              </a:rPr>
              <a:t>Anímate</a:t>
            </a: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ES" smtClean="0"/>
              <a:t>Conferencia Universidad Veracruzana. Septiembre de 2013</a:t>
            </a:r>
            <a:endParaRPr lang="en-US"/>
          </a:p>
        </p:txBody>
      </p:sp>
      <p:pic>
        <p:nvPicPr>
          <p:cNvPr id="6" name="Picture 2" descr="D:\ACTIVO WOXTER\Estancia Marilia\Conferencia\5225049493_8edd90c66f_o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77000" y="914400"/>
            <a:ext cx="1735183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CuadroTexto"/>
          <p:cNvSpPr txBox="1"/>
          <p:nvPr/>
        </p:nvSpPr>
        <p:spPr>
          <a:xfrm>
            <a:off x="5943600" y="3200400"/>
            <a:ext cx="2438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es-E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Fuente: jjdeharo.blogspot.com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PROYECTOS PERSONALES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10.1. Proyecto Casa del Lector</a:t>
            </a:r>
          </a:p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Casa del Lector</a:t>
            </a: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10.2. Plan Ceibal: Proyecto en PRODIC </a:t>
            </a:r>
          </a:p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Plan Ceibal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ES" smtClean="0"/>
              <a:t>Conferencia Universidad Veracruzana. Septiembre de 2013</a:t>
            </a:r>
            <a:endParaRPr lang="en-US"/>
          </a:p>
        </p:txBody>
      </p:sp>
      <p:pic>
        <p:nvPicPr>
          <p:cNvPr id="3074" name="Picture 2" descr="D:\ACTIVO WOXTER\Estancia Veracruzana 2013\Imágenes para Conferencia\Flor de Ceib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505200"/>
            <a:ext cx="3598829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CuadroTexto"/>
          <p:cNvSpPr txBox="1"/>
          <p:nvPr/>
        </p:nvSpPr>
        <p:spPr>
          <a:xfrm>
            <a:off x="4191000" y="5943600"/>
            <a:ext cx="3657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 www.fotocommunity.es</a:t>
            </a:r>
            <a:r>
              <a:rPr lang="es-E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s-ES" sz="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  <a:r>
              <a:rPr lang="es-E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Alejandra Terranova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 smtClean="0"/>
              <a:t>¡MUCHAS GRACIAS!</a:t>
            </a:r>
            <a:endParaRPr lang="es-ES" sz="4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ES" smtClean="0"/>
              <a:t>Conferencia Universidad Veracruzana. Septiembre de 2013</a:t>
            </a:r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1295400" y="3105835"/>
            <a:ext cx="381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Miguel Ángel Marzal</a:t>
            </a:r>
          </a:p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mmarzal@bib.uc3m.es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s-ES" dirty="0"/>
          </a:p>
        </p:txBody>
      </p:sp>
      <p:pic>
        <p:nvPicPr>
          <p:cNvPr id="4098" name="Picture 2" descr="D:\ACTIVO WOXTER\Estancia Veracruzana 2013\Imágenes para Conferencia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676400"/>
            <a:ext cx="2743200" cy="3352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¿QUÉ NO ES LA LECTURA DIGITAL?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1.1. No es la lecto-escritura</a:t>
            </a:r>
          </a:p>
          <a:p>
            <a:pPr lvl="1">
              <a:buFont typeface="Wingdings" pitchFamily="2" charset="2"/>
              <a:buChar char="ü"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Efecto tijera</a:t>
            </a:r>
          </a:p>
          <a:p>
            <a:pPr lvl="1">
              <a:buNone/>
            </a:pPr>
            <a:endPara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1.2. No es del dominio Gutenberg</a:t>
            </a:r>
          </a:p>
          <a:p>
            <a:pPr lvl="1">
              <a:buFont typeface="Wingdings" pitchFamily="2" charset="2"/>
              <a:buChar char="ü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Texto y documento</a:t>
            </a:r>
          </a:p>
          <a:p>
            <a:pPr lvl="1" algn="ctr"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Multiplicidad</a:t>
            </a: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1.3. No es del dominio cartesiano</a:t>
            </a:r>
          </a:p>
          <a:p>
            <a:pPr lvl="1">
              <a:buFont typeface="Wingdings" pitchFamily="2" charset="2"/>
              <a:buChar char="ü"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Coordenadas lógicas</a:t>
            </a:r>
          </a:p>
          <a:p>
            <a:pPr lvl="1">
              <a:buFont typeface="Wingdings" pitchFamily="2" charset="2"/>
              <a:buChar char="ü"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lecturas analítica, ficción y no-ficción</a:t>
            </a:r>
          </a:p>
          <a:p>
            <a:pPr lvl="1" algn="ctr"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Hipertexto</a:t>
            </a: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ES" smtClean="0"/>
              <a:t>Conferencia Universidad Veracruzana. Septiembre de 2013</a:t>
            </a:r>
            <a:endParaRPr lang="en-US"/>
          </a:p>
        </p:txBody>
      </p:sp>
      <p:pic>
        <p:nvPicPr>
          <p:cNvPr id="1027" name="Picture 3" descr="D:\ACTIVO WOXTER\Estancia Veracruzana 2013\Imágenes para Conferencia\Lectur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1447800"/>
            <a:ext cx="2264686" cy="26118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7 CuadroTexto"/>
          <p:cNvSpPr txBox="1"/>
          <p:nvPr/>
        </p:nvSpPr>
        <p:spPr>
          <a:xfrm>
            <a:off x="5791200" y="4267200"/>
            <a:ext cx="2590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 smtClean="0"/>
              <a:t>Fuente: </a:t>
            </a:r>
            <a:r>
              <a:rPr lang="es-ES" sz="900" b="1" dirty="0" err="1" smtClean="0"/>
              <a:t>by</a:t>
            </a:r>
            <a:r>
              <a:rPr lang="es-ES" sz="900" b="1" dirty="0" smtClean="0"/>
              <a:t> Manuel Ángel Vázquez Medel</a:t>
            </a:r>
            <a:endParaRPr lang="es-ES" sz="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¿QUÉ ES LA LECTURA DIGITAL?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2.1. Su espacio: la Web y su evolución</a:t>
            </a:r>
          </a:p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2.2. Su dominio: el hiperdocumento</a:t>
            </a:r>
          </a:p>
          <a:p>
            <a:pPr algn="ctr"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Véase</a:t>
            </a: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2.3. Su instrumento: Gestión de Contenidos Web</a:t>
            </a:r>
          </a:p>
          <a:p>
            <a:pPr algn="ctr"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Vocabularios y Esquemas Semánticos</a:t>
            </a: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2.4. Su finalidad:</a:t>
            </a:r>
          </a:p>
          <a:p>
            <a:pPr lvl="1">
              <a:buFont typeface="Wingdings" pitchFamily="2" charset="2"/>
              <a:buChar char="ü"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Semántica</a:t>
            </a:r>
          </a:p>
          <a:p>
            <a:pPr lvl="1">
              <a:buFont typeface="Wingdings" pitchFamily="2" charset="2"/>
              <a:buChar char="ü"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del Conocimiento</a:t>
            </a:r>
          </a:p>
          <a:p>
            <a:pPr lvl="1">
              <a:buFont typeface="Wingdings" pitchFamily="2" charset="2"/>
              <a:buChar char="ü"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Extracción Documental</a:t>
            </a:r>
          </a:p>
          <a:p>
            <a:pPr lvl="1">
              <a:buFont typeface="Wingdings" pitchFamily="2" charset="2"/>
              <a:buChar char="ü"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Visualización e innovación</a:t>
            </a:r>
          </a:p>
          <a:p>
            <a:pPr lvl="1">
              <a:buFont typeface="Wingdings" pitchFamily="2" charset="2"/>
              <a:buChar char="ü"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Toma de decisiones</a:t>
            </a: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ES" smtClean="0"/>
              <a:t>Conferencia Universidad Veracruzana. Septiembre de 2013</a:t>
            </a:r>
            <a:endParaRPr lang="en-US"/>
          </a:p>
        </p:txBody>
      </p:sp>
      <p:pic>
        <p:nvPicPr>
          <p:cNvPr id="2050" name="Picture 2" descr="D:\ACTIVO WOXTER\Estancia Veracruzana 2013\Imágenes para Conferencia\Innovació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3897134"/>
            <a:ext cx="2419350" cy="23036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6 CuadroTexto"/>
          <p:cNvSpPr txBox="1"/>
          <p:nvPr/>
        </p:nvSpPr>
        <p:spPr>
          <a:xfrm>
            <a:off x="5105400" y="6400800"/>
            <a:ext cx="2133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 smtClean="0"/>
              <a:t>Fuente: </a:t>
            </a:r>
            <a:r>
              <a:rPr lang="es-ES" sz="900" b="1" dirty="0" smtClean="0">
                <a:hlinkClick r:id="rId5"/>
              </a:rPr>
              <a:t>bitnavegante.blogspot.com</a:t>
            </a:r>
            <a:endParaRPr lang="es-ES" sz="9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¿CUÁL ES EL </a:t>
            </a:r>
            <a:r>
              <a:rPr lang="es-E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OBJETO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LD?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3.1. Las </a:t>
            </a:r>
            <a:r>
              <a:rPr lang="es-E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competencias en información</a:t>
            </a:r>
          </a:p>
          <a:p>
            <a:pPr>
              <a:buNone/>
            </a:pPr>
            <a:r>
              <a:rPr lang="es-E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CI y Educación: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Currículo</a:t>
            </a:r>
            <a:endPara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b) CI2: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Documento de Trabajo</a:t>
            </a:r>
            <a:endPara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3.2. CI y la naturaleza de la lectura web</a:t>
            </a:r>
          </a:p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Lectura hipertextual</a:t>
            </a:r>
          </a:p>
          <a:p>
            <a:pPr lvl="2">
              <a:buFont typeface="Wingdings" pitchFamily="2" charset="2"/>
              <a:buChar char="ü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contenidos web para organizar</a:t>
            </a:r>
          </a:p>
          <a:p>
            <a:pPr lvl="2">
              <a:buFont typeface="Wingdings" pitchFamily="2" charset="2"/>
              <a:buChar char="ü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de contenidos web para editar (ODE y OA)</a:t>
            </a:r>
          </a:p>
          <a:p>
            <a:pPr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b) Lectura icónica</a:t>
            </a:r>
          </a:p>
          <a:p>
            <a:pPr lvl="2">
              <a:buFont typeface="Wingdings" pitchFamily="2" charset="2"/>
              <a:buChar char="ü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Lectura de imagen: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Signos</a:t>
            </a: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Lectura móvil</a:t>
            </a:r>
          </a:p>
          <a:p>
            <a:pPr lvl="2">
              <a:buFont typeface="Wingdings" pitchFamily="2" charset="2"/>
              <a:buChar char="ü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M-learning: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es</a:t>
            </a: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d) Lectura auditiva:</a:t>
            </a:r>
          </a:p>
          <a:p>
            <a:pPr lvl="2">
              <a:buFont typeface="Wingdings" pitchFamily="2" charset="2"/>
              <a:buChar char="ü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Vídeos en red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ES" smtClean="0"/>
              <a:t>Conferencia Universidad Veracruzana. Septiembre de 2013</a:t>
            </a:r>
            <a:endParaRPr lang="en-US"/>
          </a:p>
        </p:txBody>
      </p:sp>
      <p:pic>
        <p:nvPicPr>
          <p:cNvPr id="6" name="5 Marcador de contenido" descr="CI2ICONO2_0CUADRAD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05600" y="1510145"/>
            <a:ext cx="1600200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7 CuadroTexto"/>
          <p:cNvSpPr txBox="1"/>
          <p:nvPr/>
        </p:nvSpPr>
        <p:spPr>
          <a:xfrm>
            <a:off x="7162800" y="3505201"/>
            <a:ext cx="1066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 smtClean="0"/>
              <a:t>Fuente: uv.es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LA LECTURA WEB COMO EVALUACIÓN DE CONTENIDOS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4.1. La evaluación como mejora y calidad de servicios</a:t>
            </a:r>
          </a:p>
          <a:p>
            <a:pPr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a) Evaluación del producto</a:t>
            </a:r>
          </a:p>
          <a:p>
            <a:pPr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b) Evaluación del proceso</a:t>
            </a:r>
          </a:p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4.2. La evaluación como mejora del proceso educativo</a:t>
            </a:r>
          </a:p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Aprendizaje permanente</a:t>
            </a:r>
          </a:p>
          <a:p>
            <a:pPr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b) Aprendizaje colaborativo</a:t>
            </a:r>
          </a:p>
          <a:p>
            <a:pPr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c) La innovación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ES" smtClean="0"/>
              <a:t>Conferencia Universidad Veracruzana. Septiembre de 2013</a:t>
            </a:r>
            <a:endParaRPr lang="en-US"/>
          </a:p>
        </p:txBody>
      </p:sp>
      <p:pic>
        <p:nvPicPr>
          <p:cNvPr id="1026" name="Picture 2" descr="D:\ACTIVO WOXTER\Estancia Veracruzana 2013\Imágenes para Conferencia\Progres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733800"/>
            <a:ext cx="2355850" cy="2355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6 CuadroTexto"/>
          <p:cNvSpPr txBox="1"/>
          <p:nvPr/>
        </p:nvSpPr>
        <p:spPr>
          <a:xfrm>
            <a:off x="4191000" y="6172200"/>
            <a:ext cx="3048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 smtClean="0">
                <a:hlinkClick r:id="rId3"/>
              </a:rPr>
              <a:t>ciclog.blogspot.com</a:t>
            </a:r>
            <a:r>
              <a:rPr lang="es-ES" sz="900" b="1" dirty="0" smtClean="0"/>
              <a:t> </a:t>
            </a:r>
            <a:r>
              <a:rPr lang="es-ES" sz="900" b="1" dirty="0" err="1" smtClean="0"/>
              <a:t>by</a:t>
            </a:r>
            <a:r>
              <a:rPr lang="es-ES" sz="900" b="1" dirty="0" smtClean="0"/>
              <a:t> Juan Carlos Santos </a:t>
            </a:r>
            <a:r>
              <a:rPr lang="es-ES" sz="900" b="1" dirty="0" err="1" smtClean="0"/>
              <a:t>Cougil</a:t>
            </a:r>
            <a:endParaRPr lang="es-ES" sz="900" b="1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LA LECTURA WEB COMO EVALUACIÓN DE CONTENIDOS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4.3. La evaluación como CI para la lectura web</a:t>
            </a:r>
          </a:p>
          <a:p>
            <a:pPr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a) Progreso competencial</a:t>
            </a:r>
          </a:p>
          <a:p>
            <a:pPr lvl="2">
              <a:buFont typeface="Wingdings" pitchFamily="2" charset="2"/>
              <a:buChar char="ü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Destrezas: aptitudes</a:t>
            </a:r>
          </a:p>
          <a:p>
            <a:pPr lvl="2">
              <a:buFont typeface="Wingdings" pitchFamily="2" charset="2"/>
              <a:buChar char="ü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Habilidades: capacidades</a:t>
            </a:r>
          </a:p>
          <a:p>
            <a:pPr lvl="2">
              <a:buFont typeface="Wingdings" pitchFamily="2" charset="2"/>
              <a:buChar char="ü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Competencias: actitudes</a:t>
            </a:r>
          </a:p>
          <a:p>
            <a:pPr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b) Progreso cognitivo</a:t>
            </a:r>
          </a:p>
          <a:p>
            <a:pPr lvl="2">
              <a:buFont typeface="Wingdings" pitchFamily="2" charset="2"/>
              <a:buChar char="ü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Información</a:t>
            </a:r>
          </a:p>
          <a:p>
            <a:pPr lvl="2">
              <a:buFont typeface="Wingdings" pitchFamily="2" charset="2"/>
              <a:buChar char="ü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Conocimiento</a:t>
            </a:r>
          </a:p>
          <a:p>
            <a:pPr lvl="2">
              <a:buFont typeface="Wingdings" pitchFamily="2" charset="2"/>
              <a:buChar char="ü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Saber</a:t>
            </a:r>
          </a:p>
          <a:p>
            <a:pPr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c) PISA y la lectura web</a:t>
            </a:r>
          </a:p>
          <a:p>
            <a:pPr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Informe</a:t>
            </a:r>
            <a:endPara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Pisa 2009</a:t>
            </a: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ES" smtClean="0"/>
              <a:t>Conferencia Universidad Veracruzana. Septiembre de 2013</a:t>
            </a:r>
            <a:endParaRPr lang="en-US"/>
          </a:p>
        </p:txBody>
      </p:sp>
      <p:pic>
        <p:nvPicPr>
          <p:cNvPr id="6" name="Picture 2" descr="http://www.altacapacidad.com/picts/arbo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25220" y="2590800"/>
            <a:ext cx="2723306" cy="21460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6 CuadroTexto"/>
          <p:cNvSpPr txBox="1"/>
          <p:nvPr/>
        </p:nvSpPr>
        <p:spPr>
          <a:xfrm>
            <a:off x="4953000" y="5257800"/>
            <a:ext cx="2286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 smtClean="0"/>
              <a:t>Fuente: www.altacapacidad.com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LECTURA WEB E INSTRUMENTOS DE EVALUACIÓN DE CONTENIDOS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5.1. </a:t>
            </a:r>
            <a:r>
              <a:rPr lang="es-E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Checklist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encuesta</a:t>
            </a:r>
          </a:p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La encuesta y efectividades</a:t>
            </a:r>
          </a:p>
          <a:p>
            <a:pPr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b) Criterios: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ejemplo 1</a:t>
            </a: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5.2. Destrezas y habilidades y cuestionarios</a:t>
            </a:r>
          </a:p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Cuestionarios y efectividades: los </a:t>
            </a:r>
            <a:r>
              <a:rPr lang="es-E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tests</a:t>
            </a:r>
            <a:endPara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b) Un método: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ejemplo 2</a:t>
            </a: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5.3. Competencias e indicadores</a:t>
            </a:r>
          </a:p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Indicadores y efectividades</a:t>
            </a:r>
          </a:p>
          <a:p>
            <a:pPr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b) Un modelo: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ejemplo 3</a:t>
            </a: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ES" smtClean="0"/>
              <a:t>Conferencia Universidad Veracruzana. Septiembre de 2013</a:t>
            </a:r>
            <a:endParaRPr lang="en-US"/>
          </a:p>
        </p:txBody>
      </p:sp>
      <p:pic>
        <p:nvPicPr>
          <p:cNvPr id="1026" name="Picture 2" descr="D:\ACTIVO WOXTER\Estancia Veracruzana 2013\Imágenes para Conferencia\Indicador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66208" y="3810000"/>
            <a:ext cx="2506218" cy="198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6 CuadroTexto"/>
          <p:cNvSpPr txBox="1"/>
          <p:nvPr/>
        </p:nvSpPr>
        <p:spPr>
          <a:xfrm>
            <a:off x="4572000" y="6019800"/>
            <a:ext cx="3581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 smtClean="0"/>
              <a:t>Fuente: </a:t>
            </a:r>
            <a:r>
              <a:rPr lang="es-E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desarrollosustentable-actuemos.blogspot.com</a:t>
            </a:r>
            <a:endParaRPr lang="es-E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DISEÑO DE INDICADORES COMPETENCIALES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6.1. Necesidad de herramientas para indicadores</a:t>
            </a:r>
          </a:p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Evaluación para educandos y para entidades</a:t>
            </a:r>
          </a:p>
          <a:p>
            <a:pPr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b) Modelos de evaluación para ALFIN</a:t>
            </a:r>
          </a:p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6.2. Diseño de herramientas evaluativas</a:t>
            </a:r>
          </a:p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BE entre interrogantes: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véase</a:t>
            </a:r>
            <a:endPara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b) TALIS: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véase</a:t>
            </a:r>
            <a:endPara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c) CIIP: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véase</a:t>
            </a:r>
            <a:endPara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6.3. Criterios evaluativos para el diseño</a:t>
            </a:r>
          </a:p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Pinto: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véase</a:t>
            </a:r>
            <a:endPara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b) </a:t>
            </a:r>
            <a:r>
              <a:rPr lang="es-E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Gronholdt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Véase</a:t>
            </a:r>
            <a:endPara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6.4. Modelos de indicadores</a:t>
            </a:r>
          </a:p>
          <a:p>
            <a:pPr>
              <a:buNone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SIBIS</a:t>
            </a:r>
          </a:p>
          <a:p>
            <a:pPr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b) MEC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ES" smtClean="0"/>
              <a:t>Conferencia Universidad Veracruzana. Septiembre de 2013</a:t>
            </a:r>
            <a:endParaRPr lang="en-US"/>
          </a:p>
        </p:txBody>
      </p:sp>
      <p:pic>
        <p:nvPicPr>
          <p:cNvPr id="2050" name="Picture 2" descr="D:\ACTIVO WOXTER\Estancia Veracruzana 2013\Imágenes para Conferencia\Calidad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2362200"/>
            <a:ext cx="2371725" cy="1924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6 CuadroTexto"/>
          <p:cNvSpPr txBox="1"/>
          <p:nvPr/>
        </p:nvSpPr>
        <p:spPr>
          <a:xfrm>
            <a:off x="5791200" y="4572000"/>
            <a:ext cx="2743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Fuente: </a:t>
            </a:r>
            <a:r>
              <a:rPr 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/>
              </a:rPr>
              <a:t>www.cartapolitica.org</a:t>
            </a:r>
            <a:r>
              <a:rPr 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.</a:t>
            </a:r>
            <a:r>
              <a:rPr 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/>
              </a:rPr>
              <a:t>More </a:t>
            </a:r>
            <a:r>
              <a:rPr lang="en-US" sz="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/>
              </a:rPr>
              <a:t>sizes</a:t>
            </a:r>
            <a:r>
              <a:rPr lang="en-US" sz="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/>
              </a:rPr>
              <a:t>by</a:t>
            </a:r>
            <a:r>
              <a:rPr 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/>
              </a:rPr>
              <a:t> Esteban </a:t>
            </a:r>
            <a:r>
              <a:rPr lang="en-US" sz="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/>
              </a:rPr>
              <a:t>Bullrich</a:t>
            </a:r>
            <a:endParaRPr lang="en-US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INDICADORES PARA LECTURA DIGITAL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7.1. Módulos del diseño instructivo de los OA</a:t>
            </a:r>
          </a:p>
          <a:p>
            <a:pPr lvl="2">
              <a:buFont typeface="Wingdings" pitchFamily="2" charset="2"/>
              <a:buChar char="ü"/>
            </a:pP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Módulo introductorio. Contextualiza la actividad y enuncia los objetivos didácticos. </a:t>
            </a:r>
          </a:p>
          <a:p>
            <a:pPr lvl="2">
              <a:buFont typeface="Wingdings" pitchFamily="2" charset="2"/>
              <a:buChar char="ü"/>
            </a:pP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Módulo expositivo. Presenta los contenidos necesarios para realizar la actividad.</a:t>
            </a:r>
          </a:p>
          <a:p>
            <a:pPr lvl="2">
              <a:buFont typeface="Wingdings" pitchFamily="2" charset="2"/>
              <a:buChar char="ü"/>
            </a:pP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Módulo ilustrativo. Presenta ejemplos relacionados con el contenido y los objetivos didácticos para facilitar la comprensión y la evaluación.</a:t>
            </a:r>
          </a:p>
          <a:p>
            <a:pPr lvl="2">
              <a:buFont typeface="Wingdings" pitchFamily="2" charset="2"/>
              <a:buChar char="ü"/>
            </a:pP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Módulo evaluativo. Trata de medir la consecución de los objetivos didácticos por distintos medios (test, ejercicios prácticos, proyectos, etc.</a:t>
            </a:r>
            <a:endPara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7.2. Lectura y escritura en los OA: actividades asimiladas por función.</a:t>
            </a:r>
          </a:p>
          <a:p>
            <a:pPr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a) Los OA en Alfabetización en Información</a:t>
            </a:r>
          </a:p>
          <a:p>
            <a:pPr lvl="2">
              <a:buFont typeface="Wingdings" pitchFamily="2" charset="2"/>
              <a:buChar char="ü"/>
            </a:pP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OA en Programas ALFIN: son parte del diseño, constituyen un módulo del programa </a:t>
            </a: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Propuesta</a:t>
            </a:r>
            <a:endParaRPr lang="es-E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buFont typeface="Wingdings" pitchFamily="2" charset="2"/>
              <a:buChar char="ü"/>
            </a:pP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Tutoriales OA para Programas ALFIN </a:t>
            </a: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NJCU</a:t>
            </a:r>
            <a:endParaRPr lang="es-E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buFont typeface="Wingdings" pitchFamily="2" charset="2"/>
              <a:buChar char="ü"/>
            </a:pP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OA como contenido digital educativo</a:t>
            </a:r>
          </a:p>
          <a:p>
            <a:pPr lvl="2">
              <a:buNone/>
            </a:pP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Colección ACRL</a:t>
            </a:r>
            <a:endParaRPr lang="es-E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b) La evaluación en los OA</a:t>
            </a:r>
          </a:p>
          <a:p>
            <a:pPr lvl="2">
              <a:buFont typeface="Wingdings" pitchFamily="2" charset="2"/>
              <a:buChar char="ü"/>
            </a:pP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formal de OA: </a:t>
            </a: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Herramientas</a:t>
            </a:r>
            <a:endParaRPr lang="es-E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buFont typeface="Wingdings" pitchFamily="2" charset="2"/>
              <a:buChar char="ü"/>
            </a:pP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de contenidos OA: </a:t>
            </a: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Modelos</a:t>
            </a:r>
            <a:endParaRPr lang="es-E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ES" smtClean="0"/>
              <a:t>Conferencia Universidad Veracruzana. Septiembre de 2013</a:t>
            </a:r>
            <a:endParaRPr lang="en-US"/>
          </a:p>
        </p:txBody>
      </p:sp>
      <p:pic>
        <p:nvPicPr>
          <p:cNvPr id="6" name="Picture 2" descr="http://4.bp.blogspot.com/_eCATzVXtYkA/SmImA6U00UI/AAAAAAAAAS0/jPDqsL35DNQ/s320/o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7400" y="4572000"/>
            <a:ext cx="1784609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7 CuadroTexto"/>
          <p:cNvSpPr txBox="1"/>
          <p:nvPr/>
        </p:nvSpPr>
        <p:spPr>
          <a:xfrm>
            <a:off x="5410200" y="6324600"/>
            <a:ext cx="2895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Fuente: sxxidocencia.blogspot.com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2985</TotalTime>
  <Words>505</Words>
  <Application>Microsoft Office PowerPoint</Application>
  <PresentationFormat>Presentación en pantalla (4:3)</PresentationFormat>
  <Paragraphs>182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Mirador</vt:lpstr>
      <vt:lpstr>   CONFERENCIA PLENARIA  UNIVERSIDAD VERACRUZANA     XALAPA (MÉXICO) </vt:lpstr>
      <vt:lpstr>1. ¿QUÉ NO ES LA LECTURA DIGITAL?</vt:lpstr>
      <vt:lpstr>2. ¿QUÉ ES LA LECTURA DIGITAL?</vt:lpstr>
      <vt:lpstr>3. ¿CUÁL ES EL OBJETO DE LA LD?</vt:lpstr>
      <vt:lpstr>4. LA LECTURA WEB COMO EVALUACIÓN DE CONTENIDOS</vt:lpstr>
      <vt:lpstr>4. LA LECTURA WEB COMO EVALUACIÓN DE CONTENIDOS</vt:lpstr>
      <vt:lpstr>5. LECTURA WEB E INSTRUMENTOS DE EVALUACIÓN DE CONTENIDOS</vt:lpstr>
      <vt:lpstr>6. DISEÑO DE INDICADORES COMPETENCIALES</vt:lpstr>
      <vt:lpstr>7. INDICADORES PARA LECTURA DIGITAL</vt:lpstr>
      <vt:lpstr>8. INDICADORES PARA LECTURA VISUAL Y HABLANTE</vt:lpstr>
      <vt:lpstr>9. INDICADORES PARA LECTURA MÓVIL Y SOCIAL</vt:lpstr>
      <vt:lpstr>10. PROYECTOS PERSONALES</vt:lpstr>
      <vt:lpstr>¡MUCHAS GRACIAS!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Marzal García-Quismondo, Miguel Ángel</dc:creator>
  <cp:lastModifiedBy>Paloma</cp:lastModifiedBy>
  <cp:revision>297</cp:revision>
  <dcterms:created xsi:type="dcterms:W3CDTF">2006-08-16T00:00:00Z</dcterms:created>
  <dcterms:modified xsi:type="dcterms:W3CDTF">2013-09-26T14:30:26Z</dcterms:modified>
</cp:coreProperties>
</file>