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46B9C-CF52-4640-8FC8-C5B2D6D803C2}" v="27" dt="2022-12-01T03:00:43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9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4098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081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067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5776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884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4292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00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0332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236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758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673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6CB57-9701-4D25-B5E9-2CD395CE0583}" type="datetimeFigureOut">
              <a:rPr lang="es-MX" smtClean="0"/>
              <a:t>01/12/2022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5DB83-0850-4C05-A56A-D5AD48461CC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53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4BE06F17-B165-862C-5F88-8FACC0C0BF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2096587" y="4902320"/>
            <a:ext cx="2664826" cy="2904367"/>
          </a:xfrm>
          <a:prstGeom prst="rect">
            <a:avLst/>
          </a:prstGeom>
          <a:ln>
            <a:noFill/>
          </a:ln>
        </p:spPr>
      </p:pic>
      <p:sp>
        <p:nvSpPr>
          <p:cNvPr id="6" name="Rectángulo 5">
            <a:hlinkClick r:id="rId3" action="ppaction://hlinksldjump"/>
            <a:extLst>
              <a:ext uri="{FF2B5EF4-FFF2-40B4-BE49-F238E27FC236}">
                <a16:creationId xmlns:a16="http://schemas.microsoft.com/office/drawing/2014/main" id="{DBDFCBB6-FA7A-5AE6-F02D-8A18637CBD51}"/>
              </a:ext>
            </a:extLst>
          </p:cNvPr>
          <p:cNvSpPr/>
          <p:nvPr/>
        </p:nvSpPr>
        <p:spPr>
          <a:xfrm>
            <a:off x="2398853" y="8194879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F643150-750C-DDDF-817E-D4A69D6605B4}"/>
              </a:ext>
            </a:extLst>
          </p:cNvPr>
          <p:cNvSpPr txBox="1"/>
          <p:nvPr/>
        </p:nvSpPr>
        <p:spPr>
          <a:xfrm>
            <a:off x="744098" y="199414"/>
            <a:ext cx="53698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200" dirty="0">
              <a:latin typeface="Gill Sans Nova" panose="020B0602020104020203" pitchFamily="34" charset="0"/>
            </a:endParaRPr>
          </a:p>
          <a:p>
            <a:pPr algn="ctr"/>
            <a:r>
              <a:rPr lang="es-MX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5B705C4-1C6C-A02C-88EA-301BAC63701D}"/>
              </a:ext>
            </a:extLst>
          </p:cNvPr>
          <p:cNvSpPr txBox="1"/>
          <p:nvPr/>
        </p:nvSpPr>
        <p:spPr>
          <a:xfrm>
            <a:off x="182300" y="1904536"/>
            <a:ext cx="64933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latin typeface="Gill Sans MT" panose="020B0502020104020203" pitchFamily="34" charset="0"/>
              </a:rPr>
              <a:t>Bienvenidos al</a:t>
            </a:r>
          </a:p>
          <a:p>
            <a:pPr algn="ctr"/>
            <a:endParaRPr lang="es-MX" dirty="0">
              <a:latin typeface="Gill Sans MT" panose="020B0502020104020203" pitchFamily="34" charset="0"/>
            </a:endParaRPr>
          </a:p>
          <a:p>
            <a:pPr algn="ctr"/>
            <a:r>
              <a:rPr lang="es-MX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1</a:t>
            </a:r>
            <a:r>
              <a:rPr lang="es-MX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era</a:t>
            </a:r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Jornada Interdisciplinaria del AAT</a:t>
            </a:r>
          </a:p>
          <a:p>
            <a:pPr algn="ctr"/>
            <a:r>
              <a:rPr lang="es-MX" sz="2800" i="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Docencia, Investigación, Extensión y Gestión</a:t>
            </a:r>
          </a:p>
        </p:txBody>
      </p:sp>
    </p:spTree>
    <p:extLst>
      <p:ext uri="{BB962C8B-B14F-4D97-AF65-F5344CB8AC3E}">
        <p14:creationId xmlns:p14="http://schemas.microsoft.com/office/powerpoint/2010/main" val="109501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4BE06F17-B165-862C-5F88-8FACC0C0BF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6" name="Rectángulo 5">
            <a:hlinkClick r:id="rId3" action="ppaction://hlinksldjump"/>
            <a:extLst>
              <a:ext uri="{FF2B5EF4-FFF2-40B4-BE49-F238E27FC236}">
                <a16:creationId xmlns:a16="http://schemas.microsoft.com/office/drawing/2014/main" id="{DBDFCBB6-FA7A-5AE6-F02D-8A18637CBD51}"/>
              </a:ext>
            </a:extLst>
          </p:cNvPr>
          <p:cNvSpPr/>
          <p:nvPr/>
        </p:nvSpPr>
        <p:spPr>
          <a:xfrm>
            <a:off x="1368706" y="2777925"/>
            <a:ext cx="2765876" cy="707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MX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VISIÓN</a:t>
            </a:r>
          </a:p>
        </p:txBody>
      </p:sp>
      <p:sp>
        <p:nvSpPr>
          <p:cNvPr id="4" name="Rectángulo 3">
            <a:hlinkClick r:id="rId4" action="ppaction://hlinksldjump"/>
            <a:extLst>
              <a:ext uri="{FF2B5EF4-FFF2-40B4-BE49-F238E27FC236}">
                <a16:creationId xmlns:a16="http://schemas.microsoft.com/office/drawing/2014/main" id="{5D31EA53-CA0E-58BF-9FE2-560E3FE47450}"/>
              </a:ext>
            </a:extLst>
          </p:cNvPr>
          <p:cNvSpPr/>
          <p:nvPr/>
        </p:nvSpPr>
        <p:spPr>
          <a:xfrm>
            <a:off x="1368706" y="3709232"/>
            <a:ext cx="2765876" cy="707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MX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MISIÓN</a:t>
            </a:r>
          </a:p>
        </p:txBody>
      </p:sp>
      <p:sp>
        <p:nvSpPr>
          <p:cNvPr id="8" name="Rectángulo 7">
            <a:hlinkClick r:id="rId5" action="ppaction://hlinksldjump"/>
            <a:extLst>
              <a:ext uri="{FF2B5EF4-FFF2-40B4-BE49-F238E27FC236}">
                <a16:creationId xmlns:a16="http://schemas.microsoft.com/office/drawing/2014/main" id="{495D636C-5D77-0869-48A7-3F9965B8C14A}"/>
              </a:ext>
            </a:extLst>
          </p:cNvPr>
          <p:cNvSpPr/>
          <p:nvPr/>
        </p:nvSpPr>
        <p:spPr>
          <a:xfrm>
            <a:off x="1368706" y="4640539"/>
            <a:ext cx="2765876" cy="707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MX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DE INGRESO</a:t>
            </a:r>
          </a:p>
        </p:txBody>
      </p:sp>
      <p:sp>
        <p:nvSpPr>
          <p:cNvPr id="9" name="Rectángulo 8">
            <a:hlinkClick r:id="rId6" action="ppaction://hlinksldjump"/>
            <a:extLst>
              <a:ext uri="{FF2B5EF4-FFF2-40B4-BE49-F238E27FC236}">
                <a16:creationId xmlns:a16="http://schemas.microsoft.com/office/drawing/2014/main" id="{F352526E-AA05-DA95-F78A-8851971086B7}"/>
              </a:ext>
            </a:extLst>
          </p:cNvPr>
          <p:cNvSpPr/>
          <p:nvPr/>
        </p:nvSpPr>
        <p:spPr>
          <a:xfrm>
            <a:off x="1368706" y="5571846"/>
            <a:ext cx="2765876" cy="7078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MX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PERFIL DE EGRESO</a:t>
            </a:r>
          </a:p>
        </p:txBody>
      </p:sp>
      <p:sp>
        <p:nvSpPr>
          <p:cNvPr id="10" name="Rectángulo 9">
            <a:hlinkClick r:id="rId7" action="ppaction://hlinksldjump"/>
            <a:extLst>
              <a:ext uri="{FF2B5EF4-FFF2-40B4-BE49-F238E27FC236}">
                <a16:creationId xmlns:a16="http://schemas.microsoft.com/office/drawing/2014/main" id="{9945EADD-7DF1-52EE-BB1B-37076C9E8495}"/>
              </a:ext>
            </a:extLst>
          </p:cNvPr>
          <p:cNvSpPr/>
          <p:nvPr/>
        </p:nvSpPr>
        <p:spPr>
          <a:xfrm>
            <a:off x="1389435" y="6503153"/>
            <a:ext cx="2765876" cy="707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MX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CURRICULAR</a:t>
            </a:r>
          </a:p>
        </p:txBody>
      </p:sp>
      <p:sp>
        <p:nvSpPr>
          <p:cNvPr id="11" name="Rectángulo 10">
            <a:hlinkClick r:id="rId8" action="ppaction://hlinksldjump"/>
            <a:extLst>
              <a:ext uri="{FF2B5EF4-FFF2-40B4-BE49-F238E27FC236}">
                <a16:creationId xmlns:a16="http://schemas.microsoft.com/office/drawing/2014/main" id="{551B0D05-7AAC-B0E2-D086-564434CA331D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F596601-F602-A296-B10B-2FCF022416A1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</p:spTree>
    <p:extLst>
      <p:ext uri="{BB962C8B-B14F-4D97-AF65-F5344CB8AC3E}">
        <p14:creationId xmlns:p14="http://schemas.microsoft.com/office/powerpoint/2010/main" val="426720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AA7CEBC-E20E-BAB2-54A0-40081C89FCB9}"/>
              </a:ext>
            </a:extLst>
          </p:cNvPr>
          <p:cNvSpPr txBox="1"/>
          <p:nvPr/>
        </p:nvSpPr>
        <p:spPr>
          <a:xfrm>
            <a:off x="675137" y="1675635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/>
              <a:t>Visión </a:t>
            </a:r>
          </a:p>
        </p:txBody>
      </p:sp>
      <p:sp>
        <p:nvSpPr>
          <p:cNvPr id="11" name="Rectángulo 10">
            <a:hlinkClick r:id="rId2" action="ppaction://hlinksldjump"/>
            <a:extLst>
              <a:ext uri="{FF2B5EF4-FFF2-40B4-BE49-F238E27FC236}">
                <a16:creationId xmlns:a16="http://schemas.microsoft.com/office/drawing/2014/main" id="{0F9A87AB-3AD2-3763-3E6F-431A94FCD568}"/>
              </a:ext>
            </a:extLst>
          </p:cNvPr>
          <p:cNvSpPr/>
          <p:nvPr/>
        </p:nvSpPr>
        <p:spPr>
          <a:xfrm>
            <a:off x="359289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8A718D-B680-199A-CFA2-8639EBD49B2D}"/>
              </a:ext>
            </a:extLst>
          </p:cNvPr>
          <p:cNvSpPr txBox="1"/>
          <p:nvPr/>
        </p:nvSpPr>
        <p:spPr>
          <a:xfrm>
            <a:off x="651076" y="3128715"/>
            <a:ext cx="555584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Para el año 2025 el programa educativo de Ingeniería Civil es reconocido a nivel internacional por difundir el conocimiento en obras hidráulicas y sanitarias, vías generales de comunicación, edificaciones y obras civiles en general, a través del diagnóstico, investigación, planeación y diseño, dirigidos a atender las necesidades de formación y actualización de sus egresados.</a:t>
            </a:r>
          </a:p>
          <a:p>
            <a:endParaRPr lang="es-ES" sz="1200" dirty="0"/>
          </a:p>
          <a:p>
            <a:pPr algn="just"/>
            <a:r>
              <a:rPr lang="es-ES" sz="1200" dirty="0"/>
              <a:t>Este programa educativo responde a los estándares de calidad de los organismos acreditadores de enseñanza superior, ofrece servicios de estudios y dictámenes a la sociedad.</a:t>
            </a:r>
          </a:p>
          <a:p>
            <a:endParaRPr lang="es-ES" sz="1200" dirty="0"/>
          </a:p>
          <a:p>
            <a:pPr algn="just"/>
            <a:r>
              <a:rPr lang="es-ES" sz="1200" dirty="0"/>
              <a:t>Mantiene programas de vinculación con los diferentes sectores de la sociedad, que promueven el intercambio y otorgamiento de becas para sus estudiantes y académicos y coadyuva con ellas en la conservación y mejoramiento de la calidad de vida de la población a través del desarrollo de servicio social, experiencia recepcional y prácticas profesionales de los que se derivan programas de apoyo tendientes al logro de estos objetivos.</a:t>
            </a:r>
          </a:p>
          <a:p>
            <a:endParaRPr lang="es-ES" sz="1200" dirty="0"/>
          </a:p>
          <a:p>
            <a:pPr algn="just"/>
            <a:r>
              <a:rPr lang="es-ES" sz="1200" dirty="0"/>
              <a:t>La planta académica del programa educativo de Ingeniería Civil está integrada por profesores de tiempo completo de los cuales el 50% cuenta con perfil deseable PRODEP y el 100% tiene estudios de postgrado; sus docentes integran 50% cuerpos académicos consolidados y 50% en consolidación que desarrollan proyectos de investigación inter y multidisciplinaria para fortalecer las líneas de generación y aplicación del conocimiento.</a:t>
            </a:r>
            <a:endParaRPr lang="es-MX" sz="1200" dirty="0"/>
          </a:p>
        </p:txBody>
      </p:sp>
      <p:pic>
        <p:nvPicPr>
          <p:cNvPr id="4" name="Imagen 3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36FC36C7-D6D3-BAF4-9DDB-0B86BEB2F8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A130049-D3DC-292A-6A4B-7EF9DA4357ED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9" name="Rectángulo 8">
            <a:hlinkClick r:id="rId4" action="ppaction://hlinksldjump"/>
            <a:extLst>
              <a:ext uri="{FF2B5EF4-FFF2-40B4-BE49-F238E27FC236}">
                <a16:creationId xmlns:a16="http://schemas.microsoft.com/office/drawing/2014/main" id="{62753A82-4904-8F94-BC2B-6AF1EF33B9A4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</p:spTree>
    <p:extLst>
      <p:ext uri="{BB962C8B-B14F-4D97-AF65-F5344CB8AC3E}">
        <p14:creationId xmlns:p14="http://schemas.microsoft.com/office/powerpoint/2010/main" val="227120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F9A87AB-3AD2-3763-3E6F-431A94FCD568}"/>
              </a:ext>
            </a:extLst>
          </p:cNvPr>
          <p:cNvSpPr/>
          <p:nvPr/>
        </p:nvSpPr>
        <p:spPr>
          <a:xfrm>
            <a:off x="359289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8A718D-B680-199A-CFA2-8639EBD49B2D}"/>
              </a:ext>
            </a:extLst>
          </p:cNvPr>
          <p:cNvSpPr txBox="1"/>
          <p:nvPr/>
        </p:nvSpPr>
        <p:spPr>
          <a:xfrm>
            <a:off x="651076" y="3128715"/>
            <a:ext cx="5555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misión de la Facultad de Ingeniería Civil, es la de formar profesionistas competentes a nivel licenciatura y posgrado en el ámbito de la Ingeniería Civil para satisfacer las necesidades sociales en cuanto a obras civiles orientadas a incrementar la calidad de vida de la población considerando el desarrollo sustentable, mediante la docencia, investigación, extensión de los servicios y difusión de la cultura, vinculados con diferentes sectores de la sociedad, con una planta docente de reconocida habilitación académica y agrupada en cuerpos académicos con líneas de generación y aplicación del conocimiento y con laboratorios equipados.</a:t>
            </a:r>
          </a:p>
          <a:p>
            <a:pPr algn="just"/>
            <a:endParaRPr lang="es-ES" sz="1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DFC202-3861-059D-5E23-E9A6AC41BEE6}"/>
              </a:ext>
            </a:extLst>
          </p:cNvPr>
          <p:cNvSpPr txBox="1"/>
          <p:nvPr/>
        </p:nvSpPr>
        <p:spPr>
          <a:xfrm>
            <a:off x="675137" y="1675635"/>
            <a:ext cx="156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/>
              <a:t>Misión </a:t>
            </a:r>
          </a:p>
        </p:txBody>
      </p:sp>
      <p:pic>
        <p:nvPicPr>
          <p:cNvPr id="2" name="Imagen 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59DEA36A-5413-1CFC-C39C-AD5DD486B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0BC89E0-A010-897C-7B0A-8E278D992243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8" name="Rectángulo 7">
            <a:hlinkClick r:id="rId3" action="ppaction://hlinksldjump"/>
            <a:extLst>
              <a:ext uri="{FF2B5EF4-FFF2-40B4-BE49-F238E27FC236}">
                <a16:creationId xmlns:a16="http://schemas.microsoft.com/office/drawing/2014/main" id="{DC730718-6CBD-EB3A-D400-D2896EA2A478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</p:spTree>
    <p:extLst>
      <p:ext uri="{BB962C8B-B14F-4D97-AF65-F5344CB8AC3E}">
        <p14:creationId xmlns:p14="http://schemas.microsoft.com/office/powerpoint/2010/main" val="3979374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F9A87AB-3AD2-3763-3E6F-431A94FCD568}"/>
              </a:ext>
            </a:extLst>
          </p:cNvPr>
          <p:cNvSpPr/>
          <p:nvPr/>
        </p:nvSpPr>
        <p:spPr>
          <a:xfrm>
            <a:off x="359289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8A718D-B680-199A-CFA2-8639EBD49B2D}"/>
              </a:ext>
            </a:extLst>
          </p:cNvPr>
          <p:cNvSpPr txBox="1"/>
          <p:nvPr/>
        </p:nvSpPr>
        <p:spPr>
          <a:xfrm>
            <a:off x="651076" y="3128715"/>
            <a:ext cx="5555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misión de la Facultad de Ingeniería Civil, es la de formar profesionistas competentes a nivel licenciatura y posgrado en el ámbito de la Ingeniería Civil para satisfacer las necesidades sociales en cuanto a obras civiles orientadas a incrementar la calidad de vida de la población considerando el desarrollo sustentable, mediante la docencia, investigación, extensión de los servicios y difusión de la cultura, vinculados con diferentes sectores de la sociedad, con una planta docente de reconocida habilitación académica y agrupada en cuerpos académicos con líneas de generación y aplicación del conocimiento y con laboratorios equipados.</a:t>
            </a:r>
          </a:p>
          <a:p>
            <a:pPr algn="just"/>
            <a:endParaRPr lang="es-ES" sz="1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DFC202-3861-059D-5E23-E9A6AC41BEE6}"/>
              </a:ext>
            </a:extLst>
          </p:cNvPr>
          <p:cNvSpPr txBox="1"/>
          <p:nvPr/>
        </p:nvSpPr>
        <p:spPr>
          <a:xfrm>
            <a:off x="675137" y="1675635"/>
            <a:ext cx="3325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/>
              <a:t>Perfil de Ingreso </a:t>
            </a:r>
          </a:p>
        </p:txBody>
      </p:sp>
      <p:pic>
        <p:nvPicPr>
          <p:cNvPr id="2" name="Imagen 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DFAB249-6F33-6B87-D51B-78AF1A40C1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2B2983-4B2A-55BD-35A3-6EB14F1474A0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8" name="Rectángulo 7">
            <a:hlinkClick r:id="rId3" action="ppaction://hlinksldjump"/>
            <a:extLst>
              <a:ext uri="{FF2B5EF4-FFF2-40B4-BE49-F238E27FC236}">
                <a16:creationId xmlns:a16="http://schemas.microsoft.com/office/drawing/2014/main" id="{799B2A43-6C0E-753C-7675-B6092362CB60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</p:spTree>
    <p:extLst>
      <p:ext uri="{BB962C8B-B14F-4D97-AF65-F5344CB8AC3E}">
        <p14:creationId xmlns:p14="http://schemas.microsoft.com/office/powerpoint/2010/main" val="3642500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F9A87AB-3AD2-3763-3E6F-431A94FCD568}"/>
              </a:ext>
            </a:extLst>
          </p:cNvPr>
          <p:cNvSpPr/>
          <p:nvPr/>
        </p:nvSpPr>
        <p:spPr>
          <a:xfrm>
            <a:off x="359289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8A718D-B680-199A-CFA2-8639EBD49B2D}"/>
              </a:ext>
            </a:extLst>
          </p:cNvPr>
          <p:cNvSpPr txBox="1"/>
          <p:nvPr/>
        </p:nvSpPr>
        <p:spPr>
          <a:xfrm>
            <a:off x="651076" y="3128715"/>
            <a:ext cx="5555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misión de la Facultad de Ingeniería Civil, es la de formar profesionistas competentes a nivel licenciatura y posgrado en el ámbito de la Ingeniería Civil para satisfacer las necesidades sociales en cuanto a obras civiles orientadas a incrementar la calidad de vida de la población considerando el desarrollo sustentable, mediante la docencia, investigación, extensión de los servicios y difusión de la cultura, vinculados con diferentes sectores de la sociedad, con una planta docente de reconocida habilitación académica y agrupada en cuerpos académicos con líneas de generación y aplicación del conocimiento y con laboratorios equipados.</a:t>
            </a:r>
          </a:p>
          <a:p>
            <a:pPr algn="just"/>
            <a:endParaRPr lang="es-ES" sz="1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DFC202-3861-059D-5E23-E9A6AC41BEE6}"/>
              </a:ext>
            </a:extLst>
          </p:cNvPr>
          <p:cNvSpPr txBox="1"/>
          <p:nvPr/>
        </p:nvSpPr>
        <p:spPr>
          <a:xfrm>
            <a:off x="675137" y="1675635"/>
            <a:ext cx="3192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/>
              <a:t>Perfil de Egreso </a:t>
            </a:r>
          </a:p>
        </p:txBody>
      </p:sp>
      <p:pic>
        <p:nvPicPr>
          <p:cNvPr id="2" name="Imagen 1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873B38F-EFE5-9086-513B-E42CA5410F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47F19CC-9386-D659-9719-A9EB756EB37B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8" name="Rectángulo 7">
            <a:hlinkClick r:id="rId3" action="ppaction://hlinksldjump"/>
            <a:extLst>
              <a:ext uri="{FF2B5EF4-FFF2-40B4-BE49-F238E27FC236}">
                <a16:creationId xmlns:a16="http://schemas.microsoft.com/office/drawing/2014/main" id="{9B373ACB-35AD-6CFB-5DAB-652A996F8AD1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20F1437-961F-E105-A19A-9E55770D0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057" y="5030743"/>
            <a:ext cx="3023886" cy="226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65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F9A87AB-3AD2-3763-3E6F-431A94FCD568}"/>
              </a:ext>
            </a:extLst>
          </p:cNvPr>
          <p:cNvSpPr/>
          <p:nvPr/>
        </p:nvSpPr>
        <p:spPr>
          <a:xfrm>
            <a:off x="359289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regresar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DFC202-3861-059D-5E23-E9A6AC41BEE6}"/>
              </a:ext>
            </a:extLst>
          </p:cNvPr>
          <p:cNvSpPr txBox="1"/>
          <p:nvPr/>
        </p:nvSpPr>
        <p:spPr>
          <a:xfrm>
            <a:off x="359289" y="1242177"/>
            <a:ext cx="3468919" cy="67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/>
              <a:t>Mapa Curricular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BBE9E2-7E3A-6EF0-4D85-A8C4437CD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8" y="1970521"/>
            <a:ext cx="6577752" cy="53123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774FEA9-FD7E-4E7A-79F9-926B8CBFC1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79"/>
          <a:stretch/>
        </p:blipFill>
        <p:spPr bwMode="auto">
          <a:xfrm>
            <a:off x="5052491" y="7372575"/>
            <a:ext cx="1070610" cy="74422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904C5B0-8C72-8643-B621-04A06F507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08" y="7340079"/>
            <a:ext cx="2085975" cy="79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0FA87C-3FC6-4F57-42D5-6AC9948FD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164" y="7340079"/>
            <a:ext cx="1638300" cy="89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B98FF32-3C3F-8332-8841-1EA41E22E5E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0"/>
          <a:stretch/>
        </p:blipFill>
        <p:spPr>
          <a:xfrm>
            <a:off x="194302" y="170854"/>
            <a:ext cx="1099595" cy="1198438"/>
          </a:xfrm>
          <a:prstGeom prst="rect">
            <a:avLst/>
          </a:prstGeom>
          <a:ln>
            <a:noFill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848449E-54A9-EA2E-8A6A-98FE0867B791}"/>
              </a:ext>
            </a:extLst>
          </p:cNvPr>
          <p:cNvSpPr txBox="1"/>
          <p:nvPr/>
        </p:nvSpPr>
        <p:spPr>
          <a:xfrm>
            <a:off x="1666754" y="205887"/>
            <a:ext cx="499694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UNIVERSIDAD VERACRUZANA</a:t>
            </a:r>
          </a:p>
          <a:p>
            <a:pPr algn="ctr"/>
            <a:r>
              <a:rPr lang="es-MX" dirty="0">
                <a:latin typeface="Gill Sans Nova" panose="020B0602020104020203" pitchFamily="34" charset="0"/>
              </a:rPr>
              <a:t>SECRETARIA ACADEMICA</a:t>
            </a:r>
          </a:p>
          <a:p>
            <a:pPr algn="ctr"/>
            <a:endParaRPr lang="es-MX" sz="1100" dirty="0">
              <a:latin typeface="Gill Sans Nova" panose="020B0602020104020203" pitchFamily="34" charset="0"/>
            </a:endParaRPr>
          </a:p>
          <a:p>
            <a:pPr algn="ctr"/>
            <a:r>
              <a:rPr lang="es-MX" sz="1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</a:rPr>
              <a:t>DIRECCION GENERAL DEL ÁREA ACADÉMICA TÉCNICA</a:t>
            </a:r>
          </a:p>
        </p:txBody>
      </p:sp>
      <p:sp>
        <p:nvSpPr>
          <p:cNvPr id="13" name="Rectángulo 12">
            <a:hlinkClick r:id="rId7" action="ppaction://hlinksldjump"/>
            <a:extLst>
              <a:ext uri="{FF2B5EF4-FFF2-40B4-BE49-F238E27FC236}">
                <a16:creationId xmlns:a16="http://schemas.microsoft.com/office/drawing/2014/main" id="{717AF99A-E167-CD1A-0047-4AC76335FC31}"/>
              </a:ext>
            </a:extLst>
          </p:cNvPr>
          <p:cNvSpPr/>
          <p:nvPr/>
        </p:nvSpPr>
        <p:spPr>
          <a:xfrm>
            <a:off x="4438418" y="8206452"/>
            <a:ext cx="2060294" cy="54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salir</a:t>
            </a:r>
          </a:p>
        </p:txBody>
      </p:sp>
    </p:spTree>
    <p:extLst>
      <p:ext uri="{BB962C8B-B14F-4D97-AF65-F5344CB8AC3E}">
        <p14:creationId xmlns:p14="http://schemas.microsoft.com/office/powerpoint/2010/main" val="348809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EDFC202-3861-059D-5E23-E9A6AC41BEE6}"/>
              </a:ext>
            </a:extLst>
          </p:cNvPr>
          <p:cNvSpPr txBox="1"/>
          <p:nvPr/>
        </p:nvSpPr>
        <p:spPr>
          <a:xfrm>
            <a:off x="675137" y="1675635"/>
            <a:ext cx="42820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i="1" dirty="0"/>
              <a:t>Gracias por su visita…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F977F5-D11D-D9D0-74AC-358F2309C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893" y="3224678"/>
            <a:ext cx="2678213" cy="269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235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</TotalTime>
  <Words>653</Words>
  <Application>Microsoft Office PowerPoint</Application>
  <PresentationFormat>Carta (216 x 279 mm)</PresentationFormat>
  <Paragraphs>65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Gill Sans MT</vt:lpstr>
      <vt:lpstr>Gill Sans Nova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 Tochtli Mendez</dc:creator>
  <cp:lastModifiedBy>Ce Tochtli Mendez</cp:lastModifiedBy>
  <cp:revision>2</cp:revision>
  <dcterms:created xsi:type="dcterms:W3CDTF">2022-11-25T19:51:36Z</dcterms:created>
  <dcterms:modified xsi:type="dcterms:W3CDTF">2022-12-01T17:12:44Z</dcterms:modified>
</cp:coreProperties>
</file>