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8" r:id="rId2"/>
    <p:sldId id="413" r:id="rId3"/>
    <p:sldId id="416" r:id="rId4"/>
    <p:sldId id="417" r:id="rId5"/>
    <p:sldId id="432" r:id="rId6"/>
    <p:sldId id="433" r:id="rId7"/>
    <p:sldId id="418" r:id="rId8"/>
    <p:sldId id="488" r:id="rId9"/>
    <p:sldId id="434" r:id="rId10"/>
    <p:sldId id="518" r:id="rId11"/>
    <p:sldId id="435" r:id="rId12"/>
    <p:sldId id="489" r:id="rId13"/>
    <p:sldId id="420" r:id="rId14"/>
    <p:sldId id="492" r:id="rId15"/>
    <p:sldId id="415" r:id="rId16"/>
    <p:sldId id="494" r:id="rId17"/>
    <p:sldId id="495" r:id="rId18"/>
    <p:sldId id="519" r:id="rId19"/>
    <p:sldId id="520" r:id="rId20"/>
    <p:sldId id="422" r:id="rId21"/>
    <p:sldId id="440" r:id="rId22"/>
    <p:sldId id="496" r:id="rId23"/>
    <p:sldId id="521" r:id="rId24"/>
    <p:sldId id="522" r:id="rId25"/>
    <p:sldId id="523" r:id="rId26"/>
    <p:sldId id="457" r:id="rId27"/>
  </p:sldIdLst>
  <p:sldSz cx="9144000" cy="6858000" type="screen4x3"/>
  <p:notesSz cx="6858000" cy="10012363"/>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cción predeterminada" id="{A9F074C8-CF1E-4475-B659-7AF62D9E373D}">
          <p14:sldIdLst>
            <p14:sldId id="258"/>
            <p14:sldId id="413"/>
            <p14:sldId id="416"/>
            <p14:sldId id="417"/>
            <p14:sldId id="432"/>
            <p14:sldId id="433"/>
            <p14:sldId id="418"/>
            <p14:sldId id="488"/>
            <p14:sldId id="434"/>
            <p14:sldId id="518"/>
            <p14:sldId id="435"/>
            <p14:sldId id="489"/>
            <p14:sldId id="420"/>
            <p14:sldId id="492"/>
            <p14:sldId id="415"/>
            <p14:sldId id="494"/>
            <p14:sldId id="495"/>
            <p14:sldId id="519"/>
            <p14:sldId id="520"/>
            <p14:sldId id="422"/>
            <p14:sldId id="440"/>
            <p14:sldId id="496"/>
            <p14:sldId id="521"/>
            <p14:sldId id="522"/>
            <p14:sldId id="523"/>
            <p14:sldId id="4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iversidad Veracruzana" initials="U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694"/>
    <a:srgbClr val="009F46"/>
    <a:srgbClr val="009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50133" autoAdjust="0"/>
  </p:normalViewPr>
  <p:slideViewPr>
    <p:cSldViewPr>
      <p:cViewPr varScale="1">
        <p:scale>
          <a:sx n="71" d="100"/>
          <a:sy n="71" d="100"/>
        </p:scale>
        <p:origin x="72" y="8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088"/>
    </p:cViewPr>
  </p:sorterViewPr>
  <p:notesViewPr>
    <p:cSldViewPr>
      <p:cViewPr varScale="1">
        <p:scale>
          <a:sx n="57" d="100"/>
          <a:sy n="57" d="100"/>
        </p:scale>
        <p:origin x="-3036" y="-102"/>
      </p:cViewPr>
      <p:guideLst>
        <p:guide orient="horz" pos="315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eduardocastillogonzalez\Dropbox\personal\INFORME%20ANUAL\Informe%202018-2019\Figura%20de%20gastos%20de%20licenciatura%20ago18-jul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eduardocastillogonzalez\Dropbox\personal\INFORME%20ANUAL\Informe%202018-2019\Figura%20Gastos%20maestri&#769;a%20ago%2018%20jul%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dLbl>
              <c:idx val="0"/>
              <c:layout>
                <c:manualLayout>
                  <c:x val="5.1550764632953598E-2"/>
                  <c:y val="-7.307245359391939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4983420386824201"/>
                  <c:y val="-5.480587117968140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73822435217964E-2"/>
                  <c:y val="-8.6893656601377406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7.5543343997994394E-2"/>
                  <c:y val="-9.202322425973770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3728592082188901E-2"/>
                  <c:y val="1.10901979011456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9293138635320901E-2"/>
                  <c:y val="-6.9032319770410203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1767530670534999E-2"/>
                  <c:y val="-2.1298359552341599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8.9845713305189007E-2"/>
                  <c:y val="-5.26107149385453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1.80254488294543E-2"/>
                  <c:y val="8.2767334719399399E-3"/>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4.0606073092875103E-2"/>
                  <c:y val="-6.26893823454530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Hoja1!$C$10:$X$10</c:f>
              <c:strCache>
                <c:ptCount val="22"/>
                <c:pt idx="0">
                  <c:v>Impresión Boletines y folletos</c:v>
                </c:pt>
                <c:pt idx="1">
                  <c:v>Servicios de capacitación</c:v>
                </c:pt>
                <c:pt idx="2">
                  <c:v>Mantenimiento de inmueble menor</c:v>
                </c:pt>
                <c:pt idx="3">
                  <c:v>Rep. Mannto muebles de ofna y estantería</c:v>
                </c:pt>
                <c:pt idx="4">
                  <c:v>Viáticos Personal Académico</c:v>
                </c:pt>
                <c:pt idx="5">
                  <c:v>Transporte Local</c:v>
                </c:pt>
                <c:pt idx="6">
                  <c:v>Fletes y Maniobras</c:v>
                </c:pt>
                <c:pt idx="7">
                  <c:v>Serv.Apoyo, Admvo.Fotocopiado E Impr.</c:v>
                </c:pt>
                <c:pt idx="8">
                  <c:v>Viáticos en el Extranjero Pers.Acad.</c:v>
                </c:pt>
                <c:pt idx="9">
                  <c:v>Gastos de orden social y cultural</c:v>
                </c:pt>
                <c:pt idx="10">
                  <c:v>Exposiciones</c:v>
                </c:pt>
                <c:pt idx="11">
                  <c:v>Material y Acces de Lab.</c:v>
                </c:pt>
                <c:pt idx="12">
                  <c:v>Mat.Útiles y Eq.Menores de TI´CS</c:v>
                </c:pt>
                <c:pt idx="13">
                  <c:v>Mat.Útiles y Eq. Menores de Ofna.</c:v>
                </c:pt>
                <c:pt idx="14">
                  <c:v>Mat.de Limpieza y Acces.</c:v>
                </c:pt>
                <c:pt idx="15">
                  <c:v>Material Elec. Y Electrónico</c:v>
                </c:pt>
                <c:pt idx="16">
                  <c:v>Utensilios y Alimentos Ext.</c:v>
                </c:pt>
                <c:pt idx="17">
                  <c:v>Utensilios P/Serv. De alimentación</c:v>
                </c:pt>
                <c:pt idx="18">
                  <c:v>Refacciones y acces.menores/edifc</c:v>
                </c:pt>
                <c:pt idx="19">
                  <c:v>Art. Metálicos para construcción</c:v>
                </c:pt>
                <c:pt idx="20">
                  <c:v>Fibras,sinteticas,hules,plast.</c:v>
                </c:pt>
                <c:pt idx="21">
                  <c:v>Gas</c:v>
                </c:pt>
              </c:strCache>
            </c:strRef>
          </c:cat>
          <c:val>
            <c:numRef>
              <c:f>Hoja1!$C$11:$X$11</c:f>
              <c:numCache>
                <c:formatCode>[$$-80A]#,##0.00</c:formatCode>
                <c:ptCount val="22"/>
                <c:pt idx="0">
                  <c:v>22829.65</c:v>
                </c:pt>
                <c:pt idx="1">
                  <c:v>57324</c:v>
                </c:pt>
                <c:pt idx="2">
                  <c:v>3640</c:v>
                </c:pt>
                <c:pt idx="3">
                  <c:v>2784</c:v>
                </c:pt>
                <c:pt idx="4">
                  <c:v>3715.62</c:v>
                </c:pt>
                <c:pt idx="5">
                  <c:v>800</c:v>
                </c:pt>
                <c:pt idx="6">
                  <c:v>3132</c:v>
                </c:pt>
                <c:pt idx="7">
                  <c:v>2748.5</c:v>
                </c:pt>
                <c:pt idx="8">
                  <c:v>15750</c:v>
                </c:pt>
                <c:pt idx="9">
                  <c:v>4241.9000000000005</c:v>
                </c:pt>
                <c:pt idx="10">
                  <c:v>2905</c:v>
                </c:pt>
                <c:pt idx="11">
                  <c:v>4905.7</c:v>
                </c:pt>
                <c:pt idx="12">
                  <c:v>24180.39</c:v>
                </c:pt>
                <c:pt idx="13">
                  <c:v>16484</c:v>
                </c:pt>
                <c:pt idx="14">
                  <c:v>11922.32</c:v>
                </c:pt>
                <c:pt idx="15">
                  <c:v>5278.47</c:v>
                </c:pt>
                <c:pt idx="16">
                  <c:v>3700.88</c:v>
                </c:pt>
                <c:pt idx="17">
                  <c:v>2622</c:v>
                </c:pt>
                <c:pt idx="18">
                  <c:v>894.35999999999967</c:v>
                </c:pt>
                <c:pt idx="19">
                  <c:v>90</c:v>
                </c:pt>
                <c:pt idx="20">
                  <c:v>80</c:v>
                </c:pt>
                <c:pt idx="21">
                  <c:v>1497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3161296929499897"/>
          <c:y val="2.8530733999546998E-3"/>
          <c:w val="0.24684546449320199"/>
          <c:h val="0.8616754646283549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dLbl>
              <c:idx val="19"/>
              <c:layout>
                <c:manualLayout>
                  <c:x val="-4.3184882073955197E-2"/>
                  <c:y val="-8.84814755489514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Hoja1!$C$11:$V$11</c:f>
              <c:strCache>
                <c:ptCount val="20"/>
                <c:pt idx="0">
                  <c:v>Servicios de capacitación</c:v>
                </c:pt>
                <c:pt idx="1">
                  <c:v>Prácticas de campo</c:v>
                </c:pt>
                <c:pt idx="2">
                  <c:v>Asistencia estudiantes a congreso</c:v>
                </c:pt>
                <c:pt idx="3">
                  <c:v>Viáticos Func. A. y Acad.</c:v>
                </c:pt>
                <c:pt idx="4">
                  <c:v>Viáticos Personal Académico</c:v>
                </c:pt>
                <c:pt idx="5">
                  <c:v>Viáticos a Terceros</c:v>
                </c:pt>
                <c:pt idx="6">
                  <c:v>Transporte Local</c:v>
                </c:pt>
                <c:pt idx="7">
                  <c:v>Combustibles Lub. Y Aditivos</c:v>
                </c:pt>
                <c:pt idx="8">
                  <c:v>Fletes y Maniobras</c:v>
                </c:pt>
                <c:pt idx="9">
                  <c:v>Servicios de jardineria y fumigación</c:v>
                </c:pt>
                <c:pt idx="10">
                  <c:v>Pasajes Aéreos</c:v>
                </c:pt>
                <c:pt idx="11">
                  <c:v>Pasajes Terrestres</c:v>
                </c:pt>
                <c:pt idx="12">
                  <c:v>Viáticos en el Extranjero Pers.Acad.</c:v>
                </c:pt>
                <c:pt idx="13">
                  <c:v>Gastos de órden social y cultural</c:v>
                </c:pt>
                <c:pt idx="14">
                  <c:v>Material y Acces de Lab.</c:v>
                </c:pt>
                <c:pt idx="15">
                  <c:v>Mat.Útiles y Eq.Menores de TI´CS</c:v>
                </c:pt>
                <c:pt idx="16">
                  <c:v>Mat.Útiles y Eq. Menores de Ofna.</c:v>
                </c:pt>
                <c:pt idx="17">
                  <c:v>Material Elec. Y Electrónico</c:v>
                </c:pt>
                <c:pt idx="18">
                  <c:v>Otros productos Químicos</c:v>
                </c:pt>
                <c:pt idx="19">
                  <c:v>Vestuario y Uniformes</c:v>
                </c:pt>
              </c:strCache>
            </c:strRef>
          </c:cat>
          <c:val>
            <c:numRef>
              <c:f>Hoja1!$C$12:$V$12</c:f>
              <c:numCache>
                <c:formatCode>[$$-80A]#,##0.00</c:formatCode>
                <c:ptCount val="20"/>
                <c:pt idx="0">
                  <c:v>13122</c:v>
                </c:pt>
                <c:pt idx="1">
                  <c:v>11913.5</c:v>
                </c:pt>
                <c:pt idx="2">
                  <c:v>3337.01</c:v>
                </c:pt>
                <c:pt idx="3">
                  <c:v>10664.78</c:v>
                </c:pt>
                <c:pt idx="4">
                  <c:v>6028.52</c:v>
                </c:pt>
                <c:pt idx="5">
                  <c:v>844</c:v>
                </c:pt>
                <c:pt idx="6">
                  <c:v>1500</c:v>
                </c:pt>
                <c:pt idx="7">
                  <c:v>1050.08</c:v>
                </c:pt>
                <c:pt idx="8">
                  <c:v>1508</c:v>
                </c:pt>
                <c:pt idx="9">
                  <c:v>9220</c:v>
                </c:pt>
                <c:pt idx="10">
                  <c:v>15660</c:v>
                </c:pt>
                <c:pt idx="11">
                  <c:v>12818.72</c:v>
                </c:pt>
                <c:pt idx="12">
                  <c:v>5267.85</c:v>
                </c:pt>
                <c:pt idx="13">
                  <c:v>7128.49</c:v>
                </c:pt>
                <c:pt idx="14">
                  <c:v>175</c:v>
                </c:pt>
                <c:pt idx="15">
                  <c:v>4205.53</c:v>
                </c:pt>
                <c:pt idx="16">
                  <c:v>2341.8000000000002</c:v>
                </c:pt>
                <c:pt idx="17">
                  <c:v>909.01</c:v>
                </c:pt>
                <c:pt idx="18">
                  <c:v>4803.8</c:v>
                </c:pt>
                <c:pt idx="19">
                  <c:v>5100.01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78387604624314"/>
          <c:y val="0.22268091300246401"/>
          <c:w val="0.21822799122865999"/>
          <c:h val="0.77610103112960804"/>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500618"/>
          </a:xfrm>
          <a:prstGeom prst="rect">
            <a:avLst/>
          </a:prstGeom>
        </p:spPr>
        <p:txBody>
          <a:bodyPr vert="horz" lIns="91440" tIns="45720" rIns="91440" bIns="45720" rtlCol="0"/>
          <a:lstStyle>
            <a:lvl1pPr algn="l">
              <a:defRPr sz="1200"/>
            </a:lvl1pPr>
          </a:lstStyle>
          <a:p>
            <a:pPr>
              <a:defRPr/>
            </a:pPr>
            <a:endParaRPr lang="es-MX"/>
          </a:p>
        </p:txBody>
      </p:sp>
      <p:sp>
        <p:nvSpPr>
          <p:cNvPr id="3" name="2 Marcador de fecha"/>
          <p:cNvSpPr>
            <a:spLocks noGrp="1"/>
          </p:cNvSpPr>
          <p:nvPr>
            <p:ph type="dt" sz="quarter" idx="1"/>
          </p:nvPr>
        </p:nvSpPr>
        <p:spPr>
          <a:xfrm>
            <a:off x="3884613" y="0"/>
            <a:ext cx="2971800" cy="500618"/>
          </a:xfrm>
          <a:prstGeom prst="rect">
            <a:avLst/>
          </a:prstGeom>
        </p:spPr>
        <p:txBody>
          <a:bodyPr vert="horz" lIns="91440" tIns="45720" rIns="91440" bIns="45720" rtlCol="0"/>
          <a:lstStyle>
            <a:lvl1pPr algn="r">
              <a:defRPr sz="1200" smtClean="0"/>
            </a:lvl1pPr>
          </a:lstStyle>
          <a:p>
            <a:pPr>
              <a:defRPr/>
            </a:pPr>
            <a:fld id="{6B6B3F61-372A-45C8-9175-0DF12DC3BB19}" type="datetimeFigureOut">
              <a:rPr lang="es-MX"/>
              <a:pPr>
                <a:defRPr/>
              </a:pPr>
              <a:t>11/09/2019</a:t>
            </a:fld>
            <a:endParaRPr lang="es-MX"/>
          </a:p>
        </p:txBody>
      </p:sp>
      <p:sp>
        <p:nvSpPr>
          <p:cNvPr id="4" name="3 Marcador de pie de página"/>
          <p:cNvSpPr>
            <a:spLocks noGrp="1"/>
          </p:cNvSpPr>
          <p:nvPr>
            <p:ph type="ftr" sz="quarter" idx="2"/>
          </p:nvPr>
        </p:nvSpPr>
        <p:spPr>
          <a:xfrm>
            <a:off x="0" y="9510007"/>
            <a:ext cx="2971800" cy="500618"/>
          </a:xfrm>
          <a:prstGeom prst="rect">
            <a:avLst/>
          </a:prstGeom>
        </p:spPr>
        <p:txBody>
          <a:bodyPr vert="horz" lIns="91440" tIns="45720" rIns="91440" bIns="45720" rtlCol="0" anchor="b"/>
          <a:lstStyle>
            <a:lvl1pPr algn="l">
              <a:defRPr sz="1200"/>
            </a:lvl1pPr>
          </a:lstStyle>
          <a:p>
            <a:pPr>
              <a:defRPr/>
            </a:pPr>
            <a:endParaRPr lang="es-MX"/>
          </a:p>
        </p:txBody>
      </p:sp>
      <p:sp>
        <p:nvSpPr>
          <p:cNvPr id="5" name="4 Marcador de número de diapositiva"/>
          <p:cNvSpPr>
            <a:spLocks noGrp="1"/>
          </p:cNvSpPr>
          <p:nvPr>
            <p:ph type="sldNum" sz="quarter" idx="3"/>
          </p:nvPr>
        </p:nvSpPr>
        <p:spPr>
          <a:xfrm>
            <a:off x="3884613" y="9510007"/>
            <a:ext cx="2971800" cy="500618"/>
          </a:xfrm>
          <a:prstGeom prst="rect">
            <a:avLst/>
          </a:prstGeom>
        </p:spPr>
        <p:txBody>
          <a:bodyPr vert="horz" lIns="91440" tIns="45720" rIns="91440" bIns="45720" rtlCol="0" anchor="b"/>
          <a:lstStyle>
            <a:lvl1pPr algn="r">
              <a:defRPr sz="1200" smtClean="0"/>
            </a:lvl1pPr>
          </a:lstStyle>
          <a:p>
            <a:pPr>
              <a:defRPr/>
            </a:pPr>
            <a:fld id="{46CE1EAC-4340-4D09-9255-8DA7F80BF1DE}" type="slidenum">
              <a:rPr lang="es-MX"/>
              <a:pPr>
                <a:defRPr/>
              </a:pPr>
              <a:t>‹Nº›</a:t>
            </a:fld>
            <a:endParaRPr lang="es-MX"/>
          </a:p>
        </p:txBody>
      </p:sp>
    </p:spTree>
    <p:extLst>
      <p:ext uri="{BB962C8B-B14F-4D97-AF65-F5344CB8AC3E}">
        <p14:creationId xmlns:p14="http://schemas.microsoft.com/office/powerpoint/2010/main" val="245111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50061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50061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AE86867-BA01-416C-A48E-8C579C1A03E6}" type="datetimeFigureOut">
              <a:rPr lang="es-ES"/>
              <a:pPr>
                <a:defRPr/>
              </a:pPr>
              <a:t>11/09/2019</a:t>
            </a:fld>
            <a:endParaRPr lang="es-ES"/>
          </a:p>
        </p:txBody>
      </p:sp>
      <p:sp>
        <p:nvSpPr>
          <p:cNvPr id="4" name="3 Marcador de imagen de diapositiva"/>
          <p:cNvSpPr>
            <a:spLocks noGrp="1" noRot="1" noChangeAspect="1"/>
          </p:cNvSpPr>
          <p:nvPr>
            <p:ph type="sldImg" idx="2"/>
          </p:nvPr>
        </p:nvSpPr>
        <p:spPr>
          <a:xfrm>
            <a:off x="927100" y="750888"/>
            <a:ext cx="5003800" cy="3754437"/>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755873"/>
            <a:ext cx="5486400" cy="450556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510007"/>
            <a:ext cx="2971800" cy="50061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9510007"/>
            <a:ext cx="2971800" cy="50061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D618BC-4400-449F-9506-A20D5827F230}" type="slidenum">
              <a:rPr lang="es-ES"/>
              <a:pPr>
                <a:defRPr/>
              </a:pPr>
              <a:t>‹Nº›</a:t>
            </a:fld>
            <a:endParaRPr lang="es-ES"/>
          </a:p>
        </p:txBody>
      </p:sp>
    </p:spTree>
    <p:extLst>
      <p:ext uri="{BB962C8B-B14F-4D97-AF65-F5344CB8AC3E}">
        <p14:creationId xmlns:p14="http://schemas.microsoft.com/office/powerpoint/2010/main" val="3655696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235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A74D2B-EDC1-4E1A-8F7A-6E12F052015B}" type="slidenum">
              <a:rPr lang="es-MX"/>
              <a:pPr fontAlgn="base">
                <a:spcBef>
                  <a:spcPct val="0"/>
                </a:spcBef>
                <a:spcAft>
                  <a:spcPct val="0"/>
                </a:spcAft>
                <a:defRPr/>
              </a:pPr>
              <a:t>1</a:t>
            </a:fld>
            <a:endParaRPr lang="es-MX"/>
          </a:p>
        </p:txBody>
      </p:sp>
    </p:spTree>
    <p:extLst>
      <p:ext uri="{BB962C8B-B14F-4D97-AF65-F5344CB8AC3E}">
        <p14:creationId xmlns:p14="http://schemas.microsoft.com/office/powerpoint/2010/main" val="4211412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5 Marcador de número de diapositiva"/>
          <p:cNvSpPr txBox="1">
            <a:spLocks/>
          </p:cNvSpPr>
          <p:nvPr userDrawn="1"/>
        </p:nvSpPr>
        <p:spPr>
          <a:xfrm>
            <a:off x="8243888" y="6421438"/>
            <a:ext cx="828675" cy="365125"/>
          </a:xfrm>
          <a:prstGeom prst="rect">
            <a:avLst/>
          </a:prstGeom>
        </p:spPr>
        <p:txBody>
          <a:bodyPr anchor="ctr"/>
          <a:lstStyle>
            <a:lvl1pPr>
              <a:defRPr cap="small" normalizeH="1" baseline="0">
                <a:solidFill>
                  <a:schemeClr val="bg1"/>
                </a:solidFill>
                <a:latin typeface="Times New Roman" pitchFamily="18" charset="0"/>
              </a:defRPr>
            </a:lvl1pPr>
          </a:lstStyle>
          <a:p>
            <a:pPr algn="r" fontAlgn="auto">
              <a:spcBef>
                <a:spcPts val="0"/>
              </a:spcBef>
              <a:spcAft>
                <a:spcPts val="0"/>
              </a:spcAft>
              <a:defRPr/>
            </a:pPr>
            <a:fld id="{57A361E1-851F-4705-B35C-77C85949D26A}" type="slidenum">
              <a:rPr lang="es-ES" sz="1200" smtClean="0"/>
              <a:pPr algn="r" fontAlgn="auto">
                <a:spcBef>
                  <a:spcPts val="0"/>
                </a:spcBef>
                <a:spcAft>
                  <a:spcPts val="0"/>
                </a:spcAft>
                <a:defRPr/>
              </a:pPr>
              <a:t>‹Nº›</a:t>
            </a:fld>
            <a:endParaRPr lang="es-ES" sz="1200" dirty="0" smtClean="0"/>
          </a:p>
        </p:txBody>
      </p:sp>
      <p:grpSp>
        <p:nvGrpSpPr>
          <p:cNvPr id="3" name="9 Grupo"/>
          <p:cNvGrpSpPr>
            <a:grpSpLocks/>
          </p:cNvGrpSpPr>
          <p:nvPr userDrawn="1"/>
        </p:nvGrpSpPr>
        <p:grpSpPr bwMode="auto">
          <a:xfrm>
            <a:off x="0" y="0"/>
            <a:ext cx="9163050" cy="1552575"/>
            <a:chOff x="0" y="-24"/>
            <a:chExt cx="9163050" cy="1552575"/>
          </a:xfrm>
        </p:grpSpPr>
        <p:pic>
          <p:nvPicPr>
            <p:cNvPr id="4" name="Picture 2"/>
            <p:cNvPicPr>
              <a:picLocks noChangeAspect="1" noChangeArrowheads="1"/>
            </p:cNvPicPr>
            <p:nvPr userDrawn="1"/>
          </p:nvPicPr>
          <p:blipFill>
            <a:blip r:embed="rId2" cstate="print"/>
            <a:srcRect/>
            <a:stretch>
              <a:fillRect/>
            </a:stretch>
          </p:blipFill>
          <p:spPr bwMode="auto">
            <a:xfrm>
              <a:off x="0" y="-24"/>
              <a:ext cx="9163050" cy="1552575"/>
            </a:xfrm>
            <a:prstGeom prst="rect">
              <a:avLst/>
            </a:prstGeom>
            <a:noFill/>
            <a:ln w="9525">
              <a:noFill/>
              <a:miter lim="800000"/>
              <a:headEnd/>
              <a:tailEnd/>
            </a:ln>
          </p:spPr>
        </p:pic>
        <p:sp>
          <p:nvSpPr>
            <p:cNvPr id="5" name="4 Rectángulo"/>
            <p:cNvSpPr/>
            <p:nvPr userDrawn="1"/>
          </p:nvSpPr>
          <p:spPr>
            <a:xfrm>
              <a:off x="1000125" y="323826"/>
              <a:ext cx="6357938" cy="461963"/>
            </a:xfrm>
            <a:prstGeom prst="rect">
              <a:avLst/>
            </a:prstGeom>
          </p:spPr>
          <p:txBody>
            <a:bodyPr anchor="ctr">
              <a:spAutoFit/>
            </a:bodyPr>
            <a:lstStyle/>
            <a:p>
              <a:pPr algn="ctr" fontAlgn="auto">
                <a:spcAft>
                  <a:spcPts val="0"/>
                </a:spcAft>
                <a:defRPr/>
              </a:pPr>
              <a:r>
                <a:rPr lang="es-ES" sz="2400" b="1" dirty="0">
                  <a:solidFill>
                    <a:srgbClr val="009F47"/>
                  </a:solidFill>
                  <a:latin typeface="Book Antiqua" pitchFamily="18" charset="0"/>
                  <a:ea typeface="+mj-ea"/>
                  <a:cs typeface="Times New Roman" pitchFamily="18" charset="0"/>
                </a:rPr>
                <a:t>Visita in situ PIFI 2010-2011</a:t>
              </a:r>
            </a:p>
          </p:txBody>
        </p:sp>
      </p:grpSp>
      <p:pic>
        <p:nvPicPr>
          <p:cNvPr id="6" name="Picture 3" descr="http://pifi.sep.gob.mx/images/logo_pifi.jpg"/>
          <p:cNvPicPr>
            <a:picLocks noChangeAspect="1" noChangeArrowheads="1"/>
          </p:cNvPicPr>
          <p:nvPr userDrawn="1"/>
        </p:nvPicPr>
        <p:blipFill>
          <a:blip r:embed="rId3" cstate="print"/>
          <a:srcRect/>
          <a:stretch>
            <a:fillRect/>
          </a:stretch>
        </p:blipFill>
        <p:spPr bwMode="auto">
          <a:xfrm>
            <a:off x="7358063" y="0"/>
            <a:ext cx="1785937" cy="747713"/>
          </a:xfrm>
          <a:prstGeom prst="rect">
            <a:avLst/>
          </a:prstGeom>
          <a:noFill/>
          <a:ln w="9525">
            <a:noFill/>
            <a:miter lim="800000"/>
            <a:headEnd/>
            <a:tailEnd/>
          </a:ln>
        </p:spPr>
      </p:pic>
      <p:sp>
        <p:nvSpPr>
          <p:cNvPr id="7" name="5 Marcador de número de diapositiva"/>
          <p:cNvSpPr>
            <a:spLocks noGrp="1"/>
          </p:cNvSpPr>
          <p:nvPr>
            <p:ph type="sldNum" sz="quarter" idx="10"/>
          </p:nvPr>
        </p:nvSpPr>
        <p:spPr>
          <a:xfrm>
            <a:off x="28575" y="6421438"/>
            <a:ext cx="900113" cy="365125"/>
          </a:xfrm>
        </p:spPr>
        <p:txBody>
          <a:bodyPr/>
          <a:lstStyle>
            <a:lvl1pPr algn="ctr">
              <a:defRPr sz="2800" b="0" i="1" cap="small" baseline="0">
                <a:solidFill>
                  <a:srgbClr val="034694"/>
                </a:solidFill>
                <a:latin typeface="Times New Roman" pitchFamily="18" charset="0"/>
                <a:cs typeface="Times New Roman" pitchFamily="18" charset="0"/>
              </a:defRPr>
            </a:lvl1pPr>
          </a:lstStyle>
          <a:p>
            <a:pPr>
              <a:defRPr/>
            </a:pPr>
            <a:fld id="{C0B274F5-837F-434A-AFF5-C74C7DF033CD}"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3 Marcador de fecha"/>
          <p:cNvSpPr txBox="1">
            <a:spLocks/>
          </p:cNvSpPr>
          <p:nvPr userDrawn="1"/>
        </p:nvSpPr>
        <p:spPr>
          <a:xfrm>
            <a:off x="457200" y="6356350"/>
            <a:ext cx="2133600" cy="365125"/>
          </a:xfrm>
          <a:prstGeom prst="rect">
            <a:avLst/>
          </a:prstGeom>
        </p:spPr>
        <p:txBody>
          <a:bodyPr anchor="ctr"/>
          <a:lstStyle/>
          <a:p>
            <a:pPr fontAlgn="auto">
              <a:spcBef>
                <a:spcPts val="0"/>
              </a:spcBef>
              <a:spcAft>
                <a:spcPts val="0"/>
              </a:spcAft>
              <a:defRPr/>
            </a:pPr>
            <a:endParaRPr lang="es-ES" sz="1200" dirty="0">
              <a:solidFill>
                <a:schemeClr val="tx1">
                  <a:tint val="75000"/>
                </a:schemeClr>
              </a:solidFill>
              <a:latin typeface="+mn-lt"/>
            </a:endParaRPr>
          </a:p>
        </p:txBody>
      </p:sp>
      <p:sp>
        <p:nvSpPr>
          <p:cNvPr id="6" name="5 Marcador de número de diapositiva"/>
          <p:cNvSpPr txBox="1">
            <a:spLocks/>
          </p:cNvSpPr>
          <p:nvPr userDrawn="1"/>
        </p:nvSpPr>
        <p:spPr>
          <a:xfrm>
            <a:off x="8243888" y="6421438"/>
            <a:ext cx="828675" cy="365125"/>
          </a:xfrm>
          <a:prstGeom prst="rect">
            <a:avLst/>
          </a:prstGeom>
        </p:spPr>
        <p:txBody>
          <a:bodyPr anchor="ctr"/>
          <a:lstStyle>
            <a:lvl1pPr>
              <a:defRPr cap="small" normalizeH="1" baseline="0">
                <a:solidFill>
                  <a:schemeClr val="bg1"/>
                </a:solidFill>
                <a:latin typeface="Times New Roman" pitchFamily="18" charset="0"/>
              </a:defRPr>
            </a:lvl1pPr>
          </a:lstStyle>
          <a:p>
            <a:pPr algn="r" fontAlgn="auto">
              <a:spcBef>
                <a:spcPts val="0"/>
              </a:spcBef>
              <a:spcAft>
                <a:spcPts val="0"/>
              </a:spcAft>
              <a:defRPr/>
            </a:pPr>
            <a:fld id="{72C450FE-8779-48DA-B834-7445786A79CD}" type="slidenum">
              <a:rPr lang="es-ES" sz="1200" smtClean="0"/>
              <a:pPr algn="r" fontAlgn="auto">
                <a:spcBef>
                  <a:spcPts val="0"/>
                </a:spcBef>
                <a:spcAft>
                  <a:spcPts val="0"/>
                </a:spcAft>
                <a:defRPr/>
              </a:pPr>
              <a:t>‹Nº›</a:t>
            </a:fld>
            <a:endParaRPr lang="es-ES" sz="1200" dirty="0" smtClean="0"/>
          </a:p>
        </p:txBody>
      </p:sp>
      <p:pic>
        <p:nvPicPr>
          <p:cNvPr id="7" name="Picture 2"/>
          <p:cNvPicPr>
            <a:picLocks noChangeAspect="1" noChangeArrowheads="1"/>
          </p:cNvPicPr>
          <p:nvPr userDrawn="1"/>
        </p:nvPicPr>
        <p:blipFill>
          <a:blip r:embed="rId2" cstate="print"/>
          <a:srcRect/>
          <a:stretch>
            <a:fillRect/>
          </a:stretch>
        </p:blipFill>
        <p:spPr bwMode="auto">
          <a:xfrm>
            <a:off x="0" y="0"/>
            <a:ext cx="9163050" cy="1552575"/>
          </a:xfrm>
          <a:prstGeom prst="rect">
            <a:avLst/>
          </a:prstGeom>
          <a:noFill/>
          <a:ln w="9525">
            <a:noFill/>
            <a:miter lim="800000"/>
            <a:headEnd/>
            <a:tailEnd/>
          </a:ln>
        </p:spPr>
      </p:pic>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5 Marcador de pie de página"/>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9" name="6 Marcador de número de diapositiva"/>
          <p:cNvSpPr>
            <a:spLocks noGrp="1"/>
          </p:cNvSpPr>
          <p:nvPr>
            <p:ph type="sldNum" sz="quarter" idx="11"/>
          </p:nvPr>
        </p:nvSpPr>
        <p:spPr/>
        <p:txBody>
          <a:bodyPr/>
          <a:lstStyle>
            <a:lvl1pPr>
              <a:defRPr/>
            </a:lvl1pPr>
          </a:lstStyle>
          <a:p>
            <a:pPr>
              <a:defRPr/>
            </a:pPr>
            <a:fld id="{FA881259-52E3-4F38-83ED-3973FA1EBCC7}"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4" name="5 Marcador de número de diapositiva"/>
          <p:cNvSpPr txBox="1">
            <a:spLocks/>
          </p:cNvSpPr>
          <p:nvPr userDrawn="1"/>
        </p:nvSpPr>
        <p:spPr>
          <a:xfrm>
            <a:off x="8243888" y="6421438"/>
            <a:ext cx="828675" cy="365125"/>
          </a:xfrm>
          <a:prstGeom prst="rect">
            <a:avLst/>
          </a:prstGeom>
        </p:spPr>
        <p:txBody>
          <a:bodyPr anchor="ctr"/>
          <a:lstStyle>
            <a:lvl1pPr>
              <a:defRPr cap="small" normalizeH="1" baseline="0">
                <a:solidFill>
                  <a:schemeClr val="bg1"/>
                </a:solidFill>
                <a:latin typeface="Times New Roman" pitchFamily="18" charset="0"/>
              </a:defRPr>
            </a:lvl1pPr>
          </a:lstStyle>
          <a:p>
            <a:pPr algn="r" fontAlgn="auto">
              <a:spcBef>
                <a:spcPts val="0"/>
              </a:spcBef>
              <a:spcAft>
                <a:spcPts val="0"/>
              </a:spcAft>
              <a:defRPr/>
            </a:pPr>
            <a:fld id="{7460DD55-61BD-4B76-9C63-DBFA3CEFAEAD}" type="slidenum">
              <a:rPr lang="es-ES" sz="1200" smtClean="0"/>
              <a:pPr algn="r" fontAlgn="auto">
                <a:spcBef>
                  <a:spcPts val="0"/>
                </a:spcBef>
                <a:spcAft>
                  <a:spcPts val="0"/>
                </a:spcAft>
                <a:defRPr/>
              </a:pPr>
              <a:t>‹Nº›</a:t>
            </a:fld>
            <a:endParaRPr lang="es-ES" sz="1200" dirty="0" smtClean="0"/>
          </a:p>
        </p:txBody>
      </p:sp>
      <p:grpSp>
        <p:nvGrpSpPr>
          <p:cNvPr id="5" name="10 Grupo"/>
          <p:cNvGrpSpPr>
            <a:grpSpLocks/>
          </p:cNvGrpSpPr>
          <p:nvPr userDrawn="1"/>
        </p:nvGrpSpPr>
        <p:grpSpPr bwMode="auto">
          <a:xfrm>
            <a:off x="0" y="0"/>
            <a:ext cx="9163050" cy="1552575"/>
            <a:chOff x="0" y="-24"/>
            <a:chExt cx="9163050" cy="1552575"/>
          </a:xfrm>
        </p:grpSpPr>
        <p:pic>
          <p:nvPicPr>
            <p:cNvPr id="6" name="Picture 2"/>
            <p:cNvPicPr>
              <a:picLocks noChangeAspect="1" noChangeArrowheads="1"/>
            </p:cNvPicPr>
            <p:nvPr userDrawn="1"/>
          </p:nvPicPr>
          <p:blipFill>
            <a:blip r:embed="rId2" cstate="print"/>
            <a:srcRect/>
            <a:stretch>
              <a:fillRect/>
            </a:stretch>
          </p:blipFill>
          <p:spPr bwMode="auto">
            <a:xfrm>
              <a:off x="0" y="-24"/>
              <a:ext cx="9163050" cy="1552575"/>
            </a:xfrm>
            <a:prstGeom prst="rect">
              <a:avLst/>
            </a:prstGeom>
            <a:noFill/>
            <a:ln w="9525">
              <a:noFill/>
              <a:miter lim="800000"/>
              <a:headEnd/>
              <a:tailEnd/>
            </a:ln>
          </p:spPr>
        </p:pic>
        <p:sp>
          <p:nvSpPr>
            <p:cNvPr id="7" name="6 Rectángulo"/>
            <p:cNvSpPr/>
            <p:nvPr userDrawn="1"/>
          </p:nvSpPr>
          <p:spPr>
            <a:xfrm>
              <a:off x="928688" y="342876"/>
              <a:ext cx="8215312" cy="368300"/>
            </a:xfrm>
            <a:prstGeom prst="rect">
              <a:avLst/>
            </a:prstGeom>
          </p:spPr>
          <p:txBody>
            <a:bodyPr anchor="ctr">
              <a:spAutoFit/>
            </a:bodyPr>
            <a:lstStyle/>
            <a:p>
              <a:pPr algn="ctr" fontAlgn="auto">
                <a:spcAft>
                  <a:spcPts val="0"/>
                </a:spcAft>
                <a:defRPr/>
              </a:pPr>
              <a:r>
                <a:rPr lang="es-ES" b="1" dirty="0">
                  <a:solidFill>
                    <a:srgbClr val="009F47"/>
                  </a:solidFill>
                  <a:latin typeface="Times New Roman" pitchFamily="18" charset="0"/>
                  <a:ea typeface="+mj-ea"/>
                  <a:cs typeface="Times New Roman" pitchFamily="18" charset="0"/>
                </a:rPr>
                <a:t>Taller para la adecuación del Programa de trabajo 2009-2013</a:t>
              </a:r>
            </a:p>
          </p:txBody>
        </p:sp>
      </p:grpSp>
      <p:sp>
        <p:nvSpPr>
          <p:cNvPr id="8" name="7 Rectángulo"/>
          <p:cNvSpPr/>
          <p:nvPr userDrawn="1"/>
        </p:nvSpPr>
        <p:spPr>
          <a:xfrm>
            <a:off x="0" y="0"/>
            <a:ext cx="9144000" cy="185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s-MX" dirty="0"/>
          </a:p>
        </p:txBody>
      </p:sp>
      <p:sp>
        <p:nvSpPr>
          <p:cNvPr id="9" name="1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9A06F34-32D2-4C3A-A855-A332CE9A9F15}" type="datetime1">
              <a:rPr lang="es-ES"/>
              <a:pPr>
                <a:defRPr/>
              </a:pPr>
              <a:t>11/09/2019</a:t>
            </a:fld>
            <a:endParaRPr lang="es-ES"/>
          </a:p>
        </p:txBody>
      </p:sp>
      <p:sp>
        <p:nvSpPr>
          <p:cNvPr id="10" name="15 Marcador de número de diapositiva"/>
          <p:cNvSpPr>
            <a:spLocks noGrp="1"/>
          </p:cNvSpPr>
          <p:nvPr>
            <p:ph type="sldNum" sz="quarter" idx="11"/>
          </p:nvPr>
        </p:nvSpPr>
        <p:spPr>
          <a:xfrm>
            <a:off x="7929563" y="6421438"/>
            <a:ext cx="1143000" cy="365125"/>
          </a:xfrm>
        </p:spPr>
        <p:txBody>
          <a:bodyPr/>
          <a:lstStyle>
            <a:lvl1pPr algn="ctr">
              <a:defRPr sz="2800" b="0" i="1" cap="small" baseline="0">
                <a:solidFill>
                  <a:srgbClr val="034694"/>
                </a:solidFill>
                <a:latin typeface="Times New Roman" pitchFamily="18" charset="0"/>
                <a:cs typeface="Times New Roman" pitchFamily="18" charset="0"/>
              </a:defRPr>
            </a:lvl1pPr>
          </a:lstStyle>
          <a:p>
            <a:pPr>
              <a:defRPr/>
            </a:pPr>
            <a:fld id="{4C769D80-B105-4DD9-9244-711552041E21}" type="slidenum">
              <a:rPr lang="es-ES"/>
              <a:pPr>
                <a:defRPr/>
              </a:pPr>
              <a:t>‹Nº›</a:t>
            </a:fld>
            <a:endParaRPr lang="es-ES"/>
          </a:p>
        </p:txBody>
      </p:sp>
      <p:sp>
        <p:nvSpPr>
          <p:cNvPr id="11" name="16 Marcador de pie de página"/>
          <p:cNvSpPr>
            <a:spLocks noGrp="1"/>
          </p:cNvSpPr>
          <p:nvPr>
            <p:ph type="ftr" sz="quarter" idx="12"/>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 name="5 Marcador de número de diapositiva"/>
          <p:cNvSpPr>
            <a:spLocks noGrp="1"/>
          </p:cNvSpPr>
          <p:nvPr>
            <p:ph type="sldNum" sz="quarter" idx="4"/>
          </p:nvPr>
        </p:nvSpPr>
        <p:spPr>
          <a:xfrm>
            <a:off x="7786688" y="6356350"/>
            <a:ext cx="900112" cy="365125"/>
          </a:xfrm>
          <a:prstGeom prst="rect">
            <a:avLst/>
          </a:prstGeom>
        </p:spPr>
        <p:txBody>
          <a:bodyPr vert="horz" lIns="91440" tIns="45720" rIns="91440" bIns="45720" rtlCol="0" anchor="ctr"/>
          <a:lstStyle>
            <a:lvl1pPr algn="r" fontAlgn="auto">
              <a:spcBef>
                <a:spcPts val="0"/>
              </a:spcBef>
              <a:spcAft>
                <a:spcPts val="0"/>
              </a:spcAft>
              <a:defRPr sz="2800" b="0" i="1" cap="small" baseline="0">
                <a:solidFill>
                  <a:srgbClr val="034694"/>
                </a:solidFill>
                <a:latin typeface="Times New Roman" pitchFamily="18" charset="0"/>
                <a:cs typeface="Times New Roman" pitchFamily="18" charset="0"/>
              </a:defRPr>
            </a:lvl1pPr>
          </a:lstStyle>
          <a:p>
            <a:pPr>
              <a:defRPr/>
            </a:pPr>
            <a:fld id="{2082E5EF-0A78-4CC4-9146-7281031D091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CuadroTexto"/>
          <p:cNvSpPr txBox="1">
            <a:spLocks noChangeArrowheads="1"/>
          </p:cNvSpPr>
          <p:nvPr/>
        </p:nvSpPr>
        <p:spPr bwMode="auto">
          <a:xfrm>
            <a:off x="3286125" y="3143250"/>
            <a:ext cx="5715000" cy="554038"/>
          </a:xfrm>
          <a:prstGeom prst="rect">
            <a:avLst/>
          </a:prstGeom>
          <a:noFill/>
          <a:ln w="9525">
            <a:noFill/>
            <a:miter lim="800000"/>
            <a:headEnd/>
            <a:tailEnd/>
          </a:ln>
        </p:spPr>
        <p:txBody>
          <a:bodyPr>
            <a:spAutoFit/>
          </a:bodyPr>
          <a:lstStyle/>
          <a:p>
            <a:pPr algn="r"/>
            <a:r>
              <a:rPr lang="es-MX" sz="3000">
                <a:solidFill>
                  <a:schemeClr val="bg1"/>
                </a:solidFill>
                <a:latin typeface="Calibri" pitchFamily="34" charset="0"/>
              </a:rPr>
              <a:t>Programa Operativo Anual</a:t>
            </a:r>
          </a:p>
        </p:txBody>
      </p:sp>
      <p:sp>
        <p:nvSpPr>
          <p:cNvPr id="5" name="4 Rectángulo"/>
          <p:cNvSpPr/>
          <p:nvPr/>
        </p:nvSpPr>
        <p:spPr>
          <a:xfrm>
            <a:off x="3857625" y="0"/>
            <a:ext cx="5357813" cy="6858000"/>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172" name="6 CuadroTexto"/>
          <p:cNvSpPr txBox="1">
            <a:spLocks noChangeArrowheads="1"/>
          </p:cNvSpPr>
          <p:nvPr/>
        </p:nvSpPr>
        <p:spPr bwMode="auto">
          <a:xfrm>
            <a:off x="4644008" y="6181725"/>
            <a:ext cx="4499993" cy="369332"/>
          </a:xfrm>
          <a:prstGeom prst="rect">
            <a:avLst/>
          </a:prstGeom>
          <a:noFill/>
          <a:ln w="9525">
            <a:noFill/>
            <a:miter lim="800000"/>
            <a:headEnd/>
            <a:tailEnd/>
          </a:ln>
        </p:spPr>
        <p:txBody>
          <a:bodyPr wrap="square">
            <a:spAutoFit/>
          </a:bodyPr>
          <a:lstStyle/>
          <a:p>
            <a:pPr algn="r"/>
            <a:r>
              <a:rPr lang="es-ES" b="1" dirty="0" smtClean="0">
                <a:solidFill>
                  <a:schemeClr val="bg1"/>
                </a:solidFill>
                <a:cs typeface="Times New Roman" pitchFamily="18" charset="0"/>
              </a:rPr>
              <a:t>Xalapa, Ver., 11 de septiembre de 2019</a:t>
            </a:r>
            <a:endParaRPr lang="es-ES" b="1" dirty="0">
              <a:solidFill>
                <a:schemeClr val="bg1"/>
              </a:solidFill>
              <a:cs typeface="Times New Roman" pitchFamily="18" charset="0"/>
            </a:endParaRPr>
          </a:p>
        </p:txBody>
      </p:sp>
      <p:sp>
        <p:nvSpPr>
          <p:cNvPr id="7176" name="Text Box 8"/>
          <p:cNvSpPr txBox="1">
            <a:spLocks noChangeArrowheads="1"/>
          </p:cNvSpPr>
          <p:nvPr/>
        </p:nvSpPr>
        <p:spPr bwMode="auto">
          <a:xfrm>
            <a:off x="4140200" y="2286893"/>
            <a:ext cx="4679950" cy="1077218"/>
          </a:xfrm>
          <a:prstGeom prst="rect">
            <a:avLst/>
          </a:prstGeom>
          <a:noFill/>
          <a:ln w="9525">
            <a:noFill/>
            <a:miter lim="800000"/>
            <a:headEnd/>
            <a:tailEnd/>
          </a:ln>
          <a:effectLst/>
        </p:spPr>
        <p:txBody>
          <a:bodyPr>
            <a:spAutoFit/>
          </a:bodyPr>
          <a:lstStyle/>
          <a:p>
            <a:pPr algn="ctr">
              <a:spcBef>
                <a:spcPct val="50000"/>
              </a:spcBef>
            </a:pPr>
            <a:r>
              <a:rPr lang="es-MX" sz="3200" b="1" dirty="0">
                <a:solidFill>
                  <a:schemeClr val="bg1"/>
                </a:solidFill>
              </a:rPr>
              <a:t>Informe de </a:t>
            </a:r>
            <a:r>
              <a:rPr lang="es-MX" sz="3200" b="1" dirty="0" smtClean="0">
                <a:solidFill>
                  <a:schemeClr val="bg1"/>
                </a:solidFill>
              </a:rPr>
              <a:t>actividades 2018-2019</a:t>
            </a:r>
          </a:p>
        </p:txBody>
      </p:sp>
      <p:pic>
        <p:nvPicPr>
          <p:cNvPr id="11" name="Picture 3" descr="E:\RESPALDO\DOCUME\PAGINA UV\LOGOSÍMBOLO PANTALLA RGB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32" y="1628800"/>
            <a:ext cx="2516293" cy="243352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4724400" y="3962400"/>
            <a:ext cx="3581400" cy="923330"/>
          </a:xfrm>
          <a:prstGeom prst="rect">
            <a:avLst/>
          </a:prstGeom>
          <a:noFill/>
        </p:spPr>
        <p:txBody>
          <a:bodyPr wrap="square" rtlCol="0">
            <a:spAutoFit/>
          </a:bodyPr>
          <a:lstStyle/>
          <a:p>
            <a:pPr algn="ctr"/>
            <a:r>
              <a:rPr lang="es-ES_tradnl" dirty="0" smtClean="0">
                <a:solidFill>
                  <a:schemeClr val="bg1"/>
                </a:solidFill>
              </a:rPr>
              <a:t>Facultad de Ingeniería Civil</a:t>
            </a:r>
          </a:p>
          <a:p>
            <a:pPr algn="ctr"/>
            <a:r>
              <a:rPr lang="es-ES_tradnl" dirty="0" smtClean="0">
                <a:solidFill>
                  <a:schemeClr val="bg1"/>
                </a:solidFill>
              </a:rPr>
              <a:t>Región Xalapa</a:t>
            </a:r>
          </a:p>
          <a:p>
            <a:pPr algn="ctr"/>
            <a:r>
              <a:rPr lang="es-ES_tradnl" dirty="0" smtClean="0">
                <a:solidFill>
                  <a:schemeClr val="bg1"/>
                </a:solidFill>
              </a:rPr>
              <a:t>Dr. Eduardo Castillo González</a:t>
            </a:r>
            <a:endParaRPr lang="es-ES_tradnl"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2" name="CuadroTexto 11"/>
          <p:cNvSpPr txBox="1"/>
          <p:nvPr/>
        </p:nvSpPr>
        <p:spPr>
          <a:xfrm>
            <a:off x="457200" y="2514600"/>
            <a:ext cx="5842992" cy="646331"/>
          </a:xfrm>
          <a:prstGeom prst="rect">
            <a:avLst/>
          </a:prstGeom>
          <a:noFill/>
        </p:spPr>
        <p:txBody>
          <a:bodyPr wrap="square" rtlCol="0">
            <a:spAutoFit/>
          </a:bodyPr>
          <a:lstStyle/>
          <a:p>
            <a:pPr algn="ctr"/>
            <a:r>
              <a:rPr lang="es-MX" b="1" dirty="0" smtClean="0"/>
              <a:t>Resultados del EGEL</a:t>
            </a:r>
          </a:p>
          <a:p>
            <a:pPr algn="ctr"/>
            <a:endParaRPr lang="es-MX" b="1" dirty="0" smtClean="0"/>
          </a:p>
        </p:txBody>
      </p:sp>
      <p:sp>
        <p:nvSpPr>
          <p:cNvPr id="11" name="CuadroTexto 10"/>
          <p:cNvSpPr txBox="1"/>
          <p:nvPr/>
        </p:nvSpPr>
        <p:spPr>
          <a:xfrm>
            <a:off x="914400" y="990600"/>
            <a:ext cx="6400800" cy="1200329"/>
          </a:xfrm>
          <a:prstGeom prst="rect">
            <a:avLst/>
          </a:prstGeom>
          <a:noFill/>
        </p:spPr>
        <p:txBody>
          <a:bodyPr wrap="square" rtlCol="0">
            <a:spAutoFit/>
          </a:bodyPr>
          <a:lstStyle/>
          <a:p>
            <a:pPr lvl="0"/>
            <a:r>
              <a:rPr lang="es-MX" sz="2400" dirty="0" smtClean="0">
                <a:solidFill>
                  <a:schemeClr val="accent1">
                    <a:lumMod val="50000"/>
                  </a:schemeClr>
                </a:solidFill>
              </a:rPr>
              <a:t>4. Investigación, innovación y desarrollo tecnológico</a:t>
            </a:r>
          </a:p>
          <a:p>
            <a:endParaRPr lang="es-ES_tradnl" sz="2400" dirty="0"/>
          </a:p>
        </p:txBody>
      </p:sp>
      <p:sp>
        <p:nvSpPr>
          <p:cNvPr id="15" name="14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417313188"/>
              </p:ext>
            </p:extLst>
          </p:nvPr>
        </p:nvGraphicFramePr>
        <p:xfrm>
          <a:off x="614040" y="3194614"/>
          <a:ext cx="8206432" cy="1187430"/>
        </p:xfrm>
        <a:graphic>
          <a:graphicData uri="http://schemas.openxmlformats.org/drawingml/2006/table">
            <a:tbl>
              <a:tblPr firstRow="1" firstCol="1" bandRow="1">
                <a:tableStyleId>{5C22544A-7EE6-4342-B048-85BDC9FD1C3A}</a:tableStyleId>
              </a:tblPr>
              <a:tblGrid>
                <a:gridCol w="959691"/>
                <a:gridCol w="1325064"/>
                <a:gridCol w="1417576"/>
                <a:gridCol w="1457759"/>
                <a:gridCol w="1620355"/>
                <a:gridCol w="1425987"/>
              </a:tblGrid>
              <a:tr h="700118">
                <a:tc>
                  <a:txBody>
                    <a:bodyPr/>
                    <a:lstStyle/>
                    <a:p>
                      <a:pPr algn="ctr">
                        <a:lnSpc>
                          <a:spcPct val="115000"/>
                        </a:lnSpc>
                        <a:spcAft>
                          <a:spcPts val="0"/>
                        </a:spcAft>
                      </a:pPr>
                      <a:r>
                        <a:rPr lang="es-ES" sz="1200" dirty="0">
                          <a:effectLst/>
                        </a:rPr>
                        <a:t>Área</a:t>
                      </a:r>
                      <a:endParaRPr lang="es-ES_tradnl" sz="1200" dirty="0">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s-ES" sz="1200" dirty="0">
                          <a:effectLst/>
                        </a:rPr>
                        <a:t>Planeación</a:t>
                      </a:r>
                      <a:endParaRPr lang="es-ES_tradnl" sz="1200" dirty="0">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s-ES" sz="1200">
                          <a:effectLst/>
                        </a:rPr>
                        <a:t>Diseño de estructuras</a:t>
                      </a:r>
                      <a:endParaRPr lang="es-ES_tradnl" sz="1200">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s-ES" sz="1200">
                          <a:effectLst/>
                        </a:rPr>
                        <a:t>Diseño hidráulico y ambiental</a:t>
                      </a:r>
                      <a:endParaRPr lang="es-ES_tradnl" sz="1200">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s-ES" sz="1200">
                          <a:effectLst/>
                        </a:rPr>
                        <a:t>Diseño de cimentaciones y carreteras</a:t>
                      </a:r>
                      <a:endParaRPr lang="es-ES_tradnl" sz="1200">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s-ES" sz="1200">
                          <a:effectLst/>
                        </a:rPr>
                        <a:t>Construcción</a:t>
                      </a:r>
                      <a:endParaRPr lang="es-ES_tradnl" sz="1200">
                        <a:effectLst/>
                        <a:latin typeface="Calibri" charset="0"/>
                        <a:ea typeface="Times New Roman" charset="0"/>
                        <a:cs typeface="Times New Roman" charset="0"/>
                      </a:endParaRPr>
                    </a:p>
                  </a:txBody>
                  <a:tcPr marL="68580" marR="68580" marT="0" marB="0" anchor="ctr"/>
                </a:tc>
              </a:tr>
              <a:tr h="487312">
                <a:tc>
                  <a:txBody>
                    <a:bodyPr/>
                    <a:lstStyle/>
                    <a:p>
                      <a:pPr algn="ctr">
                        <a:lnSpc>
                          <a:spcPct val="115000"/>
                        </a:lnSpc>
                        <a:spcAft>
                          <a:spcPts val="0"/>
                        </a:spcAft>
                      </a:pPr>
                      <a:r>
                        <a:rPr lang="es-ES" sz="1200">
                          <a:effectLst/>
                        </a:rPr>
                        <a:t>Promedio</a:t>
                      </a:r>
                      <a:endParaRPr lang="es-ES_tradnl" sz="1200">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s-ES" sz="1200" dirty="0">
                          <a:effectLst/>
                        </a:rPr>
                        <a:t>1,003.42 </a:t>
                      </a:r>
                      <a:r>
                        <a:rPr lang="es-ES" sz="1200" dirty="0">
                          <a:effectLst/>
                          <a:sym typeface="Symbol" charset="2"/>
                        </a:rPr>
                        <a:t></a:t>
                      </a:r>
                      <a:r>
                        <a:rPr lang="es-ES" sz="1200" dirty="0">
                          <a:effectLst/>
                        </a:rPr>
                        <a:t>79.78 a</a:t>
                      </a:r>
                      <a:endParaRPr lang="es-ES_tradnl" sz="1200" dirty="0">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s-ES" sz="1200" dirty="0">
                          <a:effectLst/>
                        </a:rPr>
                        <a:t>1,048.75 </a:t>
                      </a:r>
                      <a:r>
                        <a:rPr lang="es-ES" sz="1200" dirty="0">
                          <a:effectLst/>
                          <a:sym typeface="Symbol" charset="2"/>
                        </a:rPr>
                        <a:t></a:t>
                      </a:r>
                      <a:r>
                        <a:rPr lang="es-ES" sz="1200" dirty="0">
                          <a:effectLst/>
                        </a:rPr>
                        <a:t>84.10 </a:t>
                      </a:r>
                      <a:r>
                        <a:rPr lang="es-ES" sz="1200" dirty="0" err="1">
                          <a:effectLst/>
                        </a:rPr>
                        <a:t>bc</a:t>
                      </a:r>
                      <a:endParaRPr lang="es-ES_tradnl" sz="1200" dirty="0">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s-ES" sz="1200" dirty="0">
                          <a:effectLst/>
                        </a:rPr>
                        <a:t>1,026.18 </a:t>
                      </a:r>
                      <a:r>
                        <a:rPr lang="es-ES" sz="1200" dirty="0">
                          <a:effectLst/>
                          <a:sym typeface="Symbol" charset="2"/>
                        </a:rPr>
                        <a:t></a:t>
                      </a:r>
                      <a:r>
                        <a:rPr lang="es-ES" sz="1200" dirty="0">
                          <a:effectLst/>
                        </a:rPr>
                        <a:t>75.15 ab</a:t>
                      </a:r>
                      <a:endParaRPr lang="es-ES_tradnl" sz="1200" dirty="0">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s-ES" sz="1200" dirty="0">
                          <a:effectLst/>
                        </a:rPr>
                        <a:t>1,083.92 </a:t>
                      </a:r>
                      <a:r>
                        <a:rPr lang="es-ES" sz="1200" dirty="0">
                          <a:effectLst/>
                          <a:sym typeface="Symbol" charset="2"/>
                        </a:rPr>
                        <a:t></a:t>
                      </a:r>
                      <a:r>
                        <a:rPr lang="es-ES" sz="1200" dirty="0">
                          <a:effectLst/>
                        </a:rPr>
                        <a:t>71.48 d</a:t>
                      </a:r>
                      <a:endParaRPr lang="es-ES_tradnl" sz="1200" dirty="0">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s-ES" sz="1200" dirty="0">
                          <a:effectLst/>
                        </a:rPr>
                        <a:t>1,069.80 </a:t>
                      </a:r>
                      <a:r>
                        <a:rPr lang="es-ES" sz="1200" dirty="0">
                          <a:effectLst/>
                          <a:sym typeface="Symbol" charset="2"/>
                        </a:rPr>
                        <a:t></a:t>
                      </a:r>
                      <a:r>
                        <a:rPr lang="es-ES" sz="1200" dirty="0">
                          <a:effectLst/>
                        </a:rPr>
                        <a:t>110.74 cd</a:t>
                      </a:r>
                      <a:endParaRPr lang="es-ES_tradnl" sz="1200" dirty="0">
                        <a:effectLst/>
                        <a:latin typeface="Calibri" charset="0"/>
                        <a:ea typeface="Times New Roman" charset="0"/>
                        <a:cs typeface="Times New Roman" charset="0"/>
                      </a:endParaRPr>
                    </a:p>
                  </a:txBody>
                  <a:tcPr marL="68580" marR="68580" marT="0" marB="0" anchor="ctr"/>
                </a:tc>
              </a:tr>
            </a:tbl>
          </a:graphicData>
        </a:graphic>
      </p:graphicFrame>
    </p:spTree>
    <p:extLst>
      <p:ext uri="{BB962C8B-B14F-4D97-AF65-F5344CB8AC3E}">
        <p14:creationId xmlns:p14="http://schemas.microsoft.com/office/powerpoint/2010/main" val="1950182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10" name="9 Rectángulo"/>
          <p:cNvSpPr/>
          <p:nvPr/>
        </p:nvSpPr>
        <p:spPr>
          <a:xfrm>
            <a:off x="762000" y="2819400"/>
            <a:ext cx="7992888" cy="1631216"/>
          </a:xfrm>
          <a:prstGeom prst="rect">
            <a:avLst/>
          </a:prstGeom>
        </p:spPr>
        <p:txBody>
          <a:bodyPr wrap="square">
            <a:spAutoFit/>
          </a:bodyPr>
          <a:lstStyle/>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algn="ctr"/>
            <a:r>
              <a:rPr lang="es-ES_tradnl" sz="2800" dirty="0" smtClean="0">
                <a:solidFill>
                  <a:schemeClr val="accent1">
                    <a:lumMod val="50000"/>
                  </a:schemeClr>
                </a:solidFill>
              </a:rPr>
              <a:t> </a:t>
            </a:r>
            <a:endParaRPr lang="es-MX" sz="2800" dirty="0" smtClean="0">
              <a:solidFill>
                <a:schemeClr val="accent1">
                  <a:lumMod val="50000"/>
                </a:schemeClr>
              </a:solidFill>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2" name="CuadroTexto 11"/>
          <p:cNvSpPr txBox="1"/>
          <p:nvPr/>
        </p:nvSpPr>
        <p:spPr>
          <a:xfrm>
            <a:off x="457200" y="2132856"/>
            <a:ext cx="7315200" cy="3544560"/>
          </a:xfrm>
          <a:prstGeom prst="rect">
            <a:avLst/>
          </a:prstGeom>
          <a:noFill/>
        </p:spPr>
        <p:txBody>
          <a:bodyPr wrap="square" rtlCol="0">
            <a:spAutoFit/>
          </a:bodyPr>
          <a:lstStyle/>
          <a:p>
            <a:pPr algn="ctr"/>
            <a:r>
              <a:rPr lang="es-MX" b="1" dirty="0" smtClean="0"/>
              <a:t>Actividades realizadas</a:t>
            </a:r>
          </a:p>
          <a:p>
            <a:pPr algn="just"/>
            <a:endParaRPr lang="es-MX" dirty="0" smtClean="0"/>
          </a:p>
          <a:p>
            <a:pPr marL="285750" lvl="0" indent="-285750" algn="just">
              <a:buFont typeface="Arial" charset="0"/>
              <a:buChar char="•"/>
            </a:pPr>
            <a:r>
              <a:rPr lang="es-MX" dirty="0" smtClean="0"/>
              <a:t>Asistencia </a:t>
            </a:r>
            <a:r>
              <a:rPr lang="es-MX" dirty="0"/>
              <a:t>del Dr. Erick Edgar Maldonado Bandala a la ciudad de Chihuahua a la reunión de trabajo entre integrantes de cuerpos </a:t>
            </a:r>
            <a:r>
              <a:rPr lang="es-MX" dirty="0" smtClean="0"/>
              <a:t>académicos.</a:t>
            </a:r>
          </a:p>
          <a:p>
            <a:pPr marL="285750" lvl="0" indent="-285750">
              <a:buFont typeface="Arial" charset="0"/>
              <a:buChar char="•"/>
            </a:pPr>
            <a:endParaRPr lang="es-ES_tradnl" dirty="0"/>
          </a:p>
          <a:p>
            <a:pPr marL="285750" lvl="0" indent="-285750" algn="just">
              <a:spcAft>
                <a:spcPts val="1000"/>
              </a:spcAft>
              <a:buFont typeface="Arial" charset="0"/>
              <a:buChar char="•"/>
            </a:pPr>
            <a:r>
              <a:rPr lang="es-MX" dirty="0" smtClean="0"/>
              <a:t>Asistencia </a:t>
            </a:r>
            <a:r>
              <a:rPr lang="es-MX" dirty="0"/>
              <a:t>de los doctores Erick Edgar Maldonado </a:t>
            </a:r>
            <a:r>
              <a:rPr lang="es-MX" dirty="0" err="1"/>
              <a:t>Bandala</a:t>
            </a:r>
            <a:r>
              <a:rPr lang="es-MX" dirty="0"/>
              <a:t> y Demetrio Nieves Mendoza a la reunión de trabajo entre integrantes de los cuerpos académicos en la Universidad Autónoma de Nuevo León y la reunión Nacional de Ingeniería en Vías Terrestres en </a:t>
            </a:r>
            <a:r>
              <a:rPr lang="es-MX" dirty="0" smtClean="0"/>
              <a:t>Chihuahua.</a:t>
            </a:r>
            <a:endParaRPr lang="es-ES_tradnl" dirty="0"/>
          </a:p>
          <a:p>
            <a:pPr marL="342900" indent="-342900" algn="just">
              <a:spcAft>
                <a:spcPts val="1000"/>
              </a:spcAft>
              <a:buFont typeface="Arial"/>
              <a:buChar char="•"/>
            </a:pPr>
            <a:endParaRPr lang="es-ES_tradnl" dirty="0" smtClean="0"/>
          </a:p>
        </p:txBody>
      </p:sp>
      <p:sp>
        <p:nvSpPr>
          <p:cNvPr id="14" name="CuadroTexto 10"/>
          <p:cNvSpPr txBox="1"/>
          <p:nvPr/>
        </p:nvSpPr>
        <p:spPr>
          <a:xfrm>
            <a:off x="914400" y="990600"/>
            <a:ext cx="6400800" cy="1200329"/>
          </a:xfrm>
          <a:prstGeom prst="rect">
            <a:avLst/>
          </a:prstGeom>
          <a:noFill/>
        </p:spPr>
        <p:txBody>
          <a:bodyPr wrap="square" rtlCol="0">
            <a:spAutoFit/>
          </a:bodyPr>
          <a:lstStyle/>
          <a:p>
            <a:pPr lvl="0"/>
            <a:r>
              <a:rPr lang="es-MX" sz="2400" dirty="0" smtClean="0">
                <a:solidFill>
                  <a:schemeClr val="accent1">
                    <a:lumMod val="50000"/>
                  </a:schemeClr>
                </a:solidFill>
              </a:rPr>
              <a:t>4. Investigación, innovación y desarrollo tecnológico</a:t>
            </a:r>
          </a:p>
          <a:p>
            <a:endParaRPr lang="es-ES_tradnl" sz="2400" dirty="0"/>
          </a:p>
        </p:txBody>
      </p:sp>
      <p:sp>
        <p:nvSpPr>
          <p:cNvPr id="15" name="14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spTree>
    <p:extLst>
      <p:ext uri="{BB962C8B-B14F-4D97-AF65-F5344CB8AC3E}">
        <p14:creationId xmlns:p14="http://schemas.microsoft.com/office/powerpoint/2010/main" val="3968320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10" name="9 Rectángulo"/>
          <p:cNvSpPr/>
          <p:nvPr/>
        </p:nvSpPr>
        <p:spPr>
          <a:xfrm>
            <a:off x="762000" y="2819400"/>
            <a:ext cx="7992888" cy="1631216"/>
          </a:xfrm>
          <a:prstGeom prst="rect">
            <a:avLst/>
          </a:prstGeom>
        </p:spPr>
        <p:txBody>
          <a:bodyPr wrap="square">
            <a:spAutoFit/>
          </a:bodyPr>
          <a:lstStyle/>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algn="ctr"/>
            <a:r>
              <a:rPr lang="es-ES_tradnl" sz="2800" dirty="0" smtClean="0">
                <a:solidFill>
                  <a:schemeClr val="accent1">
                    <a:lumMod val="50000"/>
                  </a:schemeClr>
                </a:solidFill>
              </a:rPr>
              <a:t> </a:t>
            </a:r>
            <a:endParaRPr lang="es-MX" sz="2800" dirty="0" smtClean="0">
              <a:solidFill>
                <a:schemeClr val="accent1">
                  <a:lumMod val="50000"/>
                </a:schemeClr>
              </a:solidFill>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2" name="CuadroTexto 11"/>
          <p:cNvSpPr txBox="1"/>
          <p:nvPr/>
        </p:nvSpPr>
        <p:spPr>
          <a:xfrm>
            <a:off x="457200" y="2286000"/>
            <a:ext cx="6858000" cy="3395801"/>
          </a:xfrm>
          <a:prstGeom prst="rect">
            <a:avLst/>
          </a:prstGeom>
          <a:noFill/>
        </p:spPr>
        <p:txBody>
          <a:bodyPr wrap="square" rtlCol="0">
            <a:spAutoFit/>
          </a:bodyPr>
          <a:lstStyle/>
          <a:p>
            <a:pPr algn="ctr"/>
            <a:r>
              <a:rPr lang="es-MX" b="1" dirty="0" smtClean="0"/>
              <a:t>Actividades realizadas</a:t>
            </a:r>
          </a:p>
          <a:p>
            <a:pPr algn="just"/>
            <a:endParaRPr lang="es-MX" dirty="0" smtClean="0"/>
          </a:p>
          <a:p>
            <a:pPr marL="285750" lvl="0" indent="-285750" algn="just">
              <a:spcAft>
                <a:spcPts val="1000"/>
              </a:spcAft>
              <a:buFont typeface="Arial" charset="0"/>
              <a:buChar char="•"/>
            </a:pPr>
            <a:r>
              <a:rPr lang="es-MX" dirty="0"/>
              <a:t>Asistencia de estudiantes de licenciatura a la Ciudad de Campeche al concurso de puentes de madera dentro del </a:t>
            </a:r>
            <a:r>
              <a:rPr lang="es-MX" dirty="0" smtClean="0"/>
              <a:t>Marco </a:t>
            </a:r>
            <a:r>
              <a:rPr lang="es-MX" dirty="0"/>
              <a:t>Nacional de Ingeniería Estructural.</a:t>
            </a:r>
            <a:endParaRPr lang="es-ES_tradnl" dirty="0"/>
          </a:p>
          <a:p>
            <a:pPr marL="285750" lvl="0" indent="-285750" algn="just">
              <a:spcAft>
                <a:spcPts val="1000"/>
              </a:spcAft>
              <a:buFont typeface="Arial" charset="0"/>
              <a:buChar char="•"/>
            </a:pPr>
            <a:r>
              <a:rPr lang="es-MX" dirty="0"/>
              <a:t>Asistencia del Dr. Rabindranarth Romero López para una estancia en la École de Technologie Superieure en Montreal Canadá del 22 de junio al 6 de julio de 2019.</a:t>
            </a:r>
            <a:endParaRPr lang="es-ES_tradnl" dirty="0"/>
          </a:p>
          <a:p>
            <a:pPr marL="285750" lvl="0" indent="-285750" algn="just">
              <a:spcAft>
                <a:spcPts val="1000"/>
              </a:spcAft>
              <a:buFont typeface="Arial" charset="0"/>
              <a:buChar char="•"/>
            </a:pPr>
            <a:r>
              <a:rPr lang="es-MX" dirty="0"/>
              <a:t>Asistencia de dos alumnos de licenciatura a la ETS de Montreal Canadá para el desarrollo de actividades de su trabajo de tesis.</a:t>
            </a:r>
            <a:endParaRPr lang="es-ES_tradnl" dirty="0"/>
          </a:p>
        </p:txBody>
      </p:sp>
      <p:pic>
        <p:nvPicPr>
          <p:cNvPr id="11" name="Imagen 10"/>
          <p:cNvPicPr>
            <a:picLocks noChangeAspect="1"/>
          </p:cNvPicPr>
          <p:nvPr/>
        </p:nvPicPr>
        <p:blipFill>
          <a:blip r:embed="rId3"/>
          <a:stretch>
            <a:fillRect/>
          </a:stretch>
        </p:blipFill>
        <p:spPr>
          <a:xfrm>
            <a:off x="7802880" y="3860066"/>
            <a:ext cx="1143000" cy="1181100"/>
          </a:xfrm>
          <a:prstGeom prst="rect">
            <a:avLst/>
          </a:prstGeom>
        </p:spPr>
      </p:pic>
      <p:sp>
        <p:nvSpPr>
          <p:cNvPr id="14" name="CuadroTexto 10"/>
          <p:cNvSpPr txBox="1"/>
          <p:nvPr/>
        </p:nvSpPr>
        <p:spPr>
          <a:xfrm>
            <a:off x="914400" y="990600"/>
            <a:ext cx="6400800" cy="1200329"/>
          </a:xfrm>
          <a:prstGeom prst="rect">
            <a:avLst/>
          </a:prstGeom>
          <a:noFill/>
        </p:spPr>
        <p:txBody>
          <a:bodyPr wrap="square" rtlCol="0">
            <a:spAutoFit/>
          </a:bodyPr>
          <a:lstStyle/>
          <a:p>
            <a:pPr lvl="0"/>
            <a:r>
              <a:rPr lang="es-MX" sz="2400" dirty="0" smtClean="0">
                <a:solidFill>
                  <a:schemeClr val="accent1">
                    <a:lumMod val="50000"/>
                  </a:schemeClr>
                </a:solidFill>
              </a:rPr>
              <a:t>4. Investigación, innovación y desarrollo tecnológico</a:t>
            </a:r>
          </a:p>
          <a:p>
            <a:endParaRPr lang="es-ES_tradnl" sz="2400" dirty="0"/>
          </a:p>
        </p:txBody>
      </p:sp>
      <p:sp>
        <p:nvSpPr>
          <p:cNvPr id="15" name="14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spTree>
    <p:extLst>
      <p:ext uri="{BB962C8B-B14F-4D97-AF65-F5344CB8AC3E}">
        <p14:creationId xmlns:p14="http://schemas.microsoft.com/office/powerpoint/2010/main" val="923422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8" name="7 CuadroTexto"/>
          <p:cNvSpPr txBox="1"/>
          <p:nvPr/>
        </p:nvSpPr>
        <p:spPr>
          <a:xfrm>
            <a:off x="2699792" y="297324"/>
            <a:ext cx="3744415" cy="369332"/>
          </a:xfrm>
          <a:prstGeom prst="rect">
            <a:avLst/>
          </a:prstGeom>
          <a:noFill/>
        </p:spPr>
        <p:txBody>
          <a:bodyPr wrap="square" rtlCol="0">
            <a:spAutoFit/>
          </a:bodyPr>
          <a:lstStyle/>
          <a:p>
            <a:r>
              <a:rPr lang="es-MX" dirty="0" smtClean="0">
                <a:solidFill>
                  <a:schemeClr val="bg1">
                    <a:lumMod val="95000"/>
                  </a:schemeClr>
                </a:solidFill>
              </a:rPr>
              <a:t>Eje II: Visibilidad e impacto social</a:t>
            </a:r>
            <a:endParaRPr lang="es-MX" dirty="0">
              <a:solidFill>
                <a:schemeClr val="bg1">
                  <a:lumMod val="95000"/>
                </a:schemeClr>
              </a:solidFill>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762000" y="914400"/>
            <a:ext cx="6400800" cy="1569660"/>
          </a:xfrm>
          <a:prstGeom prst="rect">
            <a:avLst/>
          </a:prstGeom>
          <a:noFill/>
        </p:spPr>
        <p:txBody>
          <a:bodyPr wrap="square" rtlCol="0">
            <a:spAutoFit/>
          </a:bodyPr>
          <a:lstStyle/>
          <a:p>
            <a:r>
              <a:rPr lang="es-MX" sz="2400" dirty="0">
                <a:solidFill>
                  <a:schemeClr val="accent1">
                    <a:lumMod val="50000"/>
                  </a:schemeClr>
                </a:solidFill>
              </a:rPr>
              <a:t>5</a:t>
            </a:r>
            <a:r>
              <a:rPr lang="es-MX" sz="2400" dirty="0" smtClean="0">
                <a:solidFill>
                  <a:schemeClr val="accent1">
                    <a:lumMod val="50000"/>
                  </a:schemeClr>
                </a:solidFill>
              </a:rPr>
              <a:t>. Vinculación y responsabilidad social universitaria</a:t>
            </a:r>
          </a:p>
          <a:p>
            <a:pPr lvl="0"/>
            <a:r>
              <a:rPr lang="es-MX" sz="2400" dirty="0" smtClean="0">
                <a:solidFill>
                  <a:schemeClr val="accent1">
                    <a:lumMod val="50000"/>
                  </a:schemeClr>
                </a:solidFill>
              </a:rPr>
              <a:t>.</a:t>
            </a:r>
          </a:p>
          <a:p>
            <a:endParaRPr lang="es-ES_tradnl" sz="2400" dirty="0"/>
          </a:p>
        </p:txBody>
      </p:sp>
      <p:sp>
        <p:nvSpPr>
          <p:cNvPr id="11" name="CuadroTexto 10"/>
          <p:cNvSpPr txBox="1"/>
          <p:nvPr/>
        </p:nvSpPr>
        <p:spPr>
          <a:xfrm>
            <a:off x="762000" y="2377320"/>
            <a:ext cx="6553200" cy="3765133"/>
          </a:xfrm>
          <a:prstGeom prst="rect">
            <a:avLst/>
          </a:prstGeom>
          <a:noFill/>
        </p:spPr>
        <p:txBody>
          <a:bodyPr wrap="square" rtlCol="0">
            <a:spAutoFit/>
          </a:bodyPr>
          <a:lstStyle/>
          <a:p>
            <a:pPr marL="342900" indent="-342900" algn="ctr">
              <a:spcAft>
                <a:spcPts val="1000"/>
              </a:spcAft>
            </a:pPr>
            <a:r>
              <a:rPr lang="es-MX" b="1" dirty="0" smtClean="0"/>
              <a:t>Actividades de vinculación</a:t>
            </a:r>
          </a:p>
          <a:p>
            <a:pPr marL="342900" indent="-342900" algn="ctr">
              <a:spcAft>
                <a:spcPts val="1000"/>
              </a:spcAft>
            </a:pPr>
            <a:endParaRPr lang="es-MX" b="1" dirty="0" smtClean="0"/>
          </a:p>
          <a:p>
            <a:pPr marL="342900" indent="-342900">
              <a:spcAft>
                <a:spcPts val="1800"/>
              </a:spcAft>
            </a:pPr>
            <a:r>
              <a:rPr lang="es-MX" dirty="0" smtClean="0"/>
              <a:t>Proyectos registrados:</a:t>
            </a:r>
            <a:endParaRPr lang="es-ES_tradnl" dirty="0" smtClean="0"/>
          </a:p>
          <a:p>
            <a:pPr marL="342900" lvl="0" indent="-342900">
              <a:spcAft>
                <a:spcPts val="1800"/>
              </a:spcAft>
              <a:buFont typeface="Arial"/>
              <a:buChar char="•"/>
            </a:pPr>
            <a:r>
              <a:rPr lang="es-MX" dirty="0" smtClean="0"/>
              <a:t>Dictámenes técnicos e investigación de materiales.</a:t>
            </a:r>
            <a:endParaRPr lang="es-ES_tradnl" dirty="0" smtClean="0"/>
          </a:p>
          <a:p>
            <a:pPr marL="342900" lvl="0" indent="-342900" algn="just">
              <a:spcAft>
                <a:spcPts val="1800"/>
              </a:spcAft>
              <a:buFont typeface="Arial"/>
              <a:buChar char="•"/>
            </a:pPr>
            <a:r>
              <a:rPr lang="es-MX" dirty="0" smtClean="0"/>
              <a:t>Inventario de obras construidas o en construcción de protección contra inundaciones</a:t>
            </a:r>
            <a:endParaRPr lang="es-ES_tradnl" dirty="0" smtClean="0"/>
          </a:p>
          <a:p>
            <a:pPr marL="342900" lvl="0" indent="-342900" algn="just">
              <a:spcAft>
                <a:spcPts val="1800"/>
              </a:spcAft>
              <a:buFont typeface="Arial"/>
              <a:buChar char="•"/>
            </a:pPr>
            <a:r>
              <a:rPr lang="es-MX" dirty="0" smtClean="0"/>
              <a:t>Servicio topográfico a la comunidad mediante prácticas finales de topografía</a:t>
            </a:r>
            <a:endParaRPr lang="es-ES_tradnl" dirty="0" smtClean="0"/>
          </a:p>
          <a:p>
            <a:pPr marL="342900" indent="-342900" algn="just">
              <a:spcAft>
                <a:spcPts val="1000"/>
              </a:spcAft>
            </a:pPr>
            <a:endParaRPr lang="es-MX" b="1" dirty="0" smtClean="0"/>
          </a:p>
        </p:txBody>
      </p:sp>
    </p:spTree>
    <p:extLst>
      <p:ext uri="{BB962C8B-B14F-4D97-AF65-F5344CB8AC3E}">
        <p14:creationId xmlns:p14="http://schemas.microsoft.com/office/powerpoint/2010/main" val="1516909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8" name="7 CuadroTexto"/>
          <p:cNvSpPr txBox="1"/>
          <p:nvPr/>
        </p:nvSpPr>
        <p:spPr>
          <a:xfrm>
            <a:off x="2699792" y="297324"/>
            <a:ext cx="3744415" cy="369332"/>
          </a:xfrm>
          <a:prstGeom prst="rect">
            <a:avLst/>
          </a:prstGeom>
          <a:noFill/>
        </p:spPr>
        <p:txBody>
          <a:bodyPr wrap="square" rtlCol="0">
            <a:spAutoFit/>
          </a:bodyPr>
          <a:lstStyle/>
          <a:p>
            <a:r>
              <a:rPr lang="es-MX" dirty="0" smtClean="0">
                <a:solidFill>
                  <a:schemeClr val="bg1">
                    <a:lumMod val="95000"/>
                  </a:schemeClr>
                </a:solidFill>
              </a:rPr>
              <a:t>Eje II: Visibilidad e impacto social</a:t>
            </a:r>
            <a:endParaRPr lang="es-MX" dirty="0">
              <a:solidFill>
                <a:schemeClr val="bg1">
                  <a:lumMod val="95000"/>
                </a:schemeClr>
              </a:solidFill>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762000" y="914400"/>
            <a:ext cx="6400800" cy="1569660"/>
          </a:xfrm>
          <a:prstGeom prst="rect">
            <a:avLst/>
          </a:prstGeom>
          <a:noFill/>
        </p:spPr>
        <p:txBody>
          <a:bodyPr wrap="square" rtlCol="0">
            <a:spAutoFit/>
          </a:bodyPr>
          <a:lstStyle/>
          <a:p>
            <a:r>
              <a:rPr lang="es-MX" sz="2400" dirty="0">
                <a:solidFill>
                  <a:schemeClr val="accent1">
                    <a:lumMod val="50000"/>
                  </a:schemeClr>
                </a:solidFill>
              </a:rPr>
              <a:t>5</a:t>
            </a:r>
            <a:r>
              <a:rPr lang="es-MX" sz="2400" dirty="0" smtClean="0">
                <a:solidFill>
                  <a:schemeClr val="accent1">
                    <a:lumMod val="50000"/>
                  </a:schemeClr>
                </a:solidFill>
              </a:rPr>
              <a:t>. Vinculación y responsabilidad social universitaria</a:t>
            </a:r>
          </a:p>
          <a:p>
            <a:pPr lvl="0"/>
            <a:r>
              <a:rPr lang="es-MX" sz="2400" dirty="0" smtClean="0">
                <a:solidFill>
                  <a:schemeClr val="accent1">
                    <a:lumMod val="50000"/>
                  </a:schemeClr>
                </a:solidFill>
              </a:rPr>
              <a:t>.</a:t>
            </a:r>
          </a:p>
          <a:p>
            <a:endParaRPr lang="es-ES_tradnl" sz="2400" dirty="0"/>
          </a:p>
        </p:txBody>
      </p:sp>
      <p:sp>
        <p:nvSpPr>
          <p:cNvPr id="11" name="CuadroTexto 10"/>
          <p:cNvSpPr txBox="1"/>
          <p:nvPr/>
        </p:nvSpPr>
        <p:spPr>
          <a:xfrm>
            <a:off x="743711" y="2436271"/>
            <a:ext cx="4159094" cy="3801041"/>
          </a:xfrm>
          <a:prstGeom prst="rect">
            <a:avLst/>
          </a:prstGeom>
          <a:noFill/>
        </p:spPr>
        <p:txBody>
          <a:bodyPr wrap="square" rtlCol="0">
            <a:spAutoFit/>
          </a:bodyPr>
          <a:lstStyle/>
          <a:p>
            <a:pPr marL="342900" indent="-342900" algn="ctr">
              <a:spcAft>
                <a:spcPts val="1000"/>
              </a:spcAft>
            </a:pPr>
            <a:r>
              <a:rPr lang="es-MX" b="1" dirty="0" smtClean="0"/>
              <a:t>Actividades desarrolladas</a:t>
            </a:r>
          </a:p>
          <a:p>
            <a:pPr marL="342900" indent="-342900" algn="just">
              <a:spcAft>
                <a:spcPts val="1000"/>
              </a:spcAft>
            </a:pPr>
            <a:endParaRPr lang="es-MX" b="1" dirty="0" smtClean="0"/>
          </a:p>
          <a:p>
            <a:pPr marL="342900" indent="-342900" algn="just">
              <a:spcAft>
                <a:spcPts val="1000"/>
              </a:spcAft>
              <a:buFont typeface="Arial" charset="0"/>
              <a:buChar char="•"/>
            </a:pPr>
            <a:r>
              <a:rPr lang="es-MX" dirty="0" smtClean="0"/>
              <a:t>Obtenci</a:t>
            </a:r>
            <a:r>
              <a:rPr lang="es-ES" dirty="0" err="1" smtClean="0"/>
              <a:t>ón</a:t>
            </a:r>
            <a:r>
              <a:rPr lang="es-ES" dirty="0" smtClean="0"/>
              <a:t> de la certificación profesional del Ingeniero Civil por el Colegio de Ingenieros Civiles de Xalapa A. C. en donde la Facultad participa como ente evaluador.</a:t>
            </a:r>
          </a:p>
          <a:p>
            <a:pPr marL="342900" indent="-342900" algn="just">
              <a:spcAft>
                <a:spcPts val="1000"/>
              </a:spcAft>
              <a:buFont typeface="Arial" charset="0"/>
              <a:buChar char="•"/>
            </a:pPr>
            <a:r>
              <a:rPr lang="es-ES" dirty="0" smtClean="0"/>
              <a:t>Entrega a la rectora del reconocimiento de idoneidad emitido por la Secretaría de Educación Pública el 5 de junio de 2019</a:t>
            </a:r>
            <a:endParaRPr lang="es-MX" dirty="0" smtClean="0"/>
          </a:p>
        </p:txBody>
      </p:sp>
      <p:pic>
        <p:nvPicPr>
          <p:cNvPr id="3" name="Imagen 2"/>
          <p:cNvPicPr>
            <a:picLocks noChangeAspect="1"/>
          </p:cNvPicPr>
          <p:nvPr/>
        </p:nvPicPr>
        <p:blipFill>
          <a:blip r:embed="rId3"/>
          <a:stretch>
            <a:fillRect/>
          </a:stretch>
        </p:blipFill>
        <p:spPr>
          <a:xfrm>
            <a:off x="5651741" y="2937644"/>
            <a:ext cx="3505200" cy="2603500"/>
          </a:xfrm>
          <a:prstGeom prst="rect">
            <a:avLst/>
          </a:prstGeom>
        </p:spPr>
      </p:pic>
    </p:spTree>
    <p:extLst>
      <p:ext uri="{BB962C8B-B14F-4D97-AF65-F5344CB8AC3E}">
        <p14:creationId xmlns:p14="http://schemas.microsoft.com/office/powerpoint/2010/main" val="3741379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8" name="7 CuadroTexto"/>
          <p:cNvSpPr txBox="1"/>
          <p:nvPr/>
        </p:nvSpPr>
        <p:spPr>
          <a:xfrm>
            <a:off x="2483768" y="331320"/>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9. Gobernanza universitaria</a:t>
            </a:r>
          </a:p>
          <a:p>
            <a:endParaRPr lang="es-ES_tradnl" sz="2400" dirty="0"/>
          </a:p>
        </p:txBody>
      </p:sp>
      <p:sp>
        <p:nvSpPr>
          <p:cNvPr id="11" name="CuadroTexto 10"/>
          <p:cNvSpPr txBox="1"/>
          <p:nvPr/>
        </p:nvSpPr>
        <p:spPr>
          <a:xfrm>
            <a:off x="831668" y="2114728"/>
            <a:ext cx="7696200" cy="3247043"/>
          </a:xfrm>
          <a:prstGeom prst="rect">
            <a:avLst/>
          </a:prstGeom>
          <a:noFill/>
        </p:spPr>
        <p:txBody>
          <a:bodyPr wrap="square" rtlCol="0">
            <a:spAutoFit/>
          </a:bodyPr>
          <a:lstStyle/>
          <a:p>
            <a:pPr algn="ctr"/>
            <a:r>
              <a:rPr lang="es-ES_tradnl" b="1" dirty="0" smtClean="0"/>
              <a:t>Actividades realizadas</a:t>
            </a:r>
          </a:p>
          <a:p>
            <a:pPr algn="just"/>
            <a:endParaRPr lang="es-ES_tradnl" dirty="0" smtClean="0"/>
          </a:p>
          <a:p>
            <a:pPr marL="285750" indent="-285750" algn="just">
              <a:spcAft>
                <a:spcPts val="1000"/>
              </a:spcAft>
              <a:buFont typeface="Arial" panose="020B0604020202020204" pitchFamily="34" charset="0"/>
              <a:buChar char="•"/>
            </a:pPr>
            <a:r>
              <a:rPr lang="es-MX" dirty="0" smtClean="0"/>
              <a:t>Se </a:t>
            </a:r>
            <a:r>
              <a:rPr lang="es-MX" dirty="0"/>
              <a:t>asistió en representación del Área Académica Técnica como integrante de la Comisión para la elaboración del proyecto de la nueva Ley Orgánica de nuestra </a:t>
            </a:r>
            <a:r>
              <a:rPr lang="es-MX" dirty="0" smtClean="0"/>
              <a:t>Universidad</a:t>
            </a:r>
            <a:r>
              <a:rPr lang="es-ES_tradnl" dirty="0"/>
              <a:t>.</a:t>
            </a:r>
            <a:endParaRPr lang="es-ES_tradnl" dirty="0" smtClean="0"/>
          </a:p>
          <a:p>
            <a:pPr marL="285750" indent="-285750" algn="just">
              <a:spcAft>
                <a:spcPts val="1000"/>
              </a:spcAft>
              <a:buFont typeface="Arial" panose="020B0604020202020204" pitchFamily="34" charset="0"/>
              <a:buChar char="•"/>
            </a:pPr>
            <a:r>
              <a:rPr lang="es-ES_tradnl" dirty="0" err="1" smtClean="0"/>
              <a:t>Actualizaci</a:t>
            </a:r>
            <a:r>
              <a:rPr lang="es-ES" dirty="0" err="1" smtClean="0"/>
              <a:t>ón</a:t>
            </a:r>
            <a:r>
              <a:rPr lang="es-ES" dirty="0" smtClean="0"/>
              <a:t> permanente de la página web de la Facultad.</a:t>
            </a:r>
          </a:p>
          <a:p>
            <a:pPr marL="285750" indent="-285750" algn="just">
              <a:spcAft>
                <a:spcPts val="1000"/>
              </a:spcAft>
              <a:buFont typeface="Arial" panose="020B0604020202020204" pitchFamily="34" charset="0"/>
              <a:buChar char="•"/>
            </a:pPr>
            <a:r>
              <a:rPr lang="es-MX" dirty="0" smtClean="0"/>
              <a:t>Colaboraci</a:t>
            </a:r>
            <a:r>
              <a:rPr lang="es-ES" dirty="0" err="1" smtClean="0"/>
              <a:t>ón</a:t>
            </a:r>
            <a:r>
              <a:rPr lang="es-ES" dirty="0" smtClean="0"/>
              <a:t> conjunta con las Facultades de IME, CQ y QFB para atender problemáticas comunes</a:t>
            </a:r>
            <a:r>
              <a:rPr lang="es-MX" dirty="0" smtClean="0"/>
              <a:t>. </a:t>
            </a:r>
          </a:p>
          <a:p>
            <a:pPr marL="285750" indent="-285750" algn="just">
              <a:spcAft>
                <a:spcPts val="1000"/>
              </a:spcAft>
              <a:buFont typeface="Arial" panose="020B0604020202020204" pitchFamily="34" charset="0"/>
              <a:buChar char="•"/>
            </a:pPr>
            <a:r>
              <a:rPr lang="es-MX" dirty="0" smtClean="0"/>
              <a:t>Se entregaron los reportes del levantamiento f</a:t>
            </a:r>
            <a:r>
              <a:rPr lang="es-ES" dirty="0" err="1" smtClean="0"/>
              <a:t>ísico</a:t>
            </a:r>
            <a:r>
              <a:rPr lang="es-ES" dirty="0" smtClean="0"/>
              <a:t> del inventario (LFI) de forma semestral.</a:t>
            </a:r>
            <a:endParaRPr lang="es-MX" dirty="0" smtClean="0"/>
          </a:p>
        </p:txBody>
      </p:sp>
    </p:spTree>
    <p:extLst>
      <p:ext uri="{BB962C8B-B14F-4D97-AF65-F5344CB8AC3E}">
        <p14:creationId xmlns:p14="http://schemas.microsoft.com/office/powerpoint/2010/main" val="2038930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8" name="7 CuadroTexto"/>
          <p:cNvSpPr txBox="1"/>
          <p:nvPr/>
        </p:nvSpPr>
        <p:spPr>
          <a:xfrm>
            <a:off x="2483768" y="331320"/>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9. Gobernanza universitaria</a:t>
            </a:r>
          </a:p>
          <a:p>
            <a:endParaRPr lang="es-ES_tradnl" sz="2400" dirty="0"/>
          </a:p>
        </p:txBody>
      </p:sp>
      <p:sp>
        <p:nvSpPr>
          <p:cNvPr id="11" name="CuadroTexto 10"/>
          <p:cNvSpPr txBox="1"/>
          <p:nvPr/>
        </p:nvSpPr>
        <p:spPr>
          <a:xfrm>
            <a:off x="831668" y="2114728"/>
            <a:ext cx="4316396" cy="4206280"/>
          </a:xfrm>
          <a:prstGeom prst="rect">
            <a:avLst/>
          </a:prstGeom>
          <a:noFill/>
        </p:spPr>
        <p:txBody>
          <a:bodyPr wrap="square" rtlCol="0">
            <a:spAutoFit/>
          </a:bodyPr>
          <a:lstStyle/>
          <a:p>
            <a:pPr algn="ctr"/>
            <a:r>
              <a:rPr lang="es-ES_tradnl" b="1" dirty="0" smtClean="0"/>
              <a:t>Actividades realizadas</a:t>
            </a:r>
          </a:p>
          <a:p>
            <a:pPr algn="just"/>
            <a:endParaRPr lang="es-ES_tradnl" dirty="0" smtClean="0"/>
          </a:p>
          <a:p>
            <a:pPr marL="285750" indent="-285750" algn="just">
              <a:spcAft>
                <a:spcPts val="1000"/>
              </a:spcAft>
              <a:buFont typeface="Arial" panose="020B0604020202020204" pitchFamily="34" charset="0"/>
              <a:buChar char="•"/>
            </a:pPr>
            <a:r>
              <a:rPr lang="es-MX" dirty="0" smtClean="0"/>
              <a:t>Se realiz</a:t>
            </a:r>
            <a:r>
              <a:rPr lang="es-ES" dirty="0" err="1" smtClean="0"/>
              <a:t>ó</a:t>
            </a:r>
            <a:r>
              <a:rPr lang="es-ES" dirty="0" smtClean="0"/>
              <a:t> la remodelación de la zona de sanitarios y pintura de edificio de aulas por las cuatro facultades.</a:t>
            </a:r>
          </a:p>
          <a:p>
            <a:pPr marL="285750" indent="-285750" algn="just">
              <a:spcAft>
                <a:spcPts val="1000"/>
              </a:spcAft>
              <a:buFont typeface="Arial" panose="020B0604020202020204" pitchFamily="34" charset="0"/>
              <a:buChar char="•"/>
            </a:pPr>
            <a:r>
              <a:rPr lang="es-ES" dirty="0" smtClean="0"/>
              <a:t>Inauguración del Centro Centinela y del servicio de primeros auxilios.</a:t>
            </a:r>
          </a:p>
          <a:p>
            <a:pPr marL="285750" indent="-285750" algn="just">
              <a:spcAft>
                <a:spcPts val="1000"/>
              </a:spcAft>
              <a:buFont typeface="Arial" panose="020B0604020202020204" pitchFamily="34" charset="0"/>
              <a:buChar char="•"/>
            </a:pPr>
            <a:r>
              <a:rPr lang="es-ES" dirty="0" smtClean="0"/>
              <a:t>Ampliación del archivo de las cuatro facultades.</a:t>
            </a:r>
          </a:p>
          <a:p>
            <a:pPr marL="285750" indent="-285750" algn="just">
              <a:spcAft>
                <a:spcPts val="1000"/>
              </a:spcAft>
              <a:buFont typeface="Arial" panose="020B0604020202020204" pitchFamily="34" charset="0"/>
              <a:buChar char="•"/>
            </a:pPr>
            <a:r>
              <a:rPr lang="es-MX" dirty="0"/>
              <a:t>Construcci</a:t>
            </a:r>
            <a:r>
              <a:rPr lang="es-ES" dirty="0" err="1"/>
              <a:t>ón</a:t>
            </a:r>
            <a:r>
              <a:rPr lang="es-ES" dirty="0"/>
              <a:t> </a:t>
            </a:r>
            <a:r>
              <a:rPr lang="es-ES" dirty="0" smtClean="0"/>
              <a:t>del comedor, </a:t>
            </a:r>
            <a:r>
              <a:rPr lang="es-ES" dirty="0"/>
              <a:t>con recursos aportados por la Facultad de Ciencias Químicas</a:t>
            </a:r>
            <a:r>
              <a:rPr lang="es-MX" dirty="0"/>
              <a:t>. </a:t>
            </a:r>
          </a:p>
          <a:p>
            <a:pPr marL="285750" indent="-285750" algn="just">
              <a:spcAft>
                <a:spcPts val="1000"/>
              </a:spcAft>
              <a:buFont typeface="Arial" panose="020B0604020202020204" pitchFamily="34" charset="0"/>
              <a:buChar char="•"/>
            </a:pPr>
            <a:endParaRPr lang="es-ES"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323407"/>
            <a:ext cx="2722116" cy="3629488"/>
          </a:xfrm>
          <a:prstGeom prst="rect">
            <a:avLst/>
          </a:prstGeom>
        </p:spPr>
      </p:pic>
    </p:spTree>
    <p:extLst>
      <p:ext uri="{BB962C8B-B14F-4D97-AF65-F5344CB8AC3E}">
        <p14:creationId xmlns:p14="http://schemas.microsoft.com/office/powerpoint/2010/main" val="2509331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8" name="7 CuadroTexto"/>
          <p:cNvSpPr txBox="1"/>
          <p:nvPr/>
        </p:nvSpPr>
        <p:spPr>
          <a:xfrm>
            <a:off x="2843808" y="331321"/>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9. Gobernanza universitaria</a:t>
            </a:r>
          </a:p>
          <a:p>
            <a:endParaRPr lang="es-ES_tradnl" sz="2400" dirty="0"/>
          </a:p>
        </p:txBody>
      </p:sp>
      <p:sp>
        <p:nvSpPr>
          <p:cNvPr id="11" name="CuadroTexto 10"/>
          <p:cNvSpPr txBox="1"/>
          <p:nvPr/>
        </p:nvSpPr>
        <p:spPr>
          <a:xfrm>
            <a:off x="831668" y="2114728"/>
            <a:ext cx="7696200" cy="4078039"/>
          </a:xfrm>
          <a:prstGeom prst="rect">
            <a:avLst/>
          </a:prstGeom>
          <a:noFill/>
        </p:spPr>
        <p:txBody>
          <a:bodyPr wrap="square" rtlCol="0">
            <a:spAutoFit/>
          </a:bodyPr>
          <a:lstStyle/>
          <a:p>
            <a:pPr algn="ctr"/>
            <a:r>
              <a:rPr lang="es-ES_tradnl" b="1" dirty="0" smtClean="0"/>
              <a:t>Actividades realizadas</a:t>
            </a:r>
          </a:p>
          <a:p>
            <a:pPr algn="just"/>
            <a:endParaRPr lang="es-ES_tradnl" dirty="0" smtClean="0"/>
          </a:p>
          <a:p>
            <a:r>
              <a:rPr lang="es-MX" b="1" dirty="0"/>
              <a:t>S</a:t>
            </a:r>
            <a:r>
              <a:rPr lang="es-MX" b="1" dirty="0" smtClean="0"/>
              <a:t>e </a:t>
            </a:r>
            <a:r>
              <a:rPr lang="es-MX" b="1" dirty="0"/>
              <a:t>celebraron </a:t>
            </a:r>
            <a:r>
              <a:rPr lang="es-MX" b="1" dirty="0" smtClean="0"/>
              <a:t>cinco </a:t>
            </a:r>
            <a:r>
              <a:rPr lang="es-MX" b="1" dirty="0"/>
              <a:t>juntas académicas </a:t>
            </a:r>
            <a:r>
              <a:rPr lang="es-MX" b="1" dirty="0" smtClean="0"/>
              <a:t>: </a:t>
            </a:r>
          </a:p>
          <a:p>
            <a:pPr algn="just"/>
            <a:endParaRPr lang="es-MX" dirty="0"/>
          </a:p>
          <a:p>
            <a:pPr marL="285750" lvl="0" indent="-285750" algn="just">
              <a:spcAft>
                <a:spcPts val="1000"/>
              </a:spcAft>
              <a:buFont typeface="Arial" panose="020B0604020202020204" pitchFamily="34" charset="0"/>
              <a:buChar char="•"/>
            </a:pPr>
            <a:r>
              <a:rPr lang="es-MX" dirty="0" smtClean="0"/>
              <a:t>Junta </a:t>
            </a:r>
            <a:r>
              <a:rPr lang="es-MX" dirty="0"/>
              <a:t>académica del 5 de septiembre </a:t>
            </a:r>
            <a:r>
              <a:rPr lang="es-MX" dirty="0" smtClean="0"/>
              <a:t>para:</a:t>
            </a:r>
          </a:p>
          <a:p>
            <a:pPr marL="742950" lvl="1" indent="-285750" algn="just">
              <a:spcAft>
                <a:spcPts val="1000"/>
              </a:spcAft>
              <a:buFont typeface="Arial" panose="020B0604020202020204" pitchFamily="34" charset="0"/>
              <a:buChar char="•"/>
            </a:pPr>
            <a:r>
              <a:rPr lang="es-MX" dirty="0" smtClean="0"/>
              <a:t>Presentación </a:t>
            </a:r>
            <a:r>
              <a:rPr lang="es-MX" dirty="0"/>
              <a:t>del segundo informe anual del segundo periodo de las actividades realizadas por el Director de la Facultad de Ingeniería </a:t>
            </a:r>
            <a:r>
              <a:rPr lang="es-MX" dirty="0" smtClean="0"/>
              <a:t>Civil, </a:t>
            </a:r>
          </a:p>
          <a:p>
            <a:pPr marL="742950" lvl="1" indent="-285750" algn="just">
              <a:spcAft>
                <a:spcPts val="1000"/>
              </a:spcAft>
              <a:buFont typeface="Arial" panose="020B0604020202020204" pitchFamily="34" charset="0"/>
              <a:buChar char="•"/>
            </a:pPr>
            <a:r>
              <a:rPr lang="es-MX" dirty="0" smtClean="0"/>
              <a:t>Atenci</a:t>
            </a:r>
            <a:r>
              <a:rPr lang="es-ES" dirty="0" err="1" smtClean="0"/>
              <a:t>ón</a:t>
            </a:r>
            <a:r>
              <a:rPr lang="es-ES" dirty="0" smtClean="0"/>
              <a:t> a</a:t>
            </a:r>
            <a:r>
              <a:rPr lang="es-MX" dirty="0" smtClean="0"/>
              <a:t> la </a:t>
            </a:r>
            <a:r>
              <a:rPr lang="es-MX" dirty="0"/>
              <a:t>solicitud de dos alumnas para acreditar la experiencia recepcional por promedio </a:t>
            </a:r>
            <a:endParaRPr lang="es-MX" dirty="0" smtClean="0"/>
          </a:p>
          <a:p>
            <a:pPr marL="742950" lvl="1" indent="-285750" algn="just">
              <a:spcAft>
                <a:spcPts val="1000"/>
              </a:spcAft>
              <a:buFont typeface="Arial" panose="020B0604020202020204" pitchFamily="34" charset="0"/>
              <a:buChar char="•"/>
            </a:pPr>
            <a:r>
              <a:rPr lang="es-MX" dirty="0" smtClean="0"/>
              <a:t>Elecci</a:t>
            </a:r>
            <a:r>
              <a:rPr lang="es-ES" dirty="0" err="1" smtClean="0"/>
              <a:t>ón</a:t>
            </a:r>
            <a:r>
              <a:rPr lang="es-ES" dirty="0" smtClean="0"/>
              <a:t> de</a:t>
            </a:r>
            <a:r>
              <a:rPr lang="es-MX" dirty="0" smtClean="0"/>
              <a:t> </a:t>
            </a:r>
            <a:r>
              <a:rPr lang="es-MX" dirty="0"/>
              <a:t>un alumno entre los integrantes de la Junta Académica para complementar el Comité </a:t>
            </a:r>
            <a:r>
              <a:rPr lang="es-MX" dirty="0" smtClean="0"/>
              <a:t>Pro-Mejoras </a:t>
            </a:r>
            <a:r>
              <a:rPr lang="es-MX" dirty="0"/>
              <a:t>por los alumnos.</a:t>
            </a:r>
            <a:r>
              <a:rPr lang="es-ES_tradnl" dirty="0"/>
              <a:t> </a:t>
            </a:r>
            <a:endParaRPr lang="es-MX" dirty="0"/>
          </a:p>
        </p:txBody>
      </p:sp>
    </p:spTree>
    <p:extLst>
      <p:ext uri="{BB962C8B-B14F-4D97-AF65-F5344CB8AC3E}">
        <p14:creationId xmlns:p14="http://schemas.microsoft.com/office/powerpoint/2010/main" val="1075505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8" name="7 CuadroTexto"/>
          <p:cNvSpPr txBox="1"/>
          <p:nvPr/>
        </p:nvSpPr>
        <p:spPr>
          <a:xfrm>
            <a:off x="2843808" y="331321"/>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9. Gobernanza universitaria</a:t>
            </a:r>
          </a:p>
          <a:p>
            <a:endParaRPr lang="es-ES_tradnl" sz="2400" dirty="0"/>
          </a:p>
        </p:txBody>
      </p:sp>
      <p:sp>
        <p:nvSpPr>
          <p:cNvPr id="11" name="CuadroTexto 10"/>
          <p:cNvSpPr txBox="1"/>
          <p:nvPr/>
        </p:nvSpPr>
        <p:spPr>
          <a:xfrm>
            <a:off x="831668" y="2114728"/>
            <a:ext cx="7696200" cy="3267561"/>
          </a:xfrm>
          <a:prstGeom prst="rect">
            <a:avLst/>
          </a:prstGeom>
          <a:noFill/>
        </p:spPr>
        <p:txBody>
          <a:bodyPr wrap="square" rtlCol="0">
            <a:spAutoFit/>
          </a:bodyPr>
          <a:lstStyle/>
          <a:p>
            <a:pPr algn="ctr"/>
            <a:r>
              <a:rPr lang="es-ES_tradnl" b="1" dirty="0" smtClean="0"/>
              <a:t>Actividades realizadas</a:t>
            </a:r>
          </a:p>
          <a:p>
            <a:pPr algn="just"/>
            <a:endParaRPr lang="es-ES_tradnl" dirty="0" smtClean="0"/>
          </a:p>
          <a:p>
            <a:r>
              <a:rPr lang="is-IS" b="1" dirty="0" smtClean="0"/>
              <a:t>…</a:t>
            </a:r>
            <a:r>
              <a:rPr lang="es-MX" b="1" dirty="0" smtClean="0"/>
              <a:t>Juntas académicas</a:t>
            </a:r>
          </a:p>
          <a:p>
            <a:pPr algn="just"/>
            <a:endParaRPr lang="es-MX" dirty="0"/>
          </a:p>
          <a:p>
            <a:pPr marL="285750" lvl="0" indent="-285750" algn="just">
              <a:spcAft>
                <a:spcPts val="1000"/>
              </a:spcAft>
              <a:buFont typeface="Arial" charset="0"/>
              <a:buChar char="•"/>
            </a:pPr>
            <a:r>
              <a:rPr lang="es-MX" dirty="0" smtClean="0"/>
              <a:t>Junta </a:t>
            </a:r>
            <a:r>
              <a:rPr lang="es-MX" dirty="0"/>
              <a:t>académica del 21 de septiembre de 2018 para la presentación y aprobación en su caso del Plan de Desarrollo de la Entidad Académica (PLADEA) 2017-2021. </a:t>
            </a:r>
            <a:endParaRPr lang="es-ES_tradnl" dirty="0"/>
          </a:p>
          <a:p>
            <a:pPr marL="285750" indent="-285750" algn="just">
              <a:buFont typeface="Arial" charset="0"/>
              <a:buChar char="•"/>
            </a:pPr>
            <a:r>
              <a:rPr lang="es-MX" dirty="0"/>
              <a:t>Junta académica del 4 de diciembre de 2018 para la elección de terna para participar en la Comisión de Análisis y Evaluación del programa del PEDPA y elección de terna para participar en la Comisión de Apelación del PEDPA.</a:t>
            </a:r>
            <a:r>
              <a:rPr lang="es-ES_tradnl" dirty="0"/>
              <a:t> </a:t>
            </a:r>
            <a:endParaRPr lang="es-MX" dirty="0"/>
          </a:p>
        </p:txBody>
      </p:sp>
    </p:spTree>
    <p:extLst>
      <p:ext uri="{BB962C8B-B14F-4D97-AF65-F5344CB8AC3E}">
        <p14:creationId xmlns:p14="http://schemas.microsoft.com/office/powerpoint/2010/main" val="1299270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8" name="7 CuadroTexto"/>
          <p:cNvSpPr txBox="1"/>
          <p:nvPr/>
        </p:nvSpPr>
        <p:spPr>
          <a:xfrm>
            <a:off x="2843808" y="331321"/>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9. Gobernanza universitaria</a:t>
            </a:r>
          </a:p>
          <a:p>
            <a:endParaRPr lang="es-ES_tradnl" sz="2400" dirty="0"/>
          </a:p>
        </p:txBody>
      </p:sp>
      <p:sp>
        <p:nvSpPr>
          <p:cNvPr id="11" name="CuadroTexto 10"/>
          <p:cNvSpPr txBox="1"/>
          <p:nvPr/>
        </p:nvSpPr>
        <p:spPr>
          <a:xfrm>
            <a:off x="831668" y="2114728"/>
            <a:ext cx="7696200" cy="3267561"/>
          </a:xfrm>
          <a:prstGeom prst="rect">
            <a:avLst/>
          </a:prstGeom>
          <a:noFill/>
        </p:spPr>
        <p:txBody>
          <a:bodyPr wrap="square" rtlCol="0">
            <a:spAutoFit/>
          </a:bodyPr>
          <a:lstStyle/>
          <a:p>
            <a:pPr algn="ctr"/>
            <a:r>
              <a:rPr lang="es-ES_tradnl" b="1" dirty="0" smtClean="0"/>
              <a:t>Actividades realizadas</a:t>
            </a:r>
          </a:p>
          <a:p>
            <a:pPr algn="just"/>
            <a:endParaRPr lang="es-ES_tradnl" dirty="0" smtClean="0"/>
          </a:p>
          <a:p>
            <a:r>
              <a:rPr lang="is-IS" b="1" dirty="0" smtClean="0"/>
              <a:t>…</a:t>
            </a:r>
            <a:r>
              <a:rPr lang="es-MX" b="1" dirty="0" smtClean="0"/>
              <a:t>Juntas académicas</a:t>
            </a:r>
          </a:p>
          <a:p>
            <a:pPr algn="just"/>
            <a:endParaRPr lang="es-MX" dirty="0"/>
          </a:p>
          <a:p>
            <a:pPr marL="285750" lvl="0" indent="-285750" algn="just">
              <a:spcAft>
                <a:spcPts val="1000"/>
              </a:spcAft>
              <a:buFont typeface="Arial" charset="0"/>
              <a:buChar char="•"/>
            </a:pPr>
            <a:r>
              <a:rPr lang="es-MX" dirty="0" smtClean="0"/>
              <a:t>Junta </a:t>
            </a:r>
            <a:r>
              <a:rPr lang="es-MX" dirty="0"/>
              <a:t>académica del 7 de febrero  </a:t>
            </a:r>
            <a:r>
              <a:rPr lang="es-MX" dirty="0" smtClean="0"/>
              <a:t>de 2019 para </a:t>
            </a:r>
            <a:r>
              <a:rPr lang="es-MX" dirty="0"/>
              <a:t>la elección de coordinadores de academia por área de conocimiento y elección de representante de equidad de género.</a:t>
            </a:r>
            <a:endParaRPr lang="es-ES_tradnl" dirty="0"/>
          </a:p>
          <a:p>
            <a:pPr marL="285750" lvl="0" indent="-285750" algn="just">
              <a:spcAft>
                <a:spcPts val="1000"/>
              </a:spcAft>
              <a:buFont typeface="Arial" charset="0"/>
              <a:buChar char="•"/>
            </a:pPr>
            <a:r>
              <a:rPr lang="es-MX" dirty="0"/>
              <a:t>Junta académica del 28 de febrero de 2019 para presentar la modificación Curricular de la Maestría en Vías Terrestres, su plan y programa de estudios a consideración del pleno para su aprobación, en su caso.</a:t>
            </a:r>
            <a:endParaRPr lang="es-ES_tradnl" dirty="0"/>
          </a:p>
        </p:txBody>
      </p:sp>
    </p:spTree>
    <p:extLst>
      <p:ext uri="{BB962C8B-B14F-4D97-AF65-F5344CB8AC3E}">
        <p14:creationId xmlns:p14="http://schemas.microsoft.com/office/powerpoint/2010/main" val="1073257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8" name="7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1" name="CuadroTexto 10"/>
          <p:cNvSpPr txBox="1"/>
          <p:nvPr/>
        </p:nvSpPr>
        <p:spPr>
          <a:xfrm>
            <a:off x="914400" y="914400"/>
            <a:ext cx="6400800" cy="461665"/>
          </a:xfrm>
          <a:prstGeom prst="rect">
            <a:avLst/>
          </a:prstGeom>
          <a:noFill/>
        </p:spPr>
        <p:txBody>
          <a:bodyPr wrap="square" rtlCol="0">
            <a:spAutoFit/>
          </a:bodyPr>
          <a:lstStyle/>
          <a:p>
            <a:pPr lvl="0" algn="just"/>
            <a:r>
              <a:rPr lang="es-MX" sz="2400" dirty="0" smtClean="0">
                <a:solidFill>
                  <a:schemeClr val="accent1">
                    <a:lumMod val="50000"/>
                  </a:schemeClr>
                </a:solidFill>
              </a:rPr>
              <a:t>1. Oferta educativa de calidad</a:t>
            </a:r>
            <a:endParaRPr lang="es-ES_tradnl" sz="2400" dirty="0"/>
          </a:p>
        </p:txBody>
      </p:sp>
      <p:sp>
        <p:nvSpPr>
          <p:cNvPr id="12" name="CuadroTexto 11"/>
          <p:cNvSpPr txBox="1"/>
          <p:nvPr/>
        </p:nvSpPr>
        <p:spPr>
          <a:xfrm>
            <a:off x="603765" y="1484784"/>
            <a:ext cx="4755884" cy="5165517"/>
          </a:xfrm>
          <a:prstGeom prst="rect">
            <a:avLst/>
          </a:prstGeom>
          <a:noFill/>
        </p:spPr>
        <p:txBody>
          <a:bodyPr wrap="square" rtlCol="0">
            <a:spAutoFit/>
          </a:bodyPr>
          <a:lstStyle/>
          <a:p>
            <a:pPr algn="ctr"/>
            <a:r>
              <a:rPr lang="es-MX" b="1" dirty="0" smtClean="0"/>
              <a:t>Actividades realizadas</a:t>
            </a:r>
          </a:p>
          <a:p>
            <a:pPr algn="ctr"/>
            <a:endParaRPr lang="es-MX" b="1" dirty="0" smtClean="0"/>
          </a:p>
          <a:p>
            <a:pPr marL="342900" indent="-342900" algn="just">
              <a:spcAft>
                <a:spcPts val="1000"/>
              </a:spcAft>
              <a:buFont typeface="Arial"/>
              <a:buChar char="•"/>
            </a:pPr>
            <a:r>
              <a:rPr lang="es-MX" dirty="0" smtClean="0"/>
              <a:t>Acreditaci</a:t>
            </a:r>
            <a:r>
              <a:rPr lang="es-ES" dirty="0" err="1" smtClean="0"/>
              <a:t>ón</a:t>
            </a:r>
            <a:r>
              <a:rPr lang="es-ES" dirty="0" smtClean="0"/>
              <a:t> por CACEI del 18 de febrero de 2018 al 17 de febrero de 2023</a:t>
            </a:r>
            <a:r>
              <a:rPr lang="es-MX" dirty="0" smtClean="0"/>
              <a:t>.</a:t>
            </a:r>
          </a:p>
          <a:p>
            <a:pPr marL="342900" indent="-342900" algn="just">
              <a:spcAft>
                <a:spcPts val="1000"/>
              </a:spcAft>
              <a:buFont typeface="Arial"/>
              <a:buChar char="•"/>
            </a:pPr>
            <a:r>
              <a:rPr lang="es-MX" dirty="0" smtClean="0"/>
              <a:t>Informe de medio t</a:t>
            </a:r>
            <a:r>
              <a:rPr lang="es-ES" dirty="0" err="1" smtClean="0"/>
              <a:t>érmino</a:t>
            </a:r>
            <a:r>
              <a:rPr lang="es-ES" dirty="0" smtClean="0"/>
              <a:t> en agosto de 2020.</a:t>
            </a:r>
            <a:endParaRPr lang="es-MX" dirty="0" smtClean="0"/>
          </a:p>
          <a:p>
            <a:pPr marL="342900" indent="-342900" algn="just">
              <a:spcAft>
                <a:spcPts val="1000"/>
              </a:spcAft>
              <a:buFont typeface="Arial"/>
              <a:buChar char="•"/>
            </a:pPr>
            <a:r>
              <a:rPr lang="es-MX" dirty="0" smtClean="0"/>
              <a:t>Maestr</a:t>
            </a:r>
            <a:r>
              <a:rPr lang="es-ES" dirty="0" err="1" smtClean="0"/>
              <a:t>ía</a:t>
            </a:r>
            <a:r>
              <a:rPr lang="es-ES" dirty="0" smtClean="0"/>
              <a:t> en Vías Terrestres: Rediseño de plan de estudios aprobado por el Consejo Universitario General.</a:t>
            </a:r>
            <a:endParaRPr lang="es-MX" dirty="0" smtClean="0"/>
          </a:p>
          <a:p>
            <a:pPr marL="342900" indent="-342900" algn="just">
              <a:spcAft>
                <a:spcPts val="1000"/>
              </a:spcAft>
              <a:buFont typeface="Arial"/>
              <a:buChar char="•"/>
            </a:pPr>
            <a:r>
              <a:rPr lang="es-MX" dirty="0" smtClean="0"/>
              <a:t>Rediseño de plan y programas de estudio de licenciatura en proceso. </a:t>
            </a:r>
          </a:p>
          <a:p>
            <a:pPr marL="342900" indent="-342900" algn="just">
              <a:spcAft>
                <a:spcPts val="1000"/>
              </a:spcAft>
              <a:buFont typeface="Arial"/>
              <a:buChar char="•"/>
            </a:pPr>
            <a:r>
              <a:rPr lang="es-MX" dirty="0" smtClean="0"/>
              <a:t>Quinto año de apertura de cuarto bloque para estudiantes de nuevo ingreso.</a:t>
            </a:r>
          </a:p>
          <a:p>
            <a:pPr marL="342900" indent="-342900" algn="just">
              <a:spcAft>
                <a:spcPts val="1000"/>
              </a:spcAft>
              <a:buFont typeface="Arial"/>
              <a:buChar char="•"/>
            </a:pPr>
            <a:r>
              <a:rPr lang="es-MX" dirty="0" smtClean="0"/>
              <a:t>Impartici</a:t>
            </a:r>
            <a:r>
              <a:rPr lang="es-ES" dirty="0" err="1" smtClean="0"/>
              <a:t>ón</a:t>
            </a:r>
            <a:r>
              <a:rPr lang="es-ES" dirty="0" smtClean="0"/>
              <a:t> de curso de nivelación de álgebra básica para alumnos de nuevo ingreso</a:t>
            </a:r>
            <a:r>
              <a:rPr lang="es-MX" dirty="0" smtClean="0"/>
              <a:t>.</a:t>
            </a:r>
          </a:p>
        </p:txBody>
      </p:sp>
      <p:pic>
        <p:nvPicPr>
          <p:cNvPr id="2" name="Imagen 1"/>
          <p:cNvPicPr>
            <a:picLocks noChangeAspect="1"/>
          </p:cNvPicPr>
          <p:nvPr/>
        </p:nvPicPr>
        <p:blipFill>
          <a:blip r:embed="rId3"/>
          <a:stretch>
            <a:fillRect/>
          </a:stretch>
        </p:blipFill>
        <p:spPr>
          <a:xfrm>
            <a:off x="5435600" y="2492896"/>
            <a:ext cx="3759200" cy="2781300"/>
          </a:xfrm>
          <a:prstGeom prst="rect">
            <a:avLst/>
          </a:prstGeom>
        </p:spPr>
      </p:pic>
    </p:spTree>
    <p:extLst>
      <p:ext uri="{BB962C8B-B14F-4D97-AF65-F5344CB8AC3E}">
        <p14:creationId xmlns:p14="http://schemas.microsoft.com/office/powerpoint/2010/main" val="3968320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524000" y="1295400"/>
            <a:ext cx="4114800" cy="369332"/>
          </a:xfrm>
          <a:prstGeom prst="rect">
            <a:avLst/>
          </a:prstGeom>
          <a:noFill/>
        </p:spPr>
        <p:txBody>
          <a:bodyPr wrap="square" rtlCol="0">
            <a:spAutoFit/>
          </a:bodyPr>
          <a:lstStyle/>
          <a:p>
            <a:r>
              <a:rPr lang="es-ES_tradnl" dirty="0" smtClean="0"/>
              <a:t>Fondo ordinario de operación</a:t>
            </a:r>
            <a:endParaRPr lang="es-ES_tradnl" dirty="0"/>
          </a:p>
        </p:txBody>
      </p:sp>
      <p:sp>
        <p:nvSpPr>
          <p:cNvPr id="10" name="9 CuadroTexto"/>
          <p:cNvSpPr txBox="1"/>
          <p:nvPr/>
        </p:nvSpPr>
        <p:spPr>
          <a:xfrm>
            <a:off x="2843808" y="331321"/>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sp>
        <p:nvSpPr>
          <p:cNvPr id="13"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10. Financiamiento</a:t>
            </a:r>
          </a:p>
          <a:p>
            <a:endParaRPr lang="es-ES_tradnl" sz="2400" dirty="0"/>
          </a:p>
        </p:txBody>
      </p:sp>
      <p:graphicFrame>
        <p:nvGraphicFramePr>
          <p:cNvPr id="11" name="1 Gráfico"/>
          <p:cNvGraphicFramePr>
            <a:graphicFrameLocks/>
          </p:cNvGraphicFramePr>
          <p:nvPr>
            <p:extLst>
              <p:ext uri="{D42A27DB-BD31-4B8C-83A1-F6EECF244321}">
                <p14:modId xmlns:p14="http://schemas.microsoft.com/office/powerpoint/2010/main" val="2949359842"/>
              </p:ext>
            </p:extLst>
          </p:nvPr>
        </p:nvGraphicFramePr>
        <p:xfrm>
          <a:off x="1022600" y="688332"/>
          <a:ext cx="6573736" cy="7297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8930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524000" y="1295400"/>
            <a:ext cx="4114800" cy="369332"/>
          </a:xfrm>
          <a:prstGeom prst="rect">
            <a:avLst/>
          </a:prstGeom>
          <a:noFill/>
        </p:spPr>
        <p:txBody>
          <a:bodyPr wrap="square" rtlCol="0">
            <a:spAutoFit/>
          </a:bodyPr>
          <a:lstStyle/>
          <a:p>
            <a:r>
              <a:rPr lang="es-ES_tradnl" dirty="0" smtClean="0"/>
              <a:t>Eventos autofinanciables (posgrado)</a:t>
            </a:r>
            <a:endParaRPr lang="es-ES_tradnl" dirty="0"/>
          </a:p>
        </p:txBody>
      </p:sp>
      <p:sp>
        <p:nvSpPr>
          <p:cNvPr id="10" name="9 CuadroTexto"/>
          <p:cNvSpPr txBox="1"/>
          <p:nvPr/>
        </p:nvSpPr>
        <p:spPr>
          <a:xfrm>
            <a:off x="2843808" y="331321"/>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sp>
        <p:nvSpPr>
          <p:cNvPr id="13"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10. Financiamiento</a:t>
            </a:r>
          </a:p>
          <a:p>
            <a:endParaRPr lang="es-ES_tradnl" sz="2400" dirty="0"/>
          </a:p>
        </p:txBody>
      </p:sp>
      <p:graphicFrame>
        <p:nvGraphicFramePr>
          <p:cNvPr id="9" name="1 Gráfico"/>
          <p:cNvGraphicFramePr>
            <a:graphicFrameLocks/>
          </p:cNvGraphicFramePr>
          <p:nvPr>
            <p:extLst>
              <p:ext uri="{D42A27DB-BD31-4B8C-83A1-F6EECF244321}">
                <p14:modId xmlns:p14="http://schemas.microsoft.com/office/powerpoint/2010/main" val="1270496647"/>
              </p:ext>
            </p:extLst>
          </p:nvPr>
        </p:nvGraphicFramePr>
        <p:xfrm>
          <a:off x="179512" y="1104340"/>
          <a:ext cx="8680663" cy="5786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8930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524000" y="1295400"/>
            <a:ext cx="4114800" cy="369332"/>
          </a:xfrm>
          <a:prstGeom prst="rect">
            <a:avLst/>
          </a:prstGeom>
          <a:noFill/>
        </p:spPr>
        <p:txBody>
          <a:bodyPr wrap="square" rtlCol="0">
            <a:spAutoFit/>
          </a:bodyPr>
          <a:lstStyle/>
          <a:p>
            <a:r>
              <a:rPr lang="es-ES_tradnl" dirty="0" smtClean="0"/>
              <a:t>Comité Pro-Mejoras</a:t>
            </a:r>
            <a:endParaRPr lang="es-ES_tradnl" dirty="0"/>
          </a:p>
        </p:txBody>
      </p:sp>
      <p:sp>
        <p:nvSpPr>
          <p:cNvPr id="10" name="9 CuadroTexto"/>
          <p:cNvSpPr txBox="1"/>
          <p:nvPr/>
        </p:nvSpPr>
        <p:spPr>
          <a:xfrm>
            <a:off x="2843808" y="331321"/>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sp>
        <p:nvSpPr>
          <p:cNvPr id="9"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10. Financiamiento</a:t>
            </a:r>
          </a:p>
          <a:p>
            <a:endParaRPr lang="es-ES_tradnl" sz="2400" dirty="0"/>
          </a:p>
        </p:txBody>
      </p:sp>
      <p:sp>
        <p:nvSpPr>
          <p:cNvPr id="2" name="CuadroTexto 1"/>
          <p:cNvSpPr txBox="1"/>
          <p:nvPr/>
        </p:nvSpPr>
        <p:spPr>
          <a:xfrm>
            <a:off x="539552" y="2349719"/>
            <a:ext cx="7992888" cy="3672800"/>
          </a:xfrm>
          <a:prstGeom prst="rect">
            <a:avLst/>
          </a:prstGeom>
          <a:noFill/>
        </p:spPr>
        <p:txBody>
          <a:bodyPr wrap="square" rtlCol="0">
            <a:spAutoFit/>
          </a:bodyPr>
          <a:lstStyle/>
          <a:p>
            <a:pPr marL="285750" indent="-285750" algn="just">
              <a:spcAft>
                <a:spcPts val="1000"/>
              </a:spcAft>
              <a:buFont typeface="Arial" charset="0"/>
              <a:buChar char="•"/>
            </a:pPr>
            <a:r>
              <a:rPr lang="es-MX" dirty="0"/>
              <a:t>Apoyo a estudiante de licenciatura para realizar una estancia en la Universidad Autónoma de Sinaloa campus los Mochis, en el marco del “XXIII Verano de la Investigación Científica y Tecnológica del Pacifico” del 18 de junio al 3 de agosto de 2018, por un importe de $15,000.00</a:t>
            </a:r>
            <a:endParaRPr lang="es-ES_tradnl" dirty="0"/>
          </a:p>
          <a:p>
            <a:pPr marL="285750" indent="-285750" algn="just">
              <a:spcAft>
                <a:spcPts val="1000"/>
              </a:spcAft>
              <a:buFont typeface="Arial" charset="0"/>
              <a:buChar char="•"/>
            </a:pPr>
            <a:r>
              <a:rPr lang="es-MX" dirty="0"/>
              <a:t>Apoyo para inscripción, hospedaje y alimentos a tres estudiantes de licenciatura para asistir y participar en el XXI Congreso Nacional de Ingeniería Estructural, en la Universidad Autónoma de Campeche del 14 al 17 de noviembre de 2018 por un importe de $23,934.94</a:t>
            </a:r>
            <a:endParaRPr lang="es-ES_tradnl" dirty="0"/>
          </a:p>
          <a:p>
            <a:pPr marL="285750" indent="-285750" algn="just">
              <a:spcAft>
                <a:spcPts val="1000"/>
              </a:spcAft>
              <a:buFont typeface="Arial" charset="0"/>
              <a:buChar char="•"/>
            </a:pPr>
            <a:r>
              <a:rPr lang="es-MX" dirty="0"/>
              <a:t>Apoyo para transporte a académico y estudiantes para asistir al XXI Congreso Nacional de Ingeniería Estructural, en la Universidad Autónoma de Campeche del 14 al 17 de noviembre de 2018 por un importe de $4,284.80</a:t>
            </a:r>
            <a:r>
              <a:rPr lang="es-ES_tradnl" dirty="0"/>
              <a:t> </a:t>
            </a:r>
          </a:p>
        </p:txBody>
      </p:sp>
    </p:spTree>
    <p:extLst>
      <p:ext uri="{BB962C8B-B14F-4D97-AF65-F5344CB8AC3E}">
        <p14:creationId xmlns:p14="http://schemas.microsoft.com/office/powerpoint/2010/main" val="2371751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524000" y="1295400"/>
            <a:ext cx="4114800" cy="369332"/>
          </a:xfrm>
          <a:prstGeom prst="rect">
            <a:avLst/>
          </a:prstGeom>
          <a:noFill/>
        </p:spPr>
        <p:txBody>
          <a:bodyPr wrap="square" rtlCol="0">
            <a:spAutoFit/>
          </a:bodyPr>
          <a:lstStyle/>
          <a:p>
            <a:r>
              <a:rPr lang="es-ES_tradnl" dirty="0" smtClean="0"/>
              <a:t>Comité Pro-Mejoras</a:t>
            </a:r>
            <a:endParaRPr lang="es-ES_tradnl" dirty="0"/>
          </a:p>
        </p:txBody>
      </p:sp>
      <p:sp>
        <p:nvSpPr>
          <p:cNvPr id="10" name="9 CuadroTexto"/>
          <p:cNvSpPr txBox="1"/>
          <p:nvPr/>
        </p:nvSpPr>
        <p:spPr>
          <a:xfrm>
            <a:off x="2843808" y="331321"/>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sp>
        <p:nvSpPr>
          <p:cNvPr id="9"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10. Financiamiento</a:t>
            </a:r>
          </a:p>
          <a:p>
            <a:endParaRPr lang="es-ES_tradnl" sz="2400" dirty="0"/>
          </a:p>
        </p:txBody>
      </p:sp>
      <p:sp>
        <p:nvSpPr>
          <p:cNvPr id="2" name="CuadroTexto 1"/>
          <p:cNvSpPr txBox="1"/>
          <p:nvPr/>
        </p:nvSpPr>
        <p:spPr>
          <a:xfrm>
            <a:off x="539552" y="2349719"/>
            <a:ext cx="7992888" cy="2841804"/>
          </a:xfrm>
          <a:prstGeom prst="rect">
            <a:avLst/>
          </a:prstGeom>
          <a:noFill/>
        </p:spPr>
        <p:txBody>
          <a:bodyPr wrap="square" rtlCol="0">
            <a:spAutoFit/>
          </a:bodyPr>
          <a:lstStyle/>
          <a:p>
            <a:pPr marL="285750" indent="-285750" algn="just">
              <a:spcAft>
                <a:spcPts val="1000"/>
              </a:spcAft>
              <a:buFont typeface="Arial" charset="0"/>
              <a:buChar char="•"/>
            </a:pPr>
            <a:r>
              <a:rPr lang="es-MX" dirty="0"/>
              <a:t>Apoyo para viáticos de académico que asesoró y acompañó a estudiantes para asistir al XXI Congreso Nacional de Ingeniería Estructural, en la Universidad Autónoma de Campeche del 14 al 17 de noviembre de 2018 por un importe de  $1,613.19</a:t>
            </a:r>
            <a:endParaRPr lang="es-ES_tradnl" dirty="0"/>
          </a:p>
          <a:p>
            <a:pPr marL="285750" indent="-285750" algn="just">
              <a:spcAft>
                <a:spcPts val="1000"/>
              </a:spcAft>
              <a:buFont typeface="Arial" charset="0"/>
              <a:buChar char="•"/>
            </a:pPr>
            <a:r>
              <a:rPr lang="es-MX" dirty="0"/>
              <a:t>Reparación de respaldos y asientos de 40 sillas de aulas por un importe de  $17,260.80</a:t>
            </a:r>
            <a:endParaRPr lang="es-ES_tradnl" dirty="0"/>
          </a:p>
          <a:p>
            <a:pPr marL="285750" indent="-285750" algn="just">
              <a:spcAft>
                <a:spcPts val="1000"/>
              </a:spcAft>
              <a:buFont typeface="Arial" charset="0"/>
              <a:buChar char="•"/>
            </a:pPr>
            <a:r>
              <a:rPr lang="es-MX" dirty="0"/>
              <a:t>Apoyo para renta de autobús para el transporte de cincuenta estudiantes de licenciatura para visita al Nuevo Aeropuerto Internacional de la Ciudad de México el día 16 de octubre de 2018, por un importe de  $18,767.47</a:t>
            </a:r>
            <a:endParaRPr lang="es-ES_tradnl" dirty="0"/>
          </a:p>
        </p:txBody>
      </p:sp>
    </p:spTree>
    <p:extLst>
      <p:ext uri="{BB962C8B-B14F-4D97-AF65-F5344CB8AC3E}">
        <p14:creationId xmlns:p14="http://schemas.microsoft.com/office/powerpoint/2010/main" val="1589540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524000" y="1295400"/>
            <a:ext cx="4114800" cy="369332"/>
          </a:xfrm>
          <a:prstGeom prst="rect">
            <a:avLst/>
          </a:prstGeom>
          <a:noFill/>
        </p:spPr>
        <p:txBody>
          <a:bodyPr wrap="square" rtlCol="0">
            <a:spAutoFit/>
          </a:bodyPr>
          <a:lstStyle/>
          <a:p>
            <a:r>
              <a:rPr lang="es-ES_tradnl" dirty="0" smtClean="0"/>
              <a:t>Comité Pro-Mejoras</a:t>
            </a:r>
            <a:endParaRPr lang="es-ES_tradnl" dirty="0"/>
          </a:p>
        </p:txBody>
      </p:sp>
      <p:sp>
        <p:nvSpPr>
          <p:cNvPr id="10" name="9 CuadroTexto"/>
          <p:cNvSpPr txBox="1"/>
          <p:nvPr/>
        </p:nvSpPr>
        <p:spPr>
          <a:xfrm>
            <a:off x="2843808" y="331321"/>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sp>
        <p:nvSpPr>
          <p:cNvPr id="9"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10. Financiamiento</a:t>
            </a:r>
          </a:p>
          <a:p>
            <a:endParaRPr lang="es-ES_tradnl" sz="2400" dirty="0"/>
          </a:p>
        </p:txBody>
      </p:sp>
      <p:sp>
        <p:nvSpPr>
          <p:cNvPr id="2" name="CuadroTexto 1"/>
          <p:cNvSpPr txBox="1"/>
          <p:nvPr/>
        </p:nvSpPr>
        <p:spPr>
          <a:xfrm>
            <a:off x="539552" y="2349719"/>
            <a:ext cx="7992888" cy="3395801"/>
          </a:xfrm>
          <a:prstGeom prst="rect">
            <a:avLst/>
          </a:prstGeom>
          <a:noFill/>
        </p:spPr>
        <p:txBody>
          <a:bodyPr wrap="square" rtlCol="0">
            <a:spAutoFit/>
          </a:bodyPr>
          <a:lstStyle/>
          <a:p>
            <a:pPr marL="285750" indent="-285750" algn="just">
              <a:spcAft>
                <a:spcPts val="1000"/>
              </a:spcAft>
              <a:buFont typeface="Arial" charset="0"/>
              <a:buChar char="•"/>
            </a:pPr>
            <a:r>
              <a:rPr lang="es-MX" dirty="0"/>
              <a:t>Apoyo para renta de autobús para el transporte de cincuenta estudiantes de licenciatura para visita al Nuevo Aeropuerto Internacional de la Ciudad de México el día 6 de noviembre de 2018, por un importe de $15,030.93</a:t>
            </a:r>
            <a:endParaRPr lang="es-ES_tradnl" dirty="0"/>
          </a:p>
          <a:p>
            <a:pPr marL="285750" indent="-285750" algn="just">
              <a:spcAft>
                <a:spcPts val="1000"/>
              </a:spcAft>
              <a:buFont typeface="Arial" charset="0"/>
              <a:buChar char="•"/>
            </a:pPr>
            <a:r>
              <a:rPr lang="es-MX" dirty="0"/>
              <a:t>Apoyo para renta de autobús para el transporte de cien estudiantes de licenciatura para asistir el día 19 de octubre de 2018 a la Ciudad de Toluca para visita de la construcción del viaducto V2 localizado en la carretera México-Toluca, La Marquesa, Edo. de México y a la EXPO CIHAC 2018, por un importe de $24,599.99.</a:t>
            </a:r>
            <a:endParaRPr lang="es-ES_tradnl" dirty="0"/>
          </a:p>
          <a:p>
            <a:pPr marL="285750" indent="-285750" algn="just">
              <a:spcAft>
                <a:spcPts val="1000"/>
              </a:spcAft>
              <a:buFont typeface="Arial" charset="0"/>
              <a:buChar char="•"/>
            </a:pPr>
            <a:r>
              <a:rPr lang="es-MX" dirty="0"/>
              <a:t>Apoyo para renta de autobús para el transporte de cincuenta estudiantes de licenciatura para asistir al Nuevo Puerto de Veracruz, Veracruz el 16 de noviembre de 2018, por un importe de  $6,544.37</a:t>
            </a:r>
            <a:endParaRPr lang="es-ES_tradnl" dirty="0"/>
          </a:p>
        </p:txBody>
      </p:sp>
    </p:spTree>
    <p:extLst>
      <p:ext uri="{BB962C8B-B14F-4D97-AF65-F5344CB8AC3E}">
        <p14:creationId xmlns:p14="http://schemas.microsoft.com/office/powerpoint/2010/main" val="1447238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524000" y="1295400"/>
            <a:ext cx="4114800" cy="369332"/>
          </a:xfrm>
          <a:prstGeom prst="rect">
            <a:avLst/>
          </a:prstGeom>
          <a:noFill/>
        </p:spPr>
        <p:txBody>
          <a:bodyPr wrap="square" rtlCol="0">
            <a:spAutoFit/>
          </a:bodyPr>
          <a:lstStyle/>
          <a:p>
            <a:r>
              <a:rPr lang="es-ES_tradnl" dirty="0" smtClean="0"/>
              <a:t>Comité Pro-Mejoras</a:t>
            </a:r>
            <a:endParaRPr lang="es-ES_tradnl" dirty="0"/>
          </a:p>
        </p:txBody>
      </p:sp>
      <p:sp>
        <p:nvSpPr>
          <p:cNvPr id="10" name="9 CuadroTexto"/>
          <p:cNvSpPr txBox="1"/>
          <p:nvPr/>
        </p:nvSpPr>
        <p:spPr>
          <a:xfrm>
            <a:off x="2843808" y="331321"/>
            <a:ext cx="3960439" cy="370667"/>
          </a:xfrm>
          <a:prstGeom prst="rect">
            <a:avLst/>
          </a:prstGeom>
          <a:noFill/>
        </p:spPr>
        <p:txBody>
          <a:bodyPr wrap="square" rtlCol="0">
            <a:spAutoFit/>
          </a:bodyPr>
          <a:lstStyle/>
          <a:p>
            <a:r>
              <a:rPr lang="es-MX" dirty="0" smtClean="0">
                <a:solidFill>
                  <a:schemeClr val="bg1">
                    <a:lumMod val="95000"/>
                  </a:schemeClr>
                </a:solidFill>
              </a:rPr>
              <a:t>Eje III: Gestión y Gobierno</a:t>
            </a:r>
            <a:endParaRPr lang="es-MX" dirty="0">
              <a:solidFill>
                <a:schemeClr val="bg1">
                  <a:lumMod val="95000"/>
                </a:schemeClr>
              </a:solidFill>
            </a:endParaRPr>
          </a:p>
        </p:txBody>
      </p:sp>
      <p:sp>
        <p:nvSpPr>
          <p:cNvPr id="9" name="CuadroTexto 8"/>
          <p:cNvSpPr txBox="1"/>
          <p:nvPr/>
        </p:nvSpPr>
        <p:spPr>
          <a:xfrm>
            <a:off x="990600" y="914400"/>
            <a:ext cx="5638800" cy="830997"/>
          </a:xfrm>
          <a:prstGeom prst="rect">
            <a:avLst/>
          </a:prstGeom>
          <a:noFill/>
        </p:spPr>
        <p:txBody>
          <a:bodyPr wrap="square" rtlCol="0">
            <a:spAutoFit/>
          </a:bodyPr>
          <a:lstStyle/>
          <a:p>
            <a:pPr lvl="0"/>
            <a:r>
              <a:rPr lang="es-MX" sz="2400" dirty="0" smtClean="0">
                <a:solidFill>
                  <a:schemeClr val="accent1">
                    <a:lumMod val="50000"/>
                  </a:schemeClr>
                </a:solidFill>
              </a:rPr>
              <a:t>10. Financiamiento</a:t>
            </a:r>
          </a:p>
          <a:p>
            <a:endParaRPr lang="es-ES_tradnl" sz="2400" dirty="0"/>
          </a:p>
        </p:txBody>
      </p:sp>
      <p:sp>
        <p:nvSpPr>
          <p:cNvPr id="2" name="CuadroTexto 1"/>
          <p:cNvSpPr txBox="1"/>
          <p:nvPr/>
        </p:nvSpPr>
        <p:spPr>
          <a:xfrm>
            <a:off x="539552" y="2349719"/>
            <a:ext cx="7992888" cy="4078039"/>
          </a:xfrm>
          <a:prstGeom prst="rect">
            <a:avLst/>
          </a:prstGeom>
          <a:noFill/>
        </p:spPr>
        <p:txBody>
          <a:bodyPr wrap="square" rtlCol="0">
            <a:spAutoFit/>
          </a:bodyPr>
          <a:lstStyle/>
          <a:p>
            <a:pPr marL="285750" indent="-285750" algn="just">
              <a:spcAft>
                <a:spcPts val="1000"/>
              </a:spcAft>
              <a:buFont typeface="Arial" charset="0"/>
              <a:buChar char="•"/>
            </a:pPr>
            <a:r>
              <a:rPr lang="es-MX" dirty="0"/>
              <a:t>Complemento para adquisición de dron con recursos PFCE por un importe de  $11,972.03</a:t>
            </a:r>
            <a:endParaRPr lang="es-ES_tradnl" dirty="0"/>
          </a:p>
          <a:p>
            <a:pPr marL="285750" indent="-285750" algn="just">
              <a:spcAft>
                <a:spcPts val="1000"/>
              </a:spcAft>
              <a:buFont typeface="Arial" charset="0"/>
              <a:buChar char="•"/>
            </a:pPr>
            <a:r>
              <a:rPr lang="es-MX" dirty="0"/>
              <a:t>Apoyo a estudiantes de licenciatura para realizar una estancia en la École de Technologie Supérieure (ETS) en la Ciudad de Montreal, Canadá, del 25 de febrero al 1 de marzo de 2019 por un importe de  $30,000.00. </a:t>
            </a:r>
            <a:endParaRPr lang="es-ES_tradnl" dirty="0"/>
          </a:p>
          <a:p>
            <a:pPr marL="285750" indent="-285750" algn="just">
              <a:spcAft>
                <a:spcPts val="1000"/>
              </a:spcAft>
              <a:buFont typeface="Arial" charset="0"/>
              <a:buChar char="•"/>
            </a:pPr>
            <a:r>
              <a:rPr lang="es-MX" dirty="0"/>
              <a:t>Apoyo a estudiantes integrantes del capitulado estudiantil de la Asociación Mexicana de Hidráulica (AMH) para participar en el concurso del "II Foro Juvenil Hídrico Latinoamericano, Infraestructura Hidráulica en México y el mundo: visión a futuro" del 20 al 23 de marzo de 2019 en la Ciudad de Villahermosa Tabasco, por un importe de $</a:t>
            </a:r>
            <a:r>
              <a:rPr lang="es-MX" dirty="0" smtClean="0"/>
              <a:t>34,452.09.</a:t>
            </a:r>
          </a:p>
          <a:p>
            <a:pPr marL="285750" indent="-285750" algn="just">
              <a:spcAft>
                <a:spcPts val="1000"/>
              </a:spcAft>
              <a:buFont typeface="Arial" charset="0"/>
              <a:buChar char="•"/>
            </a:pPr>
            <a:r>
              <a:rPr lang="es-MX" dirty="0" smtClean="0"/>
              <a:t>Apoyo </a:t>
            </a:r>
            <a:r>
              <a:rPr lang="es-MX" dirty="0"/>
              <a:t>para transporte de estudiantes para asistir a la planta GERDAU CORSA el 16 de mayo de 2019 Ciudad Sahagún, Hidalgo, por un importe de $</a:t>
            </a:r>
            <a:r>
              <a:rPr lang="es-MX" dirty="0" smtClean="0"/>
              <a:t>4,524.00</a:t>
            </a:r>
            <a:r>
              <a:rPr lang="es-ES_tradnl" dirty="0"/>
              <a:t>.</a:t>
            </a:r>
          </a:p>
        </p:txBody>
      </p:sp>
    </p:spTree>
    <p:extLst>
      <p:ext uri="{BB962C8B-B14F-4D97-AF65-F5344CB8AC3E}">
        <p14:creationId xmlns:p14="http://schemas.microsoft.com/office/powerpoint/2010/main" val="1424645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10" name="9 Rectángulo"/>
          <p:cNvSpPr/>
          <p:nvPr/>
        </p:nvSpPr>
        <p:spPr>
          <a:xfrm>
            <a:off x="760222" y="2132856"/>
            <a:ext cx="7992888" cy="1261884"/>
          </a:xfrm>
          <a:prstGeom prst="rect">
            <a:avLst/>
          </a:prstGeom>
        </p:spPr>
        <p:txBody>
          <a:bodyPr wrap="square">
            <a:spAutoFit/>
          </a:bodyPr>
          <a:lstStyle/>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lvl="0"/>
            <a:endParaRPr lang="es-MX" sz="2800" dirty="0" smtClean="0">
              <a:solidFill>
                <a:schemeClr val="accent1">
                  <a:lumMod val="50000"/>
                </a:schemeClr>
              </a:solidFill>
            </a:endParaRPr>
          </a:p>
        </p:txBody>
      </p:sp>
      <p:pic>
        <p:nvPicPr>
          <p:cNvPr id="6" name="Picture 3" descr="E:\RESPALDO\DOCUME\PAGINA UV\LOGOSÍMBOLO PANTALLA RGB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95" y="701988"/>
            <a:ext cx="1258146" cy="1216763"/>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990600" y="2902803"/>
            <a:ext cx="6553200" cy="1200328"/>
          </a:xfrm>
          <a:prstGeom prst="rect">
            <a:avLst/>
          </a:prstGeom>
          <a:noFill/>
        </p:spPr>
        <p:txBody>
          <a:bodyPr wrap="square" rtlCol="0">
            <a:spAutoFit/>
          </a:bodyPr>
          <a:lstStyle/>
          <a:p>
            <a:pPr algn="ctr"/>
            <a:endParaRPr lang="es-ES_tradnl" sz="2400" dirty="0" smtClean="0"/>
          </a:p>
          <a:p>
            <a:pPr algn="ctr"/>
            <a:r>
              <a:rPr lang="es-ES_tradnl" sz="2400" dirty="0" smtClean="0"/>
              <a:t>Gracias por su atención</a:t>
            </a:r>
          </a:p>
          <a:p>
            <a:endParaRPr lang="es-ES_tradnl" sz="2400" dirty="0"/>
          </a:p>
        </p:txBody>
      </p:sp>
    </p:spTree>
    <p:extLst>
      <p:ext uri="{BB962C8B-B14F-4D97-AF65-F5344CB8AC3E}">
        <p14:creationId xmlns:p14="http://schemas.microsoft.com/office/powerpoint/2010/main" val="2038930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1" name="CuadroTexto 10"/>
          <p:cNvSpPr txBox="1"/>
          <p:nvPr/>
        </p:nvSpPr>
        <p:spPr>
          <a:xfrm>
            <a:off x="914400" y="1066800"/>
            <a:ext cx="6400800" cy="830997"/>
          </a:xfrm>
          <a:prstGeom prst="rect">
            <a:avLst/>
          </a:prstGeom>
          <a:noFill/>
        </p:spPr>
        <p:txBody>
          <a:bodyPr wrap="square" rtlCol="0">
            <a:spAutoFit/>
          </a:bodyPr>
          <a:lstStyle/>
          <a:p>
            <a:pPr lvl="0"/>
            <a:r>
              <a:rPr lang="es-MX" sz="2400" dirty="0" smtClean="0">
                <a:solidFill>
                  <a:schemeClr val="accent1">
                    <a:lumMod val="50000"/>
                  </a:schemeClr>
                </a:solidFill>
              </a:rPr>
              <a:t>2. Planta Académica</a:t>
            </a:r>
          </a:p>
          <a:p>
            <a:endParaRPr lang="es-ES_tradnl" sz="2400" dirty="0"/>
          </a:p>
        </p:txBody>
      </p:sp>
      <p:sp>
        <p:nvSpPr>
          <p:cNvPr id="12" name="CuadroTexto 11"/>
          <p:cNvSpPr txBox="1"/>
          <p:nvPr/>
        </p:nvSpPr>
        <p:spPr>
          <a:xfrm>
            <a:off x="963920" y="1897797"/>
            <a:ext cx="7391400" cy="2308324"/>
          </a:xfrm>
          <a:prstGeom prst="rect">
            <a:avLst/>
          </a:prstGeom>
          <a:noFill/>
        </p:spPr>
        <p:txBody>
          <a:bodyPr wrap="square" rtlCol="0">
            <a:spAutoFit/>
          </a:bodyPr>
          <a:lstStyle/>
          <a:p>
            <a:pPr algn="ctr"/>
            <a:r>
              <a:rPr lang="es-MX" b="1" dirty="0" smtClean="0"/>
              <a:t>Cursos pedagógicos y disciplinares</a:t>
            </a:r>
          </a:p>
          <a:p>
            <a:endParaRPr lang="es-ES_tradnl" dirty="0"/>
          </a:p>
          <a:p>
            <a:pPr marL="285750" lvl="0" indent="-285750" algn="just">
              <a:lnSpc>
                <a:spcPct val="150000"/>
              </a:lnSpc>
              <a:buFont typeface="Arial" panose="020B0604020202020204" pitchFamily="34" charset="0"/>
              <a:buChar char="•"/>
            </a:pPr>
            <a:r>
              <a:rPr lang="es-MX" dirty="0" smtClean="0"/>
              <a:t>Acad</a:t>
            </a:r>
            <a:r>
              <a:rPr lang="es-ES" dirty="0" err="1" smtClean="0"/>
              <a:t>émico</a:t>
            </a:r>
            <a:r>
              <a:rPr lang="es-ES" dirty="0" smtClean="0"/>
              <a:t> cursa doctorado en Ingeniería</a:t>
            </a:r>
            <a:r>
              <a:rPr lang="es-MX" dirty="0" smtClean="0"/>
              <a:t>. </a:t>
            </a:r>
            <a:endParaRPr lang="es-MX" dirty="0"/>
          </a:p>
          <a:p>
            <a:pPr marL="285750" lvl="0" indent="-285750" algn="just">
              <a:lnSpc>
                <a:spcPct val="150000"/>
              </a:lnSpc>
              <a:buFont typeface="Arial" panose="020B0604020202020204" pitchFamily="34" charset="0"/>
              <a:buChar char="•"/>
            </a:pPr>
            <a:r>
              <a:rPr lang="es-MX" dirty="0" smtClean="0"/>
              <a:t>Curso ”Introducci</a:t>
            </a:r>
            <a:r>
              <a:rPr lang="es-ES" dirty="0" err="1" smtClean="0"/>
              <a:t>ón</a:t>
            </a:r>
            <a:r>
              <a:rPr lang="es-ES" dirty="0" smtClean="0"/>
              <a:t> a la Tecnología Dron en la Industria”.</a:t>
            </a:r>
            <a:endParaRPr lang="es-MX" dirty="0"/>
          </a:p>
          <a:p>
            <a:pPr marL="285750" lvl="0" indent="-285750" algn="just">
              <a:lnSpc>
                <a:spcPct val="150000"/>
              </a:lnSpc>
              <a:buFont typeface="Arial" panose="020B0604020202020204" pitchFamily="34" charset="0"/>
              <a:buChar char="•"/>
            </a:pPr>
            <a:r>
              <a:rPr lang="es-MX" dirty="0" smtClean="0"/>
              <a:t>Curso “Diseño de reactivos de opci</a:t>
            </a:r>
            <a:r>
              <a:rPr lang="es-ES" dirty="0" err="1" smtClean="0"/>
              <a:t>ón</a:t>
            </a:r>
            <a:r>
              <a:rPr lang="es-ES" dirty="0" smtClean="0"/>
              <a:t> múltiple”</a:t>
            </a:r>
            <a:r>
              <a:rPr lang="es-MX" dirty="0" smtClean="0"/>
              <a:t>.</a:t>
            </a:r>
            <a:endParaRPr lang="es-MX" dirty="0"/>
          </a:p>
          <a:p>
            <a:pPr marL="285750" lvl="0" indent="-285750" algn="just">
              <a:lnSpc>
                <a:spcPct val="150000"/>
              </a:lnSpc>
              <a:buFont typeface="Arial" panose="020B0604020202020204" pitchFamily="34" charset="0"/>
              <a:buChar char="•"/>
            </a:pPr>
            <a:r>
              <a:rPr lang="es-MX" dirty="0" smtClean="0"/>
              <a:t>Mantenimiento de reconocimiento de SNI por 4 </a:t>
            </a:r>
            <a:r>
              <a:rPr lang="es-MX" dirty="0" err="1" smtClean="0"/>
              <a:t>acad</a:t>
            </a:r>
            <a:r>
              <a:rPr lang="es-ES" dirty="0" err="1" smtClean="0"/>
              <a:t>émicos</a:t>
            </a:r>
            <a:r>
              <a:rPr lang="es-ES" dirty="0" smtClean="0"/>
              <a:t>.</a:t>
            </a:r>
            <a:endParaRPr lang="es-MX" dirty="0"/>
          </a:p>
        </p:txBody>
      </p:sp>
      <p:sp>
        <p:nvSpPr>
          <p:cNvPr id="10" name="9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spTree>
    <p:extLst>
      <p:ext uri="{BB962C8B-B14F-4D97-AF65-F5344CB8AC3E}">
        <p14:creationId xmlns:p14="http://schemas.microsoft.com/office/powerpoint/2010/main" val="3968320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1" name="CuadroTexto 10"/>
          <p:cNvSpPr txBox="1"/>
          <p:nvPr/>
        </p:nvSpPr>
        <p:spPr>
          <a:xfrm>
            <a:off x="914400" y="914400"/>
            <a:ext cx="6400800" cy="830997"/>
          </a:xfrm>
          <a:prstGeom prst="rect">
            <a:avLst/>
          </a:prstGeom>
          <a:noFill/>
        </p:spPr>
        <p:txBody>
          <a:bodyPr wrap="square" rtlCol="0">
            <a:spAutoFit/>
          </a:bodyPr>
          <a:lstStyle/>
          <a:p>
            <a:pPr lvl="0"/>
            <a:r>
              <a:rPr lang="es-MX" sz="2400" dirty="0" smtClean="0">
                <a:solidFill>
                  <a:schemeClr val="accent1">
                    <a:lumMod val="50000"/>
                  </a:schemeClr>
                </a:solidFill>
              </a:rPr>
              <a:t>3. Apoyo al estudiante</a:t>
            </a:r>
          </a:p>
          <a:p>
            <a:endParaRPr lang="es-ES_tradnl" sz="2400" dirty="0"/>
          </a:p>
        </p:txBody>
      </p:sp>
      <p:sp>
        <p:nvSpPr>
          <p:cNvPr id="12" name="CuadroTexto 11"/>
          <p:cNvSpPr txBox="1"/>
          <p:nvPr/>
        </p:nvSpPr>
        <p:spPr>
          <a:xfrm>
            <a:off x="609600" y="1744445"/>
            <a:ext cx="6554688" cy="4524315"/>
          </a:xfrm>
          <a:prstGeom prst="rect">
            <a:avLst/>
          </a:prstGeom>
          <a:noFill/>
        </p:spPr>
        <p:txBody>
          <a:bodyPr wrap="square" rtlCol="0">
            <a:spAutoFit/>
          </a:bodyPr>
          <a:lstStyle/>
          <a:p>
            <a:pPr algn="ctr"/>
            <a:r>
              <a:rPr lang="es-MX" b="1" dirty="0" smtClean="0"/>
              <a:t>Actividades realizadas</a:t>
            </a:r>
          </a:p>
          <a:p>
            <a:endParaRPr lang="es-MX" dirty="0" smtClean="0"/>
          </a:p>
          <a:p>
            <a:r>
              <a:rPr lang="es-MX" b="1" dirty="0" smtClean="0"/>
              <a:t>Tutorías</a:t>
            </a:r>
            <a:r>
              <a:rPr lang="es-MX" dirty="0" smtClean="0"/>
              <a:t>: </a:t>
            </a:r>
          </a:p>
          <a:p>
            <a:r>
              <a:rPr lang="es-MX" dirty="0" smtClean="0"/>
              <a:t>Alumnos atendidos: 513 (ago 18-ene 19) y 582 (feb-jul 19)</a:t>
            </a:r>
          </a:p>
          <a:p>
            <a:r>
              <a:rPr lang="es-MX" dirty="0" smtClean="0"/>
              <a:t>Tutores participantes: 30 (ago 18-ene 19) y 30 (feb-jul 19)</a:t>
            </a:r>
          </a:p>
          <a:p>
            <a:endParaRPr lang="es-MX" dirty="0" smtClean="0"/>
          </a:p>
          <a:p>
            <a:r>
              <a:rPr lang="es-MX" b="1" dirty="0" smtClean="0"/>
              <a:t>Programa Conoce tu Universidad:</a:t>
            </a:r>
          </a:p>
          <a:p>
            <a:endParaRPr lang="es-MX" b="1" dirty="0" smtClean="0"/>
          </a:p>
          <a:p>
            <a:pPr marL="342900" indent="-342900">
              <a:buFont typeface="Arial"/>
              <a:buChar char="•"/>
            </a:pPr>
            <a:r>
              <a:rPr lang="es-MX" dirty="0" smtClean="0"/>
              <a:t>Introducción al MEIF</a:t>
            </a:r>
          </a:p>
          <a:p>
            <a:pPr marL="342900" indent="-342900">
              <a:buFont typeface="Arial"/>
              <a:buChar char="•"/>
            </a:pPr>
            <a:r>
              <a:rPr lang="es-MX" dirty="0" smtClean="0"/>
              <a:t>Plan de estudios</a:t>
            </a:r>
          </a:p>
          <a:p>
            <a:pPr marL="342900" indent="-342900">
              <a:buFont typeface="Arial"/>
              <a:buChar char="•"/>
            </a:pPr>
            <a:r>
              <a:rPr lang="es-MX" dirty="0" smtClean="0"/>
              <a:t>Organigrama de la Facultad </a:t>
            </a:r>
          </a:p>
          <a:p>
            <a:pPr marL="342900" indent="-342900">
              <a:buFont typeface="Arial"/>
              <a:buChar char="•"/>
            </a:pPr>
            <a:r>
              <a:rPr lang="es-MX" dirty="0" smtClean="0"/>
              <a:t>Normatividad</a:t>
            </a:r>
          </a:p>
          <a:p>
            <a:pPr marL="342900" indent="-342900">
              <a:buFont typeface="Arial"/>
              <a:buChar char="•"/>
            </a:pPr>
            <a:r>
              <a:rPr lang="es-MX" dirty="0" smtClean="0"/>
              <a:t>CENDHIU</a:t>
            </a:r>
          </a:p>
          <a:p>
            <a:pPr marL="342900" indent="-342900">
              <a:buFont typeface="Arial"/>
              <a:buChar char="•"/>
            </a:pPr>
            <a:r>
              <a:rPr lang="es-MX" dirty="0" smtClean="0"/>
              <a:t>AFBG</a:t>
            </a:r>
          </a:p>
          <a:p>
            <a:pPr marL="342900" indent="-342900">
              <a:buFont typeface="Arial"/>
              <a:buChar char="•"/>
            </a:pPr>
            <a:r>
              <a:rPr lang="es-MX" dirty="0" smtClean="0"/>
              <a:t>Internacionalización</a:t>
            </a:r>
          </a:p>
          <a:p>
            <a:pPr marL="342900" indent="-342900">
              <a:buFont typeface="Arial"/>
              <a:buChar char="•"/>
            </a:pPr>
            <a:r>
              <a:rPr lang="es-MX" dirty="0" smtClean="0"/>
              <a:t>AFEL</a:t>
            </a:r>
            <a:endParaRPr lang="es-ES_tradnl" dirty="0" smtClean="0"/>
          </a:p>
        </p:txBody>
      </p:sp>
      <p:pic>
        <p:nvPicPr>
          <p:cNvPr id="13" name="Imagen 12"/>
          <p:cNvPicPr>
            <a:picLocks noChangeAspect="1"/>
          </p:cNvPicPr>
          <p:nvPr/>
        </p:nvPicPr>
        <p:blipFill>
          <a:blip r:embed="rId3"/>
          <a:stretch>
            <a:fillRect/>
          </a:stretch>
        </p:blipFill>
        <p:spPr>
          <a:xfrm>
            <a:off x="6234430" y="3524220"/>
            <a:ext cx="2557780" cy="3257550"/>
          </a:xfrm>
          <a:prstGeom prst="rect">
            <a:avLst/>
          </a:prstGeom>
        </p:spPr>
      </p:pic>
      <p:sp>
        <p:nvSpPr>
          <p:cNvPr id="10" name="9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spTree>
    <p:extLst>
      <p:ext uri="{BB962C8B-B14F-4D97-AF65-F5344CB8AC3E}">
        <p14:creationId xmlns:p14="http://schemas.microsoft.com/office/powerpoint/2010/main" val="3968320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2" name="CuadroTexto 11"/>
          <p:cNvSpPr txBox="1"/>
          <p:nvPr/>
        </p:nvSpPr>
        <p:spPr>
          <a:xfrm>
            <a:off x="460375" y="1772816"/>
            <a:ext cx="5479777" cy="5293757"/>
          </a:xfrm>
          <a:prstGeom prst="rect">
            <a:avLst/>
          </a:prstGeom>
          <a:noFill/>
        </p:spPr>
        <p:txBody>
          <a:bodyPr wrap="square" rtlCol="0">
            <a:spAutoFit/>
          </a:bodyPr>
          <a:lstStyle/>
          <a:p>
            <a:pPr algn="ctr"/>
            <a:r>
              <a:rPr lang="es-MX" b="1" dirty="0" smtClean="0"/>
              <a:t>Actividades realizadas</a:t>
            </a:r>
          </a:p>
          <a:p>
            <a:pPr algn="just"/>
            <a:endParaRPr lang="es-MX" dirty="0" smtClean="0"/>
          </a:p>
          <a:p>
            <a:pPr marL="285750" indent="-285750" algn="just">
              <a:spcAft>
                <a:spcPts val="1000"/>
              </a:spcAft>
              <a:buFont typeface="Arial" charset="0"/>
              <a:buChar char="•"/>
            </a:pPr>
            <a:r>
              <a:rPr lang="es-MX" dirty="0" smtClean="0"/>
              <a:t>Asistencia de 70 estudiantes de nuevo ingreso a evento de inicio de cursos en gimnasio de la USBI el 10 de agosto de 2018.</a:t>
            </a:r>
          </a:p>
          <a:p>
            <a:pPr marL="285750" indent="-285750" algn="just">
              <a:spcAft>
                <a:spcPts val="1000"/>
              </a:spcAft>
              <a:buFont typeface="Arial" charset="0"/>
              <a:buChar char="•"/>
            </a:pPr>
            <a:r>
              <a:rPr lang="es-MX" dirty="0" smtClean="0"/>
              <a:t>Elecci</a:t>
            </a:r>
            <a:r>
              <a:rPr lang="es-ES" dirty="0" err="1" smtClean="0"/>
              <a:t>ón</a:t>
            </a:r>
            <a:r>
              <a:rPr lang="es-ES" dirty="0" smtClean="0"/>
              <a:t> de representantes de generación, el 20 de agosto de 2018</a:t>
            </a:r>
          </a:p>
          <a:p>
            <a:pPr marL="285750" indent="-285750" algn="just">
              <a:spcAft>
                <a:spcPts val="1000"/>
              </a:spcAft>
              <a:buFont typeface="Arial" charset="0"/>
              <a:buChar char="•"/>
            </a:pPr>
            <a:r>
              <a:rPr lang="es-ES" dirty="0" smtClean="0"/>
              <a:t>Reunión con padres de familia de estudiantes de nuevo ingreso, el 23 de agosto de 2018.</a:t>
            </a:r>
          </a:p>
          <a:p>
            <a:pPr marL="285750" indent="-285750" algn="just">
              <a:spcAft>
                <a:spcPts val="1000"/>
              </a:spcAft>
              <a:buFont typeface="Arial" charset="0"/>
              <a:buChar char="•"/>
            </a:pPr>
            <a:r>
              <a:rPr lang="es-ES" dirty="0" smtClean="0"/>
              <a:t>Elección del consejero alumno, el 27 de agosto de 2018.</a:t>
            </a:r>
          </a:p>
          <a:p>
            <a:pPr marL="285750" indent="-285750" algn="just">
              <a:spcAft>
                <a:spcPts val="1000"/>
              </a:spcAft>
              <a:buFont typeface="Arial" charset="0"/>
              <a:buChar char="•"/>
            </a:pPr>
            <a:r>
              <a:rPr lang="es-ES" dirty="0" smtClean="0"/>
              <a:t>Asistencia de examen de salud integral los días 15, 16 y 20 de noviembre de 2018.</a:t>
            </a:r>
          </a:p>
          <a:p>
            <a:pPr marL="285750" indent="-285750" algn="just">
              <a:spcAft>
                <a:spcPts val="1000"/>
              </a:spcAft>
              <a:buFont typeface="Arial" charset="0"/>
              <a:buChar char="•"/>
            </a:pPr>
            <a:r>
              <a:rPr lang="es-ES" dirty="0" smtClean="0"/>
              <a:t>Participación en Expo-Orienta los días 17, 18 y 19 de octubre de 2018.</a:t>
            </a:r>
            <a:endParaRPr lang="es-MX" dirty="0" smtClean="0"/>
          </a:p>
          <a:p>
            <a:pPr algn="just">
              <a:spcAft>
                <a:spcPts val="1000"/>
              </a:spcAft>
            </a:pPr>
            <a:endParaRPr lang="es-MX" dirty="0" smtClean="0"/>
          </a:p>
        </p:txBody>
      </p:sp>
      <p:sp>
        <p:nvSpPr>
          <p:cNvPr id="2" name="AutoShape 2" descr="https://outlook.office.com/owa/service.svc/s/GetFileAttachment?id=AAMkADYzYmRhZDQ5LTJmNjYtNDA0Ny1iNDAwLWM3MzMyOTlmNWVlMgBGAAAAAAADkBFmvbnQS6L4gvRUXR5KBwAgBbvhkP0%2BTJVxj7o26SQWAAABDv3PAADNLG7cBD%2FSTLTz9BY4sHBDAAH8snkPAAABEgAQAB7%2B9BZvB9tMhIVGjXWo9IY%3D&amp;X-OWA-CANARY=1SnIRNDEh0ao9X56uNo2CSAZ5qmr5dQY19dEdg4KkehnXngLL5gIDMogGb3ribsj3x5XRu20948.&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https://outlook.office.com/owa/service.svc/s/GetFileAttachment?id=AAMkADYzYmRhZDQ5LTJmNjYtNDA0Ny1iNDAwLWM3MzMyOTlmNWVlMgBGAAAAAAADkBFmvbnQS6L4gvRUXR5KBwAgBbvhkP0%2BTJVxj7o26SQWAAABDv3PAADNLG7cBD%2FSTLTz9BY4sHBDAAH8snkPAAABEgAQAB7%2B9BZvB9tMhIVGjXWo9IY%3D&amp;X-OWA-CANARY=scofvhvUf0aswsPvAGV0D9Cowfir5dQY-H3e7T9hrXhKdSgLd54sCnf0ISC9EUbxN37hWz2ScSo.&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6" descr="https://outlook.office.com/owa/service.svc/s/GetFileAttachment?id=AAMkADYzYmRhZDQ5LTJmNjYtNDA0Ny1iNDAwLWM3MzMyOTlmNWVlMgBGAAAAAAADkBFmvbnQS6L4gvRUXR5KBwAgBbvhkP0%2BTJVxj7o26SQWAAABDv3PAADNLG7cBD%2FSTLTz9BY4sHBDAAH8snkPAAABEgAQAB7%2B9BZvB9tMhIVGjXWo9IY%3D&amp;X-OWA-CANARY=PdPjjwiu_EyOhks-_tYFqYB2DPqr5dQYjGZH6tXZfpAMNJ8LFvqGLf_0Kk1Yag-lNbd7cHXLlKY.&amp;isImagePreview=Tr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13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sp>
        <p:nvSpPr>
          <p:cNvPr id="15" name="CuadroTexto 10"/>
          <p:cNvSpPr txBox="1"/>
          <p:nvPr/>
        </p:nvSpPr>
        <p:spPr>
          <a:xfrm>
            <a:off x="914400" y="914400"/>
            <a:ext cx="6400800" cy="830997"/>
          </a:xfrm>
          <a:prstGeom prst="rect">
            <a:avLst/>
          </a:prstGeom>
          <a:noFill/>
        </p:spPr>
        <p:txBody>
          <a:bodyPr wrap="square" rtlCol="0">
            <a:spAutoFit/>
          </a:bodyPr>
          <a:lstStyle/>
          <a:p>
            <a:pPr lvl="0"/>
            <a:r>
              <a:rPr lang="es-MX" sz="2400" dirty="0" smtClean="0">
                <a:solidFill>
                  <a:schemeClr val="accent1">
                    <a:lumMod val="50000"/>
                  </a:schemeClr>
                </a:solidFill>
              </a:rPr>
              <a:t>3. Apoyo al estudiante</a:t>
            </a:r>
          </a:p>
          <a:p>
            <a:endParaRPr lang="es-ES_tradnl" sz="2400"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3068960"/>
            <a:ext cx="2843808" cy="2132856"/>
          </a:xfrm>
          <a:prstGeom prst="rect">
            <a:avLst/>
          </a:prstGeom>
        </p:spPr>
      </p:pic>
    </p:spTree>
    <p:extLst>
      <p:ext uri="{BB962C8B-B14F-4D97-AF65-F5344CB8AC3E}">
        <p14:creationId xmlns:p14="http://schemas.microsoft.com/office/powerpoint/2010/main" val="3968320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2" name="CuadroTexto 11"/>
          <p:cNvSpPr txBox="1"/>
          <p:nvPr/>
        </p:nvSpPr>
        <p:spPr>
          <a:xfrm>
            <a:off x="702568" y="2349554"/>
            <a:ext cx="5638800" cy="2159566"/>
          </a:xfrm>
          <a:prstGeom prst="rect">
            <a:avLst/>
          </a:prstGeom>
          <a:noFill/>
        </p:spPr>
        <p:txBody>
          <a:bodyPr wrap="square" rtlCol="0">
            <a:spAutoFit/>
          </a:bodyPr>
          <a:lstStyle/>
          <a:p>
            <a:pPr algn="just"/>
            <a:r>
              <a:rPr lang="es-MX" b="1" dirty="0" smtClean="0"/>
              <a:t>Actividades de divulgación del arte y la cultura</a:t>
            </a:r>
          </a:p>
          <a:p>
            <a:pPr algn="just"/>
            <a:r>
              <a:rPr lang="es-MX" b="1" dirty="0" smtClean="0"/>
              <a:t> </a:t>
            </a:r>
          </a:p>
          <a:p>
            <a:pPr marL="285750" lvl="0" indent="-285750" algn="just">
              <a:spcAft>
                <a:spcPts val="500"/>
              </a:spcAft>
              <a:buFont typeface="Arial" panose="020B0604020202020204" pitchFamily="34" charset="0"/>
              <a:buChar char="•"/>
            </a:pPr>
            <a:r>
              <a:rPr lang="es-MX" dirty="0" smtClean="0"/>
              <a:t>Presentaci</a:t>
            </a:r>
            <a:r>
              <a:rPr lang="es-ES" dirty="0" err="1" smtClean="0"/>
              <a:t>ón</a:t>
            </a:r>
            <a:r>
              <a:rPr lang="es-ES" dirty="0" smtClean="0"/>
              <a:t> de concierto didáctico de la OSX el 11 de septiembre de 2018.</a:t>
            </a:r>
          </a:p>
          <a:p>
            <a:pPr marL="285750" lvl="0" indent="-285750" algn="just">
              <a:spcAft>
                <a:spcPts val="500"/>
              </a:spcAft>
              <a:buFont typeface="Arial" panose="020B0604020202020204" pitchFamily="34" charset="0"/>
              <a:buChar char="•"/>
            </a:pPr>
            <a:endParaRPr lang="es-ES" dirty="0" smtClean="0"/>
          </a:p>
          <a:p>
            <a:pPr marL="285750" lvl="0" indent="-285750" algn="just">
              <a:spcAft>
                <a:spcPts val="500"/>
              </a:spcAft>
              <a:buFont typeface="Arial" panose="020B0604020202020204" pitchFamily="34" charset="0"/>
              <a:buChar char="•"/>
            </a:pPr>
            <a:r>
              <a:rPr lang="es-ES" dirty="0" smtClean="0"/>
              <a:t>Presentación de concierto didáctico de Cámara de la OSX el 7 de marzo de 2019.</a:t>
            </a:r>
            <a:endParaRPr lang="es-MX" dirty="0" smtClean="0"/>
          </a:p>
        </p:txBody>
      </p:sp>
      <p:pic>
        <p:nvPicPr>
          <p:cNvPr id="13" name="Imagen 12"/>
          <p:cNvPicPr>
            <a:picLocks noChangeAspect="1"/>
          </p:cNvPicPr>
          <p:nvPr/>
        </p:nvPicPr>
        <p:blipFill>
          <a:blip r:embed="rId3"/>
          <a:stretch>
            <a:fillRect/>
          </a:stretch>
        </p:blipFill>
        <p:spPr>
          <a:xfrm>
            <a:off x="7048500" y="4289418"/>
            <a:ext cx="2095500" cy="1270000"/>
          </a:xfrm>
          <a:prstGeom prst="rect">
            <a:avLst/>
          </a:prstGeom>
        </p:spPr>
      </p:pic>
      <p:pic>
        <p:nvPicPr>
          <p:cNvPr id="15" name="Imagen 14"/>
          <p:cNvPicPr>
            <a:picLocks noChangeAspect="1"/>
          </p:cNvPicPr>
          <p:nvPr/>
        </p:nvPicPr>
        <p:blipFill>
          <a:blip r:embed="rId4"/>
          <a:stretch>
            <a:fillRect/>
          </a:stretch>
        </p:blipFill>
        <p:spPr>
          <a:xfrm>
            <a:off x="7048500" y="2141007"/>
            <a:ext cx="1981200" cy="2007973"/>
          </a:xfrm>
          <a:prstGeom prst="rect">
            <a:avLst/>
          </a:prstGeom>
        </p:spPr>
      </p:pic>
      <p:sp>
        <p:nvSpPr>
          <p:cNvPr id="14" name="13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sp>
        <p:nvSpPr>
          <p:cNvPr id="17" name="CuadroTexto 10"/>
          <p:cNvSpPr txBox="1"/>
          <p:nvPr/>
        </p:nvSpPr>
        <p:spPr>
          <a:xfrm>
            <a:off x="914400" y="914400"/>
            <a:ext cx="6400800" cy="830997"/>
          </a:xfrm>
          <a:prstGeom prst="rect">
            <a:avLst/>
          </a:prstGeom>
          <a:noFill/>
        </p:spPr>
        <p:txBody>
          <a:bodyPr wrap="square" rtlCol="0">
            <a:spAutoFit/>
          </a:bodyPr>
          <a:lstStyle/>
          <a:p>
            <a:pPr lvl="0"/>
            <a:r>
              <a:rPr lang="es-MX" sz="2400" dirty="0" smtClean="0">
                <a:solidFill>
                  <a:schemeClr val="accent1">
                    <a:lumMod val="50000"/>
                  </a:schemeClr>
                </a:solidFill>
              </a:rPr>
              <a:t>3. Apoyo al estudiante</a:t>
            </a:r>
          </a:p>
          <a:p>
            <a:endParaRPr lang="es-ES_tradnl" sz="2400" dirty="0"/>
          </a:p>
        </p:txBody>
      </p:sp>
    </p:spTree>
    <p:extLst>
      <p:ext uri="{BB962C8B-B14F-4D97-AF65-F5344CB8AC3E}">
        <p14:creationId xmlns:p14="http://schemas.microsoft.com/office/powerpoint/2010/main" val="3968320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10" name="9 Rectángulo"/>
          <p:cNvSpPr/>
          <p:nvPr/>
        </p:nvSpPr>
        <p:spPr>
          <a:xfrm>
            <a:off x="762000" y="2819400"/>
            <a:ext cx="7992888" cy="1631216"/>
          </a:xfrm>
          <a:prstGeom prst="rect">
            <a:avLst/>
          </a:prstGeom>
        </p:spPr>
        <p:txBody>
          <a:bodyPr wrap="square">
            <a:spAutoFit/>
          </a:bodyPr>
          <a:lstStyle/>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algn="ctr"/>
            <a:r>
              <a:rPr lang="es-ES_tradnl" sz="2800" dirty="0" smtClean="0">
                <a:solidFill>
                  <a:schemeClr val="accent1">
                    <a:lumMod val="50000"/>
                  </a:schemeClr>
                </a:solidFill>
              </a:rPr>
              <a:t> </a:t>
            </a:r>
            <a:endParaRPr lang="es-MX" sz="2800" dirty="0" smtClean="0">
              <a:solidFill>
                <a:schemeClr val="accent1">
                  <a:lumMod val="50000"/>
                </a:schemeClr>
              </a:solidFill>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1" name="CuadroTexto 10"/>
          <p:cNvSpPr txBox="1"/>
          <p:nvPr/>
        </p:nvSpPr>
        <p:spPr>
          <a:xfrm>
            <a:off x="914400" y="990600"/>
            <a:ext cx="6400800" cy="1200329"/>
          </a:xfrm>
          <a:prstGeom prst="rect">
            <a:avLst/>
          </a:prstGeom>
          <a:noFill/>
        </p:spPr>
        <p:txBody>
          <a:bodyPr wrap="square" rtlCol="0">
            <a:spAutoFit/>
          </a:bodyPr>
          <a:lstStyle/>
          <a:p>
            <a:pPr lvl="0"/>
            <a:r>
              <a:rPr lang="es-MX" sz="2400" dirty="0" smtClean="0">
                <a:solidFill>
                  <a:schemeClr val="accent1">
                    <a:lumMod val="50000"/>
                  </a:schemeClr>
                </a:solidFill>
              </a:rPr>
              <a:t>4. Investigación, innovación y desarrollo tecnológico</a:t>
            </a:r>
          </a:p>
          <a:p>
            <a:endParaRPr lang="es-ES_tradnl" sz="2400" dirty="0"/>
          </a:p>
        </p:txBody>
      </p:sp>
      <p:sp>
        <p:nvSpPr>
          <p:cNvPr id="12" name="CuadroTexto 11"/>
          <p:cNvSpPr txBox="1"/>
          <p:nvPr/>
        </p:nvSpPr>
        <p:spPr>
          <a:xfrm>
            <a:off x="457200" y="2514600"/>
            <a:ext cx="7391400" cy="2554545"/>
          </a:xfrm>
          <a:prstGeom prst="rect">
            <a:avLst/>
          </a:prstGeom>
          <a:noFill/>
        </p:spPr>
        <p:txBody>
          <a:bodyPr wrap="square" rtlCol="0">
            <a:spAutoFit/>
          </a:bodyPr>
          <a:lstStyle/>
          <a:p>
            <a:pPr algn="ctr"/>
            <a:r>
              <a:rPr lang="es-MX" b="1" dirty="0" smtClean="0"/>
              <a:t>Cuerpo académico </a:t>
            </a:r>
          </a:p>
          <a:p>
            <a:pPr algn="just"/>
            <a:endParaRPr lang="es-MX" b="1" dirty="0" smtClean="0"/>
          </a:p>
          <a:p>
            <a:pPr marL="342900" indent="-342900" algn="just">
              <a:spcAft>
                <a:spcPts val="1000"/>
              </a:spcAft>
              <a:buFont typeface="Arial"/>
              <a:buChar char="•"/>
            </a:pPr>
            <a:r>
              <a:rPr lang="es-MX" dirty="0" smtClean="0"/>
              <a:t>Nombre: “</a:t>
            </a:r>
            <a:r>
              <a:rPr lang="es-MX" dirty="0" smtClean="0"/>
              <a:t>Tecnología Ambiental y Desarrollo Sustentable en la Ingeniería Civil”. </a:t>
            </a:r>
            <a:endParaRPr lang="es-MX" dirty="0" smtClean="0"/>
          </a:p>
          <a:p>
            <a:pPr marL="342900" indent="-342900" algn="just">
              <a:spcAft>
                <a:spcPts val="1000"/>
              </a:spcAft>
              <a:buFont typeface="Arial"/>
              <a:buChar char="•"/>
            </a:pPr>
            <a:r>
              <a:rPr lang="es-MX" dirty="0" smtClean="0"/>
              <a:t>Área: Ingeniería y Tecnología.</a:t>
            </a:r>
          </a:p>
          <a:p>
            <a:pPr marL="342900" indent="-342900" algn="just">
              <a:lnSpc>
                <a:spcPct val="150000"/>
              </a:lnSpc>
              <a:spcAft>
                <a:spcPts val="1000"/>
              </a:spcAft>
              <a:buFont typeface="Arial"/>
              <a:buChar char="•"/>
            </a:pPr>
            <a:r>
              <a:rPr lang="es-MX" dirty="0"/>
              <a:t>C</a:t>
            </a:r>
            <a:r>
              <a:rPr lang="es-MX" dirty="0" smtClean="0"/>
              <a:t>lave UV-CA-300.</a:t>
            </a:r>
          </a:p>
          <a:p>
            <a:pPr marL="342900" indent="-342900" algn="just">
              <a:spcAft>
                <a:spcPts val="1000"/>
              </a:spcAft>
              <a:buFont typeface="Arial"/>
              <a:buChar char="•"/>
            </a:pPr>
            <a:r>
              <a:rPr lang="es-ES_tradnl" dirty="0" smtClean="0"/>
              <a:t>Nivel: “En consolidación”.</a:t>
            </a:r>
          </a:p>
        </p:txBody>
      </p:sp>
      <p:sp>
        <p:nvSpPr>
          <p:cNvPr id="13" name="12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spTree>
    <p:extLst>
      <p:ext uri="{BB962C8B-B14F-4D97-AF65-F5344CB8AC3E}">
        <p14:creationId xmlns:p14="http://schemas.microsoft.com/office/powerpoint/2010/main" val="396832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10" name="9 Rectángulo"/>
          <p:cNvSpPr/>
          <p:nvPr/>
        </p:nvSpPr>
        <p:spPr>
          <a:xfrm>
            <a:off x="762000" y="2819400"/>
            <a:ext cx="7992888" cy="1631216"/>
          </a:xfrm>
          <a:prstGeom prst="rect">
            <a:avLst/>
          </a:prstGeom>
        </p:spPr>
        <p:txBody>
          <a:bodyPr wrap="square">
            <a:spAutoFit/>
          </a:bodyPr>
          <a:lstStyle/>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algn="ctr"/>
            <a:r>
              <a:rPr lang="es-ES_tradnl" sz="2800" dirty="0" smtClean="0">
                <a:solidFill>
                  <a:schemeClr val="accent1">
                    <a:lumMod val="50000"/>
                  </a:schemeClr>
                </a:solidFill>
              </a:rPr>
              <a:t> </a:t>
            </a:r>
            <a:endParaRPr lang="es-MX" sz="2800" dirty="0" smtClean="0">
              <a:solidFill>
                <a:schemeClr val="accent1">
                  <a:lumMod val="50000"/>
                </a:schemeClr>
              </a:solidFill>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1" name="CuadroTexto 10"/>
          <p:cNvSpPr txBox="1"/>
          <p:nvPr/>
        </p:nvSpPr>
        <p:spPr>
          <a:xfrm>
            <a:off x="914400" y="990600"/>
            <a:ext cx="6400800" cy="1200329"/>
          </a:xfrm>
          <a:prstGeom prst="rect">
            <a:avLst/>
          </a:prstGeom>
          <a:noFill/>
        </p:spPr>
        <p:txBody>
          <a:bodyPr wrap="square" rtlCol="0">
            <a:spAutoFit/>
          </a:bodyPr>
          <a:lstStyle/>
          <a:p>
            <a:pPr lvl="0"/>
            <a:r>
              <a:rPr lang="es-MX" sz="2400" dirty="0" smtClean="0">
                <a:solidFill>
                  <a:schemeClr val="accent1">
                    <a:lumMod val="50000"/>
                  </a:schemeClr>
                </a:solidFill>
              </a:rPr>
              <a:t>4. Investigación, innovación y desarrollo tecnológico</a:t>
            </a:r>
          </a:p>
          <a:p>
            <a:endParaRPr lang="es-ES_tradnl" sz="2400" dirty="0"/>
          </a:p>
        </p:txBody>
      </p:sp>
      <p:sp>
        <p:nvSpPr>
          <p:cNvPr id="12" name="CuadroTexto 11"/>
          <p:cNvSpPr txBox="1"/>
          <p:nvPr/>
        </p:nvSpPr>
        <p:spPr>
          <a:xfrm>
            <a:off x="457200" y="2514600"/>
            <a:ext cx="7391400" cy="3247043"/>
          </a:xfrm>
          <a:prstGeom prst="rect">
            <a:avLst/>
          </a:prstGeom>
          <a:noFill/>
        </p:spPr>
        <p:txBody>
          <a:bodyPr wrap="square" rtlCol="0">
            <a:spAutoFit/>
          </a:bodyPr>
          <a:lstStyle/>
          <a:p>
            <a:pPr algn="ctr"/>
            <a:r>
              <a:rPr lang="es-MX" b="1" dirty="0"/>
              <a:t>C</a:t>
            </a:r>
            <a:r>
              <a:rPr lang="es-MX" b="1" dirty="0" smtClean="0"/>
              <a:t>uerpo académico </a:t>
            </a:r>
          </a:p>
          <a:p>
            <a:pPr algn="just"/>
            <a:endParaRPr lang="es-MX" b="1" dirty="0" smtClean="0"/>
          </a:p>
          <a:p>
            <a:pPr marL="342900" indent="-342900" algn="just">
              <a:spcAft>
                <a:spcPts val="1000"/>
              </a:spcAft>
              <a:buFont typeface="Arial"/>
              <a:buChar char="•"/>
            </a:pPr>
            <a:r>
              <a:rPr lang="es-MX" dirty="0" smtClean="0"/>
              <a:t>Nombre: “</a:t>
            </a:r>
            <a:r>
              <a:rPr lang="es-ES" dirty="0"/>
              <a:t>Sustentabilidad y durabilidad de materiales para la infraestructura civil</a:t>
            </a:r>
            <a:r>
              <a:rPr lang="es-MX" dirty="0" smtClean="0"/>
              <a:t>”.</a:t>
            </a:r>
          </a:p>
          <a:p>
            <a:pPr marL="342900" indent="-342900" algn="just">
              <a:spcAft>
                <a:spcPts val="1000"/>
              </a:spcAft>
              <a:buFont typeface="Arial"/>
              <a:buChar char="•"/>
            </a:pPr>
            <a:r>
              <a:rPr lang="es-ES" dirty="0"/>
              <a:t>R</a:t>
            </a:r>
            <a:r>
              <a:rPr lang="es-ES" dirty="0" smtClean="0"/>
              <a:t>egistro </a:t>
            </a:r>
            <a:r>
              <a:rPr lang="es-ES" dirty="0"/>
              <a:t>a partir del 20 de diciembre de </a:t>
            </a:r>
            <a:r>
              <a:rPr lang="es-ES" dirty="0" smtClean="0"/>
              <a:t>2017.</a:t>
            </a:r>
          </a:p>
          <a:p>
            <a:pPr marL="342900" indent="-342900" algn="just">
              <a:spcAft>
                <a:spcPts val="1000"/>
              </a:spcAft>
              <a:buFont typeface="Arial"/>
              <a:buChar char="•"/>
            </a:pPr>
            <a:r>
              <a:rPr lang="es-ES" dirty="0" smtClean="0"/>
              <a:t>Apoyo para proyecto: </a:t>
            </a:r>
            <a:r>
              <a:rPr lang="es-ES" dirty="0"/>
              <a:t>“Evaluación de la corrosión y propiedades mecánicas de concretos sustentables ternarios a base de ceniza de bagazo de caña de azúcar y humo de sílice expuestos a cloruros y </a:t>
            </a:r>
            <a:r>
              <a:rPr lang="es-ES" dirty="0" smtClean="0"/>
              <a:t>sulfatos”.</a:t>
            </a:r>
          </a:p>
          <a:p>
            <a:pPr marL="342900" indent="-342900" algn="just">
              <a:spcAft>
                <a:spcPts val="1000"/>
              </a:spcAft>
              <a:buFont typeface="Arial"/>
              <a:buChar char="•"/>
            </a:pPr>
            <a:r>
              <a:rPr lang="es-ES_tradnl" dirty="0" smtClean="0"/>
              <a:t>Nivel: “</a:t>
            </a:r>
            <a:r>
              <a:rPr lang="es-ES" dirty="0"/>
              <a:t>En Formación</a:t>
            </a:r>
            <a:r>
              <a:rPr lang="es-ES_tradnl" dirty="0" smtClean="0"/>
              <a:t>”</a:t>
            </a:r>
          </a:p>
        </p:txBody>
      </p:sp>
      <p:sp>
        <p:nvSpPr>
          <p:cNvPr id="13" name="12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spTree>
    <p:extLst>
      <p:ext uri="{BB962C8B-B14F-4D97-AF65-F5344CB8AC3E}">
        <p14:creationId xmlns:p14="http://schemas.microsoft.com/office/powerpoint/2010/main" val="2684562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130324"/>
          </a:xfrm>
          <a:prstGeom prst="rect">
            <a:avLst/>
          </a:prstGeom>
          <a:solidFill>
            <a:srgbClr val="009F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7" name="6 Rectángulo"/>
          <p:cNvSpPr/>
          <p:nvPr/>
        </p:nvSpPr>
        <p:spPr>
          <a:xfrm>
            <a:off x="1" y="297324"/>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ln>
                  <a:solidFill>
                    <a:srgbClr val="034694"/>
                  </a:solidFill>
                </a:ln>
                <a:solidFill>
                  <a:srgbClr val="034694"/>
                </a:solidFill>
                <a:latin typeface="Times New Roman" pitchFamily="18" charset="0"/>
                <a:cs typeface="Times New Roman" pitchFamily="18" charset="0"/>
              </a:rPr>
              <a:t>, </a:t>
            </a:r>
            <a:endParaRPr lang="es-ES" dirty="0">
              <a:ln>
                <a:solidFill>
                  <a:srgbClr val="034694"/>
                </a:solidFill>
              </a:ln>
              <a:solidFill>
                <a:srgbClr val="034694"/>
              </a:solidFill>
              <a:latin typeface="Times New Roman" pitchFamily="18" charset="0"/>
              <a:cs typeface="Times New Roman" pitchFamily="18" charset="0"/>
            </a:endParaRPr>
          </a:p>
        </p:txBody>
      </p:sp>
      <p:sp>
        <p:nvSpPr>
          <p:cNvPr id="10" name="9 Rectángulo"/>
          <p:cNvSpPr/>
          <p:nvPr/>
        </p:nvSpPr>
        <p:spPr>
          <a:xfrm>
            <a:off x="762000" y="2819400"/>
            <a:ext cx="7992888" cy="1631216"/>
          </a:xfrm>
          <a:prstGeom prst="rect">
            <a:avLst/>
          </a:prstGeom>
        </p:spPr>
        <p:txBody>
          <a:bodyPr wrap="square">
            <a:spAutoFit/>
          </a:bodyPr>
          <a:lstStyle/>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lvl="0"/>
            <a:endParaRPr lang="es-MX" sz="2400" dirty="0" smtClean="0">
              <a:solidFill>
                <a:schemeClr val="accent1">
                  <a:lumMod val="50000"/>
                </a:schemeClr>
              </a:solidFill>
            </a:endParaRPr>
          </a:p>
          <a:p>
            <a:pPr algn="ctr"/>
            <a:r>
              <a:rPr lang="es-ES_tradnl" sz="2800" dirty="0" smtClean="0">
                <a:solidFill>
                  <a:schemeClr val="accent1">
                    <a:lumMod val="50000"/>
                  </a:schemeClr>
                </a:solidFill>
              </a:rPr>
              <a:t> </a:t>
            </a:r>
            <a:endParaRPr lang="es-MX" sz="2800" dirty="0" smtClean="0">
              <a:solidFill>
                <a:schemeClr val="accent1">
                  <a:lumMod val="50000"/>
                </a:schemeClr>
              </a:solidFill>
            </a:endParaRPr>
          </a:p>
        </p:txBody>
      </p:sp>
      <p:pic>
        <p:nvPicPr>
          <p:cNvPr id="9" name="Imagen 8" descr="Logo-UV"/>
          <p:cNvPicPr/>
          <p:nvPr/>
        </p:nvPicPr>
        <p:blipFill>
          <a:blip r:embed="rId2"/>
          <a:srcRect t="10069"/>
          <a:stretch>
            <a:fillRect/>
          </a:stretch>
        </p:blipFill>
        <p:spPr bwMode="auto">
          <a:xfrm>
            <a:off x="7896225" y="685800"/>
            <a:ext cx="1247775" cy="1233488"/>
          </a:xfrm>
          <a:prstGeom prst="rect">
            <a:avLst/>
          </a:prstGeom>
          <a:noFill/>
          <a:ln w="9525">
            <a:noFill/>
            <a:miter lim="800000"/>
            <a:headEnd/>
            <a:tailEnd/>
          </a:ln>
        </p:spPr>
      </p:pic>
      <p:sp>
        <p:nvSpPr>
          <p:cNvPr id="12" name="CuadroTexto 11"/>
          <p:cNvSpPr txBox="1"/>
          <p:nvPr/>
        </p:nvSpPr>
        <p:spPr>
          <a:xfrm>
            <a:off x="467544" y="2483018"/>
            <a:ext cx="5832648" cy="3970318"/>
          </a:xfrm>
          <a:prstGeom prst="rect">
            <a:avLst/>
          </a:prstGeom>
          <a:noFill/>
        </p:spPr>
        <p:txBody>
          <a:bodyPr wrap="square" rtlCol="0">
            <a:spAutoFit/>
          </a:bodyPr>
          <a:lstStyle/>
          <a:p>
            <a:pPr algn="ctr"/>
            <a:r>
              <a:rPr lang="es-MX" b="1" dirty="0" smtClean="0"/>
              <a:t>Participación de estudiantes en investigación</a:t>
            </a:r>
          </a:p>
          <a:p>
            <a:pPr algn="ctr"/>
            <a:endParaRPr lang="es-MX" b="1" dirty="0" smtClean="0"/>
          </a:p>
          <a:p>
            <a:r>
              <a:rPr lang="es-MX" b="1" dirty="0" smtClean="0"/>
              <a:t>Modalidades de trabajos recepcionales:</a:t>
            </a:r>
          </a:p>
          <a:p>
            <a:r>
              <a:rPr lang="es-MX" dirty="0" smtClean="0"/>
              <a:t>Tesis: </a:t>
            </a:r>
            <a:r>
              <a:rPr lang="es-MX" dirty="0"/>
              <a:t>8</a:t>
            </a:r>
            <a:endParaRPr lang="es-MX" dirty="0" smtClean="0"/>
          </a:p>
          <a:p>
            <a:r>
              <a:rPr lang="es-MX" dirty="0" smtClean="0"/>
              <a:t>Tesina: 1</a:t>
            </a:r>
          </a:p>
          <a:p>
            <a:r>
              <a:rPr lang="es-MX" dirty="0" smtClean="0"/>
              <a:t>Monografías: 4</a:t>
            </a:r>
          </a:p>
          <a:p>
            <a:r>
              <a:rPr lang="es-MX" dirty="0" smtClean="0"/>
              <a:t>Memorias: 11</a:t>
            </a:r>
          </a:p>
          <a:p>
            <a:r>
              <a:rPr lang="es-MX" dirty="0" smtClean="0"/>
              <a:t>Total de trabajos: 24</a:t>
            </a:r>
          </a:p>
          <a:p>
            <a:endParaRPr lang="es-MX" dirty="0" smtClean="0"/>
          </a:p>
          <a:p>
            <a:r>
              <a:rPr lang="es-MX" b="1" dirty="0" smtClean="0"/>
              <a:t>Examen de Egreso de la Licenciatura (EGEL):</a:t>
            </a:r>
          </a:p>
          <a:p>
            <a:r>
              <a:rPr lang="es-MX" dirty="0" smtClean="0"/>
              <a:t>Estudiantes que presentaron el EGEL: 107</a:t>
            </a:r>
          </a:p>
          <a:p>
            <a:r>
              <a:rPr lang="es-MX" dirty="0" smtClean="0"/>
              <a:t>Estudiantes que aprobaron: 81 (75.70%)</a:t>
            </a:r>
          </a:p>
          <a:p>
            <a:r>
              <a:rPr lang="es-MX" dirty="0" smtClean="0"/>
              <a:t>Estudiantes con nivel satisfactorio: 60 (56.07%)</a:t>
            </a:r>
          </a:p>
          <a:p>
            <a:r>
              <a:rPr lang="es-MX" dirty="0" smtClean="0"/>
              <a:t>Estudiantes con testimonio sobresaliente: 21 (19.63%)</a:t>
            </a:r>
          </a:p>
        </p:txBody>
      </p:sp>
      <p:pic>
        <p:nvPicPr>
          <p:cNvPr id="14" name="Imagen 9"/>
          <p:cNvPicPr>
            <a:picLocks noChangeAspect="1"/>
          </p:cNvPicPr>
          <p:nvPr/>
        </p:nvPicPr>
        <p:blipFill>
          <a:blip r:embed="rId3"/>
          <a:stretch>
            <a:fillRect/>
          </a:stretch>
        </p:blipFill>
        <p:spPr>
          <a:xfrm>
            <a:off x="6139779" y="5107632"/>
            <a:ext cx="2968725" cy="864096"/>
          </a:xfrm>
          <a:prstGeom prst="rect">
            <a:avLst/>
          </a:prstGeom>
        </p:spPr>
      </p:pic>
      <p:sp>
        <p:nvSpPr>
          <p:cNvPr id="11" name="CuadroTexto 10"/>
          <p:cNvSpPr txBox="1"/>
          <p:nvPr/>
        </p:nvSpPr>
        <p:spPr>
          <a:xfrm>
            <a:off x="914400" y="990600"/>
            <a:ext cx="6400800" cy="1200329"/>
          </a:xfrm>
          <a:prstGeom prst="rect">
            <a:avLst/>
          </a:prstGeom>
          <a:noFill/>
        </p:spPr>
        <p:txBody>
          <a:bodyPr wrap="square" rtlCol="0">
            <a:spAutoFit/>
          </a:bodyPr>
          <a:lstStyle/>
          <a:p>
            <a:pPr lvl="0"/>
            <a:r>
              <a:rPr lang="es-MX" sz="2400" dirty="0" smtClean="0">
                <a:solidFill>
                  <a:schemeClr val="accent1">
                    <a:lumMod val="50000"/>
                  </a:schemeClr>
                </a:solidFill>
              </a:rPr>
              <a:t>4. Investigación, innovación y desarrollo tecnológico</a:t>
            </a:r>
          </a:p>
          <a:p>
            <a:endParaRPr lang="es-ES_tradnl" sz="2400" dirty="0"/>
          </a:p>
        </p:txBody>
      </p:sp>
      <p:sp>
        <p:nvSpPr>
          <p:cNvPr id="15" name="14 CuadroTexto"/>
          <p:cNvSpPr txBox="1"/>
          <p:nvPr/>
        </p:nvSpPr>
        <p:spPr>
          <a:xfrm>
            <a:off x="2589571" y="332656"/>
            <a:ext cx="4334189" cy="369332"/>
          </a:xfrm>
          <a:prstGeom prst="rect">
            <a:avLst/>
          </a:prstGeom>
          <a:noFill/>
        </p:spPr>
        <p:txBody>
          <a:bodyPr wrap="square" rtlCol="0">
            <a:spAutoFit/>
          </a:bodyPr>
          <a:lstStyle/>
          <a:p>
            <a:r>
              <a:rPr lang="es-MX" dirty="0" smtClean="0">
                <a:solidFill>
                  <a:schemeClr val="bg1">
                    <a:lumMod val="95000"/>
                  </a:schemeClr>
                </a:solidFill>
              </a:rPr>
              <a:t>Eje I: Liderazgo académico</a:t>
            </a:r>
            <a:endParaRPr lang="es-MX" dirty="0">
              <a:solidFill>
                <a:schemeClr val="bg1">
                  <a:lumMod val="95000"/>
                </a:schemeClr>
              </a:solidFill>
            </a:endParaRPr>
          </a:p>
        </p:txBody>
      </p:sp>
    </p:spTree>
    <p:extLst>
      <p:ext uri="{BB962C8B-B14F-4D97-AF65-F5344CB8AC3E}">
        <p14:creationId xmlns:p14="http://schemas.microsoft.com/office/powerpoint/2010/main" val="3968320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5777</TotalTime>
  <Words>1998</Words>
  <Application>Microsoft Office PowerPoint</Application>
  <PresentationFormat>Presentación en pantalla (4:3)</PresentationFormat>
  <Paragraphs>284</Paragraphs>
  <Slides>26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Book Antiqua</vt:lpstr>
      <vt:lpstr>Calibri</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VERACRUZANA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UV</dc:creator>
  <cp:lastModifiedBy>Usuario de Windows</cp:lastModifiedBy>
  <cp:revision>936</cp:revision>
  <dcterms:created xsi:type="dcterms:W3CDTF">2016-06-30T14:47:24Z</dcterms:created>
  <dcterms:modified xsi:type="dcterms:W3CDTF">2019-09-11T15:12:10Z</dcterms:modified>
  <cp:category>Normal</cp:category>
</cp:coreProperties>
</file>