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3" r:id="rId4"/>
    <p:sldId id="264" r:id="rId5"/>
    <p:sldId id="293" r:id="rId6"/>
    <p:sldId id="266" r:id="rId7"/>
    <p:sldId id="267" r:id="rId8"/>
    <p:sldId id="268" r:id="rId9"/>
    <p:sldId id="269" r:id="rId10"/>
    <p:sldId id="271" r:id="rId11"/>
    <p:sldId id="272" r:id="rId12"/>
    <p:sldId id="288" r:id="rId13"/>
    <p:sldId id="260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torias UV" initials="a" lastIdx="1" clrIdx="0">
    <p:extLst>
      <p:ext uri="{19B8F6BF-5375-455C-9EA6-DF929625EA0E}">
        <p15:presenceInfo xmlns:p15="http://schemas.microsoft.com/office/powerpoint/2012/main" userId="Tutorias U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0" autoAdjust="0"/>
    <p:restoredTop sz="96395" autoAdjust="0"/>
  </p:normalViewPr>
  <p:slideViewPr>
    <p:cSldViewPr snapToGrid="0">
      <p:cViewPr varScale="1">
        <p:scale>
          <a:sx n="72" d="100"/>
          <a:sy n="72" d="100"/>
        </p:scale>
        <p:origin x="49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v.mx/formacionintegral/tutorias/tutorias-licenciatura/tutoria-para-la-investigacion/oferta-de-proyectos-tutorias-para-la-investigacion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v.mx/formacionintegral/tutorias/tutorias-licenciatura/tutoria-para-la-investigacion/oferta-de-proyectos-tutorias-para-la-investigacion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7F661-2F32-46DB-8590-3084EAE92EC8}" type="doc">
      <dgm:prSet loTypeId="urn:microsoft.com/office/officeart/2005/8/layout/l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EE904C2C-64E0-4C52-99FD-11FC8AFAE45C}">
      <dgm:prSet phldrT="[Texto]" custT="1"/>
      <dgm:spPr/>
      <dgm:t>
        <a:bodyPr/>
        <a:lstStyle/>
        <a:p>
          <a:r>
            <a:rPr lang="es-MX" sz="2000" dirty="0"/>
            <a:t>En cualquier momento del periodo escolar</a:t>
          </a:r>
        </a:p>
      </dgm:t>
    </dgm:pt>
    <dgm:pt modelId="{AB1CCD09-826A-48D3-9DE0-77494EF41439}" type="parTrans" cxnId="{60307838-755C-48AC-941C-CFD3C40A422B}">
      <dgm:prSet/>
      <dgm:spPr/>
      <dgm:t>
        <a:bodyPr/>
        <a:lstStyle/>
        <a:p>
          <a:endParaRPr lang="es-MX" sz="2000"/>
        </a:p>
      </dgm:t>
    </dgm:pt>
    <dgm:pt modelId="{72D75CA3-3EA8-4749-B37E-FA6A4EF8A1ED}" type="sibTrans" cxnId="{60307838-755C-48AC-941C-CFD3C40A422B}">
      <dgm:prSet/>
      <dgm:spPr/>
      <dgm:t>
        <a:bodyPr/>
        <a:lstStyle/>
        <a:p>
          <a:endParaRPr lang="es-MX" sz="2000"/>
        </a:p>
      </dgm:t>
    </dgm:pt>
    <dgm:pt modelId="{BAF32617-466B-49BE-A2C7-0C1D6232E740}">
      <dgm:prSet phldrT="[Texto]" custT="1"/>
      <dgm:spPr/>
      <dgm:t>
        <a:bodyPr/>
        <a:lstStyle/>
        <a:p>
          <a:r>
            <a:rPr lang="es-MX" sz="2000" dirty="0"/>
            <a:t>Consulta la oferta de proyectos: </a:t>
          </a:r>
          <a:r>
            <a:rPr lang="es-ES" sz="1600" dirty="0">
              <a:hlinkClick xmlns:r="http://schemas.openxmlformats.org/officeDocument/2006/relationships" r:id="rId1"/>
            </a:rPr>
            <a:t>https://www.uv.mx/formacionintegral/tutorias/tutorias-licenciatura/tutoria-para-la-investigacion/oferta-de-proyectos-tutorias-para-la-investigacion</a:t>
          </a:r>
          <a:r>
            <a:rPr lang="es-ES" sz="2000" dirty="0">
              <a:hlinkClick xmlns:r="http://schemas.openxmlformats.org/officeDocument/2006/relationships" r:id="rId1"/>
            </a:rPr>
            <a:t>/</a:t>
          </a:r>
          <a:r>
            <a:rPr lang="es-ES" sz="2000" dirty="0"/>
            <a:t> </a:t>
          </a:r>
          <a:endParaRPr lang="es-MX" sz="2000" dirty="0"/>
        </a:p>
      </dgm:t>
    </dgm:pt>
    <dgm:pt modelId="{F66D68A7-74F5-4CC5-BB64-79F37FBF268D}" type="parTrans" cxnId="{FB3C7392-E2E6-403B-962D-B8F405657FAA}">
      <dgm:prSet/>
      <dgm:spPr/>
      <dgm:t>
        <a:bodyPr/>
        <a:lstStyle/>
        <a:p>
          <a:endParaRPr lang="es-MX" sz="2000"/>
        </a:p>
      </dgm:t>
    </dgm:pt>
    <dgm:pt modelId="{E0B73268-B876-4D01-B8A5-074A01A2D47E}" type="sibTrans" cxnId="{FB3C7392-E2E6-403B-962D-B8F405657FAA}">
      <dgm:prSet/>
      <dgm:spPr/>
      <dgm:t>
        <a:bodyPr/>
        <a:lstStyle/>
        <a:p>
          <a:endParaRPr lang="es-MX" sz="2000"/>
        </a:p>
      </dgm:t>
    </dgm:pt>
    <dgm:pt modelId="{D837A578-9FD4-4BFF-987E-D9784013EADF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dirty="0"/>
            <a:t>Si cumples los </a:t>
          </a:r>
          <a:r>
            <a:rPr lang="es-MX" sz="2000" dirty="0">
              <a:solidFill>
                <a:srgbClr val="00B050"/>
              </a:solidFill>
            </a:rPr>
            <a:t>requisitos establecidos </a:t>
          </a:r>
          <a:r>
            <a:rPr lang="es-MX" sz="2000" dirty="0"/>
            <a:t>en el proyecto</a:t>
          </a:r>
          <a:r>
            <a:rPr lang="es-MX" sz="2000" dirty="0">
              <a:solidFill>
                <a:srgbClr val="00B050"/>
              </a:solidFill>
            </a:rPr>
            <a:t>, solicita una entrevista con el académico</a:t>
          </a:r>
          <a:r>
            <a:rPr lang="es-MX" sz="2000" dirty="0"/>
            <a:t> responsable.</a:t>
          </a:r>
        </a:p>
        <a:p>
          <a:pPr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dirty="0"/>
        </a:p>
      </dgm:t>
    </dgm:pt>
    <dgm:pt modelId="{8225BD13-096A-46F7-B95E-FD957851B44C}" type="parTrans" cxnId="{3D689D4A-F8EF-4961-BF41-827CDBC10142}">
      <dgm:prSet/>
      <dgm:spPr/>
      <dgm:t>
        <a:bodyPr/>
        <a:lstStyle/>
        <a:p>
          <a:endParaRPr lang="es-MX" sz="2000"/>
        </a:p>
      </dgm:t>
    </dgm:pt>
    <dgm:pt modelId="{886F7FBC-00DF-43DF-966D-229815689838}" type="sibTrans" cxnId="{3D689D4A-F8EF-4961-BF41-827CDBC10142}">
      <dgm:prSet/>
      <dgm:spPr/>
      <dgm:t>
        <a:bodyPr/>
        <a:lstStyle/>
        <a:p>
          <a:endParaRPr lang="es-MX" sz="2000"/>
        </a:p>
      </dgm:t>
    </dgm:pt>
    <dgm:pt modelId="{A9668AF1-152A-4416-9307-B6C91A2C3601}">
      <dgm:prSet custT="1"/>
      <dgm:spPr/>
      <dgm:t>
        <a:bodyPr/>
        <a:lstStyle/>
        <a:p>
          <a:pPr algn="just"/>
          <a:r>
            <a:rPr lang="es-MX" sz="2000" dirty="0"/>
            <a:t>Si eres  aceptado por </a:t>
          </a:r>
          <a:r>
            <a:rPr lang="es-MX" sz="2000" dirty="0">
              <a:solidFill>
                <a:srgbClr val="00B050"/>
              </a:solidFill>
            </a:rPr>
            <a:t>el académico </a:t>
          </a:r>
          <a:r>
            <a:rPr lang="es-MX" sz="2000" dirty="0"/>
            <a:t>dentro del proyecto de investigación, él </a:t>
          </a:r>
          <a:r>
            <a:rPr lang="es-MX" sz="2000" dirty="0">
              <a:solidFill>
                <a:srgbClr val="00B050"/>
              </a:solidFill>
            </a:rPr>
            <a:t>será  el encargado de enviar tu datos para la inscripción</a:t>
          </a:r>
          <a:r>
            <a:rPr lang="es-MX" sz="2000" dirty="0"/>
            <a:t> ante el Departamento de Apoyo a la Formación Integral del Estudiante (DAFIE)</a:t>
          </a:r>
        </a:p>
      </dgm:t>
    </dgm:pt>
    <dgm:pt modelId="{0D793AE2-E687-4480-BD95-17C4F49A2C85}" type="parTrans" cxnId="{E0B2374E-8307-43FE-8D02-56B503B383CE}">
      <dgm:prSet/>
      <dgm:spPr/>
      <dgm:t>
        <a:bodyPr/>
        <a:lstStyle/>
        <a:p>
          <a:endParaRPr lang="es-MX" sz="2000"/>
        </a:p>
      </dgm:t>
    </dgm:pt>
    <dgm:pt modelId="{A5DD53B3-BC49-4A89-969C-A45EE9EC0601}" type="sibTrans" cxnId="{E0B2374E-8307-43FE-8D02-56B503B383CE}">
      <dgm:prSet/>
      <dgm:spPr/>
      <dgm:t>
        <a:bodyPr/>
        <a:lstStyle/>
        <a:p>
          <a:endParaRPr lang="es-MX" sz="2000"/>
        </a:p>
      </dgm:t>
    </dgm:pt>
    <dgm:pt modelId="{4BB1D75C-00C2-4600-8F41-205A381276B5}">
      <dgm:prSet custT="1"/>
      <dgm:spPr/>
      <dgm:t>
        <a:bodyPr/>
        <a:lstStyle/>
        <a:p>
          <a:r>
            <a:rPr lang="es-MX" sz="2000" dirty="0">
              <a:solidFill>
                <a:srgbClr val="00B050"/>
              </a:solidFill>
            </a:rPr>
            <a:t>Al concluir </a:t>
          </a:r>
          <a:r>
            <a:rPr lang="es-MX" sz="2000" dirty="0"/>
            <a:t>satisfactoriamente tu participación </a:t>
          </a:r>
          <a:r>
            <a:rPr lang="es-MX" sz="2000" dirty="0">
              <a:solidFill>
                <a:srgbClr val="00B050"/>
              </a:solidFill>
            </a:rPr>
            <a:t>el DAFIE asignará los créditos obtenidos en tu </a:t>
          </a:r>
          <a:r>
            <a:rPr lang="es-MX" sz="2000" dirty="0" err="1">
              <a:solidFill>
                <a:srgbClr val="00B050"/>
              </a:solidFill>
            </a:rPr>
            <a:t>cardex</a:t>
          </a:r>
          <a:endParaRPr lang="es-MX" sz="2000" dirty="0">
            <a:solidFill>
              <a:srgbClr val="00B050"/>
            </a:solidFill>
          </a:endParaRPr>
        </a:p>
      </dgm:t>
    </dgm:pt>
    <dgm:pt modelId="{CF86DB3E-4725-4542-A286-50B6FB42DB11}" type="parTrans" cxnId="{14980792-160F-4B6B-A5CF-7C16E4237926}">
      <dgm:prSet/>
      <dgm:spPr/>
      <dgm:t>
        <a:bodyPr/>
        <a:lstStyle/>
        <a:p>
          <a:endParaRPr lang="es-MX" sz="2000"/>
        </a:p>
      </dgm:t>
    </dgm:pt>
    <dgm:pt modelId="{B411ED52-E7A1-4A24-8A6F-70A349277C44}" type="sibTrans" cxnId="{14980792-160F-4B6B-A5CF-7C16E4237926}">
      <dgm:prSet/>
      <dgm:spPr/>
      <dgm:t>
        <a:bodyPr/>
        <a:lstStyle/>
        <a:p>
          <a:endParaRPr lang="es-MX" sz="2000"/>
        </a:p>
      </dgm:t>
    </dgm:pt>
    <dgm:pt modelId="{265DAF3B-1BD3-4358-B405-A6B1B1A8C3C0}" type="pres">
      <dgm:prSet presAssocID="{6487F661-2F32-46DB-8590-3084EAE92EC8}" presName="Name0" presStyleCnt="0">
        <dgm:presLayoutVars>
          <dgm:dir/>
          <dgm:animLvl val="lvl"/>
          <dgm:resizeHandles val="exact"/>
        </dgm:presLayoutVars>
      </dgm:prSet>
      <dgm:spPr/>
    </dgm:pt>
    <dgm:pt modelId="{14BD8F27-4DF9-40ED-A27F-7228FB91831B}" type="pres">
      <dgm:prSet presAssocID="{EE904C2C-64E0-4C52-99FD-11FC8AFAE45C}" presName="vertFlow" presStyleCnt="0"/>
      <dgm:spPr/>
    </dgm:pt>
    <dgm:pt modelId="{0FDC10EC-CA15-4B86-9D36-618A031F870D}" type="pres">
      <dgm:prSet presAssocID="{EE904C2C-64E0-4C52-99FD-11FC8AFAE45C}" presName="header" presStyleLbl="node1" presStyleIdx="0" presStyleCnt="1" custScaleX="246046"/>
      <dgm:spPr/>
    </dgm:pt>
    <dgm:pt modelId="{64DBEEAA-AD35-4628-BCB1-BE1C8122F12F}" type="pres">
      <dgm:prSet presAssocID="{F66D68A7-74F5-4CC5-BB64-79F37FBF268D}" presName="parTrans" presStyleLbl="sibTrans2D1" presStyleIdx="0" presStyleCnt="4"/>
      <dgm:spPr/>
    </dgm:pt>
    <dgm:pt modelId="{A26974E1-8582-4611-AA9D-F7A606116E50}" type="pres">
      <dgm:prSet presAssocID="{BAF32617-466B-49BE-A2C7-0C1D6232E740}" presName="child" presStyleLbl="alignAccFollowNode1" presStyleIdx="0" presStyleCnt="4" custScaleX="246046">
        <dgm:presLayoutVars>
          <dgm:chMax val="0"/>
          <dgm:bulletEnabled val="1"/>
        </dgm:presLayoutVars>
      </dgm:prSet>
      <dgm:spPr/>
    </dgm:pt>
    <dgm:pt modelId="{B680C17F-7015-44AC-BBA9-8643750EE021}" type="pres">
      <dgm:prSet presAssocID="{E0B73268-B876-4D01-B8A5-074A01A2D47E}" presName="sibTrans" presStyleLbl="sibTrans2D1" presStyleIdx="1" presStyleCnt="4"/>
      <dgm:spPr/>
    </dgm:pt>
    <dgm:pt modelId="{E971C96E-58ED-4127-B1E1-07351C8E8706}" type="pres">
      <dgm:prSet presAssocID="{D837A578-9FD4-4BFF-987E-D9784013EADF}" presName="child" presStyleLbl="alignAccFollowNode1" presStyleIdx="1" presStyleCnt="4" custScaleX="245173">
        <dgm:presLayoutVars>
          <dgm:chMax val="0"/>
          <dgm:bulletEnabled val="1"/>
        </dgm:presLayoutVars>
      </dgm:prSet>
      <dgm:spPr/>
    </dgm:pt>
    <dgm:pt modelId="{2FE9DBC7-722A-48B2-90C0-5EBA9ECA1A34}" type="pres">
      <dgm:prSet presAssocID="{886F7FBC-00DF-43DF-966D-229815689838}" presName="sibTrans" presStyleLbl="sibTrans2D1" presStyleIdx="2" presStyleCnt="4"/>
      <dgm:spPr/>
    </dgm:pt>
    <dgm:pt modelId="{8D0F5E3B-CE83-4647-9CF6-DB6B7DFAA957}" type="pres">
      <dgm:prSet presAssocID="{A9668AF1-152A-4416-9307-B6C91A2C3601}" presName="child" presStyleLbl="alignAccFollowNode1" presStyleIdx="2" presStyleCnt="4" custScaleX="246046" custScaleY="124004">
        <dgm:presLayoutVars>
          <dgm:chMax val="0"/>
          <dgm:bulletEnabled val="1"/>
        </dgm:presLayoutVars>
      </dgm:prSet>
      <dgm:spPr/>
    </dgm:pt>
    <dgm:pt modelId="{A1AC021D-7A92-4AAD-8740-0C11A85DD61E}" type="pres">
      <dgm:prSet presAssocID="{A5DD53B3-BC49-4A89-969C-A45EE9EC0601}" presName="sibTrans" presStyleLbl="sibTrans2D1" presStyleIdx="3" presStyleCnt="4"/>
      <dgm:spPr/>
    </dgm:pt>
    <dgm:pt modelId="{5AE4E24A-FEDD-4DB0-A97B-5CC0CBA39E01}" type="pres">
      <dgm:prSet presAssocID="{4BB1D75C-00C2-4600-8F41-205A381276B5}" presName="child" presStyleLbl="alignAccFollowNode1" presStyleIdx="3" presStyleCnt="4" custScaleX="245173">
        <dgm:presLayoutVars>
          <dgm:chMax val="0"/>
          <dgm:bulletEnabled val="1"/>
        </dgm:presLayoutVars>
      </dgm:prSet>
      <dgm:spPr/>
    </dgm:pt>
  </dgm:ptLst>
  <dgm:cxnLst>
    <dgm:cxn modelId="{2D4AE80D-0779-41E0-80F9-5CEC81A1F7BD}" type="presOf" srcId="{E0B73268-B876-4D01-B8A5-074A01A2D47E}" destId="{B680C17F-7015-44AC-BBA9-8643750EE021}" srcOrd="0" destOrd="0" presId="urn:microsoft.com/office/officeart/2005/8/layout/lProcess1"/>
    <dgm:cxn modelId="{3505D814-685E-4EA0-84F2-93AF40BF7116}" type="presOf" srcId="{A9668AF1-152A-4416-9307-B6C91A2C3601}" destId="{8D0F5E3B-CE83-4647-9CF6-DB6B7DFAA957}" srcOrd="0" destOrd="0" presId="urn:microsoft.com/office/officeart/2005/8/layout/lProcess1"/>
    <dgm:cxn modelId="{868A7628-C5B3-4779-B8E1-440861D96517}" type="presOf" srcId="{6487F661-2F32-46DB-8590-3084EAE92EC8}" destId="{265DAF3B-1BD3-4358-B405-A6B1B1A8C3C0}" srcOrd="0" destOrd="0" presId="urn:microsoft.com/office/officeart/2005/8/layout/lProcess1"/>
    <dgm:cxn modelId="{DBDC9F30-B3F6-4342-91CA-148734B7DD64}" type="presOf" srcId="{D837A578-9FD4-4BFF-987E-D9784013EADF}" destId="{E971C96E-58ED-4127-B1E1-07351C8E8706}" srcOrd="0" destOrd="0" presId="urn:microsoft.com/office/officeart/2005/8/layout/lProcess1"/>
    <dgm:cxn modelId="{60307838-755C-48AC-941C-CFD3C40A422B}" srcId="{6487F661-2F32-46DB-8590-3084EAE92EC8}" destId="{EE904C2C-64E0-4C52-99FD-11FC8AFAE45C}" srcOrd="0" destOrd="0" parTransId="{AB1CCD09-826A-48D3-9DE0-77494EF41439}" sibTransId="{72D75CA3-3EA8-4749-B37E-FA6A4EF8A1ED}"/>
    <dgm:cxn modelId="{DFAAD265-6A7F-4477-8FD9-0CC6BAEE7D96}" type="presOf" srcId="{4BB1D75C-00C2-4600-8F41-205A381276B5}" destId="{5AE4E24A-FEDD-4DB0-A97B-5CC0CBA39E01}" srcOrd="0" destOrd="0" presId="urn:microsoft.com/office/officeart/2005/8/layout/lProcess1"/>
    <dgm:cxn modelId="{3D689D4A-F8EF-4961-BF41-827CDBC10142}" srcId="{EE904C2C-64E0-4C52-99FD-11FC8AFAE45C}" destId="{D837A578-9FD4-4BFF-987E-D9784013EADF}" srcOrd="1" destOrd="0" parTransId="{8225BD13-096A-46F7-B95E-FD957851B44C}" sibTransId="{886F7FBC-00DF-43DF-966D-229815689838}"/>
    <dgm:cxn modelId="{E0B2374E-8307-43FE-8D02-56B503B383CE}" srcId="{EE904C2C-64E0-4C52-99FD-11FC8AFAE45C}" destId="{A9668AF1-152A-4416-9307-B6C91A2C3601}" srcOrd="2" destOrd="0" parTransId="{0D793AE2-E687-4480-BD95-17C4F49A2C85}" sibTransId="{A5DD53B3-BC49-4A89-969C-A45EE9EC0601}"/>
    <dgm:cxn modelId="{F51EBE79-FFD2-445E-9D2E-CBD5358BE6F3}" type="presOf" srcId="{A5DD53B3-BC49-4A89-969C-A45EE9EC0601}" destId="{A1AC021D-7A92-4AAD-8740-0C11A85DD61E}" srcOrd="0" destOrd="0" presId="urn:microsoft.com/office/officeart/2005/8/layout/lProcess1"/>
    <dgm:cxn modelId="{14980792-160F-4B6B-A5CF-7C16E4237926}" srcId="{EE904C2C-64E0-4C52-99FD-11FC8AFAE45C}" destId="{4BB1D75C-00C2-4600-8F41-205A381276B5}" srcOrd="3" destOrd="0" parTransId="{CF86DB3E-4725-4542-A286-50B6FB42DB11}" sibTransId="{B411ED52-E7A1-4A24-8A6F-70A349277C44}"/>
    <dgm:cxn modelId="{FB3C7392-E2E6-403B-962D-B8F405657FAA}" srcId="{EE904C2C-64E0-4C52-99FD-11FC8AFAE45C}" destId="{BAF32617-466B-49BE-A2C7-0C1D6232E740}" srcOrd="0" destOrd="0" parTransId="{F66D68A7-74F5-4CC5-BB64-79F37FBF268D}" sibTransId="{E0B73268-B876-4D01-B8A5-074A01A2D47E}"/>
    <dgm:cxn modelId="{CA9FE2A1-E204-445C-80CF-904011F73FC2}" type="presOf" srcId="{EE904C2C-64E0-4C52-99FD-11FC8AFAE45C}" destId="{0FDC10EC-CA15-4B86-9D36-618A031F870D}" srcOrd="0" destOrd="0" presId="urn:microsoft.com/office/officeart/2005/8/layout/lProcess1"/>
    <dgm:cxn modelId="{E4ED1CA9-ED5A-4FA9-9547-07E6D9469A97}" type="presOf" srcId="{F66D68A7-74F5-4CC5-BB64-79F37FBF268D}" destId="{64DBEEAA-AD35-4628-BCB1-BE1C8122F12F}" srcOrd="0" destOrd="0" presId="urn:microsoft.com/office/officeart/2005/8/layout/lProcess1"/>
    <dgm:cxn modelId="{C2E235B9-1A4E-4E8C-8929-14BF25E5D86E}" type="presOf" srcId="{BAF32617-466B-49BE-A2C7-0C1D6232E740}" destId="{A26974E1-8582-4611-AA9D-F7A606116E50}" srcOrd="0" destOrd="0" presId="urn:microsoft.com/office/officeart/2005/8/layout/lProcess1"/>
    <dgm:cxn modelId="{9E7F4ACF-0434-44D9-AD22-725B8DBE0946}" type="presOf" srcId="{886F7FBC-00DF-43DF-966D-229815689838}" destId="{2FE9DBC7-722A-48B2-90C0-5EBA9ECA1A34}" srcOrd="0" destOrd="0" presId="urn:microsoft.com/office/officeart/2005/8/layout/lProcess1"/>
    <dgm:cxn modelId="{0F3ECE8C-3C88-4ADA-9FA2-E40E8553E27B}" type="presParOf" srcId="{265DAF3B-1BD3-4358-B405-A6B1B1A8C3C0}" destId="{14BD8F27-4DF9-40ED-A27F-7228FB91831B}" srcOrd="0" destOrd="0" presId="urn:microsoft.com/office/officeart/2005/8/layout/lProcess1"/>
    <dgm:cxn modelId="{13DFAF66-4D9A-41B7-8454-466283579C2F}" type="presParOf" srcId="{14BD8F27-4DF9-40ED-A27F-7228FB91831B}" destId="{0FDC10EC-CA15-4B86-9D36-618A031F870D}" srcOrd="0" destOrd="0" presId="urn:microsoft.com/office/officeart/2005/8/layout/lProcess1"/>
    <dgm:cxn modelId="{B6852EC9-1E1D-4080-B095-1CD26DB0FAF9}" type="presParOf" srcId="{14BD8F27-4DF9-40ED-A27F-7228FB91831B}" destId="{64DBEEAA-AD35-4628-BCB1-BE1C8122F12F}" srcOrd="1" destOrd="0" presId="urn:microsoft.com/office/officeart/2005/8/layout/lProcess1"/>
    <dgm:cxn modelId="{FCB4E464-F415-4D76-80C8-C49717C8816C}" type="presParOf" srcId="{14BD8F27-4DF9-40ED-A27F-7228FB91831B}" destId="{A26974E1-8582-4611-AA9D-F7A606116E50}" srcOrd="2" destOrd="0" presId="urn:microsoft.com/office/officeart/2005/8/layout/lProcess1"/>
    <dgm:cxn modelId="{91A0FCE9-3960-4D24-BECD-8D476F805E57}" type="presParOf" srcId="{14BD8F27-4DF9-40ED-A27F-7228FB91831B}" destId="{B680C17F-7015-44AC-BBA9-8643750EE021}" srcOrd="3" destOrd="0" presId="urn:microsoft.com/office/officeart/2005/8/layout/lProcess1"/>
    <dgm:cxn modelId="{86BEACDA-BFB1-45FC-88DD-02022AF12862}" type="presParOf" srcId="{14BD8F27-4DF9-40ED-A27F-7228FB91831B}" destId="{E971C96E-58ED-4127-B1E1-07351C8E8706}" srcOrd="4" destOrd="0" presId="urn:microsoft.com/office/officeart/2005/8/layout/lProcess1"/>
    <dgm:cxn modelId="{550450CE-D3AF-45A9-BFDC-9422D889CE15}" type="presParOf" srcId="{14BD8F27-4DF9-40ED-A27F-7228FB91831B}" destId="{2FE9DBC7-722A-48B2-90C0-5EBA9ECA1A34}" srcOrd="5" destOrd="0" presId="urn:microsoft.com/office/officeart/2005/8/layout/lProcess1"/>
    <dgm:cxn modelId="{E4F45F62-4946-4E9B-A05E-14C47FEC73BD}" type="presParOf" srcId="{14BD8F27-4DF9-40ED-A27F-7228FB91831B}" destId="{8D0F5E3B-CE83-4647-9CF6-DB6B7DFAA957}" srcOrd="6" destOrd="0" presId="urn:microsoft.com/office/officeart/2005/8/layout/lProcess1"/>
    <dgm:cxn modelId="{3ACC286D-BEC1-4528-9A46-040F654D3937}" type="presParOf" srcId="{14BD8F27-4DF9-40ED-A27F-7228FB91831B}" destId="{A1AC021D-7A92-4AAD-8740-0C11A85DD61E}" srcOrd="7" destOrd="0" presId="urn:microsoft.com/office/officeart/2005/8/layout/lProcess1"/>
    <dgm:cxn modelId="{D76864FF-C36F-46F5-87AE-143EFA7C8576}" type="presParOf" srcId="{14BD8F27-4DF9-40ED-A27F-7228FB91831B}" destId="{5AE4E24A-FEDD-4DB0-A97B-5CC0CBA39E01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C10EC-CA15-4B86-9D36-618A031F870D}">
      <dsp:nvSpPr>
        <dsp:cNvPr id="0" name=""/>
        <dsp:cNvSpPr/>
      </dsp:nvSpPr>
      <dsp:spPr>
        <a:xfrm>
          <a:off x="874641" y="3535"/>
          <a:ext cx="7474230" cy="7594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En cualquier momento del periodo escolar</a:t>
          </a:r>
        </a:p>
      </dsp:txBody>
      <dsp:txXfrm>
        <a:off x="896884" y="25778"/>
        <a:ext cx="7429744" cy="714948"/>
      </dsp:txXfrm>
    </dsp:sp>
    <dsp:sp modelId="{64DBEEAA-AD35-4628-BCB1-BE1C8122F12F}">
      <dsp:nvSpPr>
        <dsp:cNvPr id="0" name=""/>
        <dsp:cNvSpPr/>
      </dsp:nvSpPr>
      <dsp:spPr>
        <a:xfrm rot="5400000">
          <a:off x="4545305" y="829420"/>
          <a:ext cx="132901" cy="13290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974E1-8582-4611-AA9D-F7A606116E50}">
      <dsp:nvSpPr>
        <dsp:cNvPr id="0" name=""/>
        <dsp:cNvSpPr/>
      </dsp:nvSpPr>
      <dsp:spPr>
        <a:xfrm>
          <a:off x="874641" y="1028771"/>
          <a:ext cx="7474230" cy="75943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Consulta la oferta de proyectos: </a:t>
          </a:r>
          <a:r>
            <a:rPr lang="es-ES" sz="1600" kern="1200" dirty="0">
              <a:hlinkClick xmlns:r="http://schemas.openxmlformats.org/officeDocument/2006/relationships" r:id="rId1"/>
            </a:rPr>
            <a:t>https://www.uv.mx/formacionintegral/tutorias/tutorias-licenciatura/tutoria-para-la-investigacion/oferta-de-proyectos-tutorias-para-la-investigacion</a:t>
          </a:r>
          <a:r>
            <a:rPr lang="es-ES" sz="2000" kern="1200" dirty="0">
              <a:hlinkClick xmlns:r="http://schemas.openxmlformats.org/officeDocument/2006/relationships" r:id="rId1"/>
            </a:rPr>
            <a:t>/</a:t>
          </a:r>
          <a:r>
            <a:rPr lang="es-ES" sz="2000" kern="1200" dirty="0"/>
            <a:t> </a:t>
          </a:r>
          <a:endParaRPr lang="es-MX" sz="2000" kern="1200" dirty="0"/>
        </a:p>
      </dsp:txBody>
      <dsp:txXfrm>
        <a:off x="896884" y="1051014"/>
        <a:ext cx="7429744" cy="714948"/>
      </dsp:txXfrm>
    </dsp:sp>
    <dsp:sp modelId="{B680C17F-7015-44AC-BBA9-8643750EE021}">
      <dsp:nvSpPr>
        <dsp:cNvPr id="0" name=""/>
        <dsp:cNvSpPr/>
      </dsp:nvSpPr>
      <dsp:spPr>
        <a:xfrm rot="5400000">
          <a:off x="4545305" y="1854656"/>
          <a:ext cx="132901" cy="13290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71C96E-58ED-4127-B1E1-07351C8E8706}">
      <dsp:nvSpPr>
        <dsp:cNvPr id="0" name=""/>
        <dsp:cNvSpPr/>
      </dsp:nvSpPr>
      <dsp:spPr>
        <a:xfrm>
          <a:off x="887900" y="2054008"/>
          <a:ext cx="7447711" cy="75943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63918"/>
              <a:satOff val="-4272"/>
              <a:lumOff val="-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MX" sz="2000" kern="1200" dirty="0"/>
            <a:t>Si cumples los </a:t>
          </a:r>
          <a:r>
            <a:rPr lang="es-MX" sz="2000" kern="1200" dirty="0">
              <a:solidFill>
                <a:srgbClr val="00B050"/>
              </a:solidFill>
            </a:rPr>
            <a:t>requisitos establecidos </a:t>
          </a:r>
          <a:r>
            <a:rPr lang="es-MX" sz="2000" kern="1200" dirty="0"/>
            <a:t>en el proyecto</a:t>
          </a:r>
          <a:r>
            <a:rPr lang="es-MX" sz="2000" kern="1200" dirty="0">
              <a:solidFill>
                <a:srgbClr val="00B050"/>
              </a:solidFill>
            </a:rPr>
            <a:t>, solicita una entrevista con el académico</a:t>
          </a:r>
          <a:r>
            <a:rPr lang="es-MX" sz="2000" kern="1200" dirty="0"/>
            <a:t> responsable.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000" kern="1200" dirty="0"/>
        </a:p>
      </dsp:txBody>
      <dsp:txXfrm>
        <a:off x="910143" y="2076251"/>
        <a:ext cx="7403225" cy="714948"/>
      </dsp:txXfrm>
    </dsp:sp>
    <dsp:sp modelId="{2FE9DBC7-722A-48B2-90C0-5EBA9ECA1A34}">
      <dsp:nvSpPr>
        <dsp:cNvPr id="0" name=""/>
        <dsp:cNvSpPr/>
      </dsp:nvSpPr>
      <dsp:spPr>
        <a:xfrm rot="5400000">
          <a:off x="4545305" y="2879892"/>
          <a:ext cx="132901" cy="13290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0F5E3B-CE83-4647-9CF6-DB6B7DFAA957}">
      <dsp:nvSpPr>
        <dsp:cNvPr id="0" name=""/>
        <dsp:cNvSpPr/>
      </dsp:nvSpPr>
      <dsp:spPr>
        <a:xfrm>
          <a:off x="874641" y="3079244"/>
          <a:ext cx="7474230" cy="94172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37"/>
              <a:satOff val="-8544"/>
              <a:lumOff val="-8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Si eres  aceptado por </a:t>
          </a:r>
          <a:r>
            <a:rPr lang="es-MX" sz="2000" kern="1200" dirty="0">
              <a:solidFill>
                <a:srgbClr val="00B050"/>
              </a:solidFill>
            </a:rPr>
            <a:t>el académico </a:t>
          </a:r>
          <a:r>
            <a:rPr lang="es-MX" sz="2000" kern="1200" dirty="0"/>
            <a:t>dentro del proyecto de investigación, él </a:t>
          </a:r>
          <a:r>
            <a:rPr lang="es-MX" sz="2000" kern="1200" dirty="0">
              <a:solidFill>
                <a:srgbClr val="00B050"/>
              </a:solidFill>
            </a:rPr>
            <a:t>será  el encargado de enviar tu datos para la inscripción</a:t>
          </a:r>
          <a:r>
            <a:rPr lang="es-MX" sz="2000" kern="1200" dirty="0"/>
            <a:t> ante el Departamento de Apoyo a la Formación Integral del Estudiante (DAFIE)</a:t>
          </a:r>
        </a:p>
      </dsp:txBody>
      <dsp:txXfrm>
        <a:off x="902223" y="3106826"/>
        <a:ext cx="7419066" cy="886564"/>
      </dsp:txXfrm>
    </dsp:sp>
    <dsp:sp modelId="{A1AC021D-7A92-4AAD-8740-0C11A85DD61E}">
      <dsp:nvSpPr>
        <dsp:cNvPr id="0" name=""/>
        <dsp:cNvSpPr/>
      </dsp:nvSpPr>
      <dsp:spPr>
        <a:xfrm rot="5400000">
          <a:off x="4545305" y="4087423"/>
          <a:ext cx="132901" cy="132901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E4E24A-FEDD-4DB0-A97B-5CC0CBA39E01}">
      <dsp:nvSpPr>
        <dsp:cNvPr id="0" name=""/>
        <dsp:cNvSpPr/>
      </dsp:nvSpPr>
      <dsp:spPr>
        <a:xfrm>
          <a:off x="887900" y="4286775"/>
          <a:ext cx="7447711" cy="75943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solidFill>
                <a:srgbClr val="00B050"/>
              </a:solidFill>
            </a:rPr>
            <a:t>Al concluir </a:t>
          </a:r>
          <a:r>
            <a:rPr lang="es-MX" sz="2000" kern="1200" dirty="0"/>
            <a:t>satisfactoriamente tu participación </a:t>
          </a:r>
          <a:r>
            <a:rPr lang="es-MX" sz="2000" kern="1200" dirty="0">
              <a:solidFill>
                <a:srgbClr val="00B050"/>
              </a:solidFill>
            </a:rPr>
            <a:t>el DAFIE asignará los créditos obtenidos en tu </a:t>
          </a:r>
          <a:r>
            <a:rPr lang="es-MX" sz="2000" kern="1200" dirty="0" err="1">
              <a:solidFill>
                <a:srgbClr val="00B050"/>
              </a:solidFill>
            </a:rPr>
            <a:t>cardex</a:t>
          </a:r>
          <a:endParaRPr lang="es-MX" sz="2000" kern="1200" dirty="0">
            <a:solidFill>
              <a:srgbClr val="00B050"/>
            </a:solidFill>
          </a:endParaRPr>
        </a:p>
      </dsp:txBody>
      <dsp:txXfrm>
        <a:off x="910143" y="4309018"/>
        <a:ext cx="7403225" cy="71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A7E40-F178-4A2E-988F-24B0C4AB4088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717ED-85ED-4F63-AC36-E465B0D3CE5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554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29"/>
            <a:ext cx="12284728" cy="691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8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3874" y="1871529"/>
            <a:ext cx="11124043" cy="4305434"/>
          </a:xfrm>
        </p:spPr>
        <p:txBody>
          <a:bodyPr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400">
                <a:latin typeface="Century Gothic" panose="020B0502020202020204" pitchFamily="34" charset="0"/>
              </a:defRPr>
            </a:lvl2pPr>
            <a:lvl3pPr>
              <a:defRPr sz="2400">
                <a:latin typeface="Century Gothic" panose="020B0502020202020204" pitchFamily="34" charset="0"/>
              </a:defRPr>
            </a:lvl3pPr>
            <a:lvl4pPr>
              <a:defRPr sz="2400">
                <a:latin typeface="Century Gothic" panose="020B0502020202020204" pitchFamily="34" charset="0"/>
              </a:defRPr>
            </a:lvl4pPr>
            <a:lvl5pPr>
              <a:defRPr sz="24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851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7" y="0"/>
            <a:ext cx="12170833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38600" y="603711"/>
            <a:ext cx="8043787" cy="538385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120405" y="2153540"/>
            <a:ext cx="4271423" cy="1372372"/>
          </a:xfrm>
        </p:spPr>
        <p:txBody>
          <a:bodyPr/>
          <a:lstStyle>
            <a:lvl1pPr marL="0" indent="0">
              <a:buNone/>
              <a:defRPr sz="2400">
                <a:solidFill>
                  <a:srgbClr val="0B0FC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0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6247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644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711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fld id="{885748A8-614D-409D-A060-E2424FA40840}" type="datetimeFigureOut">
              <a:rPr lang="es-MX" smtClean="0"/>
              <a:pPr/>
              <a:t>16/09/2020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fld id="{CCDA59D4-150A-4A9A-AAB1-B398AE7975F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887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750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782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659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748A8-614D-409D-A060-E2424FA40840}" type="datetimeFigureOut">
              <a:rPr lang="es-MX" smtClean="0"/>
              <a:t>16/09/2020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59D4-150A-4A9A-AAB1-B398AE7975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875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erpo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7648" y="1333581"/>
            <a:ext cx="10711856" cy="382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>
          <a:xfrm>
            <a:off x="1726361" y="1968556"/>
            <a:ext cx="9613205" cy="4127341"/>
          </a:xfrm>
        </p:spPr>
        <p:txBody>
          <a:bodyPr/>
          <a:lstStyle>
            <a:lvl1pPr>
              <a:defRPr sz="211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9163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2476500" y="365125"/>
            <a:ext cx="9171418" cy="1198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71529"/>
            <a:ext cx="10809718" cy="4305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5748A8-614D-409D-A060-E2424FA40840}" type="datetimeFigureOut">
              <a:rPr lang="es-MX" smtClean="0"/>
              <a:pPr/>
              <a:t>16/09/2020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CDA59D4-150A-4A9A-AAB1-B398AE7975FF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97" y="239463"/>
            <a:ext cx="1955999" cy="13244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9222" y="0"/>
            <a:ext cx="364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5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50000"/>
              <a:lumOff val="50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mx/formacionintegral/tutorias/tutorias-licenciatura/tutoria-para-la-investigacion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assad@uv.mx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caescudero@uv.mx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facebook.com/SITUV/" TargetMode="External"/><Relationship Id="rId5" Type="http://schemas.openxmlformats.org/officeDocument/2006/relationships/image" Target="../media/image18.png"/><Relationship Id="rId10" Type="http://schemas.openxmlformats.org/officeDocument/2006/relationships/hyperlink" Target="https://www.instagram.com/tutoriasuv/" TargetMode="External"/><Relationship Id="rId4" Type="http://schemas.openxmlformats.org/officeDocument/2006/relationships/hyperlink" Target="https://www.uv.mx/formacionintegral/" TargetMode="External"/><Relationship Id="rId9" Type="http://schemas.openxmlformats.org/officeDocument/2006/relationships/hyperlink" Target="https://twitter.com/TutoriasU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6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Programa Institucional de Tutorías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5120405" y="2272810"/>
            <a:ext cx="4271423" cy="1372372"/>
          </a:xfrm>
        </p:spPr>
        <p:txBody>
          <a:bodyPr>
            <a:noAutofit/>
          </a:bodyPr>
          <a:lstStyle/>
          <a:p>
            <a:pPr algn="ctr"/>
            <a:r>
              <a:rPr lang="es-MX" sz="3000" b="1" dirty="0"/>
              <a:t>Tutoría para la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403048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Marcador de texto"/>
          <p:cNvSpPr txBox="1">
            <a:spLocks/>
          </p:cNvSpPr>
          <p:nvPr/>
        </p:nvSpPr>
        <p:spPr bwMode="auto">
          <a:xfrm>
            <a:off x="3121033" y="757284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3880" dirty="0">
                <a:solidFill>
                  <a:srgbClr val="002060"/>
                </a:solidFill>
              </a:rPr>
              <a:t>Tutorías para la investigación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31"/>
          <a:stretch/>
        </p:blipFill>
        <p:spPr>
          <a:xfrm>
            <a:off x="4971435" y="1555138"/>
            <a:ext cx="5524287" cy="425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3737112" y="6159396"/>
            <a:ext cx="6758609" cy="580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587" dirty="0">
                <a:hlinkClick r:id="rId3"/>
              </a:rPr>
              <a:t>https://www.uv.mx/formacionintegral/tutorias/tutorias-licenciatura/tutoria-para-la-investigacion/</a:t>
            </a:r>
            <a:r>
              <a:rPr lang="es-MX" sz="1587" dirty="0"/>
              <a:t>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9B7BDB3-65D3-47FB-9C5D-F3A6078233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262" y="2340910"/>
            <a:ext cx="5307697" cy="451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46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://www.uv.mx/orizaba/cosustenta/files/2014/03/cs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1163" y="4315203"/>
            <a:ext cx="2890933" cy="2158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1 Marcador de texto"/>
          <p:cNvSpPr txBox="1">
            <a:spLocks/>
          </p:cNvSpPr>
          <p:nvPr/>
        </p:nvSpPr>
        <p:spPr bwMode="auto">
          <a:xfrm>
            <a:off x="3531851" y="1076827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Competencias que promueve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3277861" y="2537271"/>
            <a:ext cx="3682859" cy="337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endParaRPr lang="es-MX" sz="1940" dirty="0">
              <a:solidFill>
                <a:srgbClr val="002060"/>
              </a:solidFill>
            </a:endParaRPr>
          </a:p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Leer y </a:t>
            </a:r>
            <a:r>
              <a:rPr lang="es-MX" sz="1940" dirty="0">
                <a:solidFill>
                  <a:srgbClr val="00B050"/>
                </a:solidFill>
              </a:rPr>
              <a:t>comprender textos científicos.</a:t>
            </a:r>
          </a:p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Elaborar documentos con una redacción adecuada, en los cuales reflejes tu </a:t>
            </a:r>
            <a:r>
              <a:rPr lang="es-MX" sz="1940" dirty="0">
                <a:solidFill>
                  <a:srgbClr val="00B050"/>
                </a:solidFill>
              </a:rPr>
              <a:t>capacidad crítica y propositiva</a:t>
            </a:r>
            <a:r>
              <a:rPr lang="es-MX" sz="1940" dirty="0">
                <a:solidFill>
                  <a:srgbClr val="002060"/>
                </a:solidFill>
              </a:rPr>
              <a:t>.</a:t>
            </a:r>
          </a:p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Trabajar colaborativamente, a través de la </a:t>
            </a:r>
            <a:r>
              <a:rPr lang="es-MX" sz="1940" dirty="0">
                <a:solidFill>
                  <a:srgbClr val="00B050"/>
                </a:solidFill>
              </a:rPr>
              <a:t>participación en seminarios, reuniones o discusiones académicas.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468354" y="1711802"/>
            <a:ext cx="8000693" cy="68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940" dirty="0">
                <a:solidFill>
                  <a:srgbClr val="002060"/>
                </a:solidFill>
              </a:rPr>
              <a:t>Al participar en tutoría para  la investigación podrás desarrollar las siguientes competencias:</a:t>
            </a:r>
          </a:p>
        </p:txBody>
      </p:sp>
      <p:pic>
        <p:nvPicPr>
          <p:cNvPr id="5124" name="Picture 4" descr="http://www.uv.mx/universo/277/infgral/images/fime-mendoz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0720" y="2854759"/>
            <a:ext cx="3343846" cy="2152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3779A66-44BA-433B-9D27-40BC0A8011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9" r="4" b="22231"/>
          <a:stretch/>
        </p:blipFill>
        <p:spPr>
          <a:xfrm flipH="1">
            <a:off x="13874" y="3895206"/>
            <a:ext cx="3756963" cy="2955762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786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4A9F1B-ED8E-451D-8421-107214564B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3382808"/>
            <a:ext cx="4055165" cy="3475192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2095653" y="1587571"/>
            <a:ext cx="7873698" cy="2480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B050"/>
                </a:solidFill>
              </a:rPr>
              <a:t>Aplicar los conocimientos adquiridos</a:t>
            </a:r>
            <a:r>
              <a:rPr lang="es-MX" sz="1940" dirty="0">
                <a:solidFill>
                  <a:srgbClr val="002060"/>
                </a:solidFill>
              </a:rPr>
              <a:t>, involucrándote en actividades de recolección y análisis de datos, aplicación de encuestas, </a:t>
            </a:r>
            <a:r>
              <a:rPr lang="es-MX" sz="1940" dirty="0">
                <a:solidFill>
                  <a:srgbClr val="00B050"/>
                </a:solidFill>
              </a:rPr>
              <a:t>manejo de instrumentos y equipo especializado</a:t>
            </a:r>
            <a:r>
              <a:rPr lang="es-MX" sz="1940" dirty="0">
                <a:solidFill>
                  <a:srgbClr val="002060"/>
                </a:solidFill>
              </a:rPr>
              <a:t>, trabajo de campo, clínico o de laboratorio, prácticas de trabajo comunitario, entre otros.</a:t>
            </a:r>
          </a:p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Desarrollar las destrezas necesarias en el </a:t>
            </a:r>
            <a:r>
              <a:rPr lang="es-MX" sz="1940" dirty="0">
                <a:solidFill>
                  <a:srgbClr val="00B050"/>
                </a:solidFill>
              </a:rPr>
              <a:t>uso apropiado de equipos, herramientas y materiales especializados</a:t>
            </a:r>
            <a:r>
              <a:rPr lang="es-MX" sz="1940" dirty="0">
                <a:solidFill>
                  <a:srgbClr val="002060"/>
                </a:solidFill>
              </a:rPr>
              <a:t>.</a:t>
            </a:r>
          </a:p>
          <a:p>
            <a:pPr marL="319168" indent="-3191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Fortalecer tu </a:t>
            </a:r>
            <a:r>
              <a:rPr lang="es-MX" sz="1940" dirty="0">
                <a:solidFill>
                  <a:srgbClr val="00B050"/>
                </a:solidFill>
              </a:rPr>
              <a:t>ética profesional</a:t>
            </a:r>
            <a:r>
              <a:rPr lang="es-MX" sz="1940" dirty="0">
                <a:solidFill>
                  <a:srgbClr val="002060"/>
                </a:solidFill>
              </a:rPr>
              <a:t>, así como su compromiso y responsabilidad social.</a:t>
            </a:r>
          </a:p>
        </p:txBody>
      </p:sp>
      <p:sp>
        <p:nvSpPr>
          <p:cNvPr id="5" name="1 Marcador de texto"/>
          <p:cNvSpPr txBox="1">
            <a:spLocks/>
          </p:cNvSpPr>
          <p:nvPr/>
        </p:nvSpPr>
        <p:spPr bwMode="auto">
          <a:xfrm>
            <a:off x="2286146" y="1016093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Competencias que promueve</a:t>
            </a:r>
          </a:p>
        </p:txBody>
      </p:sp>
      <p:pic>
        <p:nvPicPr>
          <p:cNvPr id="1026" name="Picture 2" descr="http://www.radiover.info/admin/fotos/2014-07-19/9936_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29" y="4190971"/>
            <a:ext cx="3555864" cy="2366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671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texto"/>
          <p:cNvSpPr txBox="1">
            <a:spLocks/>
          </p:cNvSpPr>
          <p:nvPr/>
        </p:nvSpPr>
        <p:spPr bwMode="auto">
          <a:xfrm>
            <a:off x="3937317" y="870319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me inscribo?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641626111"/>
              </p:ext>
            </p:extLst>
          </p:nvPr>
        </p:nvGraphicFramePr>
        <p:xfrm>
          <a:off x="2968487" y="1655854"/>
          <a:ext cx="9223513" cy="5049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D0D4D1C4-3562-42E6-B75E-26F7A2645A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261" y="2822712"/>
            <a:ext cx="4741566" cy="403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4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Marcador de texto"/>
          <p:cNvSpPr txBox="1">
            <a:spLocks/>
          </p:cNvSpPr>
          <p:nvPr/>
        </p:nvSpPr>
        <p:spPr bwMode="auto">
          <a:xfrm>
            <a:off x="4126754" y="973890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</a:rPr>
              <a:t>Oferta de proyectos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754" y="2007547"/>
            <a:ext cx="7223105" cy="422922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888A69A-4B27-4D94-9C8C-702C9AF62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4049" y="1434860"/>
            <a:ext cx="2518813" cy="542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7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texto"/>
          <p:cNvSpPr txBox="1">
            <a:spLocks/>
          </p:cNvSpPr>
          <p:nvPr/>
        </p:nvSpPr>
        <p:spPr bwMode="auto">
          <a:xfrm>
            <a:off x="2286146" y="1016093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</a:rPr>
              <a:t>Reconocimiento y acreditación en AFEL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746664"/>
              </p:ext>
            </p:extLst>
          </p:nvPr>
        </p:nvGraphicFramePr>
        <p:xfrm>
          <a:off x="3665166" y="1655714"/>
          <a:ext cx="7556210" cy="4510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6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043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Evidencias de desempeño</a:t>
                      </a:r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/>
                        <a:t>Créditos </a:t>
                      </a:r>
                    </a:p>
                  </a:txBody>
                  <a:tcPr marL="80633" marR="80633" marT="40316" marB="403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941">
                <a:tc>
                  <a:txBody>
                    <a:bodyPr/>
                    <a:lstStyle/>
                    <a:p>
                      <a:pPr marL="266700" indent="-266700" algn="just">
                        <a:buFont typeface="Arial" pitchFamily="34" charset="0"/>
                        <a:buChar char="•"/>
                      </a:pP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Publicación de un artículo en revista con ISSN y arbitraje externo. </a:t>
                      </a:r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rgbClr val="002060"/>
                          </a:solidFill>
                        </a:rPr>
                        <a:t>10</a:t>
                      </a:r>
                    </a:p>
                  </a:txBody>
                  <a:tcPr marL="80633" marR="80633" marT="40316" marB="403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081">
                <a:tc>
                  <a:txBody>
                    <a:bodyPr/>
                    <a:lstStyle/>
                    <a:p>
                      <a:pPr marL="266700" indent="-266700" algn="just">
                        <a:buFont typeface="Arial" pitchFamily="34" charset="0"/>
                        <a:buChar char="•"/>
                      </a:pP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Participación en congresos, simposio, foros, coloquios y seminarios,</a:t>
                      </a:r>
                      <a:r>
                        <a:rPr lang="es-MX" sz="19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nacionales o internacionales (en modalidad de ponencia o cartel). Publicada en memoria en extenso</a:t>
                      </a:r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rgbClr val="002060"/>
                          </a:solidFill>
                        </a:rPr>
                        <a:t>8</a:t>
                      </a:r>
                    </a:p>
                  </a:txBody>
                  <a:tcPr marL="80633" marR="80633" marT="40316" marB="403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043">
                <a:tc>
                  <a:txBody>
                    <a:bodyPr/>
                    <a:lstStyle/>
                    <a:p>
                      <a:pPr marL="266700" indent="-266700" algn="just">
                        <a:buFont typeface="Arial" pitchFamily="34" charset="0"/>
                        <a:buChar char="•"/>
                      </a:pP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Publicación de un artículo en revista con ISSN.</a:t>
                      </a:r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rgbClr val="002060"/>
                          </a:solidFill>
                        </a:rPr>
                        <a:t>6</a:t>
                      </a:r>
                    </a:p>
                  </a:txBody>
                  <a:tcPr marL="80633" marR="80633" marT="40316" marB="403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9103">
                <a:tc>
                  <a:txBody>
                    <a:bodyPr/>
                    <a:lstStyle/>
                    <a:p>
                      <a:pPr marL="266700" indent="-266700" algn="just">
                        <a:buFont typeface="Arial" pitchFamily="34" charset="0"/>
                        <a:buChar char="•"/>
                      </a:pP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Elaboración de un Reporte de investigación elaborado por el(los) estudiante(s) y avalado por Consejo Técnico.</a:t>
                      </a:r>
                    </a:p>
                    <a:p>
                      <a:pPr marL="266700" indent="-266700" algn="just">
                        <a:buFont typeface="Arial" pitchFamily="34" charset="0"/>
                        <a:buChar char="•"/>
                      </a:pP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Participación en ponencia en congresos, simposio, foros, coloquios y seminarios, estatales o institucionales (en modalidad de ponencia o </a:t>
                      </a:r>
                      <a:r>
                        <a:rPr lang="es-MX" sz="1900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s-MX" sz="1900" dirty="0">
                          <a:solidFill>
                            <a:srgbClr val="002060"/>
                          </a:solidFill>
                        </a:rPr>
                        <a:t>cartel). Publicada en memoria en extenso.</a:t>
                      </a:r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marL="80633" marR="80633" marT="40316" marB="403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27992C41-9DCF-4777-A435-77BA314B2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2835"/>
            <a:ext cx="3665166" cy="366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texto"/>
          <p:cNvSpPr txBox="1">
            <a:spLocks/>
          </p:cNvSpPr>
          <p:nvPr/>
        </p:nvSpPr>
        <p:spPr bwMode="auto">
          <a:xfrm>
            <a:off x="2286146" y="1016093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Horarios y tiempo de permanencia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375024" y="1909272"/>
            <a:ext cx="7050396" cy="4524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568" indent="-313568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Las actividades que formen parte de tutoría para la investigación deberás realizarlas </a:t>
            </a:r>
            <a:r>
              <a:rPr lang="es-MX" sz="1940" b="1" dirty="0">
                <a:solidFill>
                  <a:srgbClr val="00B050"/>
                </a:solidFill>
              </a:rPr>
              <a:t>en horario extra clase</a:t>
            </a:r>
            <a:r>
              <a:rPr lang="es-MX" sz="1940" dirty="0">
                <a:solidFill>
                  <a:srgbClr val="002060"/>
                </a:solidFill>
              </a:rPr>
              <a:t>. Las </a:t>
            </a:r>
            <a:r>
              <a:rPr lang="es-MX" sz="1940" dirty="0">
                <a:solidFill>
                  <a:srgbClr val="00B050"/>
                </a:solidFill>
              </a:rPr>
              <a:t>fechas y horarios </a:t>
            </a:r>
            <a:r>
              <a:rPr lang="es-MX" sz="1940" dirty="0">
                <a:solidFill>
                  <a:srgbClr val="002060"/>
                </a:solidFill>
              </a:rPr>
              <a:t>de las reuniones las </a:t>
            </a:r>
            <a:r>
              <a:rPr lang="es-MX" sz="1940" b="1" dirty="0">
                <a:solidFill>
                  <a:srgbClr val="00B050"/>
                </a:solidFill>
              </a:rPr>
              <a:t>establecerás de común acuerdo con el académico.</a:t>
            </a:r>
          </a:p>
          <a:p>
            <a:pPr marL="313568" indent="-313568" algn="just">
              <a:lnSpc>
                <a:spcPct val="150000"/>
              </a:lnSpc>
              <a:buFont typeface="Wingdings" pitchFamily="2" charset="2"/>
              <a:buChar char="q"/>
            </a:pPr>
            <a:endParaRPr lang="es-MX" sz="1940" dirty="0">
              <a:solidFill>
                <a:srgbClr val="002060"/>
              </a:solidFill>
            </a:endParaRPr>
          </a:p>
          <a:p>
            <a:pPr marL="313568" indent="-313568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El tiempo de trabajo iniciará a partir de tu inscripción ante el DAFIE, </a:t>
            </a:r>
            <a:r>
              <a:rPr lang="es-MX" sz="1940" b="1" dirty="0">
                <a:solidFill>
                  <a:srgbClr val="00B050"/>
                </a:solidFill>
              </a:rPr>
              <a:t>tu permanencia</a:t>
            </a:r>
            <a:r>
              <a:rPr lang="es-MX" sz="1940" b="1" dirty="0">
                <a:solidFill>
                  <a:srgbClr val="002060"/>
                </a:solidFill>
              </a:rPr>
              <a:t> </a:t>
            </a:r>
            <a:r>
              <a:rPr lang="es-MX" sz="1940" dirty="0">
                <a:solidFill>
                  <a:srgbClr val="002060"/>
                </a:solidFill>
              </a:rPr>
              <a:t>dependerá de las actividades y características del proyecto de investigación, </a:t>
            </a:r>
            <a:r>
              <a:rPr lang="es-MX" sz="1940" b="1" dirty="0">
                <a:solidFill>
                  <a:srgbClr val="00B050"/>
                </a:solidFill>
              </a:rPr>
              <a:t>pudiendo abarcar más de un periodo escolar.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es-MX" sz="1940" dirty="0">
              <a:solidFill>
                <a:srgbClr val="002060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FDF5283-4A78-4803-B9A2-AC9A2A71D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988467"/>
            <a:ext cx="4291781" cy="386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13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Marcador de texto"/>
          <p:cNvSpPr txBox="1">
            <a:spLocks/>
          </p:cNvSpPr>
          <p:nvPr/>
        </p:nvSpPr>
        <p:spPr bwMode="auto">
          <a:xfrm>
            <a:off x="2286146" y="1016093"/>
            <a:ext cx="75562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633" tIns="40316" rIns="80633" bIns="40316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1017588" rtl="0" eaLnBrk="1" fontAlgn="base" hangingPunct="1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Gill Sans MT" pitchFamily="34" charset="0"/>
                <a:ea typeface="+mn-ea"/>
                <a:cs typeface="+mn-cs"/>
              </a:defRPr>
            </a:lvl1pPr>
            <a:lvl2pPr marL="827088" indent="-3175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73175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2763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92350" indent="-254000" algn="l" defTabSz="10175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2019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1477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20935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30393" indent="-254729" algn="l" defTabSz="101891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s-MX" sz="282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Consideraciones importantes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785561" y="2039389"/>
            <a:ext cx="8318180" cy="277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7560" indent="-3135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El DAFIE te asignará los créditos después de que realices la evaluación, y con base en la evidencia entregada por el académico.</a:t>
            </a:r>
          </a:p>
          <a:p>
            <a:pPr marL="397560" indent="-313568" algn="just"/>
            <a:endParaRPr lang="es-MX" sz="1940" dirty="0">
              <a:solidFill>
                <a:srgbClr val="002060"/>
              </a:solidFill>
            </a:endParaRPr>
          </a:p>
          <a:p>
            <a:pPr marL="397560" indent="-313568" algn="just">
              <a:buFont typeface="Wingdings" pitchFamily="2" charset="2"/>
              <a:buChar char="q"/>
            </a:pPr>
            <a:r>
              <a:rPr lang="es-MX" sz="1940" dirty="0">
                <a:solidFill>
                  <a:srgbClr val="002060"/>
                </a:solidFill>
              </a:rPr>
              <a:t>Al concluir la tutoría recibirás por correo electrónico una notificación para realizar la evaluación en línea. El tutor de investigación evaluará tu participación y otorgará una calificación que será la asignada en la experiencia educativa. </a:t>
            </a:r>
            <a:r>
              <a:rPr lang="es-MX" sz="1940" b="1" dirty="0">
                <a:solidFill>
                  <a:srgbClr val="00B050"/>
                </a:solidFill>
              </a:rPr>
              <a:t>Esta evaluación es requisito para obtener la constancia de participación y asignar los créditos correspondientes en el AFEL.</a:t>
            </a:r>
          </a:p>
        </p:txBody>
      </p:sp>
      <p:pic>
        <p:nvPicPr>
          <p:cNvPr id="2050" name="Picture 2" descr="http://www.fundacioncadah.org/j289eghfd7511986_uploads/web_1/TDAH%20EVALUAC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865632"/>
            <a:ext cx="2603400" cy="1952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875EDC35-9122-4C8F-9032-2E6D89877B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412974"/>
            <a:ext cx="3041952" cy="24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3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CuadroTexto"/>
          <p:cNvSpPr txBox="1"/>
          <p:nvPr/>
        </p:nvSpPr>
        <p:spPr>
          <a:xfrm>
            <a:off x="2476639" y="3048015"/>
            <a:ext cx="7302220" cy="58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87" b="1" dirty="0">
                <a:latin typeface="Gill Sans MT" panose="020B0502020104020203" pitchFamily="34" charset="0"/>
                <a:cs typeface="Arial" panose="020B0604020202020204" pitchFamily="34" charset="0"/>
              </a:rPr>
              <a:t>MAYORES INFORMES</a:t>
            </a:r>
          </a:p>
          <a:p>
            <a:pPr algn="ctr"/>
            <a:r>
              <a:rPr lang="es-MX" sz="1587" b="1" dirty="0">
                <a:latin typeface="Gill Sans MT" panose="020B0502020104020203" pitchFamily="34" charset="0"/>
                <a:cs typeface="Arial" panose="020B0604020202020204" pitchFamily="34" charset="0"/>
              </a:rPr>
              <a:t>Departamento de Apoyo a la Formación Integral del Estudiante</a:t>
            </a:r>
          </a:p>
        </p:txBody>
      </p:sp>
      <p:pic>
        <p:nvPicPr>
          <p:cNvPr id="7" name="6 Imagen" descr="logo simbolo 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6049" y="698605"/>
            <a:ext cx="2617383" cy="2255806"/>
          </a:xfrm>
          <a:prstGeom prst="rect">
            <a:avLst/>
          </a:prstGeom>
        </p:spPr>
      </p:pic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606929"/>
              </p:ext>
            </p:extLst>
          </p:nvPr>
        </p:nvGraphicFramePr>
        <p:xfrm>
          <a:off x="2751215" y="3712579"/>
          <a:ext cx="7048574" cy="19549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4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275">
                <a:tc gridSpan="2">
                  <a:txBody>
                    <a:bodyPr/>
                    <a:lstStyle/>
                    <a:p>
                      <a:pPr marL="0" marR="0" indent="0" algn="ctr" defTabSz="10189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800" b="1" dirty="0">
                        <a:latin typeface="Gill Sans MT" panose="020B0502020104020203" pitchFamily="34" charset="0"/>
                        <a:cs typeface="Arial" panose="020B0604020202020204" pitchFamily="34" charset="0"/>
                      </a:endParaRPr>
                    </a:p>
                  </a:txBody>
                  <a:tcPr marL="80633" marR="80633" marT="40316" marB="40316"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638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Mtra.  Alejandra </a:t>
                      </a:r>
                      <a:r>
                        <a:rPr lang="es-MX" sz="1800" dirty="0" err="1"/>
                        <a:t>Yamel</a:t>
                      </a:r>
                      <a:r>
                        <a:rPr lang="es-MX" sz="1800" dirty="0"/>
                        <a:t> Assad Meza</a:t>
                      </a:r>
                    </a:p>
                    <a:p>
                      <a:pPr algn="ctr"/>
                      <a:r>
                        <a:rPr lang="es-MX" sz="1800" dirty="0">
                          <a:hlinkClick r:id="rId3"/>
                        </a:rPr>
                        <a:t>aassad@uv.mx</a:t>
                      </a:r>
                      <a:endParaRPr lang="es-MX" sz="1800" dirty="0"/>
                    </a:p>
                    <a:p>
                      <a:endParaRPr lang="es-MX" sz="1800" dirty="0"/>
                    </a:p>
                  </a:txBody>
                  <a:tcPr marL="80633" marR="80633" marT="40316" marB="403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/>
                        <a:t>Lic. Carlos IV Escudero Ocampo</a:t>
                      </a:r>
                    </a:p>
                    <a:p>
                      <a:pPr algn="ctr"/>
                      <a:r>
                        <a:rPr lang="es-MX" sz="1800" dirty="0">
                          <a:hlinkClick r:id="rId4"/>
                        </a:rPr>
                        <a:t>caescudero@uv.mx</a:t>
                      </a:r>
                      <a:endParaRPr lang="es-MX" sz="1800" dirty="0"/>
                    </a:p>
                    <a:p>
                      <a:endParaRPr lang="es-MX" sz="1800" dirty="0"/>
                    </a:p>
                  </a:txBody>
                  <a:tcPr marL="80633" marR="80633" marT="40316" marB="403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24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174434" y="2476058"/>
            <a:ext cx="4354662" cy="82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87" b="1" dirty="0">
                <a:latin typeface="Gill Sans MT" panose="020B0502020104020203" pitchFamily="34" charset="0"/>
                <a:cs typeface="Arial" panose="020B0604020202020204" pitchFamily="34" charset="0"/>
              </a:rPr>
              <a:t>MAYORES INFORMES</a:t>
            </a:r>
          </a:p>
          <a:p>
            <a:pPr algn="ctr"/>
            <a:r>
              <a:rPr lang="es-MX" sz="1587" b="1" dirty="0">
                <a:solidFill>
                  <a:srgbClr val="0070C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Departamento de Apoyo a la Formación Integral del Estudiante</a:t>
            </a:r>
          </a:p>
        </p:txBody>
      </p:sp>
      <p:pic>
        <p:nvPicPr>
          <p:cNvPr id="7" name="6 Imagen" descr="logo simbolo RG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6991" y="527225"/>
            <a:ext cx="1809183" cy="155925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B9918A5-CAF8-42C5-A07C-260A1AA8F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136" y="3701772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4FC4D9A-E9A6-4455-8988-CC585D7B349D}"/>
              </a:ext>
            </a:extLst>
          </p:cNvPr>
          <p:cNvSpPr txBox="1"/>
          <p:nvPr/>
        </p:nvSpPr>
        <p:spPr>
          <a:xfrm>
            <a:off x="2703444" y="36906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latin typeface="Gill Sans MT" panose="020B0502020104020203" pitchFamily="34" charset="0"/>
                <a:cs typeface="Arial" panose="020B0604020202020204" pitchFamily="34" charset="0"/>
                <a:hlinkClick r:id="rId4"/>
              </a:rPr>
              <a:t>https://www.uv.mx/formacionintegral/</a:t>
            </a:r>
            <a:r>
              <a:rPr lang="es-MX" sz="1800" b="1" dirty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F489917-4B39-408E-86A9-D9B62CAF6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136" y="4396121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B5FD58A-C3DA-46C7-9F13-C87EBD65E61C}"/>
              </a:ext>
            </a:extLst>
          </p:cNvPr>
          <p:cNvSpPr txBox="1"/>
          <p:nvPr/>
        </p:nvSpPr>
        <p:spPr>
          <a:xfrm>
            <a:off x="3684104" y="4449580"/>
            <a:ext cx="1166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FFFFFF"/>
                </a:solidFill>
                <a:effectLst/>
                <a:latin typeface="Roboto"/>
                <a:hlinkClick r:id="rId6"/>
              </a:rPr>
              <a:t>@SITUV</a:t>
            </a:r>
            <a:endParaRPr lang="es-E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B88FA24A-E5E6-4898-B7F5-4E69F32F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136" y="5090470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C37F928-B891-4E2A-954E-7939DB263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136" y="5792634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B72F28D-BEB3-45D7-A2D8-54D7BC63E33F}"/>
              </a:ext>
            </a:extLst>
          </p:cNvPr>
          <p:cNvSpPr txBox="1"/>
          <p:nvPr/>
        </p:nvSpPr>
        <p:spPr>
          <a:xfrm>
            <a:off x="3684104" y="514392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FFFFFF"/>
                </a:solidFill>
                <a:effectLst/>
                <a:latin typeface="Roboto"/>
                <a:hlinkClick r:id="rId9"/>
              </a:rPr>
              <a:t>@TutoriasUV</a:t>
            </a:r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FB1B047-921B-4F68-80FF-909830D89BBE}"/>
              </a:ext>
            </a:extLst>
          </p:cNvPr>
          <p:cNvSpPr txBox="1"/>
          <p:nvPr/>
        </p:nvSpPr>
        <p:spPr>
          <a:xfrm>
            <a:off x="3684104" y="58382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FFFFFF"/>
                </a:solidFill>
                <a:effectLst/>
                <a:latin typeface="Roboto"/>
                <a:hlinkClick r:id="rId10"/>
              </a:rPr>
              <a:t>@TutoríasUV</a:t>
            </a:r>
            <a:endParaRPr lang="es-E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D5AB142-1F38-4EAA-93FA-F22971E4C53E}"/>
              </a:ext>
            </a:extLst>
          </p:cNvPr>
          <p:cNvSpPr/>
          <p:nvPr/>
        </p:nvSpPr>
        <p:spPr>
          <a:xfrm>
            <a:off x="2358887" y="3429000"/>
            <a:ext cx="7593496" cy="307781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0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877" y="4358227"/>
            <a:ext cx="2499773" cy="24997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9643"/>
            <a:ext cx="2244753" cy="22447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004" y="5171172"/>
            <a:ext cx="1713332" cy="17133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46" y="4691271"/>
            <a:ext cx="3494725" cy="216673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584" y="29473"/>
            <a:ext cx="2244752" cy="224475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07" y="0"/>
            <a:ext cx="2050979" cy="4349878"/>
          </a:xfrm>
          <a:prstGeom prst="rect">
            <a:avLst/>
          </a:prstGeom>
        </p:spPr>
      </p:pic>
      <p:sp>
        <p:nvSpPr>
          <p:cNvPr id="13" name="1 Título">
            <a:extLst>
              <a:ext uri="{FF2B5EF4-FFF2-40B4-BE49-F238E27FC236}">
                <a16:creationId xmlns:a16="http://schemas.microsoft.com/office/drawing/2014/main" id="{3DD25AF5-708E-44DC-9073-68CBEDB9CBFA}"/>
              </a:ext>
            </a:extLst>
          </p:cNvPr>
          <p:cNvSpPr txBox="1">
            <a:spLocks/>
          </p:cNvSpPr>
          <p:nvPr/>
        </p:nvSpPr>
        <p:spPr>
          <a:xfrm>
            <a:off x="2053815" y="3198891"/>
            <a:ext cx="7782987" cy="3821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MX" sz="4800" dirty="0">
                <a:solidFill>
                  <a:srgbClr val="002060"/>
                </a:solidFill>
                <a:ea typeface="+mn-ea"/>
                <a:cs typeface="+mn-cs"/>
              </a:rPr>
              <a:t>¡Sean Bienvenidos!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D5F689F-1ACB-4D21-B706-09EF531D72A1}"/>
              </a:ext>
            </a:extLst>
          </p:cNvPr>
          <p:cNvSpPr/>
          <p:nvPr/>
        </p:nvSpPr>
        <p:spPr>
          <a:xfrm>
            <a:off x="2637183" y="2981739"/>
            <a:ext cx="6686694" cy="1245704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845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598</Words>
  <Application>Microsoft Office PowerPoint</Application>
  <PresentationFormat>Panorámica</PresentationFormat>
  <Paragraphs>54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Century Gothic</vt:lpstr>
      <vt:lpstr>Gill Sans MT</vt:lpstr>
      <vt:lpstr>Roboto</vt:lpstr>
      <vt:lpstr>Wingdings</vt:lpstr>
      <vt:lpstr>Tema de Office</vt:lpstr>
      <vt:lpstr>Presentación de PowerPoint</vt:lpstr>
      <vt:lpstr>Programa Institucional de Tutorías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Tutorias UV</dc:creator>
  <cp:lastModifiedBy>Tutorias UV</cp:lastModifiedBy>
  <cp:revision>17</cp:revision>
  <dcterms:created xsi:type="dcterms:W3CDTF">2020-09-16T19:32:05Z</dcterms:created>
  <dcterms:modified xsi:type="dcterms:W3CDTF">2020-09-17T05:11:28Z</dcterms:modified>
</cp:coreProperties>
</file>