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75" r:id="rId4"/>
    <p:sldId id="276" r:id="rId5"/>
    <p:sldId id="298" r:id="rId6"/>
    <p:sldId id="278" r:id="rId7"/>
    <p:sldId id="279" r:id="rId8"/>
    <p:sldId id="281" r:id="rId9"/>
    <p:sldId id="290" r:id="rId10"/>
    <p:sldId id="285" r:id="rId11"/>
    <p:sldId id="291" r:id="rId12"/>
    <p:sldId id="292" r:id="rId13"/>
    <p:sldId id="293" r:id="rId14"/>
    <p:sldId id="294" r:id="rId15"/>
    <p:sldId id="295" r:id="rId16"/>
    <p:sldId id="296" r:id="rId17"/>
    <p:sldId id="288" r:id="rId18"/>
    <p:sldId id="260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torias UV" initials="a" lastIdx="1" clrIdx="0">
    <p:extLst>
      <p:ext uri="{19B8F6BF-5375-455C-9EA6-DF929625EA0E}">
        <p15:presenceInfo xmlns:p15="http://schemas.microsoft.com/office/powerpoint/2012/main" userId="Tutorias U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F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34F4E-EEC5-4F39-94A3-A74C0246D5DA}" type="doc">
      <dgm:prSet loTypeId="urn:microsoft.com/office/officeart/2005/8/layout/p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B38514D-FA11-414E-BB4D-43B5B76CA0D5}">
      <dgm:prSet custT="1"/>
      <dgm:spPr/>
      <dgm:t>
        <a:bodyPr/>
        <a:lstStyle/>
        <a:p>
          <a:pPr algn="ctr" rtl="0"/>
          <a:r>
            <a:rPr lang="es-MX" sz="2200" dirty="0">
              <a:solidFill>
                <a:srgbClr val="0070C0"/>
              </a:solidFill>
            </a:rPr>
            <a:t>Modelo educativo</a:t>
          </a:r>
        </a:p>
      </dgm:t>
    </dgm:pt>
    <dgm:pt modelId="{ED7571B4-21D3-4266-90E1-DDD202A3455D}" type="parTrans" cxnId="{D59AD9A2-0275-47E7-82D7-FE4C1B8BCE75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74DEB544-6618-4BE5-93DF-65BFE9EC8ABB}" type="sibTrans" cxnId="{D59AD9A2-0275-47E7-82D7-FE4C1B8BCE75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B19B1FF0-2B0C-4B1C-AE2F-64CCBF7D6B22}">
      <dgm:prSet custT="1"/>
      <dgm:spPr/>
      <dgm:t>
        <a:bodyPr/>
        <a:lstStyle/>
        <a:p>
          <a:pPr rtl="0"/>
          <a:r>
            <a:rPr lang="es-MX" sz="2200" dirty="0">
              <a:solidFill>
                <a:srgbClr val="0070C0"/>
              </a:solidFill>
            </a:rPr>
            <a:t>Mis metas académicas</a:t>
          </a:r>
        </a:p>
      </dgm:t>
    </dgm:pt>
    <dgm:pt modelId="{C673EA34-F67F-4BF6-AD89-AA37489BF594}" type="parTrans" cxnId="{18D10B3E-29B0-4AF8-9F24-2ED70D84510F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02CFF95F-EADE-4F38-8109-D5EBD3EF2350}" type="sibTrans" cxnId="{18D10B3E-29B0-4AF8-9F24-2ED70D84510F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CEBF3C57-BCAA-4BFE-8E40-3C272251433A}">
      <dgm:prSet custT="1"/>
      <dgm:spPr/>
      <dgm:t>
        <a:bodyPr/>
        <a:lstStyle/>
        <a:p>
          <a:pPr algn="ctr" rtl="0"/>
          <a:r>
            <a:rPr lang="es-MX" sz="2200" dirty="0">
              <a:solidFill>
                <a:srgbClr val="0070C0"/>
              </a:solidFill>
            </a:rPr>
            <a:t>Estrategias de aprendizaje</a:t>
          </a:r>
        </a:p>
      </dgm:t>
    </dgm:pt>
    <dgm:pt modelId="{B0C5FA3F-A68E-4714-9C5C-9C3CB3ABCC62}" type="parTrans" cxnId="{4BDFA9E6-D7F8-411B-B6C1-A123D8DCFB0E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309A2552-2EE4-4EFE-9E92-01F64DA55B5E}" type="sibTrans" cxnId="{4BDFA9E6-D7F8-411B-B6C1-A123D8DCFB0E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059F87E5-F551-4E22-9F70-116F5A8AA910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200" dirty="0">
              <a:solidFill>
                <a:srgbClr val="0070C0"/>
              </a:solidFill>
            </a:rPr>
            <a:t>Servicios estudiantiles</a:t>
          </a:r>
        </a:p>
        <a:p>
          <a:pPr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200" dirty="0">
            <a:solidFill>
              <a:srgbClr val="0070C0"/>
            </a:solidFill>
          </a:endParaRPr>
        </a:p>
      </dgm:t>
    </dgm:pt>
    <dgm:pt modelId="{A2F92035-12E3-4FE8-8B13-3F2453312864}" type="parTrans" cxnId="{5761BE3A-72EB-409F-904B-FFD0CC0FA6F1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BF84DB15-7C04-4DF7-A3E7-878C66C50234}" type="sibTrans" cxnId="{5761BE3A-72EB-409F-904B-FFD0CC0FA6F1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E2094EBF-511F-45CA-A076-52BDDF1E9403}">
      <dgm:prSet custT="1"/>
      <dgm:spPr/>
      <dgm:t>
        <a:bodyPr/>
        <a:lstStyle/>
        <a:p>
          <a:pPr algn="ctr" rtl="0"/>
          <a:r>
            <a:rPr lang="es-MX" sz="2200" dirty="0">
              <a:solidFill>
                <a:srgbClr val="0070C0"/>
              </a:solidFill>
            </a:rPr>
            <a:t>Salud y bienestar</a:t>
          </a:r>
        </a:p>
      </dgm:t>
    </dgm:pt>
    <dgm:pt modelId="{401C5D94-DE92-4D8F-BC19-86400339262D}" type="parTrans" cxnId="{8544AB20-4897-4A86-875F-574B24A1D96E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C255F046-36DF-4E73-924D-9545AB645423}" type="sibTrans" cxnId="{8544AB20-4897-4A86-875F-574B24A1D96E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FAFD1FC9-AFDF-46FF-95AB-2D452E798F4A}">
      <dgm:prSet custT="1"/>
      <dgm:spPr/>
      <dgm:t>
        <a:bodyPr/>
        <a:lstStyle/>
        <a:p>
          <a:r>
            <a:rPr lang="es-MX" sz="2200" dirty="0">
              <a:solidFill>
                <a:srgbClr val="0070C0"/>
              </a:solidFill>
            </a:rPr>
            <a:t>Datos del tutor </a:t>
          </a:r>
        </a:p>
      </dgm:t>
    </dgm:pt>
    <dgm:pt modelId="{2B30201F-654B-4F36-8C95-B924FEFD7878}" type="parTrans" cxnId="{F10DBE2B-4DBC-4907-AB23-9AAF0654DC1F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D7716239-258F-4733-8F90-1AE5115012C3}" type="sibTrans" cxnId="{F10DBE2B-4DBC-4907-AB23-9AAF0654DC1F}">
      <dgm:prSet/>
      <dgm:spPr/>
      <dgm:t>
        <a:bodyPr/>
        <a:lstStyle/>
        <a:p>
          <a:endParaRPr lang="es-MX" sz="2200">
            <a:solidFill>
              <a:srgbClr val="0070C0"/>
            </a:solidFill>
          </a:endParaRPr>
        </a:p>
      </dgm:t>
    </dgm:pt>
    <dgm:pt modelId="{23774DF0-5352-4662-BDAA-BEEC50CBA143}" type="pres">
      <dgm:prSet presAssocID="{39A34F4E-EEC5-4F39-94A3-A74C0246D5DA}" presName="Name0" presStyleCnt="0">
        <dgm:presLayoutVars>
          <dgm:dir/>
          <dgm:resizeHandles val="exact"/>
        </dgm:presLayoutVars>
      </dgm:prSet>
      <dgm:spPr/>
    </dgm:pt>
    <dgm:pt modelId="{C016BB2E-6A41-4463-8718-03B32385C475}" type="pres">
      <dgm:prSet presAssocID="{2B38514D-FA11-414E-BB4D-43B5B76CA0D5}" presName="compNode" presStyleCnt="0"/>
      <dgm:spPr/>
    </dgm:pt>
    <dgm:pt modelId="{C7BB26FD-6369-4FB6-992D-A9C2418E44CB}" type="pres">
      <dgm:prSet presAssocID="{2B38514D-FA11-414E-BB4D-43B5B76CA0D5}" presName="pictRect" presStyleLbl="nod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A34DD0-FC66-4EF8-AACC-6B93CF127DC5}" type="pres">
      <dgm:prSet presAssocID="{2B38514D-FA11-414E-BB4D-43B5B76CA0D5}" presName="textRect" presStyleLbl="revTx" presStyleIdx="0" presStyleCnt="6">
        <dgm:presLayoutVars>
          <dgm:bulletEnabled val="1"/>
        </dgm:presLayoutVars>
      </dgm:prSet>
      <dgm:spPr/>
    </dgm:pt>
    <dgm:pt modelId="{CB94B4E4-001C-4D19-9DF4-118711D91F4E}" type="pres">
      <dgm:prSet presAssocID="{74DEB544-6618-4BE5-93DF-65BFE9EC8ABB}" presName="sibTrans" presStyleLbl="sibTrans2D1" presStyleIdx="0" presStyleCnt="0"/>
      <dgm:spPr/>
    </dgm:pt>
    <dgm:pt modelId="{856A5BB1-D403-4442-AF9B-9628220A88F2}" type="pres">
      <dgm:prSet presAssocID="{FAFD1FC9-AFDF-46FF-95AB-2D452E798F4A}" presName="compNode" presStyleCnt="0"/>
      <dgm:spPr/>
    </dgm:pt>
    <dgm:pt modelId="{1FDDA694-1672-4DF1-8996-FD66FC06F9FB}" type="pres">
      <dgm:prSet presAssocID="{FAFD1FC9-AFDF-46FF-95AB-2D452E798F4A}" presName="pictRect" presStyleLbl="node1" presStyleIdx="1" presStyleCnt="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2D5AECD0-E408-4C30-8E9E-90B37EC51805}" type="pres">
      <dgm:prSet presAssocID="{FAFD1FC9-AFDF-46FF-95AB-2D452E798F4A}" presName="textRect" presStyleLbl="revTx" presStyleIdx="1" presStyleCnt="6">
        <dgm:presLayoutVars>
          <dgm:bulletEnabled val="1"/>
        </dgm:presLayoutVars>
      </dgm:prSet>
      <dgm:spPr/>
    </dgm:pt>
    <dgm:pt modelId="{EF1FD597-69BF-4ACC-93DB-D191DB5F9017}" type="pres">
      <dgm:prSet presAssocID="{D7716239-258F-4733-8F90-1AE5115012C3}" presName="sibTrans" presStyleLbl="sibTrans2D1" presStyleIdx="0" presStyleCnt="0"/>
      <dgm:spPr/>
    </dgm:pt>
    <dgm:pt modelId="{23BFC6FE-8016-4F43-8FEF-880828BC26D6}" type="pres">
      <dgm:prSet presAssocID="{B19B1FF0-2B0C-4B1C-AE2F-64CCBF7D6B22}" presName="compNode" presStyleCnt="0"/>
      <dgm:spPr/>
    </dgm:pt>
    <dgm:pt modelId="{40AD45CC-025E-44CC-9ED6-EFA6DDF9A595}" type="pres">
      <dgm:prSet presAssocID="{B19B1FF0-2B0C-4B1C-AE2F-64CCBF7D6B22}" presName="pictRect" presStyleLbl="nod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4D0364DC-A6B3-492F-B628-2B5615DA8727}" type="pres">
      <dgm:prSet presAssocID="{B19B1FF0-2B0C-4B1C-AE2F-64CCBF7D6B22}" presName="textRect" presStyleLbl="revTx" presStyleIdx="2" presStyleCnt="6">
        <dgm:presLayoutVars>
          <dgm:bulletEnabled val="1"/>
        </dgm:presLayoutVars>
      </dgm:prSet>
      <dgm:spPr/>
    </dgm:pt>
    <dgm:pt modelId="{70B6B6CE-B0D3-4991-B7B3-DD7521320DEA}" type="pres">
      <dgm:prSet presAssocID="{02CFF95F-EADE-4F38-8109-D5EBD3EF2350}" presName="sibTrans" presStyleLbl="sibTrans2D1" presStyleIdx="0" presStyleCnt="0"/>
      <dgm:spPr/>
    </dgm:pt>
    <dgm:pt modelId="{E10F1C2F-0539-49E8-8BF7-51E008276B4F}" type="pres">
      <dgm:prSet presAssocID="{CEBF3C57-BCAA-4BFE-8E40-3C272251433A}" presName="compNode" presStyleCnt="0"/>
      <dgm:spPr/>
    </dgm:pt>
    <dgm:pt modelId="{C6585AF9-4E7E-4DCA-A5CE-2D6E5042FB50}" type="pres">
      <dgm:prSet presAssocID="{CEBF3C57-BCAA-4BFE-8E40-3C272251433A}" presName="pictRect" presStyleLbl="nod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95890CA3-5D57-4907-8B84-69F7B3FA8DDD}" type="pres">
      <dgm:prSet presAssocID="{CEBF3C57-BCAA-4BFE-8E40-3C272251433A}" presName="textRect" presStyleLbl="revTx" presStyleIdx="3" presStyleCnt="6">
        <dgm:presLayoutVars>
          <dgm:bulletEnabled val="1"/>
        </dgm:presLayoutVars>
      </dgm:prSet>
      <dgm:spPr/>
    </dgm:pt>
    <dgm:pt modelId="{738B28CD-AFB6-445C-B948-4208FB5BD2E2}" type="pres">
      <dgm:prSet presAssocID="{309A2552-2EE4-4EFE-9E92-01F64DA55B5E}" presName="sibTrans" presStyleLbl="sibTrans2D1" presStyleIdx="0" presStyleCnt="0"/>
      <dgm:spPr/>
    </dgm:pt>
    <dgm:pt modelId="{5F3FA8D1-5DC7-45BF-8927-43921CA959A2}" type="pres">
      <dgm:prSet presAssocID="{059F87E5-F551-4E22-9F70-116F5A8AA910}" presName="compNode" presStyleCnt="0"/>
      <dgm:spPr/>
    </dgm:pt>
    <dgm:pt modelId="{7FE06314-AAB7-403C-ABEC-C69D9B927483}" type="pres">
      <dgm:prSet presAssocID="{059F87E5-F551-4E22-9F70-116F5A8AA910}" presName="pictRect" presStyleLbl="nod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E021C395-4599-450B-8054-1A46A40AB962}" type="pres">
      <dgm:prSet presAssocID="{059F87E5-F551-4E22-9F70-116F5A8AA910}" presName="textRect" presStyleLbl="revTx" presStyleIdx="4" presStyleCnt="6">
        <dgm:presLayoutVars>
          <dgm:bulletEnabled val="1"/>
        </dgm:presLayoutVars>
      </dgm:prSet>
      <dgm:spPr/>
    </dgm:pt>
    <dgm:pt modelId="{CF8598C0-9C4C-4010-A983-B09F670EC800}" type="pres">
      <dgm:prSet presAssocID="{BF84DB15-7C04-4DF7-A3E7-878C66C50234}" presName="sibTrans" presStyleLbl="sibTrans2D1" presStyleIdx="0" presStyleCnt="0"/>
      <dgm:spPr/>
    </dgm:pt>
    <dgm:pt modelId="{4E9A3125-FDCC-4B6C-8B82-8471D0C1FF03}" type="pres">
      <dgm:prSet presAssocID="{E2094EBF-511F-45CA-A076-52BDDF1E9403}" presName="compNode" presStyleCnt="0"/>
      <dgm:spPr/>
    </dgm:pt>
    <dgm:pt modelId="{D790590A-4AE0-40CA-A7E9-B7D85283F93B}" type="pres">
      <dgm:prSet presAssocID="{E2094EBF-511F-45CA-A076-52BDDF1E9403}" presName="pictRect" presStyleLbl="nod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9398882-2CC1-4495-81B8-1287B64B5162}" type="pres">
      <dgm:prSet presAssocID="{E2094EBF-511F-45CA-A076-52BDDF1E9403}" presName="textRect" presStyleLbl="revTx" presStyleIdx="5" presStyleCnt="6">
        <dgm:presLayoutVars>
          <dgm:bulletEnabled val="1"/>
        </dgm:presLayoutVars>
      </dgm:prSet>
      <dgm:spPr/>
    </dgm:pt>
  </dgm:ptLst>
  <dgm:cxnLst>
    <dgm:cxn modelId="{D3E79304-81A5-4614-AAC6-CFA65B63E3F5}" type="presOf" srcId="{2B38514D-FA11-414E-BB4D-43B5B76CA0D5}" destId="{80A34DD0-FC66-4EF8-AACC-6B93CF127DC5}" srcOrd="0" destOrd="0" presId="urn:microsoft.com/office/officeart/2005/8/layout/pList1"/>
    <dgm:cxn modelId="{5FC0580A-A511-4D0F-B792-A4D8BBF2C19A}" type="presOf" srcId="{BF84DB15-7C04-4DF7-A3E7-878C66C50234}" destId="{CF8598C0-9C4C-4010-A983-B09F670EC800}" srcOrd="0" destOrd="0" presId="urn:microsoft.com/office/officeart/2005/8/layout/pList1"/>
    <dgm:cxn modelId="{E278B115-E052-4137-BCB2-2893EB6344BE}" type="presOf" srcId="{E2094EBF-511F-45CA-A076-52BDDF1E9403}" destId="{09398882-2CC1-4495-81B8-1287B64B5162}" srcOrd="0" destOrd="0" presId="urn:microsoft.com/office/officeart/2005/8/layout/pList1"/>
    <dgm:cxn modelId="{70C58C1B-252D-4FE6-BFDE-F0BAA4811521}" type="presOf" srcId="{CEBF3C57-BCAA-4BFE-8E40-3C272251433A}" destId="{95890CA3-5D57-4907-8B84-69F7B3FA8DDD}" srcOrd="0" destOrd="0" presId="urn:microsoft.com/office/officeart/2005/8/layout/pList1"/>
    <dgm:cxn modelId="{8544AB20-4897-4A86-875F-574B24A1D96E}" srcId="{39A34F4E-EEC5-4F39-94A3-A74C0246D5DA}" destId="{E2094EBF-511F-45CA-A076-52BDDF1E9403}" srcOrd="5" destOrd="0" parTransId="{401C5D94-DE92-4D8F-BC19-86400339262D}" sibTransId="{C255F046-36DF-4E73-924D-9545AB645423}"/>
    <dgm:cxn modelId="{F10DBE2B-4DBC-4907-AB23-9AAF0654DC1F}" srcId="{39A34F4E-EEC5-4F39-94A3-A74C0246D5DA}" destId="{FAFD1FC9-AFDF-46FF-95AB-2D452E798F4A}" srcOrd="1" destOrd="0" parTransId="{2B30201F-654B-4F36-8C95-B924FEFD7878}" sibTransId="{D7716239-258F-4733-8F90-1AE5115012C3}"/>
    <dgm:cxn modelId="{A6829234-D959-4F4E-9718-85EE4295D409}" type="presOf" srcId="{D7716239-258F-4733-8F90-1AE5115012C3}" destId="{EF1FD597-69BF-4ACC-93DB-D191DB5F9017}" srcOrd="0" destOrd="0" presId="urn:microsoft.com/office/officeart/2005/8/layout/pList1"/>
    <dgm:cxn modelId="{5761BE3A-72EB-409F-904B-FFD0CC0FA6F1}" srcId="{39A34F4E-EEC5-4F39-94A3-A74C0246D5DA}" destId="{059F87E5-F551-4E22-9F70-116F5A8AA910}" srcOrd="4" destOrd="0" parTransId="{A2F92035-12E3-4FE8-8B13-3F2453312864}" sibTransId="{BF84DB15-7C04-4DF7-A3E7-878C66C50234}"/>
    <dgm:cxn modelId="{18D10B3E-29B0-4AF8-9F24-2ED70D84510F}" srcId="{39A34F4E-EEC5-4F39-94A3-A74C0246D5DA}" destId="{B19B1FF0-2B0C-4B1C-AE2F-64CCBF7D6B22}" srcOrd="2" destOrd="0" parTransId="{C673EA34-F67F-4BF6-AD89-AA37489BF594}" sibTransId="{02CFF95F-EADE-4F38-8109-D5EBD3EF2350}"/>
    <dgm:cxn modelId="{9C31D15E-EF0F-48D0-B467-D66DE1594CC9}" type="presOf" srcId="{39A34F4E-EEC5-4F39-94A3-A74C0246D5DA}" destId="{23774DF0-5352-4662-BDAA-BEEC50CBA143}" srcOrd="0" destOrd="0" presId="urn:microsoft.com/office/officeart/2005/8/layout/pList1"/>
    <dgm:cxn modelId="{57032C66-3129-472D-B72D-1109EE60B7BF}" type="presOf" srcId="{309A2552-2EE4-4EFE-9E92-01F64DA55B5E}" destId="{738B28CD-AFB6-445C-B948-4208FB5BD2E2}" srcOrd="0" destOrd="0" presId="urn:microsoft.com/office/officeart/2005/8/layout/pList1"/>
    <dgm:cxn modelId="{B5667848-579E-44E9-83A3-CCCB7A08BDC1}" type="presOf" srcId="{B19B1FF0-2B0C-4B1C-AE2F-64CCBF7D6B22}" destId="{4D0364DC-A6B3-492F-B628-2B5615DA8727}" srcOrd="0" destOrd="0" presId="urn:microsoft.com/office/officeart/2005/8/layout/pList1"/>
    <dgm:cxn modelId="{2AA70B6A-C643-4D78-A68F-4C70149F956E}" type="presOf" srcId="{059F87E5-F551-4E22-9F70-116F5A8AA910}" destId="{E021C395-4599-450B-8054-1A46A40AB962}" srcOrd="0" destOrd="0" presId="urn:microsoft.com/office/officeart/2005/8/layout/pList1"/>
    <dgm:cxn modelId="{BB2A1089-E73A-4863-B308-F45ECEC1A05A}" type="presOf" srcId="{FAFD1FC9-AFDF-46FF-95AB-2D452E798F4A}" destId="{2D5AECD0-E408-4C30-8E9E-90B37EC51805}" srcOrd="0" destOrd="0" presId="urn:microsoft.com/office/officeart/2005/8/layout/pList1"/>
    <dgm:cxn modelId="{D59AD9A2-0275-47E7-82D7-FE4C1B8BCE75}" srcId="{39A34F4E-EEC5-4F39-94A3-A74C0246D5DA}" destId="{2B38514D-FA11-414E-BB4D-43B5B76CA0D5}" srcOrd="0" destOrd="0" parTransId="{ED7571B4-21D3-4266-90E1-DDD202A3455D}" sibTransId="{74DEB544-6618-4BE5-93DF-65BFE9EC8ABB}"/>
    <dgm:cxn modelId="{D0376DCA-917A-46E7-BBDE-3A7D67EF0B99}" type="presOf" srcId="{02CFF95F-EADE-4F38-8109-D5EBD3EF2350}" destId="{70B6B6CE-B0D3-4991-B7B3-DD7521320DEA}" srcOrd="0" destOrd="0" presId="urn:microsoft.com/office/officeart/2005/8/layout/pList1"/>
    <dgm:cxn modelId="{4BDFA9E6-D7F8-411B-B6C1-A123D8DCFB0E}" srcId="{39A34F4E-EEC5-4F39-94A3-A74C0246D5DA}" destId="{CEBF3C57-BCAA-4BFE-8E40-3C272251433A}" srcOrd="3" destOrd="0" parTransId="{B0C5FA3F-A68E-4714-9C5C-9C3CB3ABCC62}" sibTransId="{309A2552-2EE4-4EFE-9E92-01F64DA55B5E}"/>
    <dgm:cxn modelId="{BFC9DCFD-F6AB-402F-A59C-14BA6349389E}" type="presOf" srcId="{74DEB544-6618-4BE5-93DF-65BFE9EC8ABB}" destId="{CB94B4E4-001C-4D19-9DF4-118711D91F4E}" srcOrd="0" destOrd="0" presId="urn:microsoft.com/office/officeart/2005/8/layout/pList1"/>
    <dgm:cxn modelId="{A40F6FA4-1A3B-417D-A018-8C7B32FC13B4}" type="presParOf" srcId="{23774DF0-5352-4662-BDAA-BEEC50CBA143}" destId="{C016BB2E-6A41-4463-8718-03B32385C475}" srcOrd="0" destOrd="0" presId="urn:microsoft.com/office/officeart/2005/8/layout/pList1"/>
    <dgm:cxn modelId="{B7F3C858-1E3A-4EFE-AC1B-A8909F05349A}" type="presParOf" srcId="{C016BB2E-6A41-4463-8718-03B32385C475}" destId="{C7BB26FD-6369-4FB6-992D-A9C2418E44CB}" srcOrd="0" destOrd="0" presId="urn:microsoft.com/office/officeart/2005/8/layout/pList1"/>
    <dgm:cxn modelId="{7960610E-98E6-4FE0-BB0D-3840B9BB7A99}" type="presParOf" srcId="{C016BB2E-6A41-4463-8718-03B32385C475}" destId="{80A34DD0-FC66-4EF8-AACC-6B93CF127DC5}" srcOrd="1" destOrd="0" presId="urn:microsoft.com/office/officeart/2005/8/layout/pList1"/>
    <dgm:cxn modelId="{557BF087-D1C6-416D-B97E-560547AA5845}" type="presParOf" srcId="{23774DF0-5352-4662-BDAA-BEEC50CBA143}" destId="{CB94B4E4-001C-4D19-9DF4-118711D91F4E}" srcOrd="1" destOrd="0" presId="urn:microsoft.com/office/officeart/2005/8/layout/pList1"/>
    <dgm:cxn modelId="{EB1729CC-6827-4176-AD64-7E41D73113F8}" type="presParOf" srcId="{23774DF0-5352-4662-BDAA-BEEC50CBA143}" destId="{856A5BB1-D403-4442-AF9B-9628220A88F2}" srcOrd="2" destOrd="0" presId="urn:microsoft.com/office/officeart/2005/8/layout/pList1"/>
    <dgm:cxn modelId="{E78BCE6C-517A-4188-B5AE-C2BB62B8F137}" type="presParOf" srcId="{856A5BB1-D403-4442-AF9B-9628220A88F2}" destId="{1FDDA694-1672-4DF1-8996-FD66FC06F9FB}" srcOrd="0" destOrd="0" presId="urn:microsoft.com/office/officeart/2005/8/layout/pList1"/>
    <dgm:cxn modelId="{5BBD5233-FBB7-48F7-8356-AD5E473AE1B8}" type="presParOf" srcId="{856A5BB1-D403-4442-AF9B-9628220A88F2}" destId="{2D5AECD0-E408-4C30-8E9E-90B37EC51805}" srcOrd="1" destOrd="0" presId="urn:microsoft.com/office/officeart/2005/8/layout/pList1"/>
    <dgm:cxn modelId="{F7023380-12FD-4778-A4AE-FDA765493A2F}" type="presParOf" srcId="{23774DF0-5352-4662-BDAA-BEEC50CBA143}" destId="{EF1FD597-69BF-4ACC-93DB-D191DB5F9017}" srcOrd="3" destOrd="0" presId="urn:microsoft.com/office/officeart/2005/8/layout/pList1"/>
    <dgm:cxn modelId="{3F15C9E5-0C4C-40D1-B13C-AC6737D4B309}" type="presParOf" srcId="{23774DF0-5352-4662-BDAA-BEEC50CBA143}" destId="{23BFC6FE-8016-4F43-8FEF-880828BC26D6}" srcOrd="4" destOrd="0" presId="urn:microsoft.com/office/officeart/2005/8/layout/pList1"/>
    <dgm:cxn modelId="{00C3654B-259C-4E72-853F-EEE07CC42246}" type="presParOf" srcId="{23BFC6FE-8016-4F43-8FEF-880828BC26D6}" destId="{40AD45CC-025E-44CC-9ED6-EFA6DDF9A595}" srcOrd="0" destOrd="0" presId="urn:microsoft.com/office/officeart/2005/8/layout/pList1"/>
    <dgm:cxn modelId="{639872BB-4A80-46D0-A953-B4EE5900DB97}" type="presParOf" srcId="{23BFC6FE-8016-4F43-8FEF-880828BC26D6}" destId="{4D0364DC-A6B3-492F-B628-2B5615DA8727}" srcOrd="1" destOrd="0" presId="urn:microsoft.com/office/officeart/2005/8/layout/pList1"/>
    <dgm:cxn modelId="{71997168-AAEC-4529-B2E3-4A01D07CBEC4}" type="presParOf" srcId="{23774DF0-5352-4662-BDAA-BEEC50CBA143}" destId="{70B6B6CE-B0D3-4991-B7B3-DD7521320DEA}" srcOrd="5" destOrd="0" presId="urn:microsoft.com/office/officeart/2005/8/layout/pList1"/>
    <dgm:cxn modelId="{F21E6097-A871-48B4-9256-B6138B0B9A66}" type="presParOf" srcId="{23774DF0-5352-4662-BDAA-BEEC50CBA143}" destId="{E10F1C2F-0539-49E8-8BF7-51E008276B4F}" srcOrd="6" destOrd="0" presId="urn:microsoft.com/office/officeart/2005/8/layout/pList1"/>
    <dgm:cxn modelId="{FDBE1D0E-A4F6-484E-A4B7-23CD8CF69684}" type="presParOf" srcId="{E10F1C2F-0539-49E8-8BF7-51E008276B4F}" destId="{C6585AF9-4E7E-4DCA-A5CE-2D6E5042FB50}" srcOrd="0" destOrd="0" presId="urn:microsoft.com/office/officeart/2005/8/layout/pList1"/>
    <dgm:cxn modelId="{7AF01ADF-08F4-4527-B014-75120EC31826}" type="presParOf" srcId="{E10F1C2F-0539-49E8-8BF7-51E008276B4F}" destId="{95890CA3-5D57-4907-8B84-69F7B3FA8DDD}" srcOrd="1" destOrd="0" presId="urn:microsoft.com/office/officeart/2005/8/layout/pList1"/>
    <dgm:cxn modelId="{D488A745-9BF9-4AC1-A5BA-EABA46027AF7}" type="presParOf" srcId="{23774DF0-5352-4662-BDAA-BEEC50CBA143}" destId="{738B28CD-AFB6-445C-B948-4208FB5BD2E2}" srcOrd="7" destOrd="0" presId="urn:microsoft.com/office/officeart/2005/8/layout/pList1"/>
    <dgm:cxn modelId="{DF371D81-C98D-44BD-87F7-53AA30990EA0}" type="presParOf" srcId="{23774DF0-5352-4662-BDAA-BEEC50CBA143}" destId="{5F3FA8D1-5DC7-45BF-8927-43921CA959A2}" srcOrd="8" destOrd="0" presId="urn:microsoft.com/office/officeart/2005/8/layout/pList1"/>
    <dgm:cxn modelId="{C8BAA2C6-1C2D-4C70-BA4C-C22EC43EFE0C}" type="presParOf" srcId="{5F3FA8D1-5DC7-45BF-8927-43921CA959A2}" destId="{7FE06314-AAB7-403C-ABEC-C69D9B927483}" srcOrd="0" destOrd="0" presId="urn:microsoft.com/office/officeart/2005/8/layout/pList1"/>
    <dgm:cxn modelId="{7DF28965-512B-480C-95D4-C0CD1F26F922}" type="presParOf" srcId="{5F3FA8D1-5DC7-45BF-8927-43921CA959A2}" destId="{E021C395-4599-450B-8054-1A46A40AB962}" srcOrd="1" destOrd="0" presId="urn:microsoft.com/office/officeart/2005/8/layout/pList1"/>
    <dgm:cxn modelId="{B51861F1-167C-40EF-8D26-6AE6B1623EDC}" type="presParOf" srcId="{23774DF0-5352-4662-BDAA-BEEC50CBA143}" destId="{CF8598C0-9C4C-4010-A983-B09F670EC800}" srcOrd="9" destOrd="0" presId="urn:microsoft.com/office/officeart/2005/8/layout/pList1"/>
    <dgm:cxn modelId="{B20209BE-5824-4D70-BDC9-312D78E2F797}" type="presParOf" srcId="{23774DF0-5352-4662-BDAA-BEEC50CBA143}" destId="{4E9A3125-FDCC-4B6C-8B82-8471D0C1FF03}" srcOrd="10" destOrd="0" presId="urn:microsoft.com/office/officeart/2005/8/layout/pList1"/>
    <dgm:cxn modelId="{7B650633-EF51-4CD6-A5B6-CED78E1A46D7}" type="presParOf" srcId="{4E9A3125-FDCC-4B6C-8B82-8471D0C1FF03}" destId="{D790590A-4AE0-40CA-A7E9-B7D85283F93B}" srcOrd="0" destOrd="0" presId="urn:microsoft.com/office/officeart/2005/8/layout/pList1"/>
    <dgm:cxn modelId="{5D87B458-6EA0-4911-B104-48B2066567BA}" type="presParOf" srcId="{4E9A3125-FDCC-4B6C-8B82-8471D0C1FF03}" destId="{09398882-2CC1-4495-81B8-1287B64B516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B26FD-6369-4FB6-992D-A9C2418E44CB}">
      <dsp:nvSpPr>
        <dsp:cNvPr id="0" name=""/>
        <dsp:cNvSpPr/>
      </dsp:nvSpPr>
      <dsp:spPr>
        <a:xfrm>
          <a:off x="950137" y="255"/>
          <a:ext cx="1903320" cy="13113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34DD0-FC66-4EF8-AACC-6B93CF127DC5}">
      <dsp:nvSpPr>
        <dsp:cNvPr id="0" name=""/>
        <dsp:cNvSpPr/>
      </dsp:nvSpPr>
      <dsp:spPr>
        <a:xfrm>
          <a:off x="950137" y="1311643"/>
          <a:ext cx="1903320" cy="70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rgbClr val="0070C0"/>
              </a:solidFill>
            </a:rPr>
            <a:t>Modelo educativo</a:t>
          </a:r>
        </a:p>
      </dsp:txBody>
      <dsp:txXfrm>
        <a:off x="950137" y="1311643"/>
        <a:ext cx="1903320" cy="706131"/>
      </dsp:txXfrm>
    </dsp:sp>
    <dsp:sp modelId="{1FDDA694-1672-4DF1-8996-FD66FC06F9FB}">
      <dsp:nvSpPr>
        <dsp:cNvPr id="0" name=""/>
        <dsp:cNvSpPr/>
      </dsp:nvSpPr>
      <dsp:spPr>
        <a:xfrm>
          <a:off x="3043869" y="255"/>
          <a:ext cx="1903320" cy="1311387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AECD0-E408-4C30-8E9E-90B37EC51805}">
      <dsp:nvSpPr>
        <dsp:cNvPr id="0" name=""/>
        <dsp:cNvSpPr/>
      </dsp:nvSpPr>
      <dsp:spPr>
        <a:xfrm>
          <a:off x="3043869" y="1311643"/>
          <a:ext cx="1903320" cy="70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rgbClr val="0070C0"/>
              </a:solidFill>
            </a:rPr>
            <a:t>Datos del tutor </a:t>
          </a:r>
        </a:p>
      </dsp:txBody>
      <dsp:txXfrm>
        <a:off x="3043869" y="1311643"/>
        <a:ext cx="1903320" cy="706131"/>
      </dsp:txXfrm>
    </dsp:sp>
    <dsp:sp modelId="{40AD45CC-025E-44CC-9ED6-EFA6DDF9A595}">
      <dsp:nvSpPr>
        <dsp:cNvPr id="0" name=""/>
        <dsp:cNvSpPr/>
      </dsp:nvSpPr>
      <dsp:spPr>
        <a:xfrm>
          <a:off x="5137601" y="255"/>
          <a:ext cx="1903320" cy="1311387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0364DC-A6B3-492F-B628-2B5615DA8727}">
      <dsp:nvSpPr>
        <dsp:cNvPr id="0" name=""/>
        <dsp:cNvSpPr/>
      </dsp:nvSpPr>
      <dsp:spPr>
        <a:xfrm>
          <a:off x="5137601" y="1311643"/>
          <a:ext cx="1903320" cy="70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rgbClr val="0070C0"/>
              </a:solidFill>
            </a:rPr>
            <a:t>Mis metas académicas</a:t>
          </a:r>
        </a:p>
      </dsp:txBody>
      <dsp:txXfrm>
        <a:off x="5137601" y="1311643"/>
        <a:ext cx="1903320" cy="706131"/>
      </dsp:txXfrm>
    </dsp:sp>
    <dsp:sp modelId="{C6585AF9-4E7E-4DCA-A5CE-2D6E5042FB50}">
      <dsp:nvSpPr>
        <dsp:cNvPr id="0" name=""/>
        <dsp:cNvSpPr/>
      </dsp:nvSpPr>
      <dsp:spPr>
        <a:xfrm>
          <a:off x="950137" y="2208107"/>
          <a:ext cx="1903320" cy="1311387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890CA3-5D57-4907-8B84-69F7B3FA8DDD}">
      <dsp:nvSpPr>
        <dsp:cNvPr id="0" name=""/>
        <dsp:cNvSpPr/>
      </dsp:nvSpPr>
      <dsp:spPr>
        <a:xfrm>
          <a:off x="950137" y="3519494"/>
          <a:ext cx="1903320" cy="70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rgbClr val="0070C0"/>
              </a:solidFill>
            </a:rPr>
            <a:t>Estrategias de aprendizaje</a:t>
          </a:r>
        </a:p>
      </dsp:txBody>
      <dsp:txXfrm>
        <a:off x="950137" y="3519494"/>
        <a:ext cx="1903320" cy="706131"/>
      </dsp:txXfrm>
    </dsp:sp>
    <dsp:sp modelId="{7FE06314-AAB7-403C-ABEC-C69D9B927483}">
      <dsp:nvSpPr>
        <dsp:cNvPr id="0" name=""/>
        <dsp:cNvSpPr/>
      </dsp:nvSpPr>
      <dsp:spPr>
        <a:xfrm>
          <a:off x="3043869" y="2208107"/>
          <a:ext cx="1903320" cy="1311387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21C395-4599-450B-8054-1A46A40AB962}">
      <dsp:nvSpPr>
        <dsp:cNvPr id="0" name=""/>
        <dsp:cNvSpPr/>
      </dsp:nvSpPr>
      <dsp:spPr>
        <a:xfrm>
          <a:off x="3043869" y="3519494"/>
          <a:ext cx="1903320" cy="70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2200" kern="1200" dirty="0">
              <a:solidFill>
                <a:srgbClr val="0070C0"/>
              </a:solidFill>
            </a:rPr>
            <a:t>Servicios estudiantiles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kern="1200" dirty="0">
            <a:solidFill>
              <a:srgbClr val="0070C0"/>
            </a:solidFill>
          </a:endParaRPr>
        </a:p>
      </dsp:txBody>
      <dsp:txXfrm>
        <a:off x="3043869" y="3519494"/>
        <a:ext cx="1903320" cy="706131"/>
      </dsp:txXfrm>
    </dsp:sp>
    <dsp:sp modelId="{D790590A-4AE0-40CA-A7E9-B7D85283F93B}">
      <dsp:nvSpPr>
        <dsp:cNvPr id="0" name=""/>
        <dsp:cNvSpPr/>
      </dsp:nvSpPr>
      <dsp:spPr>
        <a:xfrm>
          <a:off x="5137601" y="2208107"/>
          <a:ext cx="1903320" cy="1311387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398882-2CC1-4495-81B8-1287B64B5162}">
      <dsp:nvSpPr>
        <dsp:cNvPr id="0" name=""/>
        <dsp:cNvSpPr/>
      </dsp:nvSpPr>
      <dsp:spPr>
        <a:xfrm>
          <a:off x="5137601" y="3519494"/>
          <a:ext cx="1903320" cy="706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kern="1200" dirty="0">
              <a:solidFill>
                <a:srgbClr val="0070C0"/>
              </a:solidFill>
            </a:rPr>
            <a:t>Salud y bienestar</a:t>
          </a:r>
        </a:p>
      </dsp:txBody>
      <dsp:txXfrm>
        <a:off x="5137601" y="3519494"/>
        <a:ext cx="1903320" cy="706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7E40-F178-4A2E-988F-24B0C4AB4088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717ED-85ED-4F63-AC36-E465B0D3CE5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554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168B3-0588-4297-A67F-744C22DF1408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48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9"/>
            <a:ext cx="12284728" cy="691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659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75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7648" y="1333581"/>
            <a:ext cx="10711856" cy="38216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726361" y="1968556"/>
            <a:ext cx="9613205" cy="4127341"/>
          </a:xfrm>
        </p:spPr>
        <p:txBody>
          <a:bodyPr/>
          <a:lstStyle>
            <a:lvl1pPr>
              <a:defRPr sz="211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163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3874" y="1871529"/>
            <a:ext cx="11124043" cy="4305434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400">
                <a:latin typeface="Century Gothic" panose="020B0502020202020204" pitchFamily="34" charset="0"/>
              </a:defRPr>
            </a:lvl4pPr>
            <a:lvl5pPr>
              <a:defRPr sz="24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851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" y="0"/>
            <a:ext cx="1217083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8600" y="603711"/>
            <a:ext cx="8043787" cy="53838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20405" y="2153540"/>
            <a:ext cx="4271423" cy="1372372"/>
          </a:xfrm>
        </p:spPr>
        <p:txBody>
          <a:bodyPr/>
          <a:lstStyle>
            <a:lvl1pPr marL="0" indent="0">
              <a:buNone/>
              <a:defRPr sz="2400">
                <a:solidFill>
                  <a:srgbClr val="0B0FC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0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624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44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11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885748A8-614D-409D-A060-E2424FA40840}" type="datetimeFigureOut">
              <a:rPr lang="es-MX" smtClean="0"/>
              <a:pPr/>
              <a:t>16/09/2020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Arial Black" panose="020B0A04020102020204" pitchFamily="34" charset="0"/>
              </a:defRPr>
            </a:lvl1pPr>
          </a:lstStyle>
          <a:p>
            <a:fld id="{CCDA59D4-150A-4A9A-AAB1-B398AE7975F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887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5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748A8-614D-409D-A060-E2424FA40840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59D4-150A-4A9A-AAB1-B398AE7975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82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476500" y="365125"/>
            <a:ext cx="9171418" cy="1198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71529"/>
            <a:ext cx="10809718" cy="4305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5748A8-614D-409D-A060-E2424FA40840}" type="datetimeFigureOut">
              <a:rPr lang="es-MX" smtClean="0"/>
              <a:pPr/>
              <a:t>16/09/2020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CDA59D4-150A-4A9A-AAB1-B398AE7975FF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7" y="239463"/>
            <a:ext cx="1955999" cy="13244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222" y="0"/>
            <a:ext cx="364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5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50000"/>
              <a:lumOff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ITUV" TargetMode="External"/><Relationship Id="rId2" Type="http://schemas.openxmlformats.org/officeDocument/2006/relationships/hyperlink" Target="mailto:jobarradas@uv.m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uv.mx/formacionintegral/guia-del-estudiante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SITUV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www.instagram.com/tutoriasuv/" TargetMode="External"/><Relationship Id="rId4" Type="http://schemas.openxmlformats.org/officeDocument/2006/relationships/hyperlink" Target="https://www.uv.mx/formacionintegral/" TargetMode="External"/><Relationship Id="rId9" Type="http://schemas.openxmlformats.org/officeDocument/2006/relationships/hyperlink" Target="https://twitter.com/TutoriasU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9.pn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v.mx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86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091371" y="5657672"/>
            <a:ext cx="8385737" cy="921674"/>
          </a:xfrm>
          <a:prstGeom prst="rect">
            <a:avLst/>
          </a:prstGeom>
          <a:noFill/>
        </p:spPr>
        <p:txBody>
          <a:bodyPr wrap="square" lIns="89801" tIns="44900" rIns="89801" bIns="44900" rtlCol="0">
            <a:spAutoFit/>
          </a:bodyPr>
          <a:lstStyle/>
          <a:p>
            <a:pPr algn="just"/>
            <a:r>
              <a:rPr lang="es-MX" b="1" dirty="0">
                <a:solidFill>
                  <a:srgbClr val="002060"/>
                </a:solidFill>
              </a:rPr>
              <a:t>En Tutoría/Tutoría académica </a:t>
            </a:r>
            <a:r>
              <a:rPr lang="es-MX" dirty="0">
                <a:solidFill>
                  <a:srgbClr val="002060"/>
                </a:solidFill>
              </a:rPr>
              <a:t>además de mostrar la información de lo que es la tutoría, se muestran los datos de contacto del tutor y coordinador de tutorías correspondiente, información que ambos capturan desde su módulo.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7111961" y="532516"/>
            <a:ext cx="2301529" cy="382166"/>
          </a:xfrm>
          <a:prstGeom prst="rect">
            <a:avLst/>
          </a:prstGeom>
        </p:spPr>
        <p:txBody>
          <a:bodyPr/>
          <a:lstStyle>
            <a:lvl1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8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1017588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04040"/>
                </a:solidFill>
                <a:latin typeface="Gill Sans MT" pitchFamily="34" charset="0"/>
              </a:defRPr>
            </a:lvl5pPr>
            <a:lvl6pPr marL="4572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17588" rtl="0" eaLnBrk="1" fontAlgn="base" hangingPunct="1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2381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Tutoría</a:t>
            </a:r>
            <a:endParaRPr lang="es-MX" sz="2381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371" y="1086695"/>
            <a:ext cx="8041180" cy="439896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2A7667-D950-46F1-92D7-50DF91A9F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37" y="1728624"/>
            <a:ext cx="2293867" cy="392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9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778512" y="508112"/>
            <a:ext cx="4399836" cy="652934"/>
          </a:xfrm>
          <a:prstGeom prst="rect">
            <a:avLst/>
          </a:prstGeom>
        </p:spPr>
        <p:txBody>
          <a:bodyPr lIns="89801" tIns="44900" rIns="89801" bIns="449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2381" dirty="0"/>
              <a:t>Tutoría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318604" y="5369728"/>
            <a:ext cx="8707205" cy="644675"/>
          </a:xfrm>
          <a:prstGeom prst="rect">
            <a:avLst/>
          </a:prstGeom>
          <a:noFill/>
        </p:spPr>
        <p:txBody>
          <a:bodyPr wrap="square" lIns="89801" tIns="44900" rIns="89801" bIns="44900" rtlCol="0">
            <a:spAutoFit/>
          </a:bodyPr>
          <a:lstStyle/>
          <a:p>
            <a:pPr algn="just"/>
            <a:r>
              <a:rPr lang="es-MX" b="1" dirty="0">
                <a:solidFill>
                  <a:srgbClr val="002060"/>
                </a:solidFill>
              </a:rPr>
              <a:t>En Tutoría/Cambio de tutor </a:t>
            </a:r>
            <a:r>
              <a:rPr lang="es-MX" dirty="0">
                <a:solidFill>
                  <a:srgbClr val="002060"/>
                </a:solidFill>
              </a:rPr>
              <a:t>se puede solicitar el cambio de tutor, esta información se ve reflejada en el módulo de Coordinadores, para que puedan realizar el cambio.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336" y="952595"/>
            <a:ext cx="7763412" cy="429498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FA61B6-FE00-4BE6-8F94-3112D9B90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643"/>
            <a:ext cx="2244753" cy="224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47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0" y="508113"/>
            <a:ext cx="3746356" cy="382166"/>
          </a:xfrm>
        </p:spPr>
        <p:txBody>
          <a:bodyPr>
            <a:normAutofit fontScale="90000"/>
          </a:bodyPr>
          <a:lstStyle/>
          <a:p>
            <a:r>
              <a:rPr lang="es-MX" sz="2822" dirty="0">
                <a:solidFill>
                  <a:srgbClr val="002060"/>
                </a:solidFill>
              </a:rPr>
              <a:t>Objetivos académicos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43191" y="1539047"/>
            <a:ext cx="4762317" cy="1889953"/>
          </a:xfrm>
        </p:spPr>
        <p:txBody>
          <a:bodyPr>
            <a:normAutofit/>
          </a:bodyPr>
          <a:lstStyle/>
          <a:p>
            <a:pPr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apoyarte en el logro de tus objetivos académicos, encontrarás información sobre:</a:t>
            </a:r>
          </a:p>
          <a:p>
            <a:pPr lvl="1"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vida</a:t>
            </a:r>
          </a:p>
          <a:p>
            <a:pPr lvl="1"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Organización para el estudio</a:t>
            </a:r>
          </a:p>
          <a:p>
            <a:pPr lvl="1"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Estilos de aprendizaje</a:t>
            </a:r>
          </a:p>
          <a:p>
            <a:pPr lvl="1" algn="just"/>
            <a:endParaRPr lang="es-MX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191" y="3429000"/>
            <a:ext cx="5488883" cy="320936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05508" y="1841561"/>
            <a:ext cx="4429212" cy="11914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998" lvl="1" algn="just"/>
            <a:r>
              <a:rPr lang="es-MX" sz="2381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</a:rPr>
              <a:t>Realiza los ejercicios, contesta un cuestionario y reflexiona.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2D87F3-D256-41CE-A45E-CD7416BA15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 r="4" b="22231"/>
          <a:stretch/>
        </p:blipFill>
        <p:spPr>
          <a:xfrm>
            <a:off x="7190585" y="3524792"/>
            <a:ext cx="4429213" cy="330610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377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52825" y="508112"/>
            <a:ext cx="5180298" cy="538809"/>
          </a:xfrm>
        </p:spPr>
        <p:txBody>
          <a:bodyPr>
            <a:normAutofit/>
          </a:bodyPr>
          <a:lstStyle/>
          <a:p>
            <a:r>
              <a:rPr lang="es-MX" sz="2822" dirty="0">
                <a:solidFill>
                  <a:srgbClr val="002060"/>
                </a:solidFill>
              </a:rPr>
              <a:t>Estrategias de aprendizaje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2793" y="1877054"/>
            <a:ext cx="3764007" cy="4682771"/>
          </a:xfrm>
        </p:spPr>
        <p:txBody>
          <a:bodyPr>
            <a:noAutofit/>
          </a:bodyPr>
          <a:lstStyle/>
          <a:p>
            <a:pPr marL="336749" lvl="1" indent="-336749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Aquí encontrarás recomendaciones para aplicar distintas estrategias que te ayudarán a facilitar tu proceso de aprendizaje, por ejemplo:</a:t>
            </a:r>
          </a:p>
          <a:p>
            <a:endParaRPr lang="es-MX" sz="1800" dirty="0">
              <a:solidFill>
                <a:srgbClr val="002060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Cómo tomar apuntes, elaborar un resumen, un ensayo o un reporte de lectura.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Hacer mapas conceptuales o mentales.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Realizar referencias utilizando el estilo APA.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29" y="1426372"/>
            <a:ext cx="5745178" cy="51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3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01541" y="508113"/>
            <a:ext cx="3714607" cy="382166"/>
          </a:xfrm>
        </p:spPr>
        <p:txBody>
          <a:bodyPr>
            <a:normAutofit fontScale="90000"/>
          </a:bodyPr>
          <a:lstStyle/>
          <a:p>
            <a:r>
              <a:rPr lang="es-MX" sz="2822" dirty="0">
                <a:solidFill>
                  <a:srgbClr val="002060"/>
                </a:solidFill>
              </a:rPr>
              <a:t>Servicios estudiantiles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40135" y="1270083"/>
            <a:ext cx="8816977" cy="1870682"/>
          </a:xfrm>
        </p:spPr>
        <p:txBody>
          <a:bodyPr>
            <a:normAutofit/>
          </a:bodyPr>
          <a:lstStyle/>
          <a:p>
            <a:pPr algn="just"/>
            <a:r>
              <a:rPr lang="es-MX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Podrás consultar distinto servicios estudiantiles, así como un directorio para que, de ser necesario, te pongas en contacto con autoridades, dependencias o responsables de los programas de apoyo a estudiantes.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05" y="2189951"/>
            <a:ext cx="7224516" cy="43367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11974B-3532-4939-B767-C0F46CBAFF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r="2" b="20466"/>
          <a:stretch/>
        </p:blipFill>
        <p:spPr>
          <a:xfrm flipH="1">
            <a:off x="13656" y="4789589"/>
            <a:ext cx="3365245" cy="206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1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1468" y="698605"/>
            <a:ext cx="3365371" cy="382166"/>
          </a:xfrm>
        </p:spPr>
        <p:txBody>
          <a:bodyPr>
            <a:normAutofit fontScale="90000"/>
          </a:bodyPr>
          <a:lstStyle/>
          <a:p>
            <a:r>
              <a:rPr lang="es-MX" sz="2822" dirty="0">
                <a:solidFill>
                  <a:srgbClr val="002060"/>
                </a:solidFill>
              </a:rPr>
              <a:t>Salud y Bienestar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132" y="1333580"/>
            <a:ext cx="8530955" cy="50656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E5FC4AF-9BE8-4A84-9A47-5BD9C2E1F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5397"/>
            <a:ext cx="3242603" cy="324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07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91073" y="1143088"/>
            <a:ext cx="4254337" cy="382166"/>
          </a:xfrm>
        </p:spPr>
        <p:txBody>
          <a:bodyPr>
            <a:normAutofit fontScale="90000"/>
          </a:bodyPr>
          <a:lstStyle/>
          <a:p>
            <a:r>
              <a:rPr lang="es-MX" sz="2822" dirty="0">
                <a:solidFill>
                  <a:srgbClr val="002060"/>
                </a:solidFill>
              </a:rPr>
              <a:t>Guía del estudiante</a:t>
            </a: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286145" y="1841562"/>
            <a:ext cx="9057715" cy="4635453"/>
          </a:xfrm>
        </p:spPr>
        <p:txBody>
          <a:bodyPr>
            <a:normAutofit/>
          </a:bodyPr>
          <a:lstStyle/>
          <a:p>
            <a:pPr marL="448998" lvl="1" indent="0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A través de esta Guía y el apoyo de tu tutor académico, queremos acompañarte durante tu  permanencia en la UV.</a:t>
            </a:r>
          </a:p>
          <a:p>
            <a:pPr marL="448998" lvl="1" indent="0">
              <a:buNone/>
            </a:pPr>
            <a:endParaRPr lang="es-MX" sz="1800" dirty="0">
              <a:solidFill>
                <a:srgbClr val="002060"/>
              </a:solidFill>
              <a:latin typeface="Gill Sans MT" pitchFamily="34" charset="0"/>
            </a:endParaRPr>
          </a:p>
          <a:p>
            <a:pPr marL="448998" lvl="1" indent="0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Estamos convencidos que la actualización permanente de esta herramienta será la clave para brindarte información útil durante tu trayectoria.</a:t>
            </a:r>
          </a:p>
          <a:p>
            <a:pPr marL="448998" lvl="1" indent="0">
              <a:buNone/>
            </a:pPr>
            <a:endParaRPr lang="es-MX" sz="1800" dirty="0">
              <a:solidFill>
                <a:srgbClr val="002060"/>
              </a:solidFill>
              <a:latin typeface="Gill Sans MT" pitchFamily="34" charset="0"/>
            </a:endParaRPr>
          </a:p>
          <a:p>
            <a:pPr marL="448998" lvl="1" indent="0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Si tienes alguna sugerencia, problema técnico o te gustaría encontrar nuevas secciones en esta Guía, escríbenos a:</a:t>
            </a:r>
          </a:p>
          <a:p>
            <a:pPr marL="448998" lvl="1" indent="0">
              <a:buNone/>
            </a:pPr>
            <a:endParaRPr lang="es-MX" sz="1800" dirty="0">
              <a:solidFill>
                <a:srgbClr val="002060"/>
              </a:solidFill>
              <a:latin typeface="Gill Sans MT" pitchFamily="34" charset="0"/>
            </a:endParaRPr>
          </a:p>
          <a:p>
            <a:pPr marL="448998" lvl="1" indent="0" algn="just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Jorge Alberto Martínez Barradas, Departamento de Apoyo a la Formación Integral del Estudiante</a:t>
            </a:r>
          </a:p>
          <a:p>
            <a:pPr marL="448998" lvl="1" indent="0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  <a:hlinkClick r:id="rId2"/>
              </a:rPr>
              <a:t>jobarradas@uv.mx</a:t>
            </a: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 </a:t>
            </a:r>
          </a:p>
          <a:p>
            <a:pPr marL="448998" lvl="1" indent="0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Facebook: </a:t>
            </a:r>
            <a:r>
              <a:rPr lang="es-MX" sz="1800" dirty="0">
                <a:solidFill>
                  <a:srgbClr val="002060"/>
                </a:solidFill>
                <a:latin typeface="Gill Sans MT" pitchFamily="34" charset="0"/>
                <a:hlinkClick r:id="rId3"/>
              </a:rPr>
              <a:t>https://www.facebook.com/SITUV</a:t>
            </a: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 </a:t>
            </a:r>
          </a:p>
          <a:p>
            <a:pPr marL="448998" lvl="1" indent="0">
              <a:buNone/>
            </a:pPr>
            <a:r>
              <a:rPr lang="es-MX" sz="1800" dirty="0">
                <a:solidFill>
                  <a:srgbClr val="002060"/>
                </a:solidFill>
                <a:latin typeface="Gill Sans MT" pitchFamily="34" charset="0"/>
                <a:hlinkClick r:id="rId4"/>
              </a:rPr>
              <a:t>https://www.uv.mx/formacionintegral/guia-del-estudiante/</a:t>
            </a:r>
            <a:r>
              <a:rPr lang="es-MX" sz="1800" dirty="0">
                <a:solidFill>
                  <a:srgbClr val="002060"/>
                </a:solidFill>
                <a:latin typeface="Gill Sans MT" pitchFamily="34" charset="0"/>
              </a:rPr>
              <a:t> </a:t>
            </a:r>
          </a:p>
          <a:p>
            <a:pPr marL="448998" lvl="1" indent="0">
              <a:buNone/>
            </a:pPr>
            <a:endParaRPr lang="es-MX" sz="1800" dirty="0">
              <a:solidFill>
                <a:srgbClr val="002060"/>
              </a:solidFill>
              <a:latin typeface="Gill Sans MT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714D5E-A6D8-48A9-972F-FC788B4038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1" y="5079741"/>
            <a:ext cx="1778259" cy="17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4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174434" y="2476058"/>
            <a:ext cx="4354662" cy="82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587" b="1" dirty="0">
                <a:latin typeface="Gill Sans MT" panose="020B0502020104020203" pitchFamily="34" charset="0"/>
                <a:cs typeface="Arial" panose="020B0604020202020204" pitchFamily="34" charset="0"/>
              </a:rPr>
              <a:t>MAYORES INFORMES</a:t>
            </a:r>
          </a:p>
          <a:p>
            <a:pPr algn="ctr"/>
            <a:r>
              <a:rPr lang="es-MX" sz="1587" b="1" dirty="0">
                <a:solidFill>
                  <a:srgbClr val="0070C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Departamento de Apoyo a la Formación Integral del Estudiante</a:t>
            </a:r>
          </a:p>
        </p:txBody>
      </p:sp>
      <p:pic>
        <p:nvPicPr>
          <p:cNvPr id="7" name="6 Imagen" descr="logo simbolo 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6991" y="527225"/>
            <a:ext cx="1809183" cy="155925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9918A5-CAF8-42C5-A07C-260A1AA8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370177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4FC4D9A-E9A6-4455-8988-CC585D7B349D}"/>
              </a:ext>
            </a:extLst>
          </p:cNvPr>
          <p:cNvSpPr txBox="1"/>
          <p:nvPr/>
        </p:nvSpPr>
        <p:spPr>
          <a:xfrm>
            <a:off x="2703444" y="369067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  <a:hlinkClick r:id="rId4"/>
              </a:rPr>
              <a:t>https://www.uv.mx/formacionintegral/</a:t>
            </a:r>
            <a:r>
              <a:rPr lang="es-MX" sz="1800" b="1" dirty="0"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489917-4B39-408E-86A9-D9B62CAF6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439612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B5FD58A-C3DA-46C7-9F13-C87EBD65E61C}"/>
              </a:ext>
            </a:extLst>
          </p:cNvPr>
          <p:cNvSpPr txBox="1"/>
          <p:nvPr/>
        </p:nvSpPr>
        <p:spPr>
          <a:xfrm>
            <a:off x="3684104" y="4449580"/>
            <a:ext cx="1166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Roboto"/>
                <a:hlinkClick r:id="rId6"/>
              </a:rPr>
              <a:t>@SITUV</a:t>
            </a:r>
            <a:endParaRPr lang="es-E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B88FA24A-E5E6-4898-B7F5-4E69F32F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509047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C37F928-B891-4E2A-954E-7939DB26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36" y="579263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B72F28D-BEB3-45D7-A2D8-54D7BC63E33F}"/>
              </a:ext>
            </a:extLst>
          </p:cNvPr>
          <p:cNvSpPr txBox="1"/>
          <p:nvPr/>
        </p:nvSpPr>
        <p:spPr>
          <a:xfrm>
            <a:off x="3684104" y="51439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Roboto"/>
                <a:hlinkClick r:id="rId9"/>
              </a:rPr>
              <a:t>@TutoriasUV</a:t>
            </a:r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FB1B047-921B-4F68-80FF-909830D89BBE}"/>
              </a:ext>
            </a:extLst>
          </p:cNvPr>
          <p:cNvSpPr txBox="1"/>
          <p:nvPr/>
        </p:nvSpPr>
        <p:spPr>
          <a:xfrm>
            <a:off x="3684104" y="58382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0" i="0" u="none" strike="noStrike" dirty="0">
                <a:solidFill>
                  <a:srgbClr val="FFFFFF"/>
                </a:solidFill>
                <a:effectLst/>
                <a:latin typeface="Roboto"/>
                <a:hlinkClick r:id="rId10"/>
              </a:rPr>
              <a:t>@TutoríasUV</a:t>
            </a:r>
            <a:endParaRPr lang="es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D5AB142-1F38-4EAA-93FA-F22971E4C53E}"/>
              </a:ext>
            </a:extLst>
          </p:cNvPr>
          <p:cNvSpPr/>
          <p:nvPr/>
        </p:nvSpPr>
        <p:spPr>
          <a:xfrm>
            <a:off x="2358887" y="3429000"/>
            <a:ext cx="7593496" cy="307781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902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77" y="4358227"/>
            <a:ext cx="2499773" cy="24997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9643"/>
            <a:ext cx="2244753" cy="224475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04" y="5144668"/>
            <a:ext cx="1713332" cy="171333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" y="4691271"/>
            <a:ext cx="3494725" cy="216673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84" y="29473"/>
            <a:ext cx="2244752" cy="22447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07" y="0"/>
            <a:ext cx="2050979" cy="4349878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3DD25AF5-708E-44DC-9073-68CBEDB9CBFA}"/>
              </a:ext>
            </a:extLst>
          </p:cNvPr>
          <p:cNvSpPr txBox="1">
            <a:spLocks/>
          </p:cNvSpPr>
          <p:nvPr/>
        </p:nvSpPr>
        <p:spPr>
          <a:xfrm>
            <a:off x="2053815" y="3198891"/>
            <a:ext cx="7782987" cy="3821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4800" dirty="0">
                <a:solidFill>
                  <a:srgbClr val="002060"/>
                </a:solidFill>
                <a:ea typeface="+mn-ea"/>
                <a:cs typeface="+mn-cs"/>
              </a:rPr>
              <a:t>¡Sean Bienvenidos!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D5F689F-1ACB-4D21-B706-09EF531D72A1}"/>
              </a:ext>
            </a:extLst>
          </p:cNvPr>
          <p:cNvSpPr/>
          <p:nvPr/>
        </p:nvSpPr>
        <p:spPr>
          <a:xfrm>
            <a:off x="2637183" y="2981739"/>
            <a:ext cx="6686694" cy="12457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84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Institucional de Tutorías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5107153" y="2763140"/>
            <a:ext cx="4271423" cy="538385"/>
          </a:xfrm>
        </p:spPr>
        <p:txBody>
          <a:bodyPr>
            <a:noAutofit/>
          </a:bodyPr>
          <a:lstStyle/>
          <a:p>
            <a:pPr algn="ctr"/>
            <a:r>
              <a:rPr lang="es-MX" sz="3000" b="1" dirty="0"/>
              <a:t>Guía del estudiante</a:t>
            </a:r>
          </a:p>
        </p:txBody>
      </p:sp>
    </p:spTree>
    <p:extLst>
      <p:ext uri="{BB962C8B-B14F-4D97-AF65-F5344CB8AC3E}">
        <p14:creationId xmlns:p14="http://schemas.microsoft.com/office/powerpoint/2010/main" val="403048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40979195"/>
              </p:ext>
            </p:extLst>
          </p:nvPr>
        </p:nvGraphicFramePr>
        <p:xfrm>
          <a:off x="4406348" y="1872390"/>
          <a:ext cx="7991060" cy="422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 bwMode="auto">
          <a:xfrm>
            <a:off x="2994991" y="683363"/>
            <a:ext cx="8468139" cy="82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633" tIns="40316" rIns="80633" bIns="40316" numCol="1" anchor="ctr" anchorCtr="0" compatLnSpc="1">
            <a:prstTxWarp prst="textNoShape">
              <a:avLst/>
            </a:prstTxWarp>
            <a:noAutofit/>
          </a:bodyPr>
          <a:lstStyle/>
          <a:p>
            <a:pPr defTabSz="897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822" dirty="0">
                <a:solidFill>
                  <a:srgbClr val="325886"/>
                </a:solidFill>
                <a:latin typeface="Gill Sans MT" pitchFamily="34" charset="0"/>
                <a:ea typeface="+mj-ea"/>
                <a:cs typeface="+mj-cs"/>
              </a:rPr>
              <a:t>¿Qué información encuentro en la guía del estudiante?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EC8ACE-5353-47E9-90E6-BD61207DB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225" y="1630017"/>
            <a:ext cx="6143014" cy="52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96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/>
        </p:nvSpPr>
        <p:spPr>
          <a:xfrm>
            <a:off x="3233218" y="4519131"/>
            <a:ext cx="5725563" cy="1069599"/>
          </a:xfrm>
          <a:prstGeom prst="rect">
            <a:avLst/>
          </a:prstGeom>
          <a:noFill/>
        </p:spPr>
        <p:txBody>
          <a:bodyPr wrap="square" lIns="89801" tIns="44900" rIns="89801" bIns="44900" rtlCol="0">
            <a:spAutoFit/>
          </a:bodyPr>
          <a:lstStyle/>
          <a:p>
            <a:pPr algn="ctr"/>
            <a:r>
              <a:rPr lang="es-MX" sz="1587" b="1" dirty="0"/>
              <a:t>El ingreso es desde el </a:t>
            </a:r>
            <a:r>
              <a:rPr lang="es-MX" sz="1587" b="1" dirty="0">
                <a:solidFill>
                  <a:schemeClr val="accent1"/>
                </a:solidFill>
              </a:rPr>
              <a:t>Portal </a:t>
            </a:r>
            <a:r>
              <a:rPr lang="es-MX" sz="1587" b="1" dirty="0" err="1">
                <a:solidFill>
                  <a:schemeClr val="accent1"/>
                </a:solidFill>
              </a:rPr>
              <a:t>MiUV</a:t>
            </a:r>
            <a:endParaRPr lang="es-MX" sz="1587" b="1" dirty="0">
              <a:solidFill>
                <a:schemeClr val="accent1"/>
              </a:solidFill>
            </a:endParaRPr>
          </a:p>
          <a:p>
            <a:pPr algn="ctr"/>
            <a:r>
              <a:rPr lang="es-MX" sz="1587" b="1" dirty="0">
                <a:hlinkClick r:id="rId2"/>
              </a:rPr>
              <a:t>http://www.uv.mx/</a:t>
            </a:r>
            <a:r>
              <a:rPr lang="es-MX" sz="1587" b="1" dirty="0"/>
              <a:t> </a:t>
            </a:r>
          </a:p>
          <a:p>
            <a:pPr algn="ctr"/>
            <a:r>
              <a:rPr lang="es-ES" sz="1600" dirty="0">
                <a:solidFill>
                  <a:srgbClr val="212529"/>
                </a:solidFill>
                <a:latin typeface="Roboto"/>
              </a:rPr>
              <a:t>Con tu </a:t>
            </a:r>
            <a:r>
              <a:rPr lang="es-ES" sz="1600" b="1" dirty="0">
                <a:solidFill>
                  <a:srgbClr val="212529"/>
                </a:solidFill>
                <a:latin typeface="Roboto"/>
              </a:rPr>
              <a:t>matrícula</a:t>
            </a:r>
            <a:r>
              <a:rPr lang="es-ES" sz="1600" dirty="0">
                <a:solidFill>
                  <a:srgbClr val="212529"/>
                </a:solidFill>
                <a:latin typeface="Roboto"/>
              </a:rPr>
              <a:t> Z20008324 </a:t>
            </a:r>
            <a:r>
              <a:rPr lang="es-ES" sz="1600" b="0" i="0" dirty="0">
                <a:solidFill>
                  <a:srgbClr val="212529"/>
                </a:solidFill>
                <a:effectLst/>
                <a:latin typeface="Roboto"/>
              </a:rPr>
              <a:t>y </a:t>
            </a:r>
            <a:r>
              <a:rPr lang="es-ES" sz="1600" b="1" i="0" dirty="0">
                <a:solidFill>
                  <a:srgbClr val="212529"/>
                </a:solidFill>
                <a:effectLst/>
                <a:latin typeface="Roboto"/>
              </a:rPr>
              <a:t>contraseña</a:t>
            </a:r>
          </a:p>
          <a:p>
            <a:pPr algn="ctr"/>
            <a:endParaRPr lang="es-MX" sz="1587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5085CA-11F5-4AE2-8C42-69FB1123E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6" b="45767"/>
          <a:stretch/>
        </p:blipFill>
        <p:spPr>
          <a:xfrm>
            <a:off x="914400" y="1624834"/>
            <a:ext cx="10243186" cy="2303132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E185C24B-DDDB-464C-99C5-FFA154C4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63" y="603664"/>
            <a:ext cx="8028323" cy="430005"/>
          </a:xfrm>
        </p:spPr>
        <p:txBody>
          <a:bodyPr>
            <a:normAutofit fontScale="90000"/>
          </a:bodyPr>
          <a:lstStyle/>
          <a:p>
            <a:r>
              <a:rPr lang="es-ES" dirty="0"/>
              <a:t>¿Cómo ingreso a la guía?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A5E7146-90CA-44C0-AF5C-6054D2EC3157}"/>
              </a:ext>
            </a:extLst>
          </p:cNvPr>
          <p:cNvSpPr/>
          <p:nvPr/>
        </p:nvSpPr>
        <p:spPr>
          <a:xfrm>
            <a:off x="6887791" y="1114249"/>
            <a:ext cx="511266" cy="430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62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E185C24B-DDDB-464C-99C5-FFA154C4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9263" y="603664"/>
            <a:ext cx="8028323" cy="430005"/>
          </a:xfrm>
        </p:spPr>
        <p:txBody>
          <a:bodyPr>
            <a:normAutofit fontScale="90000"/>
          </a:bodyPr>
          <a:lstStyle/>
          <a:p>
            <a:r>
              <a:rPr lang="es-ES" dirty="0"/>
              <a:t>¿Cómo ingreso a la guía?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CA5E7146-90CA-44C0-AF5C-6054D2EC3157}"/>
              </a:ext>
            </a:extLst>
          </p:cNvPr>
          <p:cNvSpPr/>
          <p:nvPr/>
        </p:nvSpPr>
        <p:spPr>
          <a:xfrm rot="5400000">
            <a:off x="10398072" y="5031689"/>
            <a:ext cx="808192" cy="949375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8A1E1-C1F4-463D-8AB6-E189EFDA2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88" y="1885730"/>
            <a:ext cx="8224423" cy="447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658C80D-283B-4578-B26F-1BEFBDC9E337}"/>
              </a:ext>
            </a:extLst>
          </p:cNvPr>
          <p:cNvSpPr/>
          <p:nvPr/>
        </p:nvSpPr>
        <p:spPr>
          <a:xfrm>
            <a:off x="7394713" y="4797287"/>
            <a:ext cx="2623930" cy="14570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673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19" y="1778063"/>
            <a:ext cx="6667244" cy="4726877"/>
          </a:xfrm>
        </p:spPr>
      </p:pic>
      <p:sp>
        <p:nvSpPr>
          <p:cNvPr id="2" name="1 CuadroTexto"/>
          <p:cNvSpPr txBox="1"/>
          <p:nvPr/>
        </p:nvSpPr>
        <p:spPr>
          <a:xfrm>
            <a:off x="3937083" y="1016093"/>
            <a:ext cx="5459026" cy="57914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89801" tIns="44900" rIns="89801" bIns="44900" rtlCol="0">
            <a:spAutoFit/>
          </a:bodyPr>
          <a:lstStyle/>
          <a:p>
            <a:pPr algn="ctr"/>
            <a:r>
              <a:rPr lang="es-MX" sz="1587" dirty="0">
                <a:solidFill>
                  <a:schemeClr val="bg1"/>
                </a:solidFill>
              </a:rPr>
              <a:t>En el menú superior encontrarás </a:t>
            </a:r>
            <a:r>
              <a:rPr lang="es-MX" sz="1587" b="1" dirty="0">
                <a:solidFill>
                  <a:schemeClr val="bg1"/>
                </a:solidFill>
              </a:rPr>
              <a:t>Avisos</a:t>
            </a:r>
            <a:r>
              <a:rPr lang="es-MX" sz="1587" dirty="0">
                <a:solidFill>
                  <a:schemeClr val="bg1"/>
                </a:solidFill>
              </a:rPr>
              <a:t> de tu tutor académico y de tu coordinador de tutorías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21D8DD-CEB0-4F9F-8199-21F63D731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358227"/>
            <a:ext cx="2803747" cy="249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0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1469" y="571610"/>
            <a:ext cx="2984385" cy="382166"/>
          </a:xfrm>
        </p:spPr>
        <p:txBody>
          <a:bodyPr>
            <a:normAutofit fontScale="90000"/>
          </a:bodyPr>
          <a:lstStyle/>
          <a:p>
            <a:r>
              <a:rPr lang="es-MX" sz="238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Plan de estudios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322" y="1683867"/>
            <a:ext cx="4807981" cy="4266359"/>
          </a:xfrm>
        </p:spPr>
        <p:txBody>
          <a:bodyPr>
            <a:noAutofit/>
          </a:bodyPr>
          <a:lstStyle/>
          <a:p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 este espacio podrás encontrar información, sobre: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créditos por área de formación de tu plan de estudios.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créditos y periodos máximo, estándar y mínimo establecidos en tu programa educativo.</a:t>
            </a:r>
          </a:p>
          <a:p>
            <a:pPr lvl="1" algn="just">
              <a:buFont typeface="Arial" pitchFamily="34" charset="0"/>
              <a:buChar char="•"/>
            </a:pP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del Área de Formación Básica General (AFBG) y Área de Formación de Elección Libre (AFEL)</a:t>
            </a:r>
          </a:p>
          <a:p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Además podrás: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Revisar algunas recomendaciones sobre becas y programas de apoyo.</a:t>
            </a:r>
          </a:p>
          <a:p>
            <a:pPr lvl="1">
              <a:buFont typeface="Arial" pitchFamily="34" charset="0"/>
              <a:buChar char="•"/>
            </a:pPr>
            <a:r>
              <a:rPr lang="es-MX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Consultar un ejercicio de proyección tomando en cuenta los créditos y periodos que llevas hasta el momento.</a:t>
            </a:r>
          </a:p>
          <a:p>
            <a:pPr lvl="1"/>
            <a:endParaRPr lang="es-MX" sz="1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5" y="1016092"/>
            <a:ext cx="4430122" cy="28764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93" y="4063976"/>
            <a:ext cx="3760577" cy="25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5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905507" y="508112"/>
            <a:ext cx="4399836" cy="652934"/>
          </a:xfrm>
          <a:prstGeom prst="rect">
            <a:avLst/>
          </a:prstGeom>
        </p:spPr>
        <p:txBody>
          <a:bodyPr lIns="89801" tIns="44900" rIns="89801" bIns="449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MX" sz="2381" dirty="0">
                <a:latin typeface="Gill Sans MT" pitchFamily="34" charset="0"/>
              </a:rPr>
              <a:t>Plan de estudios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861166" y="5442186"/>
            <a:ext cx="7115431" cy="921674"/>
          </a:xfrm>
          <a:prstGeom prst="rect">
            <a:avLst/>
          </a:prstGeom>
          <a:noFill/>
        </p:spPr>
        <p:txBody>
          <a:bodyPr wrap="square" lIns="89801" tIns="44900" rIns="89801" bIns="44900" rtlCol="0">
            <a:spAutoFit/>
          </a:bodyPr>
          <a:lstStyle/>
          <a:p>
            <a:r>
              <a:rPr lang="es-MX" b="1" dirty="0">
                <a:solidFill>
                  <a:schemeClr val="accent5">
                    <a:lumMod val="50000"/>
                  </a:schemeClr>
                </a:solidFill>
              </a:rPr>
              <a:t>En la Plan de estudios/EE de AFBG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</a:rPr>
              <a:t>se muestra la información del AFBG y los datos de avance crediticio y los créditos aprobados en esta área de formación.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2914743" y="1161046"/>
            <a:ext cx="7858081" cy="3500570"/>
            <a:chOff x="630362" y="1577073"/>
            <a:chExt cx="8911282" cy="396974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362" y="1577073"/>
              <a:ext cx="8911282" cy="3969744"/>
            </a:xfrm>
            <a:prstGeom prst="rect">
              <a:avLst/>
            </a:prstGeom>
          </p:spPr>
        </p:pic>
        <p:sp>
          <p:nvSpPr>
            <p:cNvPr id="6" name="Flecha izquierda 5"/>
            <p:cNvSpPr/>
            <p:nvPr/>
          </p:nvSpPr>
          <p:spPr>
            <a:xfrm>
              <a:off x="8047186" y="3168501"/>
              <a:ext cx="864096" cy="288032"/>
            </a:xfrm>
            <a:prstGeom prst="lef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587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F06FA6D-5201-4737-8CD1-14EA84711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460" y="4245692"/>
            <a:ext cx="4213399" cy="261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9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11961" y="532516"/>
            <a:ext cx="2301529" cy="382166"/>
          </a:xfrm>
        </p:spPr>
        <p:txBody>
          <a:bodyPr>
            <a:normAutofit fontScale="90000"/>
          </a:bodyPr>
          <a:lstStyle/>
          <a:p>
            <a:r>
              <a:rPr lang="es-MX" sz="238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Tutoría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23283" y="1689191"/>
            <a:ext cx="4242783" cy="4542525"/>
          </a:xfrm>
        </p:spPr>
        <p:txBody>
          <a:bodyPr>
            <a:normAutofit fontScale="92500" lnSpcReduction="10000"/>
          </a:bodyPr>
          <a:lstStyle/>
          <a:p>
            <a:r>
              <a:rPr lang="es-MX" sz="19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es mi tutor académico y dónde lo encuentro?</a:t>
            </a:r>
          </a:p>
          <a:p>
            <a:r>
              <a:rPr lang="es-MX" sz="19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es mi coordinador de tutorías y dónde lo puedo encontrar?</a:t>
            </a:r>
          </a:p>
          <a:p>
            <a:r>
              <a:rPr lang="es-MX" sz="19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¿Puedo cambiar de tutor académico?</a:t>
            </a:r>
          </a:p>
          <a:p>
            <a:r>
              <a:rPr lang="es-MX" sz="19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me puede apoyar si tengo problemas en una experiencia educativa?</a:t>
            </a:r>
          </a:p>
          <a:p>
            <a:r>
              <a:rPr lang="es-MX" sz="194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¿Cuántos créditos obtengo en tutoría para la investigación o tutoría para la apreciación artística?</a:t>
            </a:r>
          </a:p>
          <a:p>
            <a:endParaRPr lang="es-MX" sz="194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94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Éstas y más respuestas, las encontrarás en la Sección de Tutoría</a:t>
            </a:r>
          </a:p>
          <a:p>
            <a:endParaRPr lang="es-MX" sz="194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23" y="1524073"/>
            <a:ext cx="5992698" cy="42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49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623</Words>
  <Application>Microsoft Office PowerPoint</Application>
  <PresentationFormat>Panorámica</PresentationFormat>
  <Paragraphs>71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Century Gothic</vt:lpstr>
      <vt:lpstr>Gill Sans MT</vt:lpstr>
      <vt:lpstr>Roboto</vt:lpstr>
      <vt:lpstr>Tema de Office</vt:lpstr>
      <vt:lpstr>Presentación de PowerPoint</vt:lpstr>
      <vt:lpstr>Programa Institucional de Tutorías</vt:lpstr>
      <vt:lpstr>Presentación de PowerPoint</vt:lpstr>
      <vt:lpstr>¿Cómo ingreso a la guía?</vt:lpstr>
      <vt:lpstr>¿Cómo ingreso a la guía?</vt:lpstr>
      <vt:lpstr>Presentación de PowerPoint</vt:lpstr>
      <vt:lpstr>Plan de estudios</vt:lpstr>
      <vt:lpstr>Presentación de PowerPoint</vt:lpstr>
      <vt:lpstr>Tutoría</vt:lpstr>
      <vt:lpstr>Presentación de PowerPoint</vt:lpstr>
      <vt:lpstr>Presentación de PowerPoint</vt:lpstr>
      <vt:lpstr>Objetivos académicos</vt:lpstr>
      <vt:lpstr>Estrategias de aprendizaje</vt:lpstr>
      <vt:lpstr>Servicios estudiantiles</vt:lpstr>
      <vt:lpstr>Salud y Bienestar</vt:lpstr>
      <vt:lpstr>Guía del estudiante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Tutorias UV</dc:creator>
  <cp:lastModifiedBy>Tutorias UV</cp:lastModifiedBy>
  <cp:revision>16</cp:revision>
  <dcterms:created xsi:type="dcterms:W3CDTF">2020-09-16T19:32:05Z</dcterms:created>
  <dcterms:modified xsi:type="dcterms:W3CDTF">2020-09-17T04:38:21Z</dcterms:modified>
</cp:coreProperties>
</file>