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59" r:id="rId5"/>
    <p:sldId id="260" r:id="rId6"/>
    <p:sldId id="261" r:id="rId7"/>
    <p:sldId id="264" r:id="rId8"/>
    <p:sldId id="266" r:id="rId9"/>
    <p:sldId id="267" r:id="rId10"/>
    <p:sldId id="269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687C-B3D6-4571-9B52-594CB3798700}" type="datetimeFigureOut">
              <a:rPr lang="es-MX" smtClean="0"/>
              <a:t>30/08/2020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5D4-25E1-42D6-A831-CE5521958C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9902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687C-B3D6-4571-9B52-594CB3798700}" type="datetimeFigureOut">
              <a:rPr lang="es-MX" smtClean="0"/>
              <a:t>30/08/2020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5D4-25E1-42D6-A831-CE5521958C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309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687C-B3D6-4571-9B52-594CB3798700}" type="datetimeFigureOut">
              <a:rPr lang="es-MX" smtClean="0"/>
              <a:t>30/08/2020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5D4-25E1-42D6-A831-CE5521958C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2546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35" b="1" i="0">
                <a:solidFill>
                  <a:srgbClr val="F37021"/>
                </a:solidFill>
                <a:latin typeface="Book Antiqua"/>
                <a:cs typeface="Book Antiqua"/>
              </a:defRPr>
            </a:lvl1pPr>
          </a:lstStyle>
          <a:p>
            <a:pPr marL="11206">
              <a:lnSpc>
                <a:spcPts val="1456"/>
              </a:lnSpc>
            </a:pPr>
            <a:r>
              <a:rPr lang="es-MX" smtClean="0"/>
              <a:t>Coordinación </a:t>
            </a:r>
            <a:r>
              <a:rPr lang="es-MX" spc="-9" smtClean="0"/>
              <a:t>de </a:t>
            </a:r>
            <a:r>
              <a:rPr lang="es-MX" spc="-4" smtClean="0"/>
              <a:t>la </a:t>
            </a:r>
            <a:r>
              <a:rPr lang="es-MX" spc="-26" smtClean="0"/>
              <a:t>Unidad </a:t>
            </a:r>
            <a:r>
              <a:rPr lang="es-MX" spc="-9" smtClean="0"/>
              <a:t>de</a:t>
            </a:r>
            <a:r>
              <a:rPr lang="es-MX" spc="26" smtClean="0"/>
              <a:t> </a:t>
            </a:r>
            <a:r>
              <a:rPr lang="es-MX" smtClean="0"/>
              <a:t>Género</a:t>
            </a:r>
            <a:endParaRPr lang="es-MX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70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687C-B3D6-4571-9B52-594CB3798700}" type="datetimeFigureOut">
              <a:rPr lang="es-MX" smtClean="0"/>
              <a:t>30/08/2020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5D4-25E1-42D6-A831-CE5521958C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255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687C-B3D6-4571-9B52-594CB3798700}" type="datetimeFigureOut">
              <a:rPr lang="es-MX" smtClean="0"/>
              <a:t>30/08/2020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5D4-25E1-42D6-A831-CE5521958C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346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687C-B3D6-4571-9B52-594CB3798700}" type="datetimeFigureOut">
              <a:rPr lang="es-MX" smtClean="0"/>
              <a:t>30/08/2020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5D4-25E1-42D6-A831-CE5521958C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406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687C-B3D6-4571-9B52-594CB3798700}" type="datetimeFigureOut">
              <a:rPr lang="es-MX" smtClean="0"/>
              <a:t>30/08/2020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5D4-25E1-42D6-A831-CE5521958C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854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687C-B3D6-4571-9B52-594CB3798700}" type="datetimeFigureOut">
              <a:rPr lang="es-MX" smtClean="0"/>
              <a:t>30/08/2020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5D4-25E1-42D6-A831-CE5521958C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636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687C-B3D6-4571-9B52-594CB3798700}" type="datetimeFigureOut">
              <a:rPr lang="es-MX" smtClean="0"/>
              <a:t>30/08/2020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5D4-25E1-42D6-A831-CE5521958C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859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687C-B3D6-4571-9B52-594CB3798700}" type="datetimeFigureOut">
              <a:rPr lang="es-MX" smtClean="0"/>
              <a:t>30/08/2020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5D4-25E1-42D6-A831-CE5521958C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1241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687C-B3D6-4571-9B52-594CB3798700}" type="datetimeFigureOut">
              <a:rPr lang="es-MX" smtClean="0"/>
              <a:t>30/08/2020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5D4-25E1-42D6-A831-CE5521958C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924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A687C-B3D6-4571-9B52-594CB3798700}" type="datetimeFigureOut">
              <a:rPr lang="es-MX" smtClean="0"/>
              <a:t>30/08/2020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BA5D4-25E1-42D6-A831-CE5521958C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97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22639" y="2287905"/>
            <a:ext cx="1089525" cy="4466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2232026" y="267755"/>
            <a:ext cx="8716237" cy="6486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9444004" y="5311588"/>
            <a:ext cx="930704" cy="8068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 txBox="1"/>
          <p:nvPr/>
        </p:nvSpPr>
        <p:spPr>
          <a:xfrm>
            <a:off x="3679076" y="737002"/>
            <a:ext cx="6009869" cy="7628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algn="ctr">
              <a:spcBef>
                <a:spcPts val="88"/>
              </a:spcBef>
            </a:pPr>
            <a:r>
              <a:rPr sz="2800" b="1" spc="-150" dirty="0">
                <a:solidFill>
                  <a:srgbClr val="FFFFFF"/>
                </a:solidFill>
                <a:latin typeface="Gill Sans MT"/>
                <a:cs typeface="Gill Sans MT"/>
              </a:rPr>
              <a:t>UNIVERSIDAD</a:t>
            </a:r>
            <a:r>
              <a:rPr sz="1412" b="1" spc="-1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b="1" spc="-168" dirty="0" smtClean="0">
                <a:solidFill>
                  <a:srgbClr val="FFFFFF"/>
                </a:solidFill>
                <a:latin typeface="Gill Sans MT"/>
                <a:cs typeface="Gill Sans MT"/>
              </a:rPr>
              <a:t>VERACRUZANA</a:t>
            </a:r>
            <a:endParaRPr lang="es-MX" sz="2800" b="1" spc="-168" dirty="0" smtClean="0">
              <a:solidFill>
                <a:srgbClr val="FFFFFF"/>
              </a:solidFill>
              <a:latin typeface="Gill Sans MT"/>
              <a:cs typeface="Gill Sans MT"/>
            </a:endParaRPr>
          </a:p>
          <a:p>
            <a:pPr marL="11206" algn="ctr">
              <a:spcBef>
                <a:spcPts val="88"/>
              </a:spcBef>
            </a:pPr>
            <a:r>
              <a:rPr lang="es-MX" sz="2000" b="1" spc="-168" dirty="0" smtClean="0">
                <a:solidFill>
                  <a:srgbClr val="FFFFFF"/>
                </a:solidFill>
                <a:latin typeface="Gill Sans MT"/>
                <a:cs typeface="Gill Sans MT"/>
              </a:rPr>
              <a:t>FACULTAD DE CONTADURÍA Y ADMINISTRACIÓN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10" name="object 4"/>
          <p:cNvSpPr txBox="1">
            <a:spLocks noGrp="1"/>
          </p:cNvSpPr>
          <p:nvPr>
            <p:ph type="ftr" sz="quarter" idx="4294967295"/>
          </p:nvPr>
        </p:nvSpPr>
        <p:spPr>
          <a:xfrm>
            <a:off x="2521527" y="6369299"/>
            <a:ext cx="417800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lnSpc>
                <a:spcPts val="1456"/>
              </a:lnSpc>
            </a:pPr>
            <a:r>
              <a:rPr dirty="0" err="1" smtClean="0"/>
              <a:t>Coordinación</a:t>
            </a:r>
            <a:r>
              <a:rPr lang="es-MX" dirty="0" smtClean="0"/>
              <a:t> </a:t>
            </a:r>
            <a:r>
              <a:rPr spc="-9" dirty="0"/>
              <a:t>de </a:t>
            </a:r>
            <a:r>
              <a:rPr dirty="0" err="1" smtClean="0"/>
              <a:t>Género</a:t>
            </a:r>
            <a:endParaRPr lang="es-MX" dirty="0" smtClean="0"/>
          </a:p>
          <a:p>
            <a:pPr marL="11206">
              <a:lnSpc>
                <a:spcPts val="1456"/>
              </a:lnSpc>
            </a:pPr>
            <a:r>
              <a:rPr lang="es-MX" dirty="0" smtClean="0"/>
              <a:t>Representante de Género de la FCA</a:t>
            </a:r>
            <a:endParaRPr dirty="0"/>
          </a:p>
        </p:txBody>
      </p:sp>
      <p:sp>
        <p:nvSpPr>
          <p:cNvPr id="11" name="CuadroTexto 10"/>
          <p:cNvSpPr txBox="1"/>
          <p:nvPr/>
        </p:nvSpPr>
        <p:spPr>
          <a:xfrm>
            <a:off x="3560616" y="2197408"/>
            <a:ext cx="6059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</a:rPr>
              <a:t>COORDINACIÓN DE GÉNERO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897745" y="3926593"/>
            <a:ext cx="66129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dirty="0" smtClean="0">
                <a:solidFill>
                  <a:schemeClr val="bg1"/>
                </a:solidFill>
              </a:rPr>
              <a:t>DRA. ELSA SUÁREZ JASSO</a:t>
            </a:r>
          </a:p>
          <a:p>
            <a:pPr algn="r"/>
            <a:r>
              <a:rPr lang="es-MX" sz="2800" dirty="0" smtClean="0">
                <a:solidFill>
                  <a:schemeClr val="bg1"/>
                </a:solidFill>
              </a:rPr>
              <a:t>Representante de Equidad de Género, FCA.</a:t>
            </a:r>
          </a:p>
          <a:p>
            <a:pPr algn="r"/>
            <a:r>
              <a:rPr lang="es-MX" sz="2800" dirty="0" smtClean="0">
                <a:solidFill>
                  <a:schemeClr val="bg1"/>
                </a:solidFill>
              </a:rPr>
              <a:t>elsuarez@uv.mx</a:t>
            </a:r>
            <a:endParaRPr lang="es-MX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4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75511" y="2391884"/>
            <a:ext cx="1089525" cy="4466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3137647" y="1277471"/>
            <a:ext cx="6589059" cy="173518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>
              <a:spcBef>
                <a:spcPts val="88"/>
              </a:spcBef>
            </a:pPr>
            <a:r>
              <a:rPr lang="es-MX" sz="2824" b="1" spc="-75" dirty="0">
                <a:solidFill>
                  <a:srgbClr val="F37021"/>
                </a:solidFill>
                <a:latin typeface="Book Antiqua"/>
                <a:cs typeface="Book Antiqua"/>
              </a:rPr>
              <a:t>Unidad de Género</a:t>
            </a:r>
          </a:p>
          <a:p>
            <a:pPr algn="ctr"/>
            <a:r>
              <a:rPr lang="es-MX" sz="2118" dirty="0">
                <a:solidFill>
                  <a:schemeClr val="tx2"/>
                </a:solidFill>
              </a:rPr>
              <a:t>Calle Veracruz #46</a:t>
            </a:r>
          </a:p>
          <a:p>
            <a:pPr algn="ctr"/>
            <a:r>
              <a:rPr lang="es-MX" sz="2118" dirty="0">
                <a:solidFill>
                  <a:schemeClr val="tx2"/>
                </a:solidFill>
              </a:rPr>
              <a:t>Fraccionamiento Pomona</a:t>
            </a:r>
          </a:p>
          <a:p>
            <a:pPr algn="ctr"/>
            <a:r>
              <a:rPr lang="es-MX" sz="2118" dirty="0">
                <a:solidFill>
                  <a:schemeClr val="tx2"/>
                </a:solidFill>
              </a:rPr>
              <a:t>Extensión </a:t>
            </a:r>
            <a:r>
              <a:rPr lang="es-MX" sz="2118" dirty="0">
                <a:solidFill>
                  <a:schemeClr val="tx2"/>
                </a:solidFill>
              </a:rPr>
              <a:t>10536, 10531</a:t>
            </a:r>
            <a:endParaRPr lang="es-MX" sz="2118" dirty="0">
              <a:solidFill>
                <a:schemeClr val="tx2"/>
              </a:solidFill>
            </a:endParaRPr>
          </a:p>
          <a:p>
            <a:pPr marL="792858" algn="ctr">
              <a:spcBef>
                <a:spcPts val="88"/>
              </a:spcBef>
            </a:pPr>
            <a:endParaRPr sz="1941" dirty="0">
              <a:latin typeface="Book Antiqua"/>
              <a:cs typeface="Book Antiqua"/>
            </a:endParaRPr>
          </a:p>
        </p:txBody>
      </p:sp>
      <p:sp>
        <p:nvSpPr>
          <p:cNvPr id="6" name="object 4"/>
          <p:cNvSpPr txBox="1">
            <a:spLocks noGrp="1"/>
          </p:cNvSpPr>
          <p:nvPr>
            <p:ph type="ftr" sz="quarter" idx="5"/>
          </p:nvPr>
        </p:nvSpPr>
        <p:spPr>
          <a:xfrm>
            <a:off x="2868706" y="6384497"/>
            <a:ext cx="3872735" cy="3847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 algn="l">
              <a:lnSpc>
                <a:spcPts val="1456"/>
              </a:lnSpc>
            </a:pPr>
            <a:r>
              <a:rPr dirty="0" err="1" smtClean="0"/>
              <a:t>Coordinación</a:t>
            </a:r>
            <a:r>
              <a:rPr lang="es-MX" dirty="0" smtClean="0"/>
              <a:t> </a:t>
            </a:r>
            <a:r>
              <a:rPr spc="-9" dirty="0" smtClean="0"/>
              <a:t>de</a:t>
            </a:r>
            <a:r>
              <a:rPr spc="26" dirty="0" smtClean="0"/>
              <a:t> </a:t>
            </a:r>
            <a:r>
              <a:rPr dirty="0" err="1" smtClean="0"/>
              <a:t>Género</a:t>
            </a:r>
            <a:endParaRPr lang="es-MX" dirty="0" smtClean="0"/>
          </a:p>
          <a:p>
            <a:pPr marL="11206" algn="l">
              <a:lnSpc>
                <a:spcPts val="1456"/>
              </a:lnSpc>
            </a:pPr>
            <a:r>
              <a:rPr lang="es-MX" dirty="0" smtClean="0"/>
              <a:t>Representante de </a:t>
            </a:r>
            <a:r>
              <a:rPr lang="es-MX" dirty="0" smtClean="0"/>
              <a:t>Equidad de Género </a:t>
            </a:r>
            <a:r>
              <a:rPr lang="es-MX" dirty="0" smtClean="0"/>
              <a:t>de la FCA</a:t>
            </a:r>
            <a:endParaRPr dirty="0"/>
          </a:p>
        </p:txBody>
      </p:sp>
      <p:sp>
        <p:nvSpPr>
          <p:cNvPr id="7" name="CuadroTexto 6"/>
          <p:cNvSpPr txBox="1"/>
          <p:nvPr/>
        </p:nvSpPr>
        <p:spPr>
          <a:xfrm>
            <a:off x="2633923" y="3147735"/>
            <a:ext cx="3818651" cy="1069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88" dirty="0">
                <a:solidFill>
                  <a:schemeClr val="accent6">
                    <a:lumMod val="75000"/>
                  </a:schemeClr>
                </a:solidFill>
              </a:rPr>
              <a:t>Coordinadora de Igualdad, </a:t>
            </a:r>
            <a:r>
              <a:rPr lang="es-MX" sz="1588" dirty="0">
                <a:solidFill>
                  <a:schemeClr val="accent6">
                    <a:lumMod val="75000"/>
                  </a:schemeClr>
                </a:solidFill>
              </a:rPr>
              <a:t>Región Xalapa</a:t>
            </a:r>
            <a:r>
              <a:rPr lang="es-MX" sz="1588" dirty="0">
                <a:solidFill>
                  <a:schemeClr val="accent6">
                    <a:lumMod val="75000"/>
                  </a:schemeClr>
                </a:solidFill>
              </a:rPr>
              <a:t>  </a:t>
            </a:r>
            <a:r>
              <a:rPr lang="es-MX" sz="1588" dirty="0">
                <a:solidFill>
                  <a:schemeClr val="accent6">
                    <a:lumMod val="75000"/>
                  </a:schemeClr>
                </a:solidFill>
              </a:rPr>
              <a:t>UV</a:t>
            </a:r>
          </a:p>
          <a:p>
            <a:pPr algn="ctr"/>
            <a:r>
              <a:rPr lang="es-MX" sz="1588" dirty="0">
                <a:solidFill>
                  <a:schemeClr val="tx2"/>
                </a:solidFill>
              </a:rPr>
              <a:t>Dra</a:t>
            </a:r>
            <a:r>
              <a:rPr lang="es-MX" sz="1588" dirty="0">
                <a:solidFill>
                  <a:schemeClr val="tx2"/>
                </a:solidFill>
              </a:rPr>
              <a:t>. María Lilia Viveros </a:t>
            </a:r>
            <a:r>
              <a:rPr lang="es-MX" sz="1588" dirty="0">
                <a:solidFill>
                  <a:schemeClr val="tx2"/>
                </a:solidFill>
              </a:rPr>
              <a:t>Ramírez</a:t>
            </a:r>
          </a:p>
          <a:p>
            <a:pPr algn="ctr"/>
            <a:r>
              <a:rPr lang="es-MX" sz="1588" dirty="0">
                <a:solidFill>
                  <a:schemeClr val="accent6"/>
                </a:solidFill>
              </a:rPr>
              <a:t>liviveros@uv.mx</a:t>
            </a:r>
            <a:endParaRPr lang="es-MX" sz="1588" dirty="0">
              <a:solidFill>
                <a:schemeClr val="accent6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767882" y="3077006"/>
            <a:ext cx="3308290" cy="1558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88" dirty="0">
                <a:solidFill>
                  <a:schemeClr val="accent6">
                    <a:lumMod val="75000"/>
                  </a:schemeClr>
                </a:solidFill>
              </a:rPr>
              <a:t>Responsable del Área Jurídica</a:t>
            </a:r>
          </a:p>
          <a:p>
            <a:pPr algn="ctr"/>
            <a:r>
              <a:rPr lang="es-MX" sz="1588" dirty="0">
                <a:solidFill>
                  <a:schemeClr val="tx2"/>
                </a:solidFill>
              </a:rPr>
              <a:t>Lic. Natalia Andreina </a:t>
            </a:r>
            <a:r>
              <a:rPr lang="es-MX" sz="1588" dirty="0" err="1">
                <a:solidFill>
                  <a:schemeClr val="tx2"/>
                </a:solidFill>
              </a:rPr>
              <a:t>Falfan</a:t>
            </a:r>
            <a:r>
              <a:rPr lang="es-MX" sz="1588" dirty="0">
                <a:solidFill>
                  <a:schemeClr val="tx2"/>
                </a:solidFill>
              </a:rPr>
              <a:t> Trujillo</a:t>
            </a:r>
          </a:p>
          <a:p>
            <a:pPr algn="ctr"/>
            <a:r>
              <a:rPr lang="es-MX" sz="1588" dirty="0">
                <a:solidFill>
                  <a:schemeClr val="accent6"/>
                </a:solidFill>
              </a:rPr>
              <a:t>nfalfan@uv.mx</a:t>
            </a:r>
          </a:p>
          <a:p>
            <a:pPr algn="ctr"/>
            <a:r>
              <a:rPr lang="es-MX" sz="1588" dirty="0">
                <a:solidFill>
                  <a:schemeClr val="tx2"/>
                </a:solidFill>
              </a:rPr>
              <a:t>Lic. Gilberto Mendoza </a:t>
            </a:r>
            <a:r>
              <a:rPr lang="es-MX" sz="1588" dirty="0" err="1">
                <a:solidFill>
                  <a:schemeClr val="tx2"/>
                </a:solidFill>
              </a:rPr>
              <a:t>Marin</a:t>
            </a:r>
            <a:endParaRPr lang="es-MX" sz="1588" dirty="0">
              <a:solidFill>
                <a:schemeClr val="tx2"/>
              </a:solidFill>
            </a:endParaRPr>
          </a:p>
          <a:p>
            <a:pPr algn="ctr"/>
            <a:r>
              <a:rPr lang="es-MX" sz="1588" dirty="0">
                <a:solidFill>
                  <a:schemeClr val="accent6"/>
                </a:solidFill>
              </a:rPr>
              <a:t>gilbmendoza@uv.mx</a:t>
            </a:r>
            <a:r>
              <a:rPr lang="es-MX" sz="1588" dirty="0"/>
              <a:t/>
            </a:r>
            <a:br>
              <a:rPr lang="es-MX" sz="1588" dirty="0"/>
            </a:br>
            <a:endParaRPr lang="es-MX" sz="1588" dirty="0"/>
          </a:p>
        </p:txBody>
      </p:sp>
      <p:sp>
        <p:nvSpPr>
          <p:cNvPr id="9" name="CuadroTexto 8"/>
          <p:cNvSpPr txBox="1"/>
          <p:nvPr/>
        </p:nvSpPr>
        <p:spPr>
          <a:xfrm>
            <a:off x="4213412" y="4851235"/>
            <a:ext cx="4345915" cy="10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118" b="1" dirty="0">
                <a:solidFill>
                  <a:schemeClr val="accent6">
                    <a:lumMod val="75000"/>
                  </a:schemeClr>
                </a:solidFill>
              </a:rPr>
              <a:t>Representante de Género de la FCA</a:t>
            </a:r>
          </a:p>
          <a:p>
            <a:pPr algn="ctr"/>
            <a:r>
              <a:rPr lang="es-MX" sz="2118" b="1" dirty="0">
                <a:solidFill>
                  <a:schemeClr val="tx2"/>
                </a:solidFill>
              </a:rPr>
              <a:t>Dra. Elsa Suárez Jasso</a:t>
            </a:r>
          </a:p>
          <a:p>
            <a:pPr algn="ctr"/>
            <a:r>
              <a:rPr lang="es-MX" sz="2118" b="1" dirty="0">
                <a:solidFill>
                  <a:schemeClr val="accent6"/>
                </a:solidFill>
              </a:rPr>
              <a:t>elsuarez@uv.mx</a:t>
            </a:r>
          </a:p>
        </p:txBody>
      </p:sp>
    </p:spTree>
    <p:extLst>
      <p:ext uri="{BB962C8B-B14F-4D97-AF65-F5344CB8AC3E}">
        <p14:creationId xmlns:p14="http://schemas.microsoft.com/office/powerpoint/2010/main" val="262542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8471" y="2391885"/>
            <a:ext cx="1089525" cy="4466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 txBox="1"/>
          <p:nvPr/>
        </p:nvSpPr>
        <p:spPr>
          <a:xfrm>
            <a:off x="2747996" y="1705579"/>
            <a:ext cx="7638128" cy="31196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483">
              <a:spcBef>
                <a:spcPts val="88"/>
              </a:spcBef>
            </a:pPr>
            <a:r>
              <a:rPr lang="es-MX" sz="2647" b="1" spc="31" dirty="0" smtClean="0">
                <a:solidFill>
                  <a:srgbClr val="F37021"/>
                </a:solidFill>
                <a:latin typeface="Book Antiqua"/>
                <a:cs typeface="Book Antiqua"/>
              </a:rPr>
              <a:t>PRESENTACIÓN</a:t>
            </a:r>
            <a:endParaRPr lang="es-MX" sz="2647" b="1" spc="31" dirty="0">
              <a:solidFill>
                <a:srgbClr val="F37021"/>
              </a:solidFill>
              <a:latin typeface="Book Antiqua"/>
              <a:cs typeface="Book Antiqua"/>
            </a:endParaRPr>
          </a:p>
          <a:p>
            <a:pPr marL="397830" marR="1415939" algn="just">
              <a:spcBef>
                <a:spcPts val="410"/>
              </a:spcBef>
            </a:pPr>
            <a:endParaRPr lang="es-MX" sz="1765" b="1" i="1" spc="-93" dirty="0">
              <a:solidFill>
                <a:schemeClr val="accent6">
                  <a:lumMod val="75000"/>
                </a:schemeClr>
              </a:solidFill>
              <a:latin typeface="Gill Sans MT" panose="020B0502020104020203" pitchFamily="34" charset="0"/>
              <a:cs typeface="Lucida Sans"/>
            </a:endParaRPr>
          </a:p>
          <a:p>
            <a:pPr marL="397830" marR="1415939" algn="just">
              <a:spcBef>
                <a:spcPts val="410"/>
              </a:spcBef>
            </a:pPr>
            <a:r>
              <a:rPr lang="es-MX" sz="1765" b="1" i="1" spc="-93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  <a:cs typeface="Lucida Sans"/>
              </a:rPr>
              <a:t>Transversalizar</a:t>
            </a:r>
            <a:r>
              <a:rPr lang="es-MX" sz="1765" spc="-97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 </a:t>
            </a:r>
            <a:r>
              <a:rPr lang="es-MX" sz="1765" spc="-93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la </a:t>
            </a:r>
            <a:r>
              <a:rPr lang="es-MX" sz="1765" spc="-79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perspectiva </a:t>
            </a:r>
            <a:r>
              <a:rPr lang="es-MX" sz="1765" spc="-97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de </a:t>
            </a:r>
            <a:r>
              <a:rPr lang="es-MX" sz="1765" spc="-93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género</a:t>
            </a:r>
            <a:r>
              <a:rPr lang="es-MX" sz="1765" spc="-265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 </a:t>
            </a:r>
            <a:r>
              <a:rPr lang="es-MX" sz="1765" spc="-93" dirty="0" smtClean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incorporando </a:t>
            </a:r>
            <a:r>
              <a:rPr lang="es-MX" sz="1765" spc="-93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la </a:t>
            </a:r>
            <a:r>
              <a:rPr lang="es-MX" sz="1765" spc="-97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acciones </a:t>
            </a:r>
            <a:r>
              <a:rPr lang="es-MX" sz="1765" spc="-106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encaminadas </a:t>
            </a:r>
            <a:r>
              <a:rPr lang="es-MX" sz="1765" spc="-97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a</a:t>
            </a:r>
            <a:r>
              <a:rPr lang="es-MX" sz="1765" spc="-199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 </a:t>
            </a:r>
            <a:r>
              <a:rPr lang="es-MX" sz="1765" spc="-84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lograr</a:t>
            </a:r>
            <a:r>
              <a:rPr lang="es-MX" sz="1765" dirty="0">
                <a:latin typeface="Gill Sans MT" panose="020B0502020104020203" pitchFamily="34" charset="0"/>
                <a:cs typeface="Lucida Sans"/>
              </a:rPr>
              <a:t> </a:t>
            </a:r>
            <a:r>
              <a:rPr lang="es-MX" sz="1765" spc="-110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una </a:t>
            </a:r>
            <a:r>
              <a:rPr lang="es-MX" sz="1765" b="1" spc="-106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  <a:cs typeface="Lucida Sans"/>
              </a:rPr>
              <a:t>igualdad </a:t>
            </a:r>
            <a:r>
              <a:rPr lang="es-MX" sz="1765" b="1" spc="-84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  <a:cs typeface="Lucida Sans"/>
              </a:rPr>
              <a:t>sustantiva</a:t>
            </a:r>
            <a:r>
              <a:rPr lang="es-MX" sz="1765" spc="-84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  <a:cs typeface="Lucida Sans"/>
              </a:rPr>
              <a:t>, </a:t>
            </a:r>
            <a:r>
              <a:rPr lang="es-MX" sz="1765" spc="-110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es </a:t>
            </a:r>
            <a:r>
              <a:rPr lang="es-MX" sz="1765" spc="-93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decir:</a:t>
            </a:r>
          </a:p>
          <a:p>
            <a:pPr marL="785855" marR="1415939" indent="-388025" algn="just">
              <a:spcBef>
                <a:spcPts val="410"/>
              </a:spcBef>
            </a:pPr>
            <a:r>
              <a:rPr lang="es-MX" sz="1765" spc="-93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a) La </a:t>
            </a:r>
            <a:r>
              <a:rPr lang="es-MX" sz="1765" spc="-106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igualdad </a:t>
            </a:r>
            <a:r>
              <a:rPr lang="es-MX" sz="1765" spc="-97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de</a:t>
            </a:r>
            <a:r>
              <a:rPr lang="es-MX" sz="1765" spc="-234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 </a:t>
            </a:r>
            <a:r>
              <a:rPr lang="es-MX" sz="1765" b="1" spc="-97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derechos y oportunidades </a:t>
            </a:r>
            <a:r>
              <a:rPr lang="es-MX" sz="1765" spc="-71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entre </a:t>
            </a:r>
            <a:r>
              <a:rPr lang="es-MX" sz="1765" b="1" spc="-106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  <a:cs typeface="Lucida Sans"/>
              </a:rPr>
              <a:t>mujeres </a:t>
            </a:r>
            <a:r>
              <a:rPr lang="es-MX" sz="1765" b="1" spc="-31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  <a:cs typeface="Lucida Sans"/>
              </a:rPr>
              <a:t>y </a:t>
            </a:r>
            <a:r>
              <a:rPr lang="es-MX" sz="1765" b="1" spc="-110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  <a:cs typeface="Lucida Sans"/>
              </a:rPr>
              <a:t>hombres </a:t>
            </a:r>
            <a:r>
              <a:rPr lang="es-MX" sz="1765" spc="-79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dentro </a:t>
            </a:r>
            <a:r>
              <a:rPr lang="es-MX" sz="1765" spc="-93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del  </a:t>
            </a:r>
            <a:r>
              <a:rPr lang="es-MX" sz="1765" spc="-97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quehacer </a:t>
            </a:r>
            <a:r>
              <a:rPr lang="es-MX" sz="1765" spc="-84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cotidiano </a:t>
            </a:r>
            <a:r>
              <a:rPr lang="es-MX" sz="1765" spc="-97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de </a:t>
            </a:r>
            <a:r>
              <a:rPr lang="es-MX" sz="1765" spc="-110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las </a:t>
            </a:r>
            <a:r>
              <a:rPr lang="es-MX" sz="1765" spc="-84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instituciones</a:t>
            </a:r>
            <a:r>
              <a:rPr lang="es-MX" sz="1765" spc="-88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;   </a:t>
            </a:r>
          </a:p>
          <a:p>
            <a:pPr marL="397830" marR="1415939" algn="just">
              <a:spcBef>
                <a:spcPts val="410"/>
              </a:spcBef>
            </a:pPr>
            <a:r>
              <a:rPr lang="es-MX" sz="1765" spc="-93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b) </a:t>
            </a:r>
            <a:r>
              <a:rPr lang="es-MX" sz="1765" b="1" spc="-93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  <a:cs typeface="Lucida Sans"/>
              </a:rPr>
              <a:t>Erradicando</a:t>
            </a:r>
            <a:r>
              <a:rPr lang="es-MX" sz="1765" spc="-93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  </a:t>
            </a:r>
            <a:r>
              <a:rPr lang="es-MX" sz="1765" spc="-84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prácticas </a:t>
            </a:r>
            <a:r>
              <a:rPr lang="es-MX" sz="1765" b="1" spc="-93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  <a:cs typeface="Lucida Sans"/>
              </a:rPr>
              <a:t>discriminatorias </a:t>
            </a:r>
            <a:r>
              <a:rPr lang="es-MX" sz="1765" spc="-31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  <a:cs typeface="Lucida Sans"/>
              </a:rPr>
              <a:t>y </a:t>
            </a:r>
            <a:r>
              <a:rPr lang="es-MX" sz="1765" spc="-93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  <a:cs typeface="Lucida Sans"/>
              </a:rPr>
              <a:t>la </a:t>
            </a:r>
            <a:r>
              <a:rPr lang="es-MX" sz="1765" b="1" spc="-79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  <a:cs typeface="Lucida Sans"/>
              </a:rPr>
              <a:t>violencia </a:t>
            </a:r>
            <a:r>
              <a:rPr lang="es-MX" sz="1765" b="1" spc="-97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  <a:cs typeface="Lucida Sans"/>
              </a:rPr>
              <a:t>de </a:t>
            </a:r>
          </a:p>
          <a:p>
            <a:pPr marL="397830" marR="1415939" algn="just">
              <a:spcBef>
                <a:spcPts val="410"/>
              </a:spcBef>
            </a:pPr>
            <a:r>
              <a:rPr lang="es-MX" sz="1765" b="1" spc="-97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  <a:cs typeface="Lucida Sans"/>
              </a:rPr>
              <a:t>	</a:t>
            </a:r>
            <a:r>
              <a:rPr lang="es-MX" sz="1765" b="1" spc="-93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  <a:cs typeface="Lucida Sans"/>
              </a:rPr>
              <a:t>género</a:t>
            </a:r>
            <a:r>
              <a:rPr lang="es-MX" sz="1765" spc="-93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  <a:cs typeface="Lucida Sans"/>
              </a:rPr>
              <a:t> </a:t>
            </a:r>
            <a:r>
              <a:rPr lang="es-MX" sz="1765" spc="-93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r</a:t>
            </a:r>
            <a:r>
              <a:rPr lang="es-MX" sz="1765" spc="-101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elacionadas </a:t>
            </a:r>
            <a:r>
              <a:rPr lang="es-MX" sz="1765" spc="-97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con </a:t>
            </a:r>
            <a:r>
              <a:rPr lang="es-MX" sz="1765" b="1" spc="-97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  <a:cs typeface="Lucida Sans"/>
              </a:rPr>
              <a:t>roles </a:t>
            </a:r>
            <a:r>
              <a:rPr lang="es-MX" sz="1765" b="1" spc="-31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  <a:cs typeface="Lucida Sans"/>
              </a:rPr>
              <a:t>y </a:t>
            </a:r>
            <a:r>
              <a:rPr lang="es-MX" sz="1765" b="1" spc="-84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  <a:cs typeface="Lucida Sans"/>
              </a:rPr>
              <a:t>estereotipos</a:t>
            </a:r>
            <a:r>
              <a:rPr lang="es-MX" sz="1765" spc="-84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 </a:t>
            </a:r>
            <a:r>
              <a:rPr lang="es-MX" sz="1765" spc="-106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que </a:t>
            </a:r>
            <a:r>
              <a:rPr lang="es-MX" sz="1765" spc="-110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se</a:t>
            </a:r>
            <a:r>
              <a:rPr lang="es-MX" sz="1765" spc="-291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 </a:t>
            </a:r>
            <a:r>
              <a:rPr lang="es-MX" sz="1765" spc="-88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forjaron</a:t>
            </a:r>
            <a:r>
              <a:rPr lang="es-MX" sz="1765" dirty="0">
                <a:latin typeface="Gill Sans MT" panose="020B0502020104020203" pitchFamily="34" charset="0"/>
                <a:cs typeface="Lucida Sans"/>
              </a:rPr>
              <a:t> y 	h</a:t>
            </a:r>
            <a:r>
              <a:rPr lang="es-MX" sz="1765" spc="-101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an perdurado </a:t>
            </a:r>
            <a:r>
              <a:rPr lang="es-MX" sz="1765" spc="-97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a </a:t>
            </a:r>
            <a:r>
              <a:rPr lang="es-MX" sz="1765" spc="-88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lo </a:t>
            </a:r>
            <a:r>
              <a:rPr lang="es-MX" sz="1765" spc="-97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largo de </a:t>
            </a:r>
            <a:r>
              <a:rPr lang="es-MX" sz="1765" spc="-93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la </a:t>
            </a:r>
            <a:r>
              <a:rPr lang="es-MX" sz="1765" spc="-88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historia </a:t>
            </a:r>
            <a:r>
              <a:rPr lang="es-MX" sz="1765" spc="-97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de </a:t>
            </a:r>
            <a:r>
              <a:rPr lang="es-MX" sz="1765" spc="-110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las </a:t>
            </a:r>
            <a:r>
              <a:rPr lang="es-MX" sz="1765" spc="-101" dirty="0">
                <a:solidFill>
                  <a:srgbClr val="29316A"/>
                </a:solidFill>
                <a:latin typeface="Gill Sans MT" panose="020B0502020104020203" pitchFamily="34" charset="0"/>
                <a:cs typeface="Lucida Sans"/>
              </a:rPr>
              <a:t>sociedades.</a:t>
            </a:r>
            <a:endParaRPr lang="es-MX" sz="1765" dirty="0">
              <a:latin typeface="Gill Sans MT" panose="020B0502020104020203" pitchFamily="34" charset="0"/>
              <a:cs typeface="Lucida Sans"/>
            </a:endParaRPr>
          </a:p>
          <a:p>
            <a:pPr marL="397830" algn="just">
              <a:spcBef>
                <a:spcPts val="13"/>
              </a:spcBef>
            </a:pPr>
            <a:endParaRPr lang="es-MX" sz="1765" dirty="0">
              <a:latin typeface="Gill Sans MT" panose="020B0502020104020203" pitchFamily="34" charset="0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2868706" y="6384497"/>
            <a:ext cx="3872735" cy="3847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 algn="l">
              <a:lnSpc>
                <a:spcPts val="1456"/>
              </a:lnSpc>
            </a:pPr>
            <a:r>
              <a:rPr dirty="0" err="1" smtClean="0"/>
              <a:t>Coordinación</a:t>
            </a:r>
            <a:r>
              <a:rPr lang="es-MX" dirty="0" smtClean="0"/>
              <a:t> </a:t>
            </a:r>
            <a:r>
              <a:rPr spc="-9" dirty="0"/>
              <a:t>de </a:t>
            </a:r>
            <a:r>
              <a:rPr dirty="0" err="1" smtClean="0"/>
              <a:t>Género</a:t>
            </a:r>
            <a:endParaRPr lang="es-MX" dirty="0" smtClean="0"/>
          </a:p>
          <a:p>
            <a:pPr marL="11206" algn="l">
              <a:lnSpc>
                <a:spcPts val="1456"/>
              </a:lnSpc>
            </a:pPr>
            <a:r>
              <a:rPr lang="es-MX" dirty="0" smtClean="0"/>
              <a:t>Representante </a:t>
            </a:r>
            <a:r>
              <a:rPr lang="es-MX" dirty="0" smtClean="0"/>
              <a:t>de Equidad de </a:t>
            </a:r>
            <a:r>
              <a:rPr lang="es-MX" dirty="0" smtClean="0"/>
              <a:t>Género de la FCA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674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8471" y="2391885"/>
            <a:ext cx="1089525" cy="4466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 txBox="1"/>
          <p:nvPr/>
        </p:nvSpPr>
        <p:spPr>
          <a:xfrm>
            <a:off x="1403928" y="1208121"/>
            <a:ext cx="10307782" cy="442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97830" marR="1415939" algn="just">
              <a:spcBef>
                <a:spcPts val="410"/>
              </a:spcBef>
            </a:pPr>
            <a:r>
              <a:rPr lang="es-MX" sz="2800" b="1" spc="-93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Misión y visión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2868706" y="6384497"/>
            <a:ext cx="3872735" cy="3847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 algn="l">
              <a:lnSpc>
                <a:spcPts val="1456"/>
              </a:lnSpc>
            </a:pPr>
            <a:r>
              <a:rPr dirty="0" err="1" smtClean="0"/>
              <a:t>Coordinación</a:t>
            </a:r>
            <a:r>
              <a:rPr lang="es-MX" dirty="0" smtClean="0"/>
              <a:t> </a:t>
            </a:r>
            <a:r>
              <a:rPr spc="-9" dirty="0"/>
              <a:t>de </a:t>
            </a:r>
            <a:r>
              <a:rPr dirty="0" err="1" smtClean="0"/>
              <a:t>Género</a:t>
            </a:r>
            <a:endParaRPr lang="es-MX" dirty="0" smtClean="0"/>
          </a:p>
          <a:p>
            <a:pPr marL="11206" algn="l">
              <a:lnSpc>
                <a:spcPts val="1456"/>
              </a:lnSpc>
            </a:pPr>
            <a:r>
              <a:rPr lang="es-MX" dirty="0" smtClean="0"/>
              <a:t>Representante </a:t>
            </a:r>
            <a:r>
              <a:rPr lang="es-MX" dirty="0" smtClean="0"/>
              <a:t>de Equidad de </a:t>
            </a:r>
            <a:r>
              <a:rPr lang="es-MX" dirty="0" smtClean="0"/>
              <a:t>Género de la FCA</a:t>
            </a:r>
            <a:endParaRPr dirty="0"/>
          </a:p>
        </p:txBody>
      </p:sp>
      <p:sp>
        <p:nvSpPr>
          <p:cNvPr id="11" name="CuadroTexto 10"/>
          <p:cNvSpPr txBox="1"/>
          <p:nvPr/>
        </p:nvSpPr>
        <p:spPr>
          <a:xfrm>
            <a:off x="2747996" y="1888622"/>
            <a:ext cx="9476510" cy="4257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7830" marR="1415939" algn="just">
              <a:spcBef>
                <a:spcPts val="410"/>
              </a:spcBef>
            </a:pPr>
            <a:r>
              <a:rPr lang="es-MX" sz="2400" b="1" i="1" spc="-93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  <a:cs typeface="Lucida Sans"/>
              </a:rPr>
              <a:t>Misión: </a:t>
            </a:r>
            <a:r>
              <a:rPr lang="es-MX" sz="2400" b="1" i="1" spc="-93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Lucida Sans"/>
              </a:rPr>
              <a:t>promover, respetar, proteger y garantizar el cumplimiento de la legislación sobre la igualdad de derechos humanos de las mujeres y los hombres y llevando a cabo las acciones necesarias para tal fin, mediante procesos de equidad, entre quienes  integran la comunidad universitaria. </a:t>
            </a:r>
          </a:p>
          <a:p>
            <a:pPr marL="397830" marR="1415939" algn="just">
              <a:spcBef>
                <a:spcPts val="410"/>
              </a:spcBef>
            </a:pPr>
            <a:endParaRPr lang="es-MX" sz="2400" b="1" i="1" spc="-93" dirty="0" smtClean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Lucida Sans"/>
            </a:endParaRPr>
          </a:p>
          <a:p>
            <a:pPr marL="397830" marR="1415939" algn="just">
              <a:spcBef>
                <a:spcPts val="410"/>
              </a:spcBef>
            </a:pPr>
            <a:r>
              <a:rPr lang="es-MX" sz="2400" b="1" i="1" spc="-93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  <a:cs typeface="Lucida Sans"/>
              </a:rPr>
              <a:t>Visión: </a:t>
            </a:r>
            <a:r>
              <a:rPr lang="es-MX" sz="2400" b="1" i="1" spc="-93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Lucida Sans"/>
              </a:rPr>
              <a:t>igualdad de oportunidades y derechos entre mujeres y hombres dentro del quehacer cotidiano de las instituciones, erradicando prácticas discriminatorias y diferentes tipos de violencia que están relacionados con roles y estereotipos que se han ido forjando a través de la historia de las sociedades. </a:t>
            </a:r>
            <a:endParaRPr lang="es-MX" sz="2400" b="1" i="1" spc="-93" dirty="0">
              <a:solidFill>
                <a:schemeClr val="accent6">
                  <a:lumMod val="75000"/>
                </a:schemeClr>
              </a:solidFill>
              <a:latin typeface="Gill Sans MT" panose="020B0502020104020203" pitchFamily="34" charset="0"/>
              <a:cs typeface="Lucida San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613087" y="6109684"/>
            <a:ext cx="3218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>
                <a:solidFill>
                  <a:schemeClr val="accent1">
                    <a:lumMod val="75000"/>
                  </a:schemeClr>
                </a:solidFill>
              </a:rPr>
              <a:t>Fuente: Coordinación de Género, UV.</a:t>
            </a:r>
            <a:endParaRPr lang="es-MX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8471" y="2391885"/>
            <a:ext cx="1089525" cy="4466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 txBox="1"/>
          <p:nvPr/>
        </p:nvSpPr>
        <p:spPr>
          <a:xfrm>
            <a:off x="1034473" y="764775"/>
            <a:ext cx="10307782" cy="87309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97830" marR="1415939" algn="just">
              <a:spcBef>
                <a:spcPts val="410"/>
              </a:spcBef>
            </a:pPr>
            <a:r>
              <a:rPr lang="es-MX" sz="2800" b="1" i="1" spc="-93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  <a:cs typeface="Lucida Sans"/>
              </a:rPr>
              <a:t>Actores que participan en para promover la igualdad de género: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2868706" y="6384497"/>
            <a:ext cx="3872735" cy="3847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 algn="l">
              <a:lnSpc>
                <a:spcPts val="1456"/>
              </a:lnSpc>
            </a:pPr>
            <a:r>
              <a:rPr dirty="0" err="1" smtClean="0"/>
              <a:t>Coordinación</a:t>
            </a:r>
            <a:r>
              <a:rPr lang="es-MX" dirty="0" smtClean="0"/>
              <a:t> </a:t>
            </a:r>
            <a:r>
              <a:rPr spc="-9" dirty="0"/>
              <a:t>de </a:t>
            </a:r>
            <a:r>
              <a:rPr dirty="0" err="1" smtClean="0"/>
              <a:t>Género</a:t>
            </a:r>
            <a:endParaRPr lang="es-MX" dirty="0" smtClean="0"/>
          </a:p>
          <a:p>
            <a:pPr marL="11206" algn="l">
              <a:lnSpc>
                <a:spcPts val="1456"/>
              </a:lnSpc>
            </a:pPr>
            <a:r>
              <a:rPr lang="es-MX" dirty="0" smtClean="0"/>
              <a:t>Representante </a:t>
            </a:r>
            <a:r>
              <a:rPr lang="es-MX" dirty="0" smtClean="0"/>
              <a:t>de Equidad de </a:t>
            </a:r>
            <a:r>
              <a:rPr lang="es-MX" dirty="0" smtClean="0"/>
              <a:t>Género de la FCA</a:t>
            </a:r>
            <a:endParaRPr dirty="0"/>
          </a:p>
        </p:txBody>
      </p:sp>
      <p:sp>
        <p:nvSpPr>
          <p:cNvPr id="5" name="Elipse 4"/>
          <p:cNvSpPr/>
          <p:nvPr/>
        </p:nvSpPr>
        <p:spPr>
          <a:xfrm>
            <a:off x="2930091" y="3493615"/>
            <a:ext cx="1874982" cy="812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Promoción</a:t>
            </a:r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5738142" y="3240453"/>
            <a:ext cx="1874982" cy="812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Prevención</a:t>
            </a:r>
            <a:endParaRPr lang="es-MX" dirty="0"/>
          </a:p>
        </p:txBody>
      </p:sp>
      <p:sp>
        <p:nvSpPr>
          <p:cNvPr id="7" name="Elipse 6"/>
          <p:cNvSpPr/>
          <p:nvPr/>
        </p:nvSpPr>
        <p:spPr>
          <a:xfrm>
            <a:off x="2930091" y="5486122"/>
            <a:ext cx="1874982" cy="812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Sanción</a:t>
            </a:r>
            <a:endParaRPr lang="es-MX" dirty="0"/>
          </a:p>
        </p:txBody>
      </p:sp>
      <p:sp>
        <p:nvSpPr>
          <p:cNvPr id="8" name="Elipse 7"/>
          <p:cNvSpPr/>
          <p:nvPr/>
        </p:nvSpPr>
        <p:spPr>
          <a:xfrm>
            <a:off x="8728288" y="3493615"/>
            <a:ext cx="1874982" cy="812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Atención</a:t>
            </a:r>
            <a:endParaRPr lang="es-MX" dirty="0"/>
          </a:p>
        </p:txBody>
      </p:sp>
      <p:sp>
        <p:nvSpPr>
          <p:cNvPr id="9" name="Elipse 8"/>
          <p:cNvSpPr/>
          <p:nvPr/>
        </p:nvSpPr>
        <p:spPr>
          <a:xfrm>
            <a:off x="8816113" y="5361431"/>
            <a:ext cx="2124375" cy="812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Erradicación</a:t>
            </a:r>
            <a:endParaRPr lang="es-MX" dirty="0"/>
          </a:p>
        </p:txBody>
      </p:sp>
      <p:sp>
        <p:nvSpPr>
          <p:cNvPr id="10" name="Rectángulo redondeado 9"/>
          <p:cNvSpPr/>
          <p:nvPr/>
        </p:nvSpPr>
        <p:spPr>
          <a:xfrm>
            <a:off x="5228870" y="4472570"/>
            <a:ext cx="3163446" cy="8888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Violencia y discriminación por causa de sexo o género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177310" y="1941414"/>
            <a:ext cx="7970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7830" marR="1415939" algn="ctr">
              <a:spcBef>
                <a:spcPts val="410"/>
              </a:spcBef>
            </a:pPr>
            <a:r>
              <a:rPr lang="es-MX" sz="2800" b="1" i="1" spc="-93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Lucida Sans"/>
              </a:rPr>
              <a:t>Todos los </a:t>
            </a:r>
            <a:r>
              <a:rPr lang="es-MX" sz="2800" b="1" i="1" spc="-93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Lucida Sans"/>
              </a:rPr>
              <a:t>integrantes </a:t>
            </a:r>
            <a:r>
              <a:rPr lang="es-MX" sz="2800" b="1" i="1" spc="-93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Lucida Sans"/>
              </a:rPr>
              <a:t>de la comunidad universitaria</a:t>
            </a:r>
            <a:r>
              <a:rPr lang="es-MX" sz="2800" b="1" i="1" spc="-93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  <a:cs typeface="Lucida Sans"/>
              </a:rPr>
              <a:t>.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4673600" y="4138828"/>
            <a:ext cx="586053" cy="33374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6607531" y="4066613"/>
            <a:ext cx="63680" cy="37701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8401552" y="5210437"/>
            <a:ext cx="555270" cy="33157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H="1">
            <a:off x="8326580" y="4138828"/>
            <a:ext cx="489533" cy="3048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Conector recto 16"/>
          <p:cNvCxnSpPr>
            <a:stCxn id="7" idx="7"/>
          </p:cNvCxnSpPr>
          <p:nvPr/>
        </p:nvCxnSpPr>
        <p:spPr>
          <a:xfrm flipV="1">
            <a:off x="4530488" y="5203948"/>
            <a:ext cx="698382" cy="40120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8471" y="2391885"/>
            <a:ext cx="1089525" cy="4466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 txBox="1"/>
          <p:nvPr/>
        </p:nvSpPr>
        <p:spPr>
          <a:xfrm>
            <a:off x="1403928" y="1208121"/>
            <a:ext cx="10307782" cy="442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97830" marR="1415939" algn="just">
              <a:spcBef>
                <a:spcPts val="410"/>
              </a:spcBef>
            </a:pPr>
            <a:r>
              <a:rPr lang="es-MX" sz="2800" b="1" i="1" spc="-93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  <a:cs typeface="Lucida Sans"/>
              </a:rPr>
              <a:t>¿Función de los Representantes de Equidad de Género?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2868706" y="6384497"/>
            <a:ext cx="3872735" cy="3847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 algn="l">
              <a:lnSpc>
                <a:spcPts val="1456"/>
              </a:lnSpc>
            </a:pPr>
            <a:r>
              <a:rPr dirty="0" err="1" smtClean="0"/>
              <a:t>Coordinación</a:t>
            </a:r>
            <a:r>
              <a:rPr lang="es-MX" dirty="0" smtClean="0"/>
              <a:t> </a:t>
            </a:r>
            <a:r>
              <a:rPr spc="-9" dirty="0"/>
              <a:t>de </a:t>
            </a:r>
            <a:r>
              <a:rPr dirty="0" err="1" smtClean="0"/>
              <a:t>Género</a:t>
            </a:r>
            <a:endParaRPr lang="es-MX" dirty="0" smtClean="0"/>
          </a:p>
          <a:p>
            <a:pPr marL="11206" algn="l">
              <a:lnSpc>
                <a:spcPts val="1456"/>
              </a:lnSpc>
            </a:pPr>
            <a:r>
              <a:rPr lang="es-MX" dirty="0" smtClean="0"/>
              <a:t>Representante </a:t>
            </a:r>
            <a:r>
              <a:rPr lang="es-MX" dirty="0" smtClean="0"/>
              <a:t>de Equidad de </a:t>
            </a:r>
            <a:r>
              <a:rPr lang="es-MX" dirty="0" smtClean="0"/>
              <a:t>Género de la FCA</a:t>
            </a:r>
            <a:endParaRPr dirty="0"/>
          </a:p>
        </p:txBody>
      </p:sp>
      <p:sp>
        <p:nvSpPr>
          <p:cNvPr id="11" name="CuadroTexto 10"/>
          <p:cNvSpPr txBox="1"/>
          <p:nvPr/>
        </p:nvSpPr>
        <p:spPr>
          <a:xfrm>
            <a:off x="3491346" y="3031305"/>
            <a:ext cx="79709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7830" marR="1415939" algn="ctr">
              <a:spcBef>
                <a:spcPts val="410"/>
              </a:spcBef>
            </a:pPr>
            <a:r>
              <a:rPr lang="es-MX" sz="3200" b="1" i="1" spc="-93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Lucida Sans"/>
              </a:rPr>
              <a:t>Encargados de promover acciones en materia de equidad e igualdad de género dentro de las entidades académicas de la Universidad.</a:t>
            </a:r>
            <a:endParaRPr lang="es-MX" sz="3200" b="1" i="1" spc="-93" dirty="0">
              <a:solidFill>
                <a:schemeClr val="accent6">
                  <a:lumMod val="75000"/>
                </a:schemeClr>
              </a:solidFill>
              <a:latin typeface="Gill Sans MT" panose="020B0502020104020203" pitchFamily="34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50534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8471" y="2391885"/>
            <a:ext cx="1089525" cy="4466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 txBox="1"/>
          <p:nvPr/>
        </p:nvSpPr>
        <p:spPr>
          <a:xfrm>
            <a:off x="1311564" y="1315091"/>
            <a:ext cx="10307782" cy="442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97830" marR="1415939" algn="just">
              <a:spcBef>
                <a:spcPts val="410"/>
              </a:spcBef>
            </a:pPr>
            <a:r>
              <a:rPr lang="es-MX" sz="2800" b="1" i="1" spc="-93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  <a:cs typeface="Lucida Sans"/>
              </a:rPr>
              <a:t>Representante de Género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2868706" y="6384497"/>
            <a:ext cx="3872735" cy="3847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 algn="l">
              <a:lnSpc>
                <a:spcPts val="1456"/>
              </a:lnSpc>
            </a:pPr>
            <a:r>
              <a:rPr dirty="0" err="1" smtClean="0"/>
              <a:t>Coordinación</a:t>
            </a:r>
            <a:r>
              <a:rPr lang="es-MX" dirty="0" smtClean="0"/>
              <a:t> </a:t>
            </a:r>
            <a:r>
              <a:rPr spc="-9" dirty="0"/>
              <a:t>de </a:t>
            </a:r>
            <a:r>
              <a:rPr dirty="0" err="1" smtClean="0"/>
              <a:t>Género</a:t>
            </a:r>
            <a:endParaRPr lang="es-MX" dirty="0" smtClean="0"/>
          </a:p>
          <a:p>
            <a:pPr marL="11206" algn="l">
              <a:lnSpc>
                <a:spcPts val="1456"/>
              </a:lnSpc>
            </a:pPr>
            <a:r>
              <a:rPr lang="es-MX" dirty="0" smtClean="0"/>
              <a:t>Representante de </a:t>
            </a:r>
            <a:r>
              <a:rPr lang="es-MX" dirty="0" smtClean="0"/>
              <a:t>Equidad de Género </a:t>
            </a:r>
            <a:r>
              <a:rPr lang="es-MX" dirty="0" smtClean="0"/>
              <a:t>de la FCA</a:t>
            </a:r>
            <a:endParaRPr dirty="0"/>
          </a:p>
        </p:txBody>
      </p:sp>
      <p:sp>
        <p:nvSpPr>
          <p:cNvPr id="11" name="CuadroTexto 10"/>
          <p:cNvSpPr txBox="1"/>
          <p:nvPr/>
        </p:nvSpPr>
        <p:spPr>
          <a:xfrm>
            <a:off x="3371273" y="2754214"/>
            <a:ext cx="7970982" cy="299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5030" marR="1415939" indent="-457200" algn="just">
              <a:spcBef>
                <a:spcPts val="410"/>
              </a:spcBef>
              <a:buFont typeface="Arial" panose="020B0604020202020204" pitchFamily="34" charset="0"/>
              <a:buChar char="•"/>
            </a:pPr>
            <a:r>
              <a:rPr lang="es-MX" sz="2600" b="1" i="1" spc="-93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Lucida Sans"/>
              </a:rPr>
              <a:t>Brindar asesoría y orientación en materia jurídica con perspectiva de género, discriminación por sexo o género, hostigamiento sexual o acoso sexual. </a:t>
            </a:r>
          </a:p>
          <a:p>
            <a:pPr marL="855030" marR="1415939" indent="-457200" algn="just">
              <a:spcBef>
                <a:spcPts val="410"/>
              </a:spcBef>
              <a:buFont typeface="Arial" panose="020B0604020202020204" pitchFamily="34" charset="0"/>
              <a:buChar char="•"/>
            </a:pPr>
            <a:r>
              <a:rPr lang="es-MX" sz="2600" b="1" i="1" spc="-93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Lucida Sans"/>
              </a:rPr>
              <a:t>Canalizar a las instancias de atención respectivas los casos que se presenten.</a:t>
            </a:r>
          </a:p>
          <a:p>
            <a:pPr marL="855030" marR="1415939" indent="-457200" algn="just">
              <a:spcBef>
                <a:spcPts val="410"/>
              </a:spcBef>
              <a:buFont typeface="Arial" panose="020B0604020202020204" pitchFamily="34" charset="0"/>
              <a:buChar char="•"/>
            </a:pPr>
            <a:r>
              <a:rPr lang="es-MX" sz="2600" b="1" i="1" spc="-93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Lucida Sans"/>
              </a:rPr>
              <a:t>Promover la equidad de género.</a:t>
            </a:r>
            <a:endParaRPr lang="es-MX" sz="2600" b="1" i="1" spc="-93" dirty="0">
              <a:solidFill>
                <a:schemeClr val="accent6">
                  <a:lumMod val="75000"/>
                </a:schemeClr>
              </a:solidFill>
              <a:latin typeface="Gill Sans MT" panose="020B0502020104020203" pitchFamily="34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8097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8471" y="2391885"/>
            <a:ext cx="1089525" cy="4466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 txBox="1"/>
          <p:nvPr/>
        </p:nvSpPr>
        <p:spPr>
          <a:xfrm>
            <a:off x="1311564" y="1315091"/>
            <a:ext cx="10307782" cy="442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97830" marR="1415939" algn="just">
              <a:spcBef>
                <a:spcPts val="410"/>
              </a:spcBef>
            </a:pPr>
            <a:r>
              <a:rPr lang="es-MX" sz="2800" b="1" i="1" spc="-93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  <a:cs typeface="Lucida Sans"/>
              </a:rPr>
              <a:t>Preguntas frecuentes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2868706" y="6384497"/>
            <a:ext cx="3872735" cy="3847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 algn="l">
              <a:lnSpc>
                <a:spcPts val="1456"/>
              </a:lnSpc>
            </a:pPr>
            <a:r>
              <a:rPr dirty="0" err="1" smtClean="0"/>
              <a:t>Coordinación</a:t>
            </a:r>
            <a:r>
              <a:rPr lang="es-MX" dirty="0" smtClean="0"/>
              <a:t> </a:t>
            </a:r>
            <a:r>
              <a:rPr spc="-9" dirty="0"/>
              <a:t>de </a:t>
            </a:r>
            <a:r>
              <a:rPr dirty="0" err="1" smtClean="0"/>
              <a:t>Género</a:t>
            </a:r>
            <a:endParaRPr lang="es-MX" dirty="0" smtClean="0"/>
          </a:p>
          <a:p>
            <a:pPr marL="11206" algn="l">
              <a:lnSpc>
                <a:spcPts val="1456"/>
              </a:lnSpc>
            </a:pPr>
            <a:r>
              <a:rPr lang="es-MX" dirty="0" smtClean="0"/>
              <a:t>Representante de </a:t>
            </a:r>
            <a:r>
              <a:rPr lang="es-MX" dirty="0" smtClean="0"/>
              <a:t>Equidad de Género </a:t>
            </a:r>
            <a:r>
              <a:rPr lang="es-MX" dirty="0" smtClean="0"/>
              <a:t>de la FCA</a:t>
            </a:r>
            <a:endParaRPr dirty="0"/>
          </a:p>
        </p:txBody>
      </p:sp>
      <p:sp>
        <p:nvSpPr>
          <p:cNvPr id="11" name="CuadroTexto 10"/>
          <p:cNvSpPr txBox="1"/>
          <p:nvPr/>
        </p:nvSpPr>
        <p:spPr>
          <a:xfrm>
            <a:off x="2747996" y="2550188"/>
            <a:ext cx="8335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5030" marR="1415939" indent="-457200" algn="just">
              <a:spcBef>
                <a:spcPts val="410"/>
              </a:spcBef>
              <a:buFont typeface="Arial" panose="020B0604020202020204" pitchFamily="34" charset="0"/>
              <a:buChar char="•"/>
            </a:pPr>
            <a:r>
              <a:rPr lang="es-MX" sz="2400" b="1" i="1" spc="-93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Lucida Sans"/>
              </a:rPr>
              <a:t>¿Cómo puedo recibir orientación en materia jurídica?</a:t>
            </a:r>
            <a:endParaRPr lang="es-MX" sz="2400" b="1" i="1" spc="-93" dirty="0">
              <a:solidFill>
                <a:schemeClr val="accent6">
                  <a:lumMod val="75000"/>
                </a:schemeClr>
              </a:solidFill>
              <a:latin typeface="Gill Sans MT" panose="020B0502020104020203" pitchFamily="34" charset="0"/>
              <a:cs typeface="Lucida San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720597" y="3911198"/>
            <a:ext cx="60416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i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Acércate </a:t>
            </a:r>
            <a:r>
              <a:rPr lang="es-MX" sz="2200" i="1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 la coordinación, ya sea </a:t>
            </a:r>
            <a:r>
              <a:rPr lang="es-MX" sz="2200" i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de manera </a:t>
            </a:r>
            <a:r>
              <a:rPr lang="es-MX" sz="2200" i="1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presencial o </a:t>
            </a:r>
            <a:r>
              <a:rPr lang="es-MX" sz="2200" i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correo electrónico, para exponer tus dudas y recibir la orientación requerida. </a:t>
            </a:r>
          </a:p>
        </p:txBody>
      </p:sp>
    </p:spTree>
    <p:extLst>
      <p:ext uri="{BB962C8B-B14F-4D97-AF65-F5344CB8AC3E}">
        <p14:creationId xmlns:p14="http://schemas.microsoft.com/office/powerpoint/2010/main" val="136787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8471" y="2391885"/>
            <a:ext cx="1089525" cy="4466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 txBox="1"/>
          <p:nvPr/>
        </p:nvSpPr>
        <p:spPr>
          <a:xfrm>
            <a:off x="1311564" y="1315091"/>
            <a:ext cx="10307782" cy="442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97830" marR="1415939" algn="just">
              <a:spcBef>
                <a:spcPts val="410"/>
              </a:spcBef>
            </a:pPr>
            <a:r>
              <a:rPr lang="es-MX" sz="2800" b="1" i="1" spc="-93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  <a:cs typeface="Lucida Sans"/>
              </a:rPr>
              <a:t>Preguntas frecuentes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2868706" y="6384497"/>
            <a:ext cx="3872735" cy="3847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 algn="l">
              <a:lnSpc>
                <a:spcPts val="1456"/>
              </a:lnSpc>
            </a:pPr>
            <a:r>
              <a:rPr dirty="0" err="1" smtClean="0"/>
              <a:t>Coordinación</a:t>
            </a:r>
            <a:r>
              <a:rPr lang="es-MX" dirty="0" smtClean="0"/>
              <a:t> </a:t>
            </a:r>
            <a:r>
              <a:rPr spc="-9" dirty="0"/>
              <a:t>de </a:t>
            </a:r>
            <a:r>
              <a:rPr dirty="0" err="1" smtClean="0"/>
              <a:t>Género</a:t>
            </a:r>
            <a:endParaRPr lang="es-MX" dirty="0" smtClean="0"/>
          </a:p>
          <a:p>
            <a:pPr marL="11206" algn="l">
              <a:lnSpc>
                <a:spcPts val="1456"/>
              </a:lnSpc>
            </a:pPr>
            <a:r>
              <a:rPr lang="es-MX" dirty="0" smtClean="0"/>
              <a:t>Representante de </a:t>
            </a:r>
            <a:r>
              <a:rPr lang="es-MX" dirty="0" smtClean="0"/>
              <a:t>Equidad de Género </a:t>
            </a:r>
            <a:r>
              <a:rPr lang="es-MX" dirty="0" smtClean="0"/>
              <a:t>de la FCA</a:t>
            </a:r>
            <a:endParaRPr dirty="0"/>
          </a:p>
        </p:txBody>
      </p:sp>
      <p:sp>
        <p:nvSpPr>
          <p:cNvPr id="7" name="CuadroTexto 6"/>
          <p:cNvSpPr txBox="1"/>
          <p:nvPr/>
        </p:nvSpPr>
        <p:spPr>
          <a:xfrm>
            <a:off x="2590979" y="2391885"/>
            <a:ext cx="9245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5030" marR="1415939" indent="-457200" algn="just">
              <a:spcBef>
                <a:spcPts val="410"/>
              </a:spcBef>
              <a:buFont typeface="Arial" panose="020B0604020202020204" pitchFamily="34" charset="0"/>
              <a:buChar char="•"/>
            </a:pPr>
            <a:r>
              <a:rPr lang="es-MX" sz="2400" b="1" i="1" spc="-93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Lucida Sans"/>
              </a:rPr>
              <a:t>¿Cuáles han sido los modelos de atención con perspectiva de género para prevenir, atender, sancionar a la violencia de género han sido elaborados por la Coordinación de Género de la UV?</a:t>
            </a:r>
            <a:endParaRPr lang="es-MX" sz="2400" b="1" i="1" spc="-93" dirty="0">
              <a:solidFill>
                <a:schemeClr val="accent6">
                  <a:lumMod val="75000"/>
                </a:schemeClr>
              </a:solidFill>
              <a:latin typeface="Gill Sans MT" panose="020B0502020104020203" pitchFamily="34" charset="0"/>
              <a:cs typeface="Lucida San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260436" y="4249691"/>
            <a:ext cx="7462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i="1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Se ha impulsado la creación de modelos para atender la violencia de género en sus diversas modalidades, tales como el Protocolo para Atender la Violencia de Género en la Universidad Veracruzana. </a:t>
            </a:r>
            <a:endParaRPr lang="es-MX" sz="2200" i="1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7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8471" y="2391885"/>
            <a:ext cx="1089525" cy="4466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 txBox="1"/>
          <p:nvPr/>
        </p:nvSpPr>
        <p:spPr>
          <a:xfrm>
            <a:off x="1311564" y="1315091"/>
            <a:ext cx="10307782" cy="442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97830" marR="1415939" algn="just">
              <a:spcBef>
                <a:spcPts val="410"/>
              </a:spcBef>
            </a:pPr>
            <a:r>
              <a:rPr lang="es-MX" sz="2800" b="1" i="1" spc="-93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  <a:cs typeface="Lucida Sans"/>
              </a:rPr>
              <a:t>Preguntas frecuentes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2868706" y="6384497"/>
            <a:ext cx="3872735" cy="3847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 algn="l">
              <a:lnSpc>
                <a:spcPts val="1456"/>
              </a:lnSpc>
            </a:pPr>
            <a:r>
              <a:rPr dirty="0" err="1" smtClean="0"/>
              <a:t>Coordinación</a:t>
            </a:r>
            <a:r>
              <a:rPr lang="es-MX" dirty="0" smtClean="0"/>
              <a:t> </a:t>
            </a:r>
            <a:r>
              <a:rPr spc="-9" dirty="0"/>
              <a:t>de </a:t>
            </a:r>
            <a:r>
              <a:rPr dirty="0" err="1" smtClean="0"/>
              <a:t>Género</a:t>
            </a:r>
            <a:endParaRPr lang="es-MX" dirty="0" smtClean="0"/>
          </a:p>
          <a:p>
            <a:pPr marL="11206" algn="l">
              <a:lnSpc>
                <a:spcPts val="1456"/>
              </a:lnSpc>
            </a:pPr>
            <a:r>
              <a:rPr lang="es-MX" dirty="0" smtClean="0"/>
              <a:t>Representante de </a:t>
            </a:r>
            <a:r>
              <a:rPr lang="es-MX" dirty="0" smtClean="0"/>
              <a:t>Equidad de Género </a:t>
            </a:r>
            <a:r>
              <a:rPr lang="es-MX" dirty="0" smtClean="0"/>
              <a:t>de la FCA</a:t>
            </a:r>
            <a:endParaRPr dirty="0"/>
          </a:p>
        </p:txBody>
      </p:sp>
      <p:sp>
        <p:nvSpPr>
          <p:cNvPr id="7" name="CuadroTexto 6"/>
          <p:cNvSpPr txBox="1"/>
          <p:nvPr/>
        </p:nvSpPr>
        <p:spPr>
          <a:xfrm>
            <a:off x="2668011" y="2102620"/>
            <a:ext cx="9245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5030" marR="1415939" indent="-457200" algn="just">
              <a:spcBef>
                <a:spcPts val="410"/>
              </a:spcBef>
              <a:buFont typeface="Arial" panose="020B0604020202020204" pitchFamily="34" charset="0"/>
              <a:buChar char="•"/>
            </a:pPr>
            <a:r>
              <a:rPr lang="es-MX" sz="2400" b="1" i="1" spc="-93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Lucida Sans"/>
              </a:rPr>
              <a:t>¿A dónde me pueden canalizar cuando requiero atención por cuestiones de género ?</a:t>
            </a:r>
            <a:endParaRPr lang="es-MX" sz="2400" b="1" i="1" spc="-93" dirty="0">
              <a:solidFill>
                <a:schemeClr val="accent6">
                  <a:lumMod val="75000"/>
                </a:schemeClr>
              </a:solidFill>
              <a:latin typeface="Gill Sans MT" panose="020B0502020104020203" pitchFamily="34" charset="0"/>
              <a:cs typeface="Lucida San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75" y="2933617"/>
            <a:ext cx="8657070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8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562</Words>
  <Application>Microsoft Office PowerPoint</Application>
  <PresentationFormat>Panorámica</PresentationFormat>
  <Paragraphs>74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Book Antiqua</vt:lpstr>
      <vt:lpstr>Calibri</vt:lpstr>
      <vt:lpstr>Calibri Light</vt:lpstr>
      <vt:lpstr>Gill Sans MT</vt:lpstr>
      <vt:lpstr>Lucida Sans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Propitario</dc:creator>
  <cp:lastModifiedBy>Propitario</cp:lastModifiedBy>
  <cp:revision>9</cp:revision>
  <dcterms:created xsi:type="dcterms:W3CDTF">2020-08-30T19:47:58Z</dcterms:created>
  <dcterms:modified xsi:type="dcterms:W3CDTF">2020-08-30T20:38:14Z</dcterms:modified>
</cp:coreProperties>
</file>