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257" r:id="rId3"/>
    <p:sldId id="258" r:id="rId4"/>
    <p:sldId id="260" r:id="rId5"/>
    <p:sldId id="287" r:id="rId6"/>
    <p:sldId id="281" r:id="rId7"/>
    <p:sldId id="261" r:id="rId8"/>
    <p:sldId id="266" r:id="rId9"/>
    <p:sldId id="267" r:id="rId10"/>
    <p:sldId id="280" r:id="rId11"/>
    <p:sldId id="276" r:id="rId12"/>
    <p:sldId id="277" r:id="rId13"/>
    <p:sldId id="262" r:id="rId14"/>
    <p:sldId id="264" r:id="rId15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6161190" cy="285739"/>
          </a:xfrm>
        </p:spPr>
        <p:txBody>
          <a:bodyPr/>
          <a:lstStyle/>
          <a:p>
            <a:r>
              <a:rPr lang="es-MX" sz="2200" dirty="0" smtClean="0"/>
              <a:t>Calendario</a:t>
            </a:r>
            <a:endParaRPr lang="es-MX" sz="22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77137"/>
              </p:ext>
            </p:extLst>
          </p:nvPr>
        </p:nvGraphicFramePr>
        <p:xfrm>
          <a:off x="1578716" y="1491630"/>
          <a:ext cx="6696744" cy="180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266">
                  <a:extLst>
                    <a:ext uri="{9D8B030D-6E8A-4147-A177-3AD203B41FA5}">
                      <a16:colId xmlns:a16="http://schemas.microsoft.com/office/drawing/2014/main" val="1101495735"/>
                    </a:ext>
                  </a:extLst>
                </a:gridCol>
                <a:gridCol w="4385478">
                  <a:extLst>
                    <a:ext uri="{9D8B030D-6E8A-4147-A177-3AD203B41FA5}">
                      <a16:colId xmlns:a16="http://schemas.microsoft.com/office/drawing/2014/main" val="2517780013"/>
                    </a:ext>
                  </a:extLst>
                </a:gridCol>
              </a:tblGrid>
              <a:tr h="252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Proceso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Fechas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180542"/>
                  </a:ext>
                </a:extLst>
              </a:tr>
              <a:tr h="225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Apertura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Septiembre del 2024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763"/>
                  </a:ext>
                </a:extLst>
              </a:tr>
              <a:tr h="9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Cortes de información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Noviembre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 –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retroalimentación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Diciembre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Febrero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Marzo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Abril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Mayo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53324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 de cierre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31 de marzo del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083281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668F03-AF59-C66C-6857-E288A30C7E91}"/>
              </a:ext>
            </a:extLst>
          </p:cNvPr>
          <p:cNvSpPr txBox="1"/>
          <p:nvPr/>
        </p:nvSpPr>
        <p:spPr>
          <a:xfrm>
            <a:off x="755576" y="3633161"/>
            <a:ext cx="7375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Las fechas establecidas son improrrogables.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Cada Fuente de Información establece internamente sus fechas de recepción, las cuales deben ser informadas de forma oportuna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  <a:endParaRPr lang="es-MX" alt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6587"/>
            <a:ext cx="43205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Ejemplo de envío de inconsistencias</a:t>
            </a:r>
            <a:endParaRPr lang="es-MX" sz="2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D83A7A7-7AC3-C1F7-8832-24E2847F4E68}"/>
              </a:ext>
            </a:extLst>
          </p:cNvPr>
          <p:cNvSpPr txBox="1"/>
          <p:nvPr/>
        </p:nvSpPr>
        <p:spPr>
          <a:xfrm>
            <a:off x="6084168" y="1055450"/>
            <a:ext cx="2025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64259"/>
            <a:ext cx="490158" cy="490157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897213"/>
              </p:ext>
            </p:extLst>
          </p:nvPr>
        </p:nvGraphicFramePr>
        <p:xfrm>
          <a:off x="442692" y="1707654"/>
          <a:ext cx="8017740" cy="2815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1116">
                  <a:extLst>
                    <a:ext uri="{9D8B030D-6E8A-4147-A177-3AD203B41FA5}">
                      <a16:colId xmlns:a16="http://schemas.microsoft.com/office/drawing/2014/main" val="311813669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2877042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608327806"/>
                    </a:ext>
                  </a:extLst>
                </a:gridCol>
              </a:tblGrid>
              <a:tr h="230916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u="none" strike="noStrike" dirty="0">
                          <a:effectLst/>
                        </a:rPr>
                        <a:t>Entidad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u="none" strike="noStrike" dirty="0">
                          <a:effectLst/>
                        </a:rPr>
                        <a:t>Indicador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u="none" strike="noStrike" dirty="0">
                          <a:effectLst/>
                        </a:rPr>
                        <a:t>Inconsistencias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extLst>
                  <a:ext uri="{0D108BD9-81ED-4DB2-BD59-A6C34878D82A}">
                    <a16:rowId xmlns:a16="http://schemas.microsoft.com/office/drawing/2014/main" val="3925495078"/>
                  </a:ext>
                </a:extLst>
              </a:tr>
              <a:tr h="366281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VICE-RECTORIA (Coatzacoalcos-Minatitlán)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Organizador de eventos académicos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Registro duplicado: 248 con 72, favor de realizar la corrección</a:t>
                      </a:r>
                      <a:r>
                        <a:rPr lang="es-MX" sz="1200" u="none" strike="noStrike" dirty="0" smtClean="0">
                          <a:effectLst/>
                        </a:rPr>
                        <a:t>.</a:t>
                      </a:r>
                    </a:p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extLst>
                  <a:ext uri="{0D108BD9-81ED-4DB2-BD59-A6C34878D82A}">
                    <a16:rowId xmlns:a16="http://schemas.microsoft.com/office/drawing/2014/main" val="3981039665"/>
                  </a:ext>
                </a:extLst>
              </a:tr>
              <a:tr h="619497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VICE-RECTORIA (Poza Rica-Tuxpan)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Otros recursos externos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El registro con número 31 ya fue reportado por la Dirección General del Área Académica del Área Biológico - Agropecuarias, favor de eliminar para </a:t>
                      </a:r>
                      <a:r>
                        <a:rPr lang="es-MX" sz="1200" u="none" strike="noStrike" dirty="0" smtClean="0">
                          <a:effectLst/>
                        </a:rPr>
                        <a:t>evitar </a:t>
                      </a:r>
                      <a:r>
                        <a:rPr lang="es-MX" sz="1200" u="none" strike="noStrike" dirty="0">
                          <a:effectLst/>
                        </a:rPr>
                        <a:t>duplicidad</a:t>
                      </a:r>
                      <a:r>
                        <a:rPr lang="es-MX" sz="1200" u="none" strike="noStrike" dirty="0" smtClean="0">
                          <a:effectLst/>
                        </a:rPr>
                        <a:t>.</a:t>
                      </a:r>
                    </a:p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extLst>
                  <a:ext uri="{0D108BD9-81ED-4DB2-BD59-A6C34878D82A}">
                    <a16:rowId xmlns:a16="http://schemas.microsoft.com/office/drawing/2014/main" val="1158132571"/>
                  </a:ext>
                </a:extLst>
              </a:tr>
              <a:tr h="1281984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VICE-RECTORIA (Veracruz)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Coordinador regional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La coordinación del académico registrada en el número 57 ya han sido reportadas por la Facultad de Psicología (Veracruz) en el indicador 3.5.4.1, favor de eliminar para evitar duplicidad, o en caso de que considere se encuentra correcto el registro justifique o complemente la información para que el Departamento pueda visualizar la diferencia.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963" marR="7963" marT="7963" marB="0" anchor="b"/>
                </a:tc>
                <a:extLst>
                  <a:ext uri="{0D108BD9-81ED-4DB2-BD59-A6C34878D82A}">
                    <a16:rowId xmlns:a16="http://schemas.microsoft.com/office/drawing/2014/main" val="2399770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0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437059"/>
            <a:ext cx="3408252" cy="142803"/>
          </a:xfrm>
        </p:spPr>
        <p:txBody>
          <a:bodyPr/>
          <a:lstStyle/>
          <a:p>
            <a:r>
              <a:rPr lang="es-MX" dirty="0" smtClean="0"/>
              <a:t>16 de Octubre del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172541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(Vicerrectorías)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ES_tradnl" sz="1600" dirty="0" smtClean="0"/>
              <a:t>3.2.2 </a:t>
            </a:r>
            <a:r>
              <a:rPr lang="es-ES_tradnl" sz="1600" dirty="0"/>
              <a:t>Otros </a:t>
            </a:r>
            <a:r>
              <a:rPr lang="es-ES_tradnl" sz="1600" dirty="0" smtClean="0"/>
              <a:t>recursos externos</a:t>
            </a:r>
          </a:p>
          <a:p>
            <a:r>
              <a:rPr lang="es-ES_tradnl" sz="1200" dirty="0" smtClean="0"/>
              <a:t>Se aumenta el puntaje máximo de las </a:t>
            </a:r>
            <a:r>
              <a:rPr lang="es-ES_tradnl" sz="1200" dirty="0" err="1" smtClean="0"/>
              <a:t>subvariables</a:t>
            </a:r>
            <a:r>
              <a:rPr lang="pt-BR" sz="1200" dirty="0" smtClean="0"/>
              <a:t> </a:t>
            </a:r>
            <a:r>
              <a:rPr lang="pt-BR" sz="1200" dirty="0"/>
              <a:t>De 100,001 a </a:t>
            </a:r>
            <a:r>
              <a:rPr lang="pt-BR" sz="1200" dirty="0" smtClean="0"/>
              <a:t>200,000 </a:t>
            </a:r>
            <a:r>
              <a:rPr lang="es-MX" sz="1200" dirty="0"/>
              <a:t>de 15 a 20 </a:t>
            </a:r>
            <a:r>
              <a:rPr lang="pt-BR" sz="1200" dirty="0" smtClean="0"/>
              <a:t>y </a:t>
            </a:r>
            <a:r>
              <a:rPr lang="es-MX" sz="1200" dirty="0"/>
              <a:t>De 20,000 a </a:t>
            </a:r>
            <a:r>
              <a:rPr lang="es-MX" sz="1200" dirty="0" smtClean="0"/>
              <a:t>100,000 de 8 a 15.</a:t>
            </a:r>
          </a:p>
          <a:p>
            <a:r>
              <a:rPr lang="es-MX" sz="1600" dirty="0" smtClean="0"/>
              <a:t>3.7.3.2 </a:t>
            </a:r>
            <a:r>
              <a:rPr lang="es-MX" sz="1600" dirty="0"/>
              <a:t>Comisión para la conducción de procesos de innovación, internacionalización e interculturalidad en la docencia, así como gestión académica y docente.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Aumenta el puntaje máximo de 15 a 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No se consideran las participaciones como revisor de trabajos </a:t>
            </a:r>
            <a:r>
              <a:rPr lang="es-MX" sz="1200" dirty="0" err="1"/>
              <a:t>recepcionales</a:t>
            </a:r>
            <a:r>
              <a:rPr lang="es-MX" sz="1200" dirty="0"/>
              <a:t> o tesis para pasar a concursos, ya que serán consideradas en el indicador 3.5.2 Miembro de órganos de evaluación de procesos académicos</a:t>
            </a:r>
            <a:r>
              <a:rPr lang="es-MX" sz="1200" dirty="0" smtClean="0"/>
              <a:t>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418275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2263</TotalTime>
  <Words>767</Words>
  <Application>Microsoft Office PowerPoint</Application>
  <PresentationFormat>Presentación en pantalla (16:9)</PresentationFormat>
  <Paragraphs>105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Numeralia del ejercicio 2021-2023</vt:lpstr>
      <vt:lpstr>Presentación de PowerPoint</vt:lpstr>
      <vt:lpstr>Proceso</vt:lpstr>
      <vt:lpstr>Proceso</vt:lpstr>
      <vt:lpstr>Sistema de Captura de Fuentes de Información (SiCFI)</vt:lpstr>
      <vt:lpstr>Corte de información</vt:lpstr>
      <vt:lpstr>Calendario</vt:lpstr>
      <vt:lpstr>Ejemplo de envío de inconsistencias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94</cp:revision>
  <dcterms:created xsi:type="dcterms:W3CDTF">2024-02-21T15:45:22Z</dcterms:created>
  <dcterms:modified xsi:type="dcterms:W3CDTF">2024-10-16T15:33:35Z</dcterms:modified>
</cp:coreProperties>
</file>