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3" r:id="rId2"/>
    <p:sldId id="257" r:id="rId3"/>
    <p:sldId id="258" r:id="rId4"/>
    <p:sldId id="260" r:id="rId5"/>
    <p:sldId id="287" r:id="rId6"/>
    <p:sldId id="291" r:id="rId7"/>
    <p:sldId id="281" r:id="rId8"/>
    <p:sldId id="261" r:id="rId9"/>
    <p:sldId id="266" r:id="rId10"/>
    <p:sldId id="267" r:id="rId11"/>
    <p:sldId id="268" r:id="rId12"/>
    <p:sldId id="280" r:id="rId13"/>
    <p:sldId id="265" r:id="rId14"/>
    <p:sldId id="270" r:id="rId15"/>
    <p:sldId id="271" r:id="rId16"/>
    <p:sldId id="274" r:id="rId17"/>
    <p:sldId id="275" r:id="rId18"/>
    <p:sldId id="276" r:id="rId19"/>
    <p:sldId id="278" r:id="rId20"/>
    <p:sldId id="262" r:id="rId21"/>
    <p:sldId id="264" r:id="rId22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17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Indicadores</a:t>
            </a:r>
            <a:endParaRPr lang="es-MX" sz="2200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9" y="1896956"/>
            <a:ext cx="457301" cy="457301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0091" y="1476418"/>
            <a:ext cx="3683917" cy="349144"/>
          </a:xfrm>
        </p:spPr>
        <p:txBody>
          <a:bodyPr/>
          <a:lstStyle/>
          <a:p>
            <a:r>
              <a:rPr lang="es-MX" sz="1600" dirty="0"/>
              <a:t>https://www.uv.mx/evaluacionacademica</a:t>
            </a:r>
            <a:r>
              <a:rPr lang="es-MX" sz="1600" dirty="0" smtClean="0"/>
              <a:t>/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040"/>
            <a:ext cx="420539" cy="420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275606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375" y="1341648"/>
            <a:ext cx="484359" cy="4843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517784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1000061" y="1979646"/>
            <a:ext cx="2093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Tabla de indicadores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1" name="Marcador de contenido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911" y="1881730"/>
            <a:ext cx="457301" cy="4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5316072" y="2000477"/>
            <a:ext cx="28842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Listado de indicadores por FI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0217E0-FB80-8531-B217-6D448FA6699C}"/>
              </a:ext>
            </a:extLst>
          </p:cNvPr>
          <p:cNvSpPr txBox="1"/>
          <p:nvPr/>
        </p:nvSpPr>
        <p:spPr>
          <a:xfrm>
            <a:off x="544276" y="2508341"/>
            <a:ext cx="806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Conocer la descripción de los indicadores que le corresponde reportar e identificar la categoría en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dónde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se encuentran ubicados.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la columna Evidencia de desempeño o Fuente de información identificar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quiénes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son los responsables de reportar cada indicador.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Explorar el documento Tabla de descripción de indicadores, con la finalidad de conocer las actividades que se consideran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PEDPA y PEDEA.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rabicPeriod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caso necesario, la Fuente de Información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deberá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publicar los criterios para la validación de cada indicador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y deberá informarlo por las vías institucionales de forma oportuna 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procedente.</a:t>
            </a:r>
          </a:p>
        </p:txBody>
      </p:sp>
    </p:spTree>
    <p:extLst>
      <p:ext uri="{BB962C8B-B14F-4D97-AF65-F5344CB8AC3E}">
        <p14:creationId xmlns:p14="http://schemas.microsoft.com/office/powerpoint/2010/main" val="10511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2905172" cy="285739"/>
          </a:xfrm>
        </p:spPr>
        <p:txBody>
          <a:bodyPr/>
          <a:lstStyle/>
          <a:p>
            <a:r>
              <a:rPr lang="es-MX" sz="2200" dirty="0" smtClean="0"/>
              <a:t>Revisión de información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consideran para integrarlos a la base de datos, la cual será utilizada para la publicación de la información. 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Los registros que presenten inconsistencias, serán enviados a la FI responsable para que sean corregidos o por el contrario justifiquen el motivo de su captura.</a:t>
            </a:r>
            <a:endParaRPr lang="es-MX" sz="1600" b="1" dirty="0"/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8C4A08-FC85-CBA7-D07E-11E098419346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2431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Duplicidad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Participaciones </a:t>
            </a:r>
            <a:r>
              <a:rPr lang="es-ES" sz="1600" dirty="0">
                <a:latin typeface="Gill Sans MT" panose="020B0502020104020203" pitchFamily="34" charset="0"/>
              </a:rPr>
              <a:t>divididas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Actividades </a:t>
            </a:r>
            <a:r>
              <a:rPr lang="es-ES" sz="1600" dirty="0">
                <a:latin typeface="Gill Sans MT" panose="020B0502020104020203" pitchFamily="34" charset="0"/>
              </a:rPr>
              <a:t>registradas en un indicador incorrecto o que corresponde a otra FI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Descripción incompleta o incorrecta </a:t>
            </a:r>
            <a:endParaRPr lang="es-MX" sz="1600" dirty="0">
              <a:latin typeface="Gill Sans MT" panose="020B0502020104020203" pitchFamily="34" charset="0"/>
            </a:endParaRPr>
          </a:p>
          <a:p>
            <a:pPr marL="342900" lvl="0" indent="-342900">
              <a:buAutoNum type="arabicPeriod"/>
            </a:pPr>
            <a:endParaRPr lang="es-MX" sz="1800" b="1" dirty="0">
              <a:latin typeface="Gill Sans MT" panose="020B0502020104020203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35896" y="1000186"/>
            <a:ext cx="2689148" cy="28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b" anchorCtr="0" compatLnSpc="1">
            <a:prstTxWarp prst="textNoShape">
              <a:avLst/>
            </a:prstTxWarp>
            <a:noAutofit/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900" b="0" kern="1200">
                <a:solidFill>
                  <a:srgbClr val="364F9D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2200" dirty="0" smtClean="0"/>
              <a:t>Separación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94250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7009628" cy="285739"/>
          </a:xfrm>
        </p:spPr>
        <p:txBody>
          <a:bodyPr/>
          <a:lstStyle/>
          <a:p>
            <a:r>
              <a:rPr lang="es-MX" sz="2200" dirty="0" smtClean="0"/>
              <a:t>Consideraciones generales para evitar las inconsistencias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692" y="1419622"/>
            <a:ext cx="8037132" cy="271785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Identificar los indicadores que sufrieron cambios y si hay dudas consultarlo con el personal del DEA.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 smtClean="0"/>
              <a:t>No </a:t>
            </a:r>
            <a:r>
              <a:rPr lang="es-MX" sz="1600" dirty="0"/>
              <a:t>reportar actividades que son responsabilidad de otras fuentes de información.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No capturar actividades que no corresponden a la descripción del indicador.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Deberá resguardar la evidencia correspondiente para cada actividad reportada, en caso de ser solicitada en los procesos de auditoria interna o externa.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Antes del corte de información, realizar una revisión por indicador para identificar registros duplicados.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tener dudas con respecto a un indicador, producto o actividad a reportar, se sugiere comunicarse al DEA vía telefónica o por correo electrónico para la aclaración de la misma. </a:t>
            </a:r>
          </a:p>
        </p:txBody>
      </p:sp>
    </p:spTree>
    <p:extLst>
      <p:ext uri="{BB962C8B-B14F-4D97-AF65-F5344CB8AC3E}">
        <p14:creationId xmlns:p14="http://schemas.microsoft.com/office/powerpoint/2010/main" val="2497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Publicación de información</a:t>
            </a:r>
            <a:endParaRPr lang="es-MX" sz="2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7945731" cy="3095506"/>
          </a:xfrm>
        </p:spPr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</a:t>
            </a:r>
            <a:r>
              <a:rPr lang="es-MX" sz="1600" dirty="0" smtClean="0"/>
              <a:t>visualizar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es-MX" sz="1600" dirty="0" smtClean="0"/>
              <a:t>n </a:t>
            </a:r>
            <a:r>
              <a:rPr lang="es-MX" sz="1600" dirty="0"/>
              <a:t>en el Sistema de Registro de Productos y Actividades del ejercicio vigente para </a:t>
            </a:r>
            <a:r>
              <a:rPr lang="es-MX" sz="1600" dirty="0" smtClean="0"/>
              <a:t>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</a:t>
            </a:r>
            <a:r>
              <a:rPr lang="es-MX" sz="1600" dirty="0" smtClean="0"/>
              <a:t>académica </a:t>
            </a:r>
            <a:r>
              <a:rPr lang="es-MX" sz="1600" dirty="0"/>
              <a:t>participante en PEDPA.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Para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en funciones de </a:t>
            </a:r>
            <a:r>
              <a:rPr lang="es-MX" sz="1600" dirty="0" smtClean="0"/>
              <a:t>ejecución artística </a:t>
            </a:r>
            <a:r>
              <a:rPr lang="es-MX" sz="1600" dirty="0"/>
              <a:t>las actividades y productos podrán ser visualizados dentro del Sistema Integral de Información para el Fortalecimiento Académico (SIIFA). </a:t>
            </a:r>
          </a:p>
          <a:p>
            <a:pPr marL="342900" indent="-342900" algn="just">
              <a:buFontTx/>
              <a:buAutoNum type="alphaLcPeriod"/>
            </a:pPr>
            <a:r>
              <a:rPr lang="es-MX" altLang="es-MX" sz="1600" dirty="0"/>
              <a:t>Es indispensable mantener una comunicación constante entre las Fuentes de Información y el Departamento de Evaluación Académica (dudas con los indicadores y visualización de actividades en sistema</a:t>
            </a:r>
            <a:r>
              <a:rPr lang="es-MX" altLang="es-MX" sz="1600" dirty="0" smtClean="0"/>
              <a:t>).</a:t>
            </a:r>
            <a:endParaRPr lang="es-MX" altLang="es-MX" sz="1600" dirty="0"/>
          </a:p>
        </p:txBody>
      </p:sp>
    </p:spTree>
    <p:extLst>
      <p:ext uri="{BB962C8B-B14F-4D97-AF65-F5344CB8AC3E}">
        <p14:creationId xmlns:p14="http://schemas.microsoft.com/office/powerpoint/2010/main" val="27207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1778405-1E69-BA36-82D3-3A5FAF5F6052}"/>
              </a:ext>
            </a:extLst>
          </p:cNvPr>
          <p:cNvGrpSpPr/>
          <p:nvPr/>
        </p:nvGrpSpPr>
        <p:grpSpPr>
          <a:xfrm>
            <a:off x="179512" y="627534"/>
            <a:ext cx="8807624" cy="3691838"/>
            <a:chOff x="0" y="646977"/>
            <a:chExt cx="12192000" cy="5564046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E1FF995-74A7-6AE5-8A97-4924885C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46977"/>
              <a:ext cx="12192000" cy="5564046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4C6DBC5-848C-D2FE-1C6D-E4655A27579C}"/>
                </a:ext>
              </a:extLst>
            </p:cNvPr>
            <p:cNvSpPr/>
            <p:nvPr/>
          </p:nvSpPr>
          <p:spPr>
            <a:xfrm>
              <a:off x="11264630" y="836579"/>
              <a:ext cx="768485" cy="10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268752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9E0CEE-9CB9-3A18-184A-9501EC9D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7534"/>
            <a:ext cx="8496944" cy="426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12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Cierre del </a:t>
            </a:r>
            <a:r>
              <a:rPr lang="es-MX" sz="2200" dirty="0" err="1" smtClean="0"/>
              <a:t>SiCFI</a:t>
            </a:r>
            <a:endParaRPr lang="es-MX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4FD071-8218-7EEF-92C7-D12E80BBB627}"/>
              </a:ext>
            </a:extLst>
          </p:cNvPr>
          <p:cNvSpPr txBox="1"/>
          <p:nvPr/>
        </p:nvSpPr>
        <p:spPr>
          <a:xfrm>
            <a:off x="323528" y="1635646"/>
            <a:ext cx="8208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información final será utilizada para la Ficha individual de Concentración de Puntuaciones, por lo que al realizar la captura se recomienda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claridad y precisión en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descripción de la actividad o producto para que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pueda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identificar sin problema la actividad o producto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considerado u omitido.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lphaLcPeriod"/>
            </a:pP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Si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visualizar su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Ficha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individual de concentración de puntuaciones detecta que existen omisión de actividades o productos provenientes de las F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uentes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información, podrá solicitar su aclaración en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Proceso de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Recurso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Revisión. </a:t>
            </a:r>
            <a:r>
              <a:rPr lang="es-ES_tradnl" altLang="es-MX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  <a:cs typeface="+mn-cs"/>
              </a:rPr>
              <a:t>La información de fechas, procesos, etc., se brindará de forma oportuna exclusivamente para las FI que tengan solicitudes de revisión de indicadores por parte del personal académico participante.</a:t>
            </a:r>
            <a:endParaRPr lang="es-ES_tradnl" altLang="es-MX" dirty="0">
              <a:solidFill>
                <a:schemeClr val="bg1">
                  <a:lumMod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6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11 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4405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(Difusión Cultural)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096344"/>
          </a:xfrm>
        </p:spPr>
        <p:txBody>
          <a:bodyPr>
            <a:normAutofit/>
          </a:bodyPr>
          <a:lstStyle/>
          <a:p>
            <a:r>
              <a:rPr lang="es-MX" sz="1600" b="1" dirty="0"/>
              <a:t>1.2.2 Intercambio académico de ejecución artística </a:t>
            </a:r>
          </a:p>
          <a:p>
            <a:r>
              <a:rPr lang="es-MX" sz="1200" dirty="0" smtClean="0"/>
              <a:t>Aumenta el puntaje máximo de 6 a 12.</a:t>
            </a:r>
          </a:p>
          <a:p>
            <a:r>
              <a:rPr lang="es-ES_tradnl" sz="1600" b="1" dirty="0"/>
              <a:t>1.1.4.2 Distinciones por trayectoria académica</a:t>
            </a:r>
            <a:endParaRPr lang="es-MX" sz="1600" b="1" dirty="0"/>
          </a:p>
          <a:p>
            <a:r>
              <a:rPr lang="es-MX" sz="1200" dirty="0" smtClean="0"/>
              <a:t>Cambia </a:t>
            </a:r>
            <a:r>
              <a:rPr lang="es-MX" sz="1200" dirty="0"/>
              <a:t>de ser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registrado</a:t>
            </a:r>
            <a:r>
              <a:rPr lang="es-MX" sz="1200" dirty="0">
                <a:solidFill>
                  <a:srgbClr val="00B050"/>
                </a:solidFill>
              </a:rPr>
              <a:t> </a:t>
            </a:r>
            <a:r>
              <a:rPr lang="es-MX" sz="1200" dirty="0"/>
              <a:t>por el personal académico a ser reportado por </a:t>
            </a:r>
            <a:r>
              <a:rPr lang="es-MX" sz="1200" dirty="0" smtClean="0"/>
              <a:t>Fuente </a:t>
            </a:r>
            <a:r>
              <a:rPr lang="es-MX" sz="1200" dirty="0"/>
              <a:t>de Información.</a:t>
            </a:r>
          </a:p>
          <a:p>
            <a:r>
              <a:rPr lang="es-ES_tradnl" sz="1200" dirty="0" smtClean="0"/>
              <a:t> </a:t>
            </a:r>
            <a:r>
              <a:rPr lang="es-MX" sz="1600" b="1" dirty="0"/>
              <a:t>1.2.2 Productos académicos de apoyo al aprendizaje</a:t>
            </a:r>
          </a:p>
          <a:p>
            <a:r>
              <a:rPr lang="es-MX" sz="1200" dirty="0"/>
              <a:t>Aumenta el puntaje mínimo de 5 a 8 y el puntaje máximo de 6 a 10.</a:t>
            </a:r>
          </a:p>
          <a:p>
            <a:r>
              <a:rPr lang="es-ES_tradnl" sz="1600" b="1" dirty="0"/>
              <a:t>4.2.1 Otros recursos externos</a:t>
            </a:r>
          </a:p>
          <a:p>
            <a:r>
              <a:rPr lang="es-ES_tradnl" sz="1200" dirty="0"/>
              <a:t>Se aumenta el puntaje máximo de las </a:t>
            </a:r>
            <a:r>
              <a:rPr lang="es-ES_tradnl" sz="1200" dirty="0" err="1"/>
              <a:t>subvariables</a:t>
            </a:r>
            <a:r>
              <a:rPr lang="pt-BR" sz="1200" dirty="0"/>
              <a:t> De 100,001 a 200,000 </a:t>
            </a:r>
            <a:r>
              <a:rPr lang="es-MX" sz="1200" dirty="0"/>
              <a:t>de 15 a 20 </a:t>
            </a:r>
            <a:r>
              <a:rPr lang="pt-BR" sz="1200" dirty="0"/>
              <a:t>y </a:t>
            </a:r>
            <a:r>
              <a:rPr lang="es-MX" sz="1200" dirty="0"/>
              <a:t>De 20,000 a 100,000 de 8 a </a:t>
            </a:r>
            <a:r>
              <a:rPr lang="es-MX" sz="1200" dirty="0" smtClean="0"/>
              <a:t>15.</a:t>
            </a:r>
            <a:endParaRPr lang="es-ES_tradnl" sz="1200" dirty="0"/>
          </a:p>
          <a:p>
            <a:endParaRPr lang="es-MX" sz="1200" dirty="0"/>
          </a:p>
          <a:p>
            <a:endParaRPr lang="es-MX" sz="1200" dirty="0" smtClean="0"/>
          </a:p>
        </p:txBody>
      </p:sp>
    </p:spTree>
    <p:extLst>
      <p:ext uri="{BB962C8B-B14F-4D97-AF65-F5344CB8AC3E}">
        <p14:creationId xmlns:p14="http://schemas.microsoft.com/office/powerpoint/2010/main" val="247901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(Difusión Cultural)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6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 smtClean="0"/>
              <a:t>4.3.1 </a:t>
            </a:r>
            <a:r>
              <a:rPr lang="es-MX" sz="1600" b="1" dirty="0"/>
              <a:t>Contribución en la elaboración del Plan de Desarrollo de la Entidad Académica (PLADEA)</a:t>
            </a:r>
            <a:r>
              <a:rPr lang="es-ES_tradnl" sz="1600" b="1" dirty="0"/>
              <a:t>.</a:t>
            </a:r>
          </a:p>
          <a:p>
            <a:r>
              <a:rPr lang="es-ES_tradnl" sz="1200" dirty="0"/>
              <a:t>Se elimina la </a:t>
            </a:r>
            <a:r>
              <a:rPr lang="es-ES_tradnl" sz="1200" dirty="0" err="1"/>
              <a:t>subvariable</a:t>
            </a:r>
            <a:r>
              <a:rPr lang="es-ES_tradnl" sz="1200" dirty="0"/>
              <a:t> Avances en el cumplimiento del PLADEA</a:t>
            </a:r>
          </a:p>
          <a:p>
            <a:r>
              <a:rPr lang="es-ES_tradnl" sz="1600" b="1" dirty="0" smtClean="0"/>
              <a:t>4.5.2.1 </a:t>
            </a:r>
            <a:r>
              <a:rPr lang="es-ES_tradnl" sz="1600" b="1" dirty="0"/>
              <a:t>Comisión para la integración de Programas orientados al fortalecimiento de la calidad educativa, a través de Fondos Federales</a:t>
            </a:r>
            <a:endParaRPr lang="es-MX" sz="1600" b="1" dirty="0"/>
          </a:p>
          <a:p>
            <a:r>
              <a:rPr lang="es-MX" sz="1200" dirty="0"/>
              <a:t>Se aumenta el puntaje máximo de 12 a </a:t>
            </a:r>
            <a:r>
              <a:rPr lang="es-MX" sz="1200" dirty="0" smtClean="0"/>
              <a:t>15.</a:t>
            </a:r>
            <a:endParaRPr lang="es-MX" sz="1200" dirty="0"/>
          </a:p>
          <a:p>
            <a:r>
              <a:rPr lang="es-MX" sz="1600" b="1" dirty="0" smtClean="0"/>
              <a:t>4.5.2.2 </a:t>
            </a:r>
            <a:r>
              <a:rPr lang="es-MX" sz="1600" b="1" dirty="0"/>
              <a:t>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No se consideran las participaciones como revisor 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concursos, ya que serán consideradas en el indicador </a:t>
            </a:r>
            <a:r>
              <a:rPr lang="es-MX" sz="1200" dirty="0" smtClean="0"/>
              <a:t>3.8.1 </a:t>
            </a:r>
            <a:r>
              <a:rPr lang="es-MX" sz="1200" dirty="0"/>
              <a:t>Miembro de órganos de evaluación de procesos académicos.</a:t>
            </a:r>
          </a:p>
          <a:p>
            <a:endParaRPr lang="es-MX" sz="1200" dirty="0" smtClean="0"/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2093</TotalTime>
  <Words>1290</Words>
  <Application>Microsoft Office PowerPoint</Application>
  <PresentationFormat>Presentación en pantalla (16:9)</PresentationFormat>
  <Paragraphs>135</Paragraphs>
  <Slides>21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Calibri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Numeralia del ejercicio 2021-2023</vt:lpstr>
      <vt:lpstr>Presentación de PowerPoint</vt:lpstr>
      <vt:lpstr>Presentación de PowerPoint</vt:lpstr>
      <vt:lpstr>Proceso</vt:lpstr>
      <vt:lpstr>Proceso</vt:lpstr>
      <vt:lpstr>Sistema de Captura de Fuentes de Información (SiCFI)</vt:lpstr>
      <vt:lpstr>Indicadores</vt:lpstr>
      <vt:lpstr>Corte de información</vt:lpstr>
      <vt:lpstr>Revisión de información</vt:lpstr>
      <vt:lpstr>Consideraciones generales para evitar las inconsistencias</vt:lpstr>
      <vt:lpstr>Publicación de información</vt:lpstr>
      <vt:lpstr>Presentación de PowerPoint</vt:lpstr>
      <vt:lpstr>Presentación de PowerPoint</vt:lpstr>
      <vt:lpstr>Calendario</vt:lpstr>
      <vt:lpstr>Cierre del SiCFI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100</cp:revision>
  <dcterms:created xsi:type="dcterms:W3CDTF">2024-02-21T15:45:22Z</dcterms:created>
  <dcterms:modified xsi:type="dcterms:W3CDTF">2024-10-09T19:19:35Z</dcterms:modified>
</cp:coreProperties>
</file>