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5"/>
  </p:notesMasterIdLst>
  <p:handoutMasterIdLst>
    <p:handoutMasterId r:id="rId26"/>
  </p:handoutMasterIdLst>
  <p:sldIdLst>
    <p:sldId id="263" r:id="rId2"/>
    <p:sldId id="257" r:id="rId3"/>
    <p:sldId id="258" r:id="rId4"/>
    <p:sldId id="260" r:id="rId5"/>
    <p:sldId id="287" r:id="rId6"/>
    <p:sldId id="291" r:id="rId7"/>
    <p:sldId id="281" r:id="rId8"/>
    <p:sldId id="288" r:id="rId9"/>
    <p:sldId id="261" r:id="rId10"/>
    <p:sldId id="266" r:id="rId11"/>
    <p:sldId id="267" r:id="rId12"/>
    <p:sldId id="268" r:id="rId13"/>
    <p:sldId id="280" r:id="rId14"/>
    <p:sldId id="265" r:id="rId15"/>
    <p:sldId id="270" r:id="rId16"/>
    <p:sldId id="271" r:id="rId17"/>
    <p:sldId id="274" r:id="rId18"/>
    <p:sldId id="275" r:id="rId19"/>
    <p:sldId id="276" r:id="rId20"/>
    <p:sldId id="277" r:id="rId21"/>
    <p:sldId id="278" r:id="rId22"/>
    <p:sldId id="262" r:id="rId23"/>
    <p:sldId id="264" r:id="rId24"/>
  </p:sldIdLst>
  <p:sldSz cx="9144000" cy="5143500" type="screen16x9"/>
  <p:notesSz cx="6858000" cy="9144000"/>
  <p:defaultTextStyle>
    <a:defPPr>
      <a:defRPr lang="es-MX"/>
    </a:defPPr>
    <a:lvl1pPr algn="l" defTabSz="815630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07178" indent="-40717" algn="l" defTabSz="815630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815630" indent="-82709" algn="l" defTabSz="815630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224080" indent="-124698" algn="l" defTabSz="815630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632531" indent="-166689" algn="l" defTabSz="815630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1832304" algn="l" defTabSz="732921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Arial" charset="0"/>
      </a:defRPr>
    </a:lvl6pPr>
    <a:lvl7pPr marL="2198764" algn="l" defTabSz="732921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Arial" charset="0"/>
      </a:defRPr>
    </a:lvl7pPr>
    <a:lvl8pPr marL="2565225" algn="l" defTabSz="732921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Arial" charset="0"/>
      </a:defRPr>
    </a:lvl8pPr>
    <a:lvl9pPr marL="2931685" algn="l" defTabSz="732921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1F9B1"/>
    <a:srgbClr val="18529D"/>
    <a:srgbClr val="28AD56"/>
    <a:srgbClr val="364F9D"/>
    <a:srgbClr val="9FCFA6"/>
    <a:srgbClr val="E6E6E6"/>
    <a:srgbClr val="E1E1E1"/>
    <a:srgbClr val="EBEBEB"/>
    <a:srgbClr val="F7F7F7"/>
    <a:srgbClr val="F5F5F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Sin estilo ni cuadrícul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Sin estilo, cuadrícula de la tab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15472" autoAdjust="0"/>
    <p:restoredTop sz="94660"/>
  </p:normalViewPr>
  <p:slideViewPr>
    <p:cSldViewPr>
      <p:cViewPr varScale="1">
        <p:scale>
          <a:sx n="144" d="100"/>
          <a:sy n="144" d="100"/>
        </p:scale>
        <p:origin x="276" y="114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howGuides="1">
      <p:cViewPr varScale="1">
        <p:scale>
          <a:sx n="86" d="100"/>
          <a:sy n="86" d="100"/>
        </p:scale>
        <p:origin x="3786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27E15C2-6D60-4A8A-ADBC-6BFFA3118B8E}" type="doc">
      <dgm:prSet loTypeId="urn:microsoft.com/office/officeart/2005/8/layout/hProcess7" loCatId="list" qsTypeId="urn:microsoft.com/office/officeart/2005/8/quickstyle/simple1" qsCatId="simple" csTypeId="urn:microsoft.com/office/officeart/2005/8/colors/accent0_2" csCatId="mainScheme" phldr="1"/>
      <dgm:spPr/>
      <dgm:t>
        <a:bodyPr/>
        <a:lstStyle/>
        <a:p>
          <a:endParaRPr lang="es-MX"/>
        </a:p>
      </dgm:t>
    </dgm:pt>
    <dgm:pt modelId="{C67BA90C-6F06-4B0E-8E53-C163A7D6B0EC}">
      <dgm:prSet phldrT="[Texto]"/>
      <dgm:spPr/>
      <dgm:t>
        <a:bodyPr/>
        <a:lstStyle/>
        <a:p>
          <a:r>
            <a:rPr lang="es-MX" dirty="0">
              <a:latin typeface="Gill Sans MT" panose="020B0502020104020203" pitchFamily="34" charset="0"/>
            </a:rPr>
            <a:t>Se recibe información</a:t>
          </a:r>
        </a:p>
      </dgm:t>
    </dgm:pt>
    <dgm:pt modelId="{37418DDA-DEC2-4924-B42A-53078DEC317D}" type="parTrans" cxnId="{9A95ACDB-EB22-4EF9-85A5-E3A32B0F2A12}">
      <dgm:prSet/>
      <dgm:spPr/>
      <dgm:t>
        <a:bodyPr/>
        <a:lstStyle/>
        <a:p>
          <a:endParaRPr lang="es-MX"/>
        </a:p>
      </dgm:t>
    </dgm:pt>
    <dgm:pt modelId="{BB743308-509C-4C41-8464-7048641AA7FF}" type="sibTrans" cxnId="{9A95ACDB-EB22-4EF9-85A5-E3A32B0F2A12}">
      <dgm:prSet/>
      <dgm:spPr/>
      <dgm:t>
        <a:bodyPr/>
        <a:lstStyle/>
        <a:p>
          <a:endParaRPr lang="es-MX"/>
        </a:p>
      </dgm:t>
    </dgm:pt>
    <dgm:pt modelId="{D726C93F-D778-4BB9-8869-454E96FF3F6E}">
      <dgm:prSet phldrT="[Texto]" custT="1"/>
      <dgm:spPr/>
      <dgm:t>
        <a:bodyPr/>
        <a:lstStyle/>
        <a:p>
          <a:r>
            <a:rPr lang="es-MX" sz="1600" kern="1200" dirty="0">
              <a:solidFill>
                <a:schemeClr val="tx1">
                  <a:lumMod val="50000"/>
                  <a:lumOff val="50000"/>
                </a:schemeClr>
              </a:solidFill>
              <a:latin typeface="Gill Sans MT" pitchFamily="34" charset="0"/>
              <a:ea typeface="+mn-ea"/>
              <a:cs typeface="+mn-cs"/>
            </a:rPr>
            <a:t>Sistema de Captura de Fuentes de Información</a:t>
          </a:r>
        </a:p>
        <a:p>
          <a:r>
            <a:rPr lang="es-MX" sz="1600" kern="1200" dirty="0">
              <a:solidFill>
                <a:schemeClr val="tx1">
                  <a:lumMod val="50000"/>
                  <a:lumOff val="50000"/>
                </a:schemeClr>
              </a:solidFill>
              <a:latin typeface="Gill Sans MT" pitchFamily="34" charset="0"/>
              <a:ea typeface="+mn-ea"/>
              <a:cs typeface="+mn-cs"/>
            </a:rPr>
            <a:t>(</a:t>
          </a:r>
          <a:r>
            <a:rPr lang="es-MX" sz="1600" kern="1200" dirty="0" err="1">
              <a:solidFill>
                <a:schemeClr val="tx1">
                  <a:lumMod val="50000"/>
                  <a:lumOff val="50000"/>
                </a:schemeClr>
              </a:solidFill>
              <a:latin typeface="Gill Sans MT" pitchFamily="34" charset="0"/>
              <a:ea typeface="+mn-ea"/>
              <a:cs typeface="+mn-cs"/>
            </a:rPr>
            <a:t>SiCFI</a:t>
          </a:r>
          <a:r>
            <a:rPr lang="es-MX" sz="1600" kern="1200" dirty="0" smtClean="0">
              <a:solidFill>
                <a:schemeClr val="tx1">
                  <a:lumMod val="50000"/>
                  <a:lumOff val="50000"/>
                </a:schemeClr>
              </a:solidFill>
              <a:latin typeface="Gill Sans MT" pitchFamily="34" charset="0"/>
              <a:ea typeface="+mn-ea"/>
              <a:cs typeface="+mn-cs"/>
            </a:rPr>
            <a:t>)</a:t>
          </a:r>
        </a:p>
        <a:p>
          <a:endParaRPr lang="es-MX" sz="1600" kern="1200" dirty="0">
            <a:solidFill>
              <a:schemeClr val="tx1">
                <a:lumMod val="50000"/>
                <a:lumOff val="50000"/>
              </a:schemeClr>
            </a:solidFill>
            <a:latin typeface="Gill Sans MT" pitchFamily="34" charset="0"/>
            <a:ea typeface="+mn-ea"/>
            <a:cs typeface="+mn-cs"/>
          </a:endParaRPr>
        </a:p>
        <a:p>
          <a:r>
            <a:rPr lang="es-MX" sz="1200" kern="1200" dirty="0">
              <a:solidFill>
                <a:schemeClr val="tx1">
                  <a:lumMod val="50000"/>
                  <a:lumOff val="50000"/>
                </a:schemeClr>
              </a:solidFill>
              <a:latin typeface="Gill Sans MT" pitchFamily="34" charset="0"/>
              <a:ea typeface="+mn-ea"/>
              <a:cs typeface="+mn-cs"/>
            </a:rPr>
            <a:t>Módulos de captura / Módulos de exportación</a:t>
          </a:r>
        </a:p>
      </dgm:t>
    </dgm:pt>
    <dgm:pt modelId="{48FF210A-DA68-47E5-84EF-D2D9B749D882}" type="parTrans" cxnId="{05C5B5BA-C640-4EC7-9399-2838CD17F099}">
      <dgm:prSet/>
      <dgm:spPr/>
      <dgm:t>
        <a:bodyPr/>
        <a:lstStyle/>
        <a:p>
          <a:endParaRPr lang="es-MX"/>
        </a:p>
      </dgm:t>
    </dgm:pt>
    <dgm:pt modelId="{1DEFA2E6-C2FA-48DC-8B01-D0C8BFE51E32}" type="sibTrans" cxnId="{05C5B5BA-C640-4EC7-9399-2838CD17F099}">
      <dgm:prSet/>
      <dgm:spPr/>
      <dgm:t>
        <a:bodyPr/>
        <a:lstStyle/>
        <a:p>
          <a:endParaRPr lang="es-MX"/>
        </a:p>
      </dgm:t>
    </dgm:pt>
    <dgm:pt modelId="{A5B29FA9-D836-4B81-A042-9061DFC17304}">
      <dgm:prSet phldrT="[Texto]"/>
      <dgm:spPr/>
      <dgm:t>
        <a:bodyPr/>
        <a:lstStyle/>
        <a:p>
          <a:r>
            <a:rPr lang="es-MX" dirty="0">
              <a:latin typeface="Gill Sans MT" panose="020B0502020104020203" pitchFamily="34" charset="0"/>
            </a:rPr>
            <a:t>Revisión</a:t>
          </a:r>
        </a:p>
      </dgm:t>
    </dgm:pt>
    <dgm:pt modelId="{97BC83C3-1CA4-4F4E-8980-566B79067AC8}" type="parTrans" cxnId="{CB85D031-2286-4790-95CE-D829F400D874}">
      <dgm:prSet/>
      <dgm:spPr/>
      <dgm:t>
        <a:bodyPr/>
        <a:lstStyle/>
        <a:p>
          <a:endParaRPr lang="es-MX"/>
        </a:p>
      </dgm:t>
    </dgm:pt>
    <dgm:pt modelId="{27BF4627-1177-445B-9C8F-E4963003657B}" type="sibTrans" cxnId="{CB85D031-2286-4790-95CE-D829F400D874}">
      <dgm:prSet/>
      <dgm:spPr/>
      <dgm:t>
        <a:bodyPr/>
        <a:lstStyle/>
        <a:p>
          <a:endParaRPr lang="es-MX"/>
        </a:p>
      </dgm:t>
    </dgm:pt>
    <dgm:pt modelId="{A1D627F7-1A58-49C4-8965-0C41D9180E98}">
      <dgm:prSet phldrT="[Texto]" custT="1"/>
      <dgm:spPr/>
      <dgm:t>
        <a:bodyPr/>
        <a:lstStyle/>
        <a:p>
          <a:r>
            <a:rPr lang="es-MX" sz="1600" kern="1200" dirty="0">
              <a:solidFill>
                <a:schemeClr val="tx1">
                  <a:lumMod val="50000"/>
                  <a:lumOff val="50000"/>
                </a:schemeClr>
              </a:solidFill>
              <a:latin typeface="Gill Sans MT" pitchFamily="34" charset="0"/>
              <a:ea typeface="+mn-ea"/>
              <a:cs typeface="+mn-cs"/>
            </a:rPr>
            <a:t>1. Actividades correspondan al indicador</a:t>
          </a:r>
        </a:p>
        <a:p>
          <a:r>
            <a:rPr lang="es-MX" sz="1600" kern="1200" dirty="0">
              <a:solidFill>
                <a:schemeClr val="tx1">
                  <a:lumMod val="50000"/>
                  <a:lumOff val="50000"/>
                </a:schemeClr>
              </a:solidFill>
              <a:latin typeface="Gill Sans MT" pitchFamily="34" charset="0"/>
              <a:ea typeface="+mn-ea"/>
              <a:cs typeface="+mn-cs"/>
            </a:rPr>
            <a:t>2. No existan registros duplicados</a:t>
          </a:r>
        </a:p>
        <a:p>
          <a:r>
            <a:rPr lang="es-MX" sz="1600" kern="1200" dirty="0">
              <a:solidFill>
                <a:schemeClr val="tx1">
                  <a:lumMod val="50000"/>
                  <a:lumOff val="50000"/>
                </a:schemeClr>
              </a:solidFill>
              <a:latin typeface="Gill Sans MT" pitchFamily="34" charset="0"/>
              <a:ea typeface="+mn-ea"/>
              <a:cs typeface="+mn-cs"/>
            </a:rPr>
            <a:t>3. Descripción incompleta o incorrecta</a:t>
          </a:r>
        </a:p>
        <a:p>
          <a:r>
            <a:rPr lang="es-MX" sz="1600" kern="1200" dirty="0">
              <a:solidFill>
                <a:schemeClr val="tx1">
                  <a:lumMod val="50000"/>
                  <a:lumOff val="50000"/>
                </a:schemeClr>
              </a:solidFill>
              <a:latin typeface="Gill Sans MT" pitchFamily="34" charset="0"/>
              <a:ea typeface="+mn-ea"/>
              <a:cs typeface="+mn-cs"/>
            </a:rPr>
            <a:t>4. Fechas y puntajes</a:t>
          </a:r>
        </a:p>
      </dgm:t>
    </dgm:pt>
    <dgm:pt modelId="{F6D8F67A-077A-443A-B537-51C46F7302E4}" type="parTrans" cxnId="{4D4C5DCB-720E-4BF7-88EC-A58A4A91CD9C}">
      <dgm:prSet/>
      <dgm:spPr/>
      <dgm:t>
        <a:bodyPr/>
        <a:lstStyle/>
        <a:p>
          <a:endParaRPr lang="es-MX"/>
        </a:p>
      </dgm:t>
    </dgm:pt>
    <dgm:pt modelId="{494226DC-0565-4F7D-8B9C-7521427EB2F5}" type="sibTrans" cxnId="{4D4C5DCB-720E-4BF7-88EC-A58A4A91CD9C}">
      <dgm:prSet/>
      <dgm:spPr/>
      <dgm:t>
        <a:bodyPr/>
        <a:lstStyle/>
        <a:p>
          <a:endParaRPr lang="es-MX"/>
        </a:p>
      </dgm:t>
    </dgm:pt>
    <dgm:pt modelId="{5BCDFA08-C7D6-4059-B39A-DA96086DE6EC}">
      <dgm:prSet phldrT="[Texto]"/>
      <dgm:spPr/>
      <dgm:t>
        <a:bodyPr/>
        <a:lstStyle/>
        <a:p>
          <a:r>
            <a:rPr lang="es-MX" dirty="0">
              <a:latin typeface="Gill Sans MT" panose="020B0502020104020203" pitchFamily="34" charset="0"/>
            </a:rPr>
            <a:t>Separación</a:t>
          </a:r>
        </a:p>
      </dgm:t>
    </dgm:pt>
    <dgm:pt modelId="{649B3264-BFD0-4D83-84B3-3D4546F1A0A7}" type="parTrans" cxnId="{CC7EA4F4-2679-41EF-AE71-682FE64DAFA0}">
      <dgm:prSet/>
      <dgm:spPr/>
      <dgm:t>
        <a:bodyPr/>
        <a:lstStyle/>
        <a:p>
          <a:endParaRPr lang="es-MX"/>
        </a:p>
      </dgm:t>
    </dgm:pt>
    <dgm:pt modelId="{D01D493C-966E-47DE-90B3-3B92C034BCFD}" type="sibTrans" cxnId="{CC7EA4F4-2679-41EF-AE71-682FE64DAFA0}">
      <dgm:prSet/>
      <dgm:spPr/>
      <dgm:t>
        <a:bodyPr/>
        <a:lstStyle/>
        <a:p>
          <a:endParaRPr lang="es-MX"/>
        </a:p>
      </dgm:t>
    </dgm:pt>
    <dgm:pt modelId="{D6458E83-BF52-4EBE-A9A6-077D9EF3D577}">
      <dgm:prSet phldrT="[Texto]" custT="1"/>
      <dgm:spPr/>
      <dgm:t>
        <a:bodyPr/>
        <a:lstStyle/>
        <a:p>
          <a:r>
            <a:rPr lang="es-ES_tradnl" sz="1600" kern="1200" dirty="0" smtClean="0">
              <a:solidFill>
                <a:schemeClr val="tx1">
                  <a:lumMod val="50000"/>
                  <a:lumOff val="50000"/>
                </a:schemeClr>
              </a:solidFill>
              <a:latin typeface="Gill Sans MT" pitchFamily="34" charset="0"/>
              <a:ea typeface="+mn-ea"/>
              <a:cs typeface="+mn-cs"/>
            </a:rPr>
            <a:t>1. Registros correctos : son procesados e incorporados a la base de datos</a:t>
          </a:r>
        </a:p>
        <a:p>
          <a:r>
            <a:rPr lang="es-ES_tradnl" sz="1600" kern="1200" dirty="0" smtClean="0">
              <a:solidFill>
                <a:schemeClr val="tx1">
                  <a:lumMod val="50000"/>
                  <a:lumOff val="50000"/>
                </a:schemeClr>
              </a:solidFill>
              <a:latin typeface="Gill Sans MT" pitchFamily="34" charset="0"/>
              <a:ea typeface="+mn-ea"/>
              <a:cs typeface="+mn-cs"/>
            </a:rPr>
            <a:t>2. Registros que presentan inconsistencias no podrán ser considerados.</a:t>
          </a:r>
          <a:endParaRPr lang="es-MX" sz="1600" kern="1200" dirty="0">
            <a:solidFill>
              <a:schemeClr val="tx1">
                <a:lumMod val="50000"/>
                <a:lumOff val="50000"/>
              </a:schemeClr>
            </a:solidFill>
            <a:latin typeface="Gill Sans MT" pitchFamily="34" charset="0"/>
            <a:ea typeface="+mn-ea"/>
            <a:cs typeface="+mn-cs"/>
          </a:endParaRPr>
        </a:p>
      </dgm:t>
    </dgm:pt>
    <dgm:pt modelId="{F1024425-839E-47EE-A785-260FAF156915}" type="parTrans" cxnId="{2EA5C57E-335E-41A4-B07B-6192D5ABB047}">
      <dgm:prSet/>
      <dgm:spPr/>
      <dgm:t>
        <a:bodyPr/>
        <a:lstStyle/>
        <a:p>
          <a:endParaRPr lang="es-MX"/>
        </a:p>
      </dgm:t>
    </dgm:pt>
    <dgm:pt modelId="{0A7106C5-66F9-42C0-A8E0-3A3C0F9E4E78}" type="sibTrans" cxnId="{2EA5C57E-335E-41A4-B07B-6192D5ABB047}">
      <dgm:prSet/>
      <dgm:spPr/>
      <dgm:t>
        <a:bodyPr/>
        <a:lstStyle/>
        <a:p>
          <a:endParaRPr lang="es-MX"/>
        </a:p>
      </dgm:t>
    </dgm:pt>
    <dgm:pt modelId="{85FDFE7C-E8DE-4F38-8E16-86CC11D58F1A}" type="pres">
      <dgm:prSet presAssocID="{927E15C2-6D60-4A8A-ADBC-6BFFA3118B8E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1F026894-CB22-4C2A-969C-0EA725CA2316}" type="pres">
      <dgm:prSet presAssocID="{C67BA90C-6F06-4B0E-8E53-C163A7D6B0EC}" presName="compositeNode" presStyleCnt="0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8190F8A5-BFFE-41BD-B8D5-6692FF3C12D5}" type="pres">
      <dgm:prSet presAssocID="{C67BA90C-6F06-4B0E-8E53-C163A7D6B0EC}" presName="bgRect" presStyleLbl="node1" presStyleIdx="0" presStyleCnt="3"/>
      <dgm:spPr/>
      <dgm:t>
        <a:bodyPr/>
        <a:lstStyle/>
        <a:p>
          <a:endParaRPr lang="es-ES"/>
        </a:p>
      </dgm:t>
    </dgm:pt>
    <dgm:pt modelId="{A465C540-E92E-4C53-8CCF-33AA30404B21}" type="pres">
      <dgm:prSet presAssocID="{C67BA90C-6F06-4B0E-8E53-C163A7D6B0EC}" presName="parentNode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042EB130-484F-4E3E-81CD-4A1D554F0946}" type="pres">
      <dgm:prSet presAssocID="{C67BA90C-6F06-4B0E-8E53-C163A7D6B0EC}" presName="child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3889EE5C-5866-484C-809D-2A8081F18A18}" type="pres">
      <dgm:prSet presAssocID="{BB743308-509C-4C41-8464-7048641AA7FF}" presName="hSp" presStyleCnt="0"/>
      <dgm:spPr/>
      <dgm:t>
        <a:bodyPr/>
        <a:lstStyle/>
        <a:p>
          <a:endParaRPr lang="es-ES"/>
        </a:p>
      </dgm:t>
    </dgm:pt>
    <dgm:pt modelId="{F1783DA7-FE5C-438B-A8AD-F483F1544A4D}" type="pres">
      <dgm:prSet presAssocID="{BB743308-509C-4C41-8464-7048641AA7FF}" presName="vProcSp" presStyleCnt="0"/>
      <dgm:spPr/>
      <dgm:t>
        <a:bodyPr/>
        <a:lstStyle/>
        <a:p>
          <a:endParaRPr lang="es-ES"/>
        </a:p>
      </dgm:t>
    </dgm:pt>
    <dgm:pt modelId="{83C4F7FB-2138-468D-839C-3FD5E5FCA4C5}" type="pres">
      <dgm:prSet presAssocID="{BB743308-509C-4C41-8464-7048641AA7FF}" presName="vSp1" presStyleCnt="0"/>
      <dgm:spPr/>
      <dgm:t>
        <a:bodyPr/>
        <a:lstStyle/>
        <a:p>
          <a:endParaRPr lang="es-ES"/>
        </a:p>
      </dgm:t>
    </dgm:pt>
    <dgm:pt modelId="{B8017577-07F8-4AA7-8065-6B8CC1F53B47}" type="pres">
      <dgm:prSet presAssocID="{BB743308-509C-4C41-8464-7048641AA7FF}" presName="simulatedConn" presStyleLbl="solidFgAcc1" presStyleIdx="0" presStyleCnt="2"/>
      <dgm:spPr/>
      <dgm:t>
        <a:bodyPr/>
        <a:lstStyle/>
        <a:p>
          <a:endParaRPr lang="es-ES"/>
        </a:p>
      </dgm:t>
    </dgm:pt>
    <dgm:pt modelId="{5A7BA885-F0F1-4B9C-B65A-53044F325187}" type="pres">
      <dgm:prSet presAssocID="{BB743308-509C-4C41-8464-7048641AA7FF}" presName="vSp2" presStyleCnt="0"/>
      <dgm:spPr/>
      <dgm:t>
        <a:bodyPr/>
        <a:lstStyle/>
        <a:p>
          <a:endParaRPr lang="es-ES"/>
        </a:p>
      </dgm:t>
    </dgm:pt>
    <dgm:pt modelId="{8D8FF58E-1A04-4F7F-A575-CB53FAB830CF}" type="pres">
      <dgm:prSet presAssocID="{BB743308-509C-4C41-8464-7048641AA7FF}" presName="sibTrans" presStyleCnt="0"/>
      <dgm:spPr/>
      <dgm:t>
        <a:bodyPr/>
        <a:lstStyle/>
        <a:p>
          <a:endParaRPr lang="es-ES"/>
        </a:p>
      </dgm:t>
    </dgm:pt>
    <dgm:pt modelId="{983E7CD9-FC4B-4D80-AAEF-50C70E7021E8}" type="pres">
      <dgm:prSet presAssocID="{A5B29FA9-D836-4B81-A042-9061DFC17304}" presName="compositeNode" presStyleCnt="0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4B7D6E0B-A541-4C4E-9841-0D387CFB8DBF}" type="pres">
      <dgm:prSet presAssocID="{A5B29FA9-D836-4B81-A042-9061DFC17304}" presName="bgRect" presStyleLbl="node1" presStyleIdx="1" presStyleCnt="3"/>
      <dgm:spPr/>
      <dgm:t>
        <a:bodyPr/>
        <a:lstStyle/>
        <a:p>
          <a:endParaRPr lang="es-ES"/>
        </a:p>
      </dgm:t>
    </dgm:pt>
    <dgm:pt modelId="{455F8D4C-2FFC-406E-BEBF-1E9CD53FF420}" type="pres">
      <dgm:prSet presAssocID="{A5B29FA9-D836-4B81-A042-9061DFC17304}" presName="parentNode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5BC3E975-99C8-4412-B382-F183EAFFB53E}" type="pres">
      <dgm:prSet presAssocID="{A5B29FA9-D836-4B81-A042-9061DFC17304}" presName="child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B24A1E2D-4E29-426C-BFE1-1079D6A7DA36}" type="pres">
      <dgm:prSet presAssocID="{27BF4627-1177-445B-9C8F-E4963003657B}" presName="hSp" presStyleCnt="0"/>
      <dgm:spPr/>
      <dgm:t>
        <a:bodyPr/>
        <a:lstStyle/>
        <a:p>
          <a:endParaRPr lang="es-ES"/>
        </a:p>
      </dgm:t>
    </dgm:pt>
    <dgm:pt modelId="{66BD97DF-FD9F-48B9-B3D3-B9B43352394D}" type="pres">
      <dgm:prSet presAssocID="{27BF4627-1177-445B-9C8F-E4963003657B}" presName="vProcSp" presStyleCnt="0"/>
      <dgm:spPr/>
      <dgm:t>
        <a:bodyPr/>
        <a:lstStyle/>
        <a:p>
          <a:endParaRPr lang="es-ES"/>
        </a:p>
      </dgm:t>
    </dgm:pt>
    <dgm:pt modelId="{455C26D8-EFE3-4242-98FF-541A9328C220}" type="pres">
      <dgm:prSet presAssocID="{27BF4627-1177-445B-9C8F-E4963003657B}" presName="vSp1" presStyleCnt="0"/>
      <dgm:spPr/>
      <dgm:t>
        <a:bodyPr/>
        <a:lstStyle/>
        <a:p>
          <a:endParaRPr lang="es-ES"/>
        </a:p>
      </dgm:t>
    </dgm:pt>
    <dgm:pt modelId="{E4F9B074-18CA-4FBA-AB32-3744D96DE60D}" type="pres">
      <dgm:prSet presAssocID="{27BF4627-1177-445B-9C8F-E4963003657B}" presName="simulatedConn" presStyleLbl="solidFgAcc1" presStyleIdx="1" presStyleCnt="2"/>
      <dgm:spPr/>
      <dgm:t>
        <a:bodyPr/>
        <a:lstStyle/>
        <a:p>
          <a:endParaRPr lang="es-ES"/>
        </a:p>
      </dgm:t>
    </dgm:pt>
    <dgm:pt modelId="{AEA005A9-49E9-4A92-89B6-6C3BED26EC98}" type="pres">
      <dgm:prSet presAssocID="{27BF4627-1177-445B-9C8F-E4963003657B}" presName="vSp2" presStyleCnt="0"/>
      <dgm:spPr/>
      <dgm:t>
        <a:bodyPr/>
        <a:lstStyle/>
        <a:p>
          <a:endParaRPr lang="es-ES"/>
        </a:p>
      </dgm:t>
    </dgm:pt>
    <dgm:pt modelId="{3F70ABF6-4306-40E8-BDA2-F8C243FC8A33}" type="pres">
      <dgm:prSet presAssocID="{27BF4627-1177-445B-9C8F-E4963003657B}" presName="sibTrans" presStyleCnt="0"/>
      <dgm:spPr/>
      <dgm:t>
        <a:bodyPr/>
        <a:lstStyle/>
        <a:p>
          <a:endParaRPr lang="es-ES"/>
        </a:p>
      </dgm:t>
    </dgm:pt>
    <dgm:pt modelId="{3051F359-C9E1-4C5D-8F8A-0F9654E92047}" type="pres">
      <dgm:prSet presAssocID="{5BCDFA08-C7D6-4059-B39A-DA96086DE6EC}" presName="compositeNode" presStyleCnt="0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A2BD0DBE-8210-4C3A-9162-07DEF4E52776}" type="pres">
      <dgm:prSet presAssocID="{5BCDFA08-C7D6-4059-B39A-DA96086DE6EC}" presName="bgRect" presStyleLbl="node1" presStyleIdx="2" presStyleCnt="3"/>
      <dgm:spPr/>
      <dgm:t>
        <a:bodyPr/>
        <a:lstStyle/>
        <a:p>
          <a:endParaRPr lang="es-ES"/>
        </a:p>
      </dgm:t>
    </dgm:pt>
    <dgm:pt modelId="{231B4BAC-6E9B-4E47-9816-06E93E11D1CC}" type="pres">
      <dgm:prSet presAssocID="{5BCDFA08-C7D6-4059-B39A-DA96086DE6EC}" presName="parentNode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BD0D5F1C-E829-4F40-8E97-D41CDE8E3666}" type="pres">
      <dgm:prSet presAssocID="{5BCDFA08-C7D6-4059-B39A-DA96086DE6EC}" presName="child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620E08E5-9EE4-402F-99EA-FDA11BC40066}" type="presOf" srcId="{A5B29FA9-D836-4B81-A042-9061DFC17304}" destId="{455F8D4C-2FFC-406E-BEBF-1E9CD53FF420}" srcOrd="1" destOrd="0" presId="urn:microsoft.com/office/officeart/2005/8/layout/hProcess7"/>
    <dgm:cxn modelId="{B8C81FB1-4231-416B-BEF6-877E379C24ED}" type="presOf" srcId="{C67BA90C-6F06-4B0E-8E53-C163A7D6B0EC}" destId="{A465C540-E92E-4C53-8CCF-33AA30404B21}" srcOrd="1" destOrd="0" presId="urn:microsoft.com/office/officeart/2005/8/layout/hProcess7"/>
    <dgm:cxn modelId="{CB85D031-2286-4790-95CE-D829F400D874}" srcId="{927E15C2-6D60-4A8A-ADBC-6BFFA3118B8E}" destId="{A5B29FA9-D836-4B81-A042-9061DFC17304}" srcOrd="1" destOrd="0" parTransId="{97BC83C3-1CA4-4F4E-8980-566B79067AC8}" sibTransId="{27BF4627-1177-445B-9C8F-E4963003657B}"/>
    <dgm:cxn modelId="{973CECF0-2234-4AE9-BF89-43E3531DF1C5}" type="presOf" srcId="{C67BA90C-6F06-4B0E-8E53-C163A7D6B0EC}" destId="{8190F8A5-BFFE-41BD-B8D5-6692FF3C12D5}" srcOrd="0" destOrd="0" presId="urn:microsoft.com/office/officeart/2005/8/layout/hProcess7"/>
    <dgm:cxn modelId="{4D4C5DCB-720E-4BF7-88EC-A58A4A91CD9C}" srcId="{A5B29FA9-D836-4B81-A042-9061DFC17304}" destId="{A1D627F7-1A58-49C4-8965-0C41D9180E98}" srcOrd="0" destOrd="0" parTransId="{F6D8F67A-077A-443A-B537-51C46F7302E4}" sibTransId="{494226DC-0565-4F7D-8B9C-7521427EB2F5}"/>
    <dgm:cxn modelId="{9E4F9764-4921-4DC6-8B8B-97B10B9ABB4F}" type="presOf" srcId="{A1D627F7-1A58-49C4-8965-0C41D9180E98}" destId="{5BC3E975-99C8-4412-B382-F183EAFFB53E}" srcOrd="0" destOrd="0" presId="urn:microsoft.com/office/officeart/2005/8/layout/hProcess7"/>
    <dgm:cxn modelId="{05C5B5BA-C640-4EC7-9399-2838CD17F099}" srcId="{C67BA90C-6F06-4B0E-8E53-C163A7D6B0EC}" destId="{D726C93F-D778-4BB9-8869-454E96FF3F6E}" srcOrd="0" destOrd="0" parTransId="{48FF210A-DA68-47E5-84EF-D2D9B749D882}" sibTransId="{1DEFA2E6-C2FA-48DC-8B01-D0C8BFE51E32}"/>
    <dgm:cxn modelId="{44F776EB-D6A4-46CF-8A15-B05BDD523E21}" type="presOf" srcId="{D6458E83-BF52-4EBE-A9A6-077D9EF3D577}" destId="{BD0D5F1C-E829-4F40-8E97-D41CDE8E3666}" srcOrd="0" destOrd="0" presId="urn:microsoft.com/office/officeart/2005/8/layout/hProcess7"/>
    <dgm:cxn modelId="{9A95ACDB-EB22-4EF9-85A5-E3A32B0F2A12}" srcId="{927E15C2-6D60-4A8A-ADBC-6BFFA3118B8E}" destId="{C67BA90C-6F06-4B0E-8E53-C163A7D6B0EC}" srcOrd="0" destOrd="0" parTransId="{37418DDA-DEC2-4924-B42A-53078DEC317D}" sibTransId="{BB743308-509C-4C41-8464-7048641AA7FF}"/>
    <dgm:cxn modelId="{8AB76D83-8C60-43E9-A319-37D74E2D6745}" type="presOf" srcId="{A5B29FA9-D836-4B81-A042-9061DFC17304}" destId="{4B7D6E0B-A541-4C4E-9841-0D387CFB8DBF}" srcOrd="0" destOrd="0" presId="urn:microsoft.com/office/officeart/2005/8/layout/hProcess7"/>
    <dgm:cxn modelId="{17F73C44-93A5-4809-8C4D-5053C20E3CAB}" type="presOf" srcId="{5BCDFA08-C7D6-4059-B39A-DA96086DE6EC}" destId="{231B4BAC-6E9B-4E47-9816-06E93E11D1CC}" srcOrd="1" destOrd="0" presId="urn:microsoft.com/office/officeart/2005/8/layout/hProcess7"/>
    <dgm:cxn modelId="{022D7D97-41E5-44A5-B0F4-163C3E7E0E40}" type="presOf" srcId="{5BCDFA08-C7D6-4059-B39A-DA96086DE6EC}" destId="{A2BD0DBE-8210-4C3A-9162-07DEF4E52776}" srcOrd="0" destOrd="0" presId="urn:microsoft.com/office/officeart/2005/8/layout/hProcess7"/>
    <dgm:cxn modelId="{2EA5C57E-335E-41A4-B07B-6192D5ABB047}" srcId="{5BCDFA08-C7D6-4059-B39A-DA96086DE6EC}" destId="{D6458E83-BF52-4EBE-A9A6-077D9EF3D577}" srcOrd="0" destOrd="0" parTransId="{F1024425-839E-47EE-A785-260FAF156915}" sibTransId="{0A7106C5-66F9-42C0-A8E0-3A3C0F9E4E78}"/>
    <dgm:cxn modelId="{CC7EA4F4-2679-41EF-AE71-682FE64DAFA0}" srcId="{927E15C2-6D60-4A8A-ADBC-6BFFA3118B8E}" destId="{5BCDFA08-C7D6-4059-B39A-DA96086DE6EC}" srcOrd="2" destOrd="0" parTransId="{649B3264-BFD0-4D83-84B3-3D4546F1A0A7}" sibTransId="{D01D493C-966E-47DE-90B3-3B92C034BCFD}"/>
    <dgm:cxn modelId="{E705DFF5-1BAF-484F-B7A8-F529FF54F6EA}" type="presOf" srcId="{D726C93F-D778-4BB9-8869-454E96FF3F6E}" destId="{042EB130-484F-4E3E-81CD-4A1D554F0946}" srcOrd="0" destOrd="0" presId="urn:microsoft.com/office/officeart/2005/8/layout/hProcess7"/>
    <dgm:cxn modelId="{6E14469E-3ADD-4033-BAB4-D15F4BB56467}" type="presOf" srcId="{927E15C2-6D60-4A8A-ADBC-6BFFA3118B8E}" destId="{85FDFE7C-E8DE-4F38-8E16-86CC11D58F1A}" srcOrd="0" destOrd="0" presId="urn:microsoft.com/office/officeart/2005/8/layout/hProcess7"/>
    <dgm:cxn modelId="{AFC912CD-78C5-4853-8BDA-B3471404879B}" type="presParOf" srcId="{85FDFE7C-E8DE-4F38-8E16-86CC11D58F1A}" destId="{1F026894-CB22-4C2A-969C-0EA725CA2316}" srcOrd="0" destOrd="0" presId="urn:microsoft.com/office/officeart/2005/8/layout/hProcess7"/>
    <dgm:cxn modelId="{621D5AC1-3B4C-4B12-B7A4-999391588D79}" type="presParOf" srcId="{1F026894-CB22-4C2A-969C-0EA725CA2316}" destId="{8190F8A5-BFFE-41BD-B8D5-6692FF3C12D5}" srcOrd="0" destOrd="0" presId="urn:microsoft.com/office/officeart/2005/8/layout/hProcess7"/>
    <dgm:cxn modelId="{8599AFDE-0AFD-4D74-A1F8-C23770168A51}" type="presParOf" srcId="{1F026894-CB22-4C2A-969C-0EA725CA2316}" destId="{A465C540-E92E-4C53-8CCF-33AA30404B21}" srcOrd="1" destOrd="0" presId="urn:microsoft.com/office/officeart/2005/8/layout/hProcess7"/>
    <dgm:cxn modelId="{A3705C3C-EFE5-4520-8FBA-A1D60E8A2510}" type="presParOf" srcId="{1F026894-CB22-4C2A-969C-0EA725CA2316}" destId="{042EB130-484F-4E3E-81CD-4A1D554F0946}" srcOrd="2" destOrd="0" presId="urn:microsoft.com/office/officeart/2005/8/layout/hProcess7"/>
    <dgm:cxn modelId="{8816C692-5049-4359-A1EB-1C83B1A3A7FD}" type="presParOf" srcId="{85FDFE7C-E8DE-4F38-8E16-86CC11D58F1A}" destId="{3889EE5C-5866-484C-809D-2A8081F18A18}" srcOrd="1" destOrd="0" presId="urn:microsoft.com/office/officeart/2005/8/layout/hProcess7"/>
    <dgm:cxn modelId="{8E35D9DC-6876-4511-94BB-5B49AC34CE65}" type="presParOf" srcId="{85FDFE7C-E8DE-4F38-8E16-86CC11D58F1A}" destId="{F1783DA7-FE5C-438B-A8AD-F483F1544A4D}" srcOrd="2" destOrd="0" presId="urn:microsoft.com/office/officeart/2005/8/layout/hProcess7"/>
    <dgm:cxn modelId="{264DC42C-2B33-4B75-A71C-BB9FC640C26F}" type="presParOf" srcId="{F1783DA7-FE5C-438B-A8AD-F483F1544A4D}" destId="{83C4F7FB-2138-468D-839C-3FD5E5FCA4C5}" srcOrd="0" destOrd="0" presId="urn:microsoft.com/office/officeart/2005/8/layout/hProcess7"/>
    <dgm:cxn modelId="{F604D2AE-1AC4-4DB5-B225-3FD00A6A3E60}" type="presParOf" srcId="{F1783DA7-FE5C-438B-A8AD-F483F1544A4D}" destId="{B8017577-07F8-4AA7-8065-6B8CC1F53B47}" srcOrd="1" destOrd="0" presId="urn:microsoft.com/office/officeart/2005/8/layout/hProcess7"/>
    <dgm:cxn modelId="{0736A894-7B6C-408F-8D8C-4632064425E4}" type="presParOf" srcId="{F1783DA7-FE5C-438B-A8AD-F483F1544A4D}" destId="{5A7BA885-F0F1-4B9C-B65A-53044F325187}" srcOrd="2" destOrd="0" presId="urn:microsoft.com/office/officeart/2005/8/layout/hProcess7"/>
    <dgm:cxn modelId="{1F495B67-423F-4FFA-BA39-BA796E68A041}" type="presParOf" srcId="{85FDFE7C-E8DE-4F38-8E16-86CC11D58F1A}" destId="{8D8FF58E-1A04-4F7F-A575-CB53FAB830CF}" srcOrd="3" destOrd="0" presId="urn:microsoft.com/office/officeart/2005/8/layout/hProcess7"/>
    <dgm:cxn modelId="{0672E79A-09A9-4519-9AD7-59CAFD72B1F2}" type="presParOf" srcId="{85FDFE7C-E8DE-4F38-8E16-86CC11D58F1A}" destId="{983E7CD9-FC4B-4D80-AAEF-50C70E7021E8}" srcOrd="4" destOrd="0" presId="urn:microsoft.com/office/officeart/2005/8/layout/hProcess7"/>
    <dgm:cxn modelId="{6B6B0B90-497E-473C-93BE-B988B9F64B99}" type="presParOf" srcId="{983E7CD9-FC4B-4D80-AAEF-50C70E7021E8}" destId="{4B7D6E0B-A541-4C4E-9841-0D387CFB8DBF}" srcOrd="0" destOrd="0" presId="urn:microsoft.com/office/officeart/2005/8/layout/hProcess7"/>
    <dgm:cxn modelId="{03B2E0DD-A588-4D69-8D61-97AC92C0BCB5}" type="presParOf" srcId="{983E7CD9-FC4B-4D80-AAEF-50C70E7021E8}" destId="{455F8D4C-2FFC-406E-BEBF-1E9CD53FF420}" srcOrd="1" destOrd="0" presId="urn:microsoft.com/office/officeart/2005/8/layout/hProcess7"/>
    <dgm:cxn modelId="{8A951C2A-9237-4640-93F9-2AFEED2433C0}" type="presParOf" srcId="{983E7CD9-FC4B-4D80-AAEF-50C70E7021E8}" destId="{5BC3E975-99C8-4412-B382-F183EAFFB53E}" srcOrd="2" destOrd="0" presId="urn:microsoft.com/office/officeart/2005/8/layout/hProcess7"/>
    <dgm:cxn modelId="{69BC9EF2-89D9-46D8-9E40-32B81AF784CB}" type="presParOf" srcId="{85FDFE7C-E8DE-4F38-8E16-86CC11D58F1A}" destId="{B24A1E2D-4E29-426C-BFE1-1079D6A7DA36}" srcOrd="5" destOrd="0" presId="urn:microsoft.com/office/officeart/2005/8/layout/hProcess7"/>
    <dgm:cxn modelId="{0F409F3C-375E-48D7-A6A4-14D0D5C5D6CB}" type="presParOf" srcId="{85FDFE7C-E8DE-4F38-8E16-86CC11D58F1A}" destId="{66BD97DF-FD9F-48B9-B3D3-B9B43352394D}" srcOrd="6" destOrd="0" presId="urn:microsoft.com/office/officeart/2005/8/layout/hProcess7"/>
    <dgm:cxn modelId="{4DCE5FE1-EA48-4F0D-B9A1-A91861F9F96B}" type="presParOf" srcId="{66BD97DF-FD9F-48B9-B3D3-B9B43352394D}" destId="{455C26D8-EFE3-4242-98FF-541A9328C220}" srcOrd="0" destOrd="0" presId="urn:microsoft.com/office/officeart/2005/8/layout/hProcess7"/>
    <dgm:cxn modelId="{DE5283B9-AAD5-4EA6-A14D-1D29FEAA363A}" type="presParOf" srcId="{66BD97DF-FD9F-48B9-B3D3-B9B43352394D}" destId="{E4F9B074-18CA-4FBA-AB32-3744D96DE60D}" srcOrd="1" destOrd="0" presId="urn:microsoft.com/office/officeart/2005/8/layout/hProcess7"/>
    <dgm:cxn modelId="{8084FDE9-EE75-45A7-A666-71677C92423D}" type="presParOf" srcId="{66BD97DF-FD9F-48B9-B3D3-B9B43352394D}" destId="{AEA005A9-49E9-4A92-89B6-6C3BED26EC98}" srcOrd="2" destOrd="0" presId="urn:microsoft.com/office/officeart/2005/8/layout/hProcess7"/>
    <dgm:cxn modelId="{264D0100-F25A-4D16-A7B5-B747AC2B7F10}" type="presParOf" srcId="{85FDFE7C-E8DE-4F38-8E16-86CC11D58F1A}" destId="{3F70ABF6-4306-40E8-BDA2-F8C243FC8A33}" srcOrd="7" destOrd="0" presId="urn:microsoft.com/office/officeart/2005/8/layout/hProcess7"/>
    <dgm:cxn modelId="{C9277637-08D2-43E1-998D-6F8432788A0D}" type="presParOf" srcId="{85FDFE7C-E8DE-4F38-8E16-86CC11D58F1A}" destId="{3051F359-C9E1-4C5D-8F8A-0F9654E92047}" srcOrd="8" destOrd="0" presId="urn:microsoft.com/office/officeart/2005/8/layout/hProcess7"/>
    <dgm:cxn modelId="{4512E92B-4BF7-4F86-A2AD-0D014CCC50D5}" type="presParOf" srcId="{3051F359-C9E1-4C5D-8F8A-0F9654E92047}" destId="{A2BD0DBE-8210-4C3A-9162-07DEF4E52776}" srcOrd="0" destOrd="0" presId="urn:microsoft.com/office/officeart/2005/8/layout/hProcess7"/>
    <dgm:cxn modelId="{5EA99B17-261A-4C81-940F-D416D37811AB}" type="presParOf" srcId="{3051F359-C9E1-4C5D-8F8A-0F9654E92047}" destId="{231B4BAC-6E9B-4E47-9816-06E93E11D1CC}" srcOrd="1" destOrd="0" presId="urn:microsoft.com/office/officeart/2005/8/layout/hProcess7"/>
    <dgm:cxn modelId="{FDDFDC07-03C4-4AE1-B808-FD77737E04E0}" type="presParOf" srcId="{3051F359-C9E1-4C5D-8F8A-0F9654E92047}" destId="{BD0D5F1C-E829-4F40-8E97-D41CDE8E3666}" srcOrd="2" destOrd="0" presId="urn:microsoft.com/office/officeart/2005/8/layout/hProcess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190F8A5-BFFE-41BD-B8D5-6692FF3C12D5}">
      <dsp:nvSpPr>
        <dsp:cNvPr id="0" name=""/>
        <dsp:cNvSpPr/>
      </dsp:nvSpPr>
      <dsp:spPr>
        <a:xfrm>
          <a:off x="527" y="421092"/>
          <a:ext cx="2269518" cy="2723421"/>
        </a:xfrm>
        <a:prstGeom prst="roundRect">
          <a:avLst>
            <a:gd name="adj" fmla="val 5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65151" rIns="84455" bIns="0" numCol="1" spcCol="1270" anchor="t" anchorCtr="0">
          <a:noAutofit/>
        </a:bodyPr>
        <a:lstStyle/>
        <a:p>
          <a:pPr lvl="0" algn="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900" kern="1200" dirty="0">
              <a:latin typeface="Gill Sans MT" panose="020B0502020104020203" pitchFamily="34" charset="0"/>
            </a:rPr>
            <a:t>Se recibe información</a:t>
          </a:r>
        </a:p>
      </dsp:txBody>
      <dsp:txXfrm rot="16200000">
        <a:off x="-889123" y="1310743"/>
        <a:ext cx="2233206" cy="453903"/>
      </dsp:txXfrm>
    </dsp:sp>
    <dsp:sp modelId="{042EB130-484F-4E3E-81CD-4A1D554F0946}">
      <dsp:nvSpPr>
        <dsp:cNvPr id="0" name=""/>
        <dsp:cNvSpPr/>
      </dsp:nvSpPr>
      <dsp:spPr>
        <a:xfrm>
          <a:off x="454431" y="421092"/>
          <a:ext cx="1690791" cy="2723421"/>
        </a:xfrm>
        <a:prstGeom prst="rect">
          <a:avLst/>
        </a:prstGeom>
        <a:noFill/>
        <a:ln w="2540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54864" rIns="0" bIns="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600" kern="1200" dirty="0">
              <a:solidFill>
                <a:schemeClr val="tx1">
                  <a:lumMod val="50000"/>
                  <a:lumOff val="50000"/>
                </a:schemeClr>
              </a:solidFill>
              <a:latin typeface="Gill Sans MT" pitchFamily="34" charset="0"/>
              <a:ea typeface="+mn-ea"/>
              <a:cs typeface="+mn-cs"/>
            </a:rPr>
            <a:t>Sistema de Captura de Fuentes de Información</a:t>
          </a: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600" kern="1200" dirty="0">
              <a:solidFill>
                <a:schemeClr val="tx1">
                  <a:lumMod val="50000"/>
                  <a:lumOff val="50000"/>
                </a:schemeClr>
              </a:solidFill>
              <a:latin typeface="Gill Sans MT" pitchFamily="34" charset="0"/>
              <a:ea typeface="+mn-ea"/>
              <a:cs typeface="+mn-cs"/>
            </a:rPr>
            <a:t>(</a:t>
          </a:r>
          <a:r>
            <a:rPr lang="es-MX" sz="1600" kern="1200" dirty="0" err="1">
              <a:solidFill>
                <a:schemeClr val="tx1">
                  <a:lumMod val="50000"/>
                  <a:lumOff val="50000"/>
                </a:schemeClr>
              </a:solidFill>
              <a:latin typeface="Gill Sans MT" pitchFamily="34" charset="0"/>
              <a:ea typeface="+mn-ea"/>
              <a:cs typeface="+mn-cs"/>
            </a:rPr>
            <a:t>SiCFI</a:t>
          </a:r>
          <a:r>
            <a:rPr lang="es-MX" sz="1600" kern="1200" dirty="0" smtClean="0">
              <a:solidFill>
                <a:schemeClr val="tx1">
                  <a:lumMod val="50000"/>
                  <a:lumOff val="50000"/>
                </a:schemeClr>
              </a:solidFill>
              <a:latin typeface="Gill Sans MT" pitchFamily="34" charset="0"/>
              <a:ea typeface="+mn-ea"/>
              <a:cs typeface="+mn-cs"/>
            </a:rPr>
            <a:t>)</a:t>
          </a: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1600" kern="1200" dirty="0">
            <a:solidFill>
              <a:schemeClr val="tx1">
                <a:lumMod val="50000"/>
                <a:lumOff val="50000"/>
              </a:schemeClr>
            </a:solidFill>
            <a:latin typeface="Gill Sans MT" pitchFamily="34" charset="0"/>
            <a:ea typeface="+mn-ea"/>
            <a:cs typeface="+mn-cs"/>
          </a:endParaRP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200" kern="1200" dirty="0">
              <a:solidFill>
                <a:schemeClr val="tx1">
                  <a:lumMod val="50000"/>
                  <a:lumOff val="50000"/>
                </a:schemeClr>
              </a:solidFill>
              <a:latin typeface="Gill Sans MT" pitchFamily="34" charset="0"/>
              <a:ea typeface="+mn-ea"/>
              <a:cs typeface="+mn-cs"/>
            </a:rPr>
            <a:t>Módulos de captura / Módulos de exportación</a:t>
          </a:r>
        </a:p>
      </dsp:txBody>
      <dsp:txXfrm>
        <a:off x="454431" y="421092"/>
        <a:ext cx="1690791" cy="2723421"/>
      </dsp:txXfrm>
    </dsp:sp>
    <dsp:sp modelId="{4B7D6E0B-A541-4C4E-9841-0D387CFB8DBF}">
      <dsp:nvSpPr>
        <dsp:cNvPr id="0" name=""/>
        <dsp:cNvSpPr/>
      </dsp:nvSpPr>
      <dsp:spPr>
        <a:xfrm>
          <a:off x="2349478" y="421092"/>
          <a:ext cx="2269518" cy="2723421"/>
        </a:xfrm>
        <a:prstGeom prst="roundRect">
          <a:avLst>
            <a:gd name="adj" fmla="val 5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65151" rIns="84455" bIns="0" numCol="1" spcCol="1270" anchor="t" anchorCtr="0">
          <a:noAutofit/>
        </a:bodyPr>
        <a:lstStyle/>
        <a:p>
          <a:pPr lvl="0" algn="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900" kern="1200" dirty="0">
              <a:latin typeface="Gill Sans MT" panose="020B0502020104020203" pitchFamily="34" charset="0"/>
            </a:rPr>
            <a:t>Revisión</a:t>
          </a:r>
        </a:p>
      </dsp:txBody>
      <dsp:txXfrm rot="16200000">
        <a:off x="1459827" y="1310743"/>
        <a:ext cx="2233206" cy="453903"/>
      </dsp:txXfrm>
    </dsp:sp>
    <dsp:sp modelId="{B8017577-07F8-4AA7-8065-6B8CC1F53B47}">
      <dsp:nvSpPr>
        <dsp:cNvPr id="0" name=""/>
        <dsp:cNvSpPr/>
      </dsp:nvSpPr>
      <dsp:spPr>
        <a:xfrm rot="5400000">
          <a:off x="2160619" y="2586621"/>
          <a:ext cx="400413" cy="340427"/>
        </a:xfrm>
        <a:prstGeom prst="flowChartExtra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BC3E975-99C8-4412-B382-F183EAFFB53E}">
      <dsp:nvSpPr>
        <dsp:cNvPr id="0" name=""/>
        <dsp:cNvSpPr/>
      </dsp:nvSpPr>
      <dsp:spPr>
        <a:xfrm>
          <a:off x="2803382" y="421092"/>
          <a:ext cx="1690791" cy="2723421"/>
        </a:xfrm>
        <a:prstGeom prst="rect">
          <a:avLst/>
        </a:prstGeom>
        <a:noFill/>
        <a:ln w="2540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54864" rIns="0" bIns="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600" kern="1200" dirty="0">
              <a:solidFill>
                <a:schemeClr val="tx1">
                  <a:lumMod val="50000"/>
                  <a:lumOff val="50000"/>
                </a:schemeClr>
              </a:solidFill>
              <a:latin typeface="Gill Sans MT" pitchFamily="34" charset="0"/>
              <a:ea typeface="+mn-ea"/>
              <a:cs typeface="+mn-cs"/>
            </a:rPr>
            <a:t>1. Actividades correspondan al indicador</a:t>
          </a: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600" kern="1200" dirty="0">
              <a:solidFill>
                <a:schemeClr val="tx1">
                  <a:lumMod val="50000"/>
                  <a:lumOff val="50000"/>
                </a:schemeClr>
              </a:solidFill>
              <a:latin typeface="Gill Sans MT" pitchFamily="34" charset="0"/>
              <a:ea typeface="+mn-ea"/>
              <a:cs typeface="+mn-cs"/>
            </a:rPr>
            <a:t>2. No existan registros duplicados</a:t>
          </a: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600" kern="1200" dirty="0">
              <a:solidFill>
                <a:schemeClr val="tx1">
                  <a:lumMod val="50000"/>
                  <a:lumOff val="50000"/>
                </a:schemeClr>
              </a:solidFill>
              <a:latin typeface="Gill Sans MT" pitchFamily="34" charset="0"/>
              <a:ea typeface="+mn-ea"/>
              <a:cs typeface="+mn-cs"/>
            </a:rPr>
            <a:t>3. Descripción incompleta o incorrecta</a:t>
          </a: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600" kern="1200" dirty="0">
              <a:solidFill>
                <a:schemeClr val="tx1">
                  <a:lumMod val="50000"/>
                  <a:lumOff val="50000"/>
                </a:schemeClr>
              </a:solidFill>
              <a:latin typeface="Gill Sans MT" pitchFamily="34" charset="0"/>
              <a:ea typeface="+mn-ea"/>
              <a:cs typeface="+mn-cs"/>
            </a:rPr>
            <a:t>4. Fechas y puntajes</a:t>
          </a:r>
        </a:p>
      </dsp:txBody>
      <dsp:txXfrm>
        <a:off x="2803382" y="421092"/>
        <a:ext cx="1690791" cy="2723421"/>
      </dsp:txXfrm>
    </dsp:sp>
    <dsp:sp modelId="{A2BD0DBE-8210-4C3A-9162-07DEF4E52776}">
      <dsp:nvSpPr>
        <dsp:cNvPr id="0" name=""/>
        <dsp:cNvSpPr/>
      </dsp:nvSpPr>
      <dsp:spPr>
        <a:xfrm>
          <a:off x="4698430" y="421092"/>
          <a:ext cx="2269518" cy="2723421"/>
        </a:xfrm>
        <a:prstGeom prst="roundRect">
          <a:avLst>
            <a:gd name="adj" fmla="val 5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65151" rIns="84455" bIns="0" numCol="1" spcCol="1270" anchor="t" anchorCtr="0">
          <a:noAutofit/>
        </a:bodyPr>
        <a:lstStyle/>
        <a:p>
          <a:pPr lvl="0" algn="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900" kern="1200" dirty="0">
              <a:latin typeface="Gill Sans MT" panose="020B0502020104020203" pitchFamily="34" charset="0"/>
            </a:rPr>
            <a:t>Separación</a:t>
          </a:r>
        </a:p>
      </dsp:txBody>
      <dsp:txXfrm rot="16200000">
        <a:off x="3808779" y="1310743"/>
        <a:ext cx="2233206" cy="453903"/>
      </dsp:txXfrm>
    </dsp:sp>
    <dsp:sp modelId="{E4F9B074-18CA-4FBA-AB32-3744D96DE60D}">
      <dsp:nvSpPr>
        <dsp:cNvPr id="0" name=""/>
        <dsp:cNvSpPr/>
      </dsp:nvSpPr>
      <dsp:spPr>
        <a:xfrm rot="5400000">
          <a:off x="4509571" y="2586621"/>
          <a:ext cx="400413" cy="340427"/>
        </a:xfrm>
        <a:prstGeom prst="flowChartExtra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D0D5F1C-E829-4F40-8E97-D41CDE8E3666}">
      <dsp:nvSpPr>
        <dsp:cNvPr id="0" name=""/>
        <dsp:cNvSpPr/>
      </dsp:nvSpPr>
      <dsp:spPr>
        <a:xfrm>
          <a:off x="5152333" y="421092"/>
          <a:ext cx="1690791" cy="2723421"/>
        </a:xfrm>
        <a:prstGeom prst="rect">
          <a:avLst/>
        </a:prstGeom>
        <a:noFill/>
        <a:ln w="2540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54864" rIns="0" bIns="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1600" kern="1200" dirty="0" smtClean="0">
              <a:solidFill>
                <a:schemeClr val="tx1">
                  <a:lumMod val="50000"/>
                  <a:lumOff val="50000"/>
                </a:schemeClr>
              </a:solidFill>
              <a:latin typeface="Gill Sans MT" pitchFamily="34" charset="0"/>
              <a:ea typeface="+mn-ea"/>
              <a:cs typeface="+mn-cs"/>
            </a:rPr>
            <a:t>1. Registros correctos : son procesados e incorporados a la base de datos</a:t>
          </a: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1600" kern="1200" dirty="0" smtClean="0">
              <a:solidFill>
                <a:schemeClr val="tx1">
                  <a:lumMod val="50000"/>
                  <a:lumOff val="50000"/>
                </a:schemeClr>
              </a:solidFill>
              <a:latin typeface="Gill Sans MT" pitchFamily="34" charset="0"/>
              <a:ea typeface="+mn-ea"/>
              <a:cs typeface="+mn-cs"/>
            </a:rPr>
            <a:t>2. Registros que presentan inconsistencias no podrán ser considerados.</a:t>
          </a:r>
          <a:endParaRPr lang="es-MX" sz="1600" kern="1200" dirty="0">
            <a:solidFill>
              <a:schemeClr val="tx1">
                <a:lumMod val="50000"/>
                <a:lumOff val="50000"/>
              </a:schemeClr>
            </a:solidFill>
            <a:latin typeface="Gill Sans MT" pitchFamily="34" charset="0"/>
            <a:ea typeface="+mn-ea"/>
            <a:cs typeface="+mn-cs"/>
          </a:endParaRPr>
        </a:p>
      </dsp:txBody>
      <dsp:txXfrm>
        <a:off x="5152333" y="421092"/>
        <a:ext cx="1690791" cy="272342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7">
  <dgm:title val=""/>
  <dgm:desc val=""/>
  <dgm:catLst>
    <dgm:cat type="process" pri="21000"/>
    <dgm:cat type="lis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23" srcId="2" destId="21" srcOrd="0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Node" refType="h"/>
      <dgm:constr type="w" for="ch" forName="compositeNode" refType="w"/>
      <dgm:constr type="w" for="ch" forName="hSp" refType="w" refFor="ch" refForName="compositeNode" fact="-0.035"/>
      <dgm:constr type="w" for="des" forName="simulatedConn" refType="w" refFor="ch" refForName="compositeNode" fact="0.15"/>
      <dgm:constr type="h" for="des" forName="simulatedConn" refType="w" refFor="des" refForName="simulatedConn"/>
      <dgm:constr type="h" for="des" forName="vSp1" refType="w" refFor="ch" refForName="compositeNode" fact="0.8"/>
      <dgm:constr type="h" for="des" forName="vSp2" refType="w" refFor="ch" refForName="compositeNode" fact="0.07"/>
      <dgm:constr type="w" for="ch" forName="vProcSp" refType="w" refFor="des" refForName="simulatedConn" op="equ"/>
      <dgm:constr type="h" for="ch" forName="vProcSp" refType="h" refFor="ch" refForName="compositeNode" op="equ"/>
      <dgm:constr type="w" for="ch" forName="sibTrans" refType="w" refFor="ch" refForName="compositeNode" fact="-0.08"/>
      <dgm:constr type="primFontSz" for="des" forName="parentNode" op="equ"/>
      <dgm:constr type="primFontSz" for="des" forName="childNode" op="equ"/>
    </dgm:constrLst>
    <dgm:ruleLst/>
    <dgm:forEach name="Name4" axis="ch" ptType="node">
      <dgm:layoutNode name="compositeNode">
        <dgm:varLst>
          <dgm:bulletEnabled val="1"/>
        </dgm:varLst>
        <dgm:alg type="composite"/>
        <dgm:choose name="Name5">
          <dgm:if name="Name6" func="var" arg="dir" op="equ" val="norm">
            <dgm:constrLst>
              <dgm:constr type="h" refType="w" op="lte" fact="1.2"/>
              <dgm:constr type="w" for="ch" forName="bgRect" refType="w"/>
              <dgm:constr type="h" for="ch" forName="bgRect" refType="h"/>
              <dgm:constr type="t" for="ch" forName="bgRect"/>
              <dgm:constr type="l" for="ch" forName="bgRect"/>
              <dgm:constr type="w" for="ch" forName="parentNode" refType="w" refFor="ch" refForName="bgRect" fact="0.2"/>
              <dgm:constr type="h" for="ch" forName="parentNode" refType="h" fact="0.82"/>
              <dgm:constr type="t" for="ch" forName="parentNode"/>
              <dgm:constr type="l" for="ch" forName="parentNode"/>
              <dgm:constr type="r" for="ch" forName="childNode" refType="r" refFor="ch" refForName="bgRect" fact="0.945"/>
              <dgm:constr type="h" for="ch" forName="childNode" refType="h" refFor="ch" refForName="bgRect" op="equ"/>
              <dgm:constr type="t" for="ch" forName="childNode"/>
              <dgm:constr type="l" for="ch" forName="childNode" refType="r" refFor="ch" refForName="parentNode"/>
            </dgm:constrLst>
          </dgm:if>
          <dgm:else name="Name7">
            <dgm:constrLst>
              <dgm:constr type="h" refType="w" op="lte" fact="1.2"/>
              <dgm:constr type="w" for="ch" forName="bgRect" refType="w"/>
              <dgm:constr type="h" for="ch" forName="bgRect" refType="h"/>
              <dgm:constr type="t" for="ch" forName="bgRect"/>
              <dgm:constr type="r" for="ch" forName="bgRect" refType="w"/>
              <dgm:constr type="w" for="ch" forName="parentNode" refType="w" refFor="ch" refForName="bgRect" fact="0.2"/>
              <dgm:constr type="h" for="ch" forName="parentNode" refType="h" fact="0.82"/>
              <dgm:constr type="t" for="ch" forName="parentNode"/>
              <dgm:constr type="r" for="ch" forName="parentNode" refType="w"/>
              <dgm:constr type="h" for="ch" forName="childNode" refType="h" refFor="ch" refForName="bgRect"/>
              <dgm:constr type="t" for="ch" forName="childNode"/>
              <dgm:constr type="r" for="ch" forName="childNode" refType="l" refFor="ch" refForName="parentNode"/>
              <dgm:constr type="l" for="ch" forName="childNode" refType="w" refFor="ch" refForName="bgRect" fact="0.055"/>
            </dgm:constrLst>
          </dgm:else>
        </dgm:choose>
        <dgm:ruleLst>
          <dgm:rule type="w" for="ch" forName="childNode" val="NaN" fact="NaN" max="30"/>
        </dgm:ruleLst>
        <dgm:layoutNode name="bgRect" styleLbl="node1">
          <dgm:alg type="sp"/>
          <dgm:shape xmlns:r="http://schemas.openxmlformats.org/officeDocument/2006/relationships" type="roundRect" r:blip="" zOrderOff="-1">
            <dgm:adjLst>
              <dgm:adj idx="1" val="0.05"/>
            </dgm:adjLst>
          </dgm:shape>
          <dgm:presOf axis="self"/>
          <dgm:constrLst/>
          <dgm:ruleLst/>
        </dgm:layoutNode>
        <dgm:layoutNode name="parentNode" styleLbl="node1">
          <dgm:varLst>
            <dgm:chMax val="0"/>
            <dgm:bulletEnabled val="1"/>
          </dgm:varLst>
          <dgm:presOf axis="self"/>
          <dgm:choose name="Name8">
            <dgm:if name="Name9" func="var" arg="dir" op="equ" val="norm">
              <dgm:alg type="tx">
                <dgm:param type="autoTxRot" val="grav"/>
                <dgm:param type="txAnchorVert" val="t"/>
                <dgm:param type="parTxLTRAlign" val="r"/>
                <dgm:param type="parTxRTLAlign" val="r"/>
              </dgm:alg>
              <dgm:shape xmlns:r="http://schemas.openxmlformats.org/officeDocument/2006/relationships" rot="270" type="rect" r:blip="" hideGeom="1">
                <dgm:adjLst/>
              </dgm:shape>
              <dgm:constrLst>
                <dgm:constr type="primFontSz" val="65"/>
                <dgm:constr type="lMarg"/>
                <dgm:constr type="rMarg" refType="primFontSz" fact="0.35"/>
                <dgm:constr type="tMarg" refType="primFontSz" fact="0.27"/>
                <dgm:constr type="bMarg"/>
              </dgm:constrLst>
            </dgm:if>
            <dgm:else name="Name10">
              <dgm:alg type="tx">
                <dgm:param type="autoTxRot" val="grav"/>
                <dgm:param type="txAnchorVert" val="t"/>
                <dgm:param type="parTxLTRAlign" val="l"/>
                <dgm:param type="parTxRTLAlign" val="l"/>
              </dgm:alg>
              <dgm:shape xmlns:r="http://schemas.openxmlformats.org/officeDocument/2006/relationships" rot="90" type="rect" r:blip="" hideGeom="1">
                <dgm:adjLst/>
              </dgm:shape>
              <dgm:constrLst>
                <dgm:constr type="primFontSz" val="65"/>
                <dgm:constr type="lMarg" refType="primFontSz" fact="0.35"/>
                <dgm:constr type="rMarg"/>
                <dgm:constr type="tMarg" refType="primFontSz" fact="0.27"/>
                <dgm:constr type="bMarg"/>
              </dgm:constrLst>
            </dgm:else>
          </dgm:choose>
          <dgm:ruleLst>
            <dgm:rule type="primFontSz" val="5" fact="NaN" max="NaN"/>
          </dgm:ruleLst>
        </dgm:layoutNode>
        <dgm:choose name="Name11">
          <dgm:if name="Name12" axis="ch" ptType="node" func="cnt" op="gte" val="1">
            <dgm:layoutNode name="childNode" styleLbl="node1" moveWith="bgRect">
              <dgm:varLst>
                <dgm:bulletEnabled val="1"/>
              </dgm:varLst>
              <dgm:alg type="tx">
                <dgm:param type="parTxLTRAlign" val="l"/>
                <dgm:param type="parTxRTLAlign" val="r"/>
                <dgm:param type="txAnchorVert" val="t"/>
              </dgm:alg>
              <dgm:shape xmlns:r="http://schemas.openxmlformats.org/officeDocument/2006/relationships" type="rect" r:blip="" hideGeom="1">
                <dgm:adjLst/>
              </dgm:shape>
              <dgm:presOf axis="des" ptType="node"/>
              <dgm:constrLst>
                <dgm:constr type="primFontSz" val="65"/>
                <dgm:constr type="lMarg"/>
                <dgm:constr type="bMarg"/>
                <dgm:constr type="tMarg" refType="primFontSz" fact="0.27"/>
                <dgm:constr type="rMarg"/>
              </dgm:constrLst>
              <dgm:ruleLst>
                <dgm:rule type="prim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h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vProcSp" moveWith="bgRec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vSp1" refType="w"/>
            <dgm:constr type="w" for="ch" forName="simulatedConn" refType="w"/>
            <dgm:constr type="w" for="ch" forName="vSp2" refType="w"/>
          </dgm:constrLst>
          <dgm:ruleLst/>
          <dgm:layoutNode name="vSp1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simulatedConn" styleLbl="solidFgAcc1">
            <dgm:alg type="sp"/>
            <dgm:choose name="Name15">
              <dgm:if name="Name16" func="var" arg="dir" op="equ" val="norm">
                <dgm:shape xmlns:r="http://schemas.openxmlformats.org/officeDocument/2006/relationships" rot="90" type="flowChartExtract" r:blip="">
                  <dgm:adjLst/>
                </dgm:shape>
              </dgm:if>
              <dgm:else name="Name17">
                <dgm:shape xmlns:r="http://schemas.openxmlformats.org/officeDocument/2006/relationships" rot="-90" type="flowChartExtract" r:blip="">
                  <dgm:adjLst/>
                </dgm:shape>
              </dgm:else>
            </dgm:choose>
            <dgm:presOf/>
            <dgm:constrLst/>
            <dgm:ruleLst/>
          </dgm:layoutNode>
          <dgm:layoutNode name="vSp2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216F262-DD15-468D-94B0-0F951ECCB4BB}" type="datetimeFigureOut">
              <a:rPr lang="es-MX" smtClean="0"/>
              <a:t>09/10/2024</a:t>
            </a:fld>
            <a:endParaRPr lang="es-MX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EE77DA1-D9F4-4399-AE13-ACDE58B331A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15987238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6B13B62-0914-45DB-B697-9C97F41EB6C4}" type="datetimeFigureOut">
              <a:rPr lang="es-MX" smtClean="0"/>
              <a:t>09/10/2024</a:t>
            </a:fld>
            <a:endParaRPr lang="es-MX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2BFF369-147B-496C-9D6A-4F5BADE82FB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3847188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BFF369-147B-496C-9D6A-4F5BADE82FBA}" type="slidenum">
              <a:rPr lang="es-MX" smtClean="0"/>
              <a:t>10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57803049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BFF369-147B-496C-9D6A-4F5BADE82FBA}" type="slidenum">
              <a:rPr lang="es-MX" smtClean="0"/>
              <a:t>14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771779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rta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upo 2"/>
          <p:cNvGrpSpPr/>
          <p:nvPr userDrawn="1"/>
        </p:nvGrpSpPr>
        <p:grpSpPr>
          <a:xfrm>
            <a:off x="0" y="0"/>
            <a:ext cx="9147175" cy="4805363"/>
            <a:chOff x="0" y="-3175"/>
            <a:chExt cx="9147175" cy="4805363"/>
          </a:xfrm>
        </p:grpSpPr>
        <p:sp>
          <p:nvSpPr>
            <p:cNvPr id="4" name="Freeform 5"/>
            <p:cNvSpPr>
              <a:spLocks/>
            </p:cNvSpPr>
            <p:nvPr userDrawn="1"/>
          </p:nvSpPr>
          <p:spPr bwMode="auto">
            <a:xfrm>
              <a:off x="3175" y="-3175"/>
              <a:ext cx="9137650" cy="4529138"/>
            </a:xfrm>
            <a:custGeom>
              <a:avLst/>
              <a:gdLst>
                <a:gd name="T0" fmla="*/ 0 w 2878"/>
                <a:gd name="T1" fmla="*/ 0 h 1425"/>
                <a:gd name="T2" fmla="*/ 0 w 2878"/>
                <a:gd name="T3" fmla="*/ 928 h 1425"/>
                <a:gd name="T4" fmla="*/ 44 w 2878"/>
                <a:gd name="T5" fmla="*/ 1046 h 1425"/>
                <a:gd name="T6" fmla="*/ 334 w 2878"/>
                <a:gd name="T7" fmla="*/ 1158 h 1425"/>
                <a:gd name="T8" fmla="*/ 1060 w 2878"/>
                <a:gd name="T9" fmla="*/ 1228 h 1425"/>
                <a:gd name="T10" fmla="*/ 1263 w 2878"/>
                <a:gd name="T11" fmla="*/ 1269 h 1425"/>
                <a:gd name="T12" fmla="*/ 1396 w 2878"/>
                <a:gd name="T13" fmla="*/ 1354 h 1425"/>
                <a:gd name="T14" fmla="*/ 1439 w 2878"/>
                <a:gd name="T15" fmla="*/ 1425 h 1425"/>
                <a:gd name="T16" fmla="*/ 1481 w 2878"/>
                <a:gd name="T17" fmla="*/ 1354 h 1425"/>
                <a:gd name="T18" fmla="*/ 1615 w 2878"/>
                <a:gd name="T19" fmla="*/ 1268 h 1425"/>
                <a:gd name="T20" fmla="*/ 1818 w 2878"/>
                <a:gd name="T21" fmla="*/ 1228 h 1425"/>
                <a:gd name="T22" fmla="*/ 2544 w 2878"/>
                <a:gd name="T23" fmla="*/ 1158 h 1425"/>
                <a:gd name="T24" fmla="*/ 2834 w 2878"/>
                <a:gd name="T25" fmla="*/ 1046 h 1425"/>
                <a:gd name="T26" fmla="*/ 2878 w 2878"/>
                <a:gd name="T27" fmla="*/ 928 h 1425"/>
                <a:gd name="T28" fmla="*/ 2878 w 2878"/>
                <a:gd name="T29" fmla="*/ 0 h 1425"/>
                <a:gd name="T30" fmla="*/ 0 w 2878"/>
                <a:gd name="T31" fmla="*/ 0 h 14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2878" h="1425">
                  <a:moveTo>
                    <a:pt x="0" y="0"/>
                  </a:moveTo>
                  <a:cubicBezTo>
                    <a:pt x="0" y="928"/>
                    <a:pt x="0" y="928"/>
                    <a:pt x="0" y="928"/>
                  </a:cubicBezTo>
                  <a:cubicBezTo>
                    <a:pt x="0" y="978"/>
                    <a:pt x="18" y="1017"/>
                    <a:pt x="44" y="1046"/>
                  </a:cubicBezTo>
                  <a:cubicBezTo>
                    <a:pt x="115" y="1124"/>
                    <a:pt x="235" y="1148"/>
                    <a:pt x="334" y="1158"/>
                  </a:cubicBezTo>
                  <a:cubicBezTo>
                    <a:pt x="1060" y="1228"/>
                    <a:pt x="1060" y="1228"/>
                    <a:pt x="1060" y="1228"/>
                  </a:cubicBezTo>
                  <a:cubicBezTo>
                    <a:pt x="1132" y="1236"/>
                    <a:pt x="1194" y="1244"/>
                    <a:pt x="1263" y="1269"/>
                  </a:cubicBezTo>
                  <a:cubicBezTo>
                    <a:pt x="1312" y="1286"/>
                    <a:pt x="1357" y="1312"/>
                    <a:pt x="1396" y="1354"/>
                  </a:cubicBezTo>
                  <a:cubicBezTo>
                    <a:pt x="1418" y="1378"/>
                    <a:pt x="1430" y="1400"/>
                    <a:pt x="1439" y="1425"/>
                  </a:cubicBezTo>
                  <a:cubicBezTo>
                    <a:pt x="1448" y="1400"/>
                    <a:pt x="1460" y="1378"/>
                    <a:pt x="1481" y="1354"/>
                  </a:cubicBezTo>
                  <a:cubicBezTo>
                    <a:pt x="1521" y="1312"/>
                    <a:pt x="1567" y="1286"/>
                    <a:pt x="1615" y="1268"/>
                  </a:cubicBezTo>
                  <a:cubicBezTo>
                    <a:pt x="1685" y="1243"/>
                    <a:pt x="1746" y="1236"/>
                    <a:pt x="1818" y="1228"/>
                  </a:cubicBezTo>
                  <a:cubicBezTo>
                    <a:pt x="2544" y="1158"/>
                    <a:pt x="2544" y="1158"/>
                    <a:pt x="2544" y="1158"/>
                  </a:cubicBezTo>
                  <a:cubicBezTo>
                    <a:pt x="2643" y="1148"/>
                    <a:pt x="2763" y="1124"/>
                    <a:pt x="2834" y="1046"/>
                  </a:cubicBezTo>
                  <a:cubicBezTo>
                    <a:pt x="2860" y="1017"/>
                    <a:pt x="2878" y="978"/>
                    <a:pt x="2878" y="928"/>
                  </a:cubicBezTo>
                  <a:cubicBezTo>
                    <a:pt x="2878" y="0"/>
                    <a:pt x="2878" y="0"/>
                    <a:pt x="2878" y="0"/>
                  </a:cubicBezTo>
                  <a:lnTo>
                    <a:pt x="0" y="0"/>
                  </a:lnTo>
                  <a:close/>
                </a:path>
              </a:pathLst>
            </a:custGeom>
            <a:gradFill>
              <a:gsLst>
                <a:gs pos="0">
                  <a:srgbClr val="279F55"/>
                </a:gs>
                <a:gs pos="16000">
                  <a:srgbClr val="00775F"/>
                </a:gs>
                <a:gs pos="63000">
                  <a:srgbClr val="193F78"/>
                </a:gs>
              </a:gsLst>
              <a:lin ang="16200000" scaled="1"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5" name="Freeform 6"/>
            <p:cNvSpPr>
              <a:spLocks/>
            </p:cNvSpPr>
            <p:nvPr userDrawn="1"/>
          </p:nvSpPr>
          <p:spPr bwMode="auto">
            <a:xfrm>
              <a:off x="3175" y="3178175"/>
              <a:ext cx="9137650" cy="1506538"/>
            </a:xfrm>
            <a:custGeom>
              <a:avLst/>
              <a:gdLst>
                <a:gd name="T0" fmla="*/ 1439 w 2878"/>
                <a:gd name="T1" fmla="*/ 474 h 474"/>
                <a:gd name="T2" fmla="*/ 1441 w 2878"/>
                <a:gd name="T3" fmla="*/ 472 h 474"/>
                <a:gd name="T4" fmla="*/ 1707 w 2878"/>
                <a:gd name="T5" fmla="*/ 279 h 474"/>
                <a:gd name="T6" fmla="*/ 1821 w 2878"/>
                <a:gd name="T7" fmla="*/ 264 h 474"/>
                <a:gd name="T8" fmla="*/ 2536 w 2878"/>
                <a:gd name="T9" fmla="*/ 196 h 474"/>
                <a:gd name="T10" fmla="*/ 2877 w 2878"/>
                <a:gd name="T11" fmla="*/ 5 h 474"/>
                <a:gd name="T12" fmla="*/ 2876 w 2878"/>
                <a:gd name="T13" fmla="*/ 0 h 474"/>
                <a:gd name="T14" fmla="*/ 2874 w 2878"/>
                <a:gd name="T15" fmla="*/ 1 h 474"/>
                <a:gd name="T16" fmla="*/ 2539 w 2878"/>
                <a:gd name="T17" fmla="*/ 172 h 474"/>
                <a:gd name="T18" fmla="*/ 1825 w 2878"/>
                <a:gd name="T19" fmla="*/ 241 h 474"/>
                <a:gd name="T20" fmla="*/ 1544 w 2878"/>
                <a:gd name="T21" fmla="*/ 319 h 474"/>
                <a:gd name="T22" fmla="*/ 1439 w 2878"/>
                <a:gd name="T23" fmla="*/ 457 h 474"/>
                <a:gd name="T24" fmla="*/ 1439 w 2878"/>
                <a:gd name="T25" fmla="*/ 457 h 474"/>
                <a:gd name="T26" fmla="*/ 1334 w 2878"/>
                <a:gd name="T27" fmla="*/ 319 h 474"/>
                <a:gd name="T28" fmla="*/ 1053 w 2878"/>
                <a:gd name="T29" fmla="*/ 241 h 474"/>
                <a:gd name="T30" fmla="*/ 339 w 2878"/>
                <a:gd name="T31" fmla="*/ 172 h 474"/>
                <a:gd name="T32" fmla="*/ 4 w 2878"/>
                <a:gd name="T33" fmla="*/ 1 h 474"/>
                <a:gd name="T34" fmla="*/ 2 w 2878"/>
                <a:gd name="T35" fmla="*/ 0 h 474"/>
                <a:gd name="T36" fmla="*/ 1 w 2878"/>
                <a:gd name="T37" fmla="*/ 5 h 474"/>
                <a:gd name="T38" fmla="*/ 341 w 2878"/>
                <a:gd name="T39" fmla="*/ 196 h 474"/>
                <a:gd name="T40" fmla="*/ 1057 w 2878"/>
                <a:gd name="T41" fmla="*/ 263 h 474"/>
                <a:gd name="T42" fmla="*/ 1171 w 2878"/>
                <a:gd name="T43" fmla="*/ 279 h 474"/>
                <a:gd name="T44" fmla="*/ 1436 w 2878"/>
                <a:gd name="T45" fmla="*/ 471 h 474"/>
                <a:gd name="T46" fmla="*/ 1439 w 2878"/>
                <a:gd name="T47" fmla="*/ 474 h 4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2878" h="474">
                  <a:moveTo>
                    <a:pt x="1439" y="474"/>
                  </a:moveTo>
                  <a:cubicBezTo>
                    <a:pt x="1440" y="474"/>
                    <a:pt x="1441" y="472"/>
                    <a:pt x="1441" y="472"/>
                  </a:cubicBezTo>
                  <a:cubicBezTo>
                    <a:pt x="1479" y="355"/>
                    <a:pt x="1589" y="303"/>
                    <a:pt x="1707" y="279"/>
                  </a:cubicBezTo>
                  <a:cubicBezTo>
                    <a:pt x="1746" y="271"/>
                    <a:pt x="1782" y="267"/>
                    <a:pt x="1821" y="264"/>
                  </a:cubicBezTo>
                  <a:cubicBezTo>
                    <a:pt x="2536" y="196"/>
                    <a:pt x="2536" y="196"/>
                    <a:pt x="2536" y="196"/>
                  </a:cubicBezTo>
                  <a:cubicBezTo>
                    <a:pt x="2666" y="186"/>
                    <a:pt x="2845" y="146"/>
                    <a:pt x="2877" y="5"/>
                  </a:cubicBezTo>
                  <a:cubicBezTo>
                    <a:pt x="2878" y="1"/>
                    <a:pt x="2877" y="0"/>
                    <a:pt x="2876" y="0"/>
                  </a:cubicBezTo>
                  <a:cubicBezTo>
                    <a:pt x="2875" y="0"/>
                    <a:pt x="2875" y="0"/>
                    <a:pt x="2874" y="1"/>
                  </a:cubicBezTo>
                  <a:cubicBezTo>
                    <a:pt x="2820" y="127"/>
                    <a:pt x="2672" y="157"/>
                    <a:pt x="2539" y="172"/>
                  </a:cubicBezTo>
                  <a:cubicBezTo>
                    <a:pt x="1825" y="241"/>
                    <a:pt x="1825" y="241"/>
                    <a:pt x="1825" y="241"/>
                  </a:cubicBezTo>
                  <a:cubicBezTo>
                    <a:pt x="1725" y="250"/>
                    <a:pt x="1632" y="262"/>
                    <a:pt x="1544" y="319"/>
                  </a:cubicBezTo>
                  <a:cubicBezTo>
                    <a:pt x="1489" y="354"/>
                    <a:pt x="1451" y="395"/>
                    <a:pt x="1439" y="457"/>
                  </a:cubicBezTo>
                  <a:cubicBezTo>
                    <a:pt x="1439" y="457"/>
                    <a:pt x="1439" y="457"/>
                    <a:pt x="1439" y="457"/>
                  </a:cubicBezTo>
                  <a:cubicBezTo>
                    <a:pt x="1427" y="395"/>
                    <a:pt x="1388" y="354"/>
                    <a:pt x="1334" y="319"/>
                  </a:cubicBezTo>
                  <a:cubicBezTo>
                    <a:pt x="1246" y="262"/>
                    <a:pt x="1153" y="250"/>
                    <a:pt x="1053" y="241"/>
                  </a:cubicBezTo>
                  <a:cubicBezTo>
                    <a:pt x="339" y="172"/>
                    <a:pt x="339" y="172"/>
                    <a:pt x="339" y="172"/>
                  </a:cubicBezTo>
                  <a:cubicBezTo>
                    <a:pt x="206" y="157"/>
                    <a:pt x="58" y="127"/>
                    <a:pt x="4" y="1"/>
                  </a:cubicBezTo>
                  <a:cubicBezTo>
                    <a:pt x="3" y="0"/>
                    <a:pt x="3" y="0"/>
                    <a:pt x="2" y="0"/>
                  </a:cubicBezTo>
                  <a:cubicBezTo>
                    <a:pt x="1" y="0"/>
                    <a:pt x="0" y="1"/>
                    <a:pt x="1" y="5"/>
                  </a:cubicBezTo>
                  <a:cubicBezTo>
                    <a:pt x="33" y="146"/>
                    <a:pt x="212" y="186"/>
                    <a:pt x="341" y="196"/>
                  </a:cubicBezTo>
                  <a:cubicBezTo>
                    <a:pt x="1057" y="263"/>
                    <a:pt x="1057" y="263"/>
                    <a:pt x="1057" y="263"/>
                  </a:cubicBezTo>
                  <a:cubicBezTo>
                    <a:pt x="1096" y="267"/>
                    <a:pt x="1132" y="271"/>
                    <a:pt x="1171" y="279"/>
                  </a:cubicBezTo>
                  <a:cubicBezTo>
                    <a:pt x="1289" y="303"/>
                    <a:pt x="1399" y="355"/>
                    <a:pt x="1436" y="471"/>
                  </a:cubicBezTo>
                  <a:cubicBezTo>
                    <a:pt x="1437" y="472"/>
                    <a:pt x="1437" y="474"/>
                    <a:pt x="1439" y="474"/>
                  </a:cubicBezTo>
                  <a:close/>
                </a:path>
              </a:pathLst>
            </a:custGeom>
            <a:solidFill>
              <a:srgbClr val="28AD5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6" name="Freeform 7"/>
            <p:cNvSpPr>
              <a:spLocks/>
            </p:cNvSpPr>
            <p:nvPr userDrawn="1"/>
          </p:nvSpPr>
          <p:spPr bwMode="auto">
            <a:xfrm>
              <a:off x="0" y="3305175"/>
              <a:ext cx="9147175" cy="1497013"/>
            </a:xfrm>
            <a:custGeom>
              <a:avLst/>
              <a:gdLst>
                <a:gd name="T0" fmla="*/ 1440 w 2881"/>
                <a:gd name="T1" fmla="*/ 457 h 471"/>
                <a:gd name="T2" fmla="*/ 1060 w 2881"/>
                <a:gd name="T3" fmla="*/ 236 h 471"/>
                <a:gd name="T4" fmla="*/ 345 w 2881"/>
                <a:gd name="T5" fmla="*/ 168 h 471"/>
                <a:gd name="T6" fmla="*/ 3 w 2881"/>
                <a:gd name="T7" fmla="*/ 1 h 471"/>
                <a:gd name="T8" fmla="*/ 2 w 2881"/>
                <a:gd name="T9" fmla="*/ 0 h 471"/>
                <a:gd name="T10" fmla="*/ 0 w 2881"/>
                <a:gd name="T11" fmla="*/ 6 h 471"/>
                <a:gd name="T12" fmla="*/ 347 w 2881"/>
                <a:gd name="T13" fmla="*/ 187 h 471"/>
                <a:gd name="T14" fmla="*/ 1058 w 2881"/>
                <a:gd name="T15" fmla="*/ 253 h 471"/>
                <a:gd name="T16" fmla="*/ 1438 w 2881"/>
                <a:gd name="T17" fmla="*/ 470 h 471"/>
                <a:gd name="T18" fmla="*/ 1440 w 2881"/>
                <a:gd name="T19" fmla="*/ 471 h 471"/>
                <a:gd name="T20" fmla="*/ 1442 w 2881"/>
                <a:gd name="T21" fmla="*/ 470 h 471"/>
                <a:gd name="T22" fmla="*/ 1822 w 2881"/>
                <a:gd name="T23" fmla="*/ 253 h 471"/>
                <a:gd name="T24" fmla="*/ 2533 w 2881"/>
                <a:gd name="T25" fmla="*/ 187 h 471"/>
                <a:gd name="T26" fmla="*/ 2880 w 2881"/>
                <a:gd name="T27" fmla="*/ 6 h 471"/>
                <a:gd name="T28" fmla="*/ 2878 w 2881"/>
                <a:gd name="T29" fmla="*/ 1 h 471"/>
                <a:gd name="T30" fmla="*/ 2877 w 2881"/>
                <a:gd name="T31" fmla="*/ 1 h 471"/>
                <a:gd name="T32" fmla="*/ 2535 w 2881"/>
                <a:gd name="T33" fmla="*/ 168 h 471"/>
                <a:gd name="T34" fmla="*/ 1820 w 2881"/>
                <a:gd name="T35" fmla="*/ 236 h 471"/>
                <a:gd name="T36" fmla="*/ 1440 w 2881"/>
                <a:gd name="T37" fmla="*/ 457 h 4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2881" h="471">
                  <a:moveTo>
                    <a:pt x="1440" y="457"/>
                  </a:moveTo>
                  <a:cubicBezTo>
                    <a:pt x="1389" y="290"/>
                    <a:pt x="1215" y="249"/>
                    <a:pt x="1060" y="236"/>
                  </a:cubicBezTo>
                  <a:cubicBezTo>
                    <a:pt x="345" y="168"/>
                    <a:pt x="345" y="168"/>
                    <a:pt x="345" y="168"/>
                  </a:cubicBezTo>
                  <a:cubicBezTo>
                    <a:pt x="223" y="157"/>
                    <a:pt x="56" y="124"/>
                    <a:pt x="3" y="1"/>
                  </a:cubicBezTo>
                  <a:cubicBezTo>
                    <a:pt x="3" y="1"/>
                    <a:pt x="2" y="0"/>
                    <a:pt x="2" y="0"/>
                  </a:cubicBezTo>
                  <a:cubicBezTo>
                    <a:pt x="1" y="0"/>
                    <a:pt x="0" y="2"/>
                    <a:pt x="0" y="6"/>
                  </a:cubicBezTo>
                  <a:cubicBezTo>
                    <a:pt x="25" y="137"/>
                    <a:pt x="238" y="177"/>
                    <a:pt x="347" y="187"/>
                  </a:cubicBezTo>
                  <a:cubicBezTo>
                    <a:pt x="1058" y="253"/>
                    <a:pt x="1058" y="253"/>
                    <a:pt x="1058" y="253"/>
                  </a:cubicBezTo>
                  <a:cubicBezTo>
                    <a:pt x="1209" y="266"/>
                    <a:pt x="1381" y="307"/>
                    <a:pt x="1438" y="470"/>
                  </a:cubicBezTo>
                  <a:cubicBezTo>
                    <a:pt x="1438" y="471"/>
                    <a:pt x="1439" y="471"/>
                    <a:pt x="1440" y="471"/>
                  </a:cubicBezTo>
                  <a:cubicBezTo>
                    <a:pt x="1441" y="471"/>
                    <a:pt x="1442" y="470"/>
                    <a:pt x="1442" y="470"/>
                  </a:cubicBezTo>
                  <a:cubicBezTo>
                    <a:pt x="1499" y="304"/>
                    <a:pt x="1671" y="266"/>
                    <a:pt x="1822" y="253"/>
                  </a:cubicBezTo>
                  <a:cubicBezTo>
                    <a:pt x="2533" y="187"/>
                    <a:pt x="2533" y="187"/>
                    <a:pt x="2533" y="187"/>
                  </a:cubicBezTo>
                  <a:cubicBezTo>
                    <a:pt x="2642" y="177"/>
                    <a:pt x="2855" y="137"/>
                    <a:pt x="2880" y="6"/>
                  </a:cubicBezTo>
                  <a:cubicBezTo>
                    <a:pt x="2881" y="2"/>
                    <a:pt x="2879" y="1"/>
                    <a:pt x="2878" y="1"/>
                  </a:cubicBezTo>
                  <a:cubicBezTo>
                    <a:pt x="2878" y="1"/>
                    <a:pt x="2877" y="1"/>
                    <a:pt x="2877" y="1"/>
                  </a:cubicBezTo>
                  <a:cubicBezTo>
                    <a:pt x="2824" y="124"/>
                    <a:pt x="2657" y="157"/>
                    <a:pt x="2535" y="168"/>
                  </a:cubicBezTo>
                  <a:cubicBezTo>
                    <a:pt x="1820" y="236"/>
                    <a:pt x="1820" y="236"/>
                    <a:pt x="1820" y="236"/>
                  </a:cubicBezTo>
                  <a:cubicBezTo>
                    <a:pt x="1665" y="249"/>
                    <a:pt x="1491" y="290"/>
                    <a:pt x="1440" y="457"/>
                  </a:cubicBezTo>
                  <a:close/>
                </a:path>
              </a:pathLst>
            </a:custGeom>
            <a:solidFill>
              <a:srgbClr val="18529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</p:grpSp>
      <p:pic>
        <p:nvPicPr>
          <p:cNvPr id="2" name="Imagen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14000" y="559621"/>
            <a:ext cx="2916000" cy="29078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58373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Rectángulo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3292" tIns="36646" rIns="73292" bIns="36646" anchor="ctr"/>
          <a:lstStyle/>
          <a:p>
            <a:pPr algn="ctr" defTabSz="816694" fontAlgn="auto">
              <a:spcBef>
                <a:spcPts val="0"/>
              </a:spcBef>
              <a:spcAft>
                <a:spcPts val="0"/>
              </a:spcAft>
              <a:defRPr/>
            </a:pPr>
            <a:endParaRPr lang="es-MX"/>
          </a:p>
        </p:txBody>
      </p:sp>
      <p:sp>
        <p:nvSpPr>
          <p:cNvPr id="14" name="13 Marcador de texto"/>
          <p:cNvSpPr>
            <a:spLocks noGrp="1"/>
          </p:cNvSpPr>
          <p:nvPr>
            <p:ph type="body" sz="quarter" idx="10" hasCustomPrompt="1"/>
          </p:nvPr>
        </p:nvSpPr>
        <p:spPr>
          <a:xfrm>
            <a:off x="2933385" y="2255084"/>
            <a:ext cx="5112410" cy="238017"/>
          </a:xfrm>
        </p:spPr>
        <p:txBody>
          <a:bodyPr/>
          <a:lstStyle>
            <a:lvl1pPr algn="r">
              <a:lnSpc>
                <a:spcPts val="2084"/>
              </a:lnSpc>
              <a:defRPr sz="1900" baseline="0">
                <a:solidFill>
                  <a:srgbClr val="364F9D"/>
                </a:solidFill>
              </a:defRPr>
            </a:lvl1pPr>
          </a:lstStyle>
          <a:p>
            <a:pPr lvl="0"/>
            <a:r>
              <a:rPr lang="es-ES" dirty="0" smtClean="0"/>
              <a:t>Haga clic para agregar títulos</a:t>
            </a:r>
          </a:p>
        </p:txBody>
      </p:sp>
      <p:sp>
        <p:nvSpPr>
          <p:cNvPr id="15" name="13 Marcador de texto"/>
          <p:cNvSpPr>
            <a:spLocks noGrp="1"/>
          </p:cNvSpPr>
          <p:nvPr>
            <p:ph type="body" sz="quarter" idx="11" hasCustomPrompt="1"/>
          </p:nvPr>
        </p:nvSpPr>
        <p:spPr>
          <a:xfrm>
            <a:off x="2933385" y="2661778"/>
            <a:ext cx="5112410" cy="238017"/>
          </a:xfrm>
        </p:spPr>
        <p:txBody>
          <a:bodyPr/>
          <a:lstStyle>
            <a:lvl1pPr algn="r">
              <a:lnSpc>
                <a:spcPts val="1283"/>
              </a:lnSpc>
              <a:defRPr sz="1900" baseline="0">
                <a:solidFill>
                  <a:srgbClr val="28AD56"/>
                </a:solidFill>
              </a:defRPr>
            </a:lvl1pPr>
          </a:lstStyle>
          <a:p>
            <a:pPr lvl="0"/>
            <a:r>
              <a:rPr lang="es-ES" dirty="0" smtClean="0"/>
              <a:t>Haga clic para agregar subtítulo</a:t>
            </a:r>
          </a:p>
        </p:txBody>
      </p:sp>
      <p:sp>
        <p:nvSpPr>
          <p:cNvPr id="8" name="7 Marcador de texto"/>
          <p:cNvSpPr>
            <a:spLocks noGrp="1"/>
          </p:cNvSpPr>
          <p:nvPr>
            <p:ph type="body" sz="quarter" idx="12" hasCustomPrompt="1"/>
          </p:nvPr>
        </p:nvSpPr>
        <p:spPr>
          <a:xfrm>
            <a:off x="4637545" y="3114661"/>
            <a:ext cx="3408252" cy="142803"/>
          </a:xfrm>
        </p:spPr>
        <p:txBody>
          <a:bodyPr/>
          <a:lstStyle>
            <a:lvl1pPr algn="r">
              <a:lnSpc>
                <a:spcPts val="1042"/>
              </a:lnSpc>
              <a:defRPr sz="1600">
                <a:solidFill>
                  <a:srgbClr val="364F9D"/>
                </a:solidFill>
              </a:defRPr>
            </a:lvl1pPr>
          </a:lstStyle>
          <a:p>
            <a:pPr lvl="0"/>
            <a:r>
              <a:rPr lang="es-ES" dirty="0" smtClean="0"/>
              <a:t>Haga clic para agregar fecha</a:t>
            </a:r>
          </a:p>
        </p:txBody>
      </p:sp>
      <p:sp>
        <p:nvSpPr>
          <p:cNvPr id="6" name="5 Marcador de texto"/>
          <p:cNvSpPr>
            <a:spLocks noGrp="1"/>
          </p:cNvSpPr>
          <p:nvPr>
            <p:ph type="body" sz="quarter" idx="13" hasCustomPrompt="1"/>
          </p:nvPr>
        </p:nvSpPr>
        <p:spPr>
          <a:xfrm>
            <a:off x="1726573" y="1570777"/>
            <a:ext cx="6291761" cy="334248"/>
          </a:xfrm>
        </p:spPr>
        <p:txBody>
          <a:bodyPr/>
          <a:lstStyle>
            <a:lvl1pPr algn="r">
              <a:lnSpc>
                <a:spcPts val="1122"/>
              </a:lnSpc>
              <a:spcBef>
                <a:spcPts val="0"/>
              </a:spcBef>
              <a:defRPr sz="1000" b="1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es-ES" dirty="0" smtClean="0"/>
              <a:t>Haga clic para escribir el nombre de su entidad o dependencia</a:t>
            </a:r>
          </a:p>
        </p:txBody>
      </p:sp>
      <p:pic>
        <p:nvPicPr>
          <p:cNvPr id="4" name="3 Imagen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87862" y="298800"/>
            <a:ext cx="1482702" cy="1277372"/>
          </a:xfrm>
          <a:prstGeom prst="rect">
            <a:avLst/>
          </a:prstGeom>
        </p:spPr>
      </p:pic>
      <p:grpSp>
        <p:nvGrpSpPr>
          <p:cNvPr id="27" name="Grupo 26"/>
          <p:cNvGrpSpPr/>
          <p:nvPr userDrawn="1"/>
        </p:nvGrpSpPr>
        <p:grpSpPr>
          <a:xfrm>
            <a:off x="0" y="3244850"/>
            <a:ext cx="9144000" cy="1898651"/>
            <a:chOff x="0" y="3244850"/>
            <a:chExt cx="9144000" cy="1898651"/>
          </a:xfrm>
        </p:grpSpPr>
        <p:sp>
          <p:nvSpPr>
            <p:cNvPr id="24" name="Freeform 11"/>
            <p:cNvSpPr>
              <a:spLocks/>
            </p:cNvSpPr>
            <p:nvPr userDrawn="1"/>
          </p:nvSpPr>
          <p:spPr bwMode="auto">
            <a:xfrm>
              <a:off x="3175" y="3244850"/>
              <a:ext cx="9134475" cy="1509713"/>
            </a:xfrm>
            <a:custGeom>
              <a:avLst/>
              <a:gdLst>
                <a:gd name="T0" fmla="*/ 1439 w 2877"/>
                <a:gd name="T1" fmla="*/ 474 h 474"/>
                <a:gd name="T2" fmla="*/ 1441 w 2877"/>
                <a:gd name="T3" fmla="*/ 472 h 474"/>
                <a:gd name="T4" fmla="*/ 1707 w 2877"/>
                <a:gd name="T5" fmla="*/ 279 h 474"/>
                <a:gd name="T6" fmla="*/ 1821 w 2877"/>
                <a:gd name="T7" fmla="*/ 264 h 474"/>
                <a:gd name="T8" fmla="*/ 2536 w 2877"/>
                <a:gd name="T9" fmla="*/ 197 h 474"/>
                <a:gd name="T10" fmla="*/ 2877 w 2877"/>
                <a:gd name="T11" fmla="*/ 6 h 474"/>
                <a:gd name="T12" fmla="*/ 2875 w 2877"/>
                <a:gd name="T13" fmla="*/ 0 h 474"/>
                <a:gd name="T14" fmla="*/ 2874 w 2877"/>
                <a:gd name="T15" fmla="*/ 1 h 474"/>
                <a:gd name="T16" fmla="*/ 2539 w 2877"/>
                <a:gd name="T17" fmla="*/ 173 h 474"/>
                <a:gd name="T18" fmla="*/ 1825 w 2877"/>
                <a:gd name="T19" fmla="*/ 241 h 474"/>
                <a:gd name="T20" fmla="*/ 1544 w 2877"/>
                <a:gd name="T21" fmla="*/ 319 h 474"/>
                <a:gd name="T22" fmla="*/ 1439 w 2877"/>
                <a:gd name="T23" fmla="*/ 457 h 474"/>
                <a:gd name="T24" fmla="*/ 1439 w 2877"/>
                <a:gd name="T25" fmla="*/ 457 h 474"/>
                <a:gd name="T26" fmla="*/ 1334 w 2877"/>
                <a:gd name="T27" fmla="*/ 319 h 474"/>
                <a:gd name="T28" fmla="*/ 1053 w 2877"/>
                <a:gd name="T29" fmla="*/ 241 h 474"/>
                <a:gd name="T30" fmla="*/ 339 w 2877"/>
                <a:gd name="T31" fmla="*/ 173 h 474"/>
                <a:gd name="T32" fmla="*/ 4 w 2877"/>
                <a:gd name="T33" fmla="*/ 1 h 474"/>
                <a:gd name="T34" fmla="*/ 2 w 2877"/>
                <a:gd name="T35" fmla="*/ 0 h 474"/>
                <a:gd name="T36" fmla="*/ 1 w 2877"/>
                <a:gd name="T37" fmla="*/ 6 h 474"/>
                <a:gd name="T38" fmla="*/ 341 w 2877"/>
                <a:gd name="T39" fmla="*/ 197 h 474"/>
                <a:gd name="T40" fmla="*/ 1056 w 2877"/>
                <a:gd name="T41" fmla="*/ 264 h 474"/>
                <a:gd name="T42" fmla="*/ 1171 w 2877"/>
                <a:gd name="T43" fmla="*/ 279 h 474"/>
                <a:gd name="T44" fmla="*/ 1436 w 2877"/>
                <a:gd name="T45" fmla="*/ 472 h 474"/>
                <a:gd name="T46" fmla="*/ 1439 w 2877"/>
                <a:gd name="T47" fmla="*/ 474 h 4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2877" h="474">
                  <a:moveTo>
                    <a:pt x="1439" y="474"/>
                  </a:moveTo>
                  <a:cubicBezTo>
                    <a:pt x="1440" y="474"/>
                    <a:pt x="1441" y="472"/>
                    <a:pt x="1441" y="472"/>
                  </a:cubicBezTo>
                  <a:cubicBezTo>
                    <a:pt x="1479" y="355"/>
                    <a:pt x="1589" y="303"/>
                    <a:pt x="1707" y="279"/>
                  </a:cubicBezTo>
                  <a:cubicBezTo>
                    <a:pt x="1745" y="271"/>
                    <a:pt x="1782" y="267"/>
                    <a:pt x="1821" y="264"/>
                  </a:cubicBezTo>
                  <a:cubicBezTo>
                    <a:pt x="2536" y="197"/>
                    <a:pt x="2536" y="197"/>
                    <a:pt x="2536" y="197"/>
                  </a:cubicBezTo>
                  <a:cubicBezTo>
                    <a:pt x="2665" y="186"/>
                    <a:pt x="2845" y="146"/>
                    <a:pt x="2877" y="6"/>
                  </a:cubicBezTo>
                  <a:cubicBezTo>
                    <a:pt x="2877" y="2"/>
                    <a:pt x="2876" y="0"/>
                    <a:pt x="2875" y="0"/>
                  </a:cubicBezTo>
                  <a:cubicBezTo>
                    <a:pt x="2875" y="0"/>
                    <a:pt x="2874" y="1"/>
                    <a:pt x="2874" y="1"/>
                  </a:cubicBezTo>
                  <a:cubicBezTo>
                    <a:pt x="2819" y="127"/>
                    <a:pt x="2672" y="157"/>
                    <a:pt x="2539" y="173"/>
                  </a:cubicBezTo>
                  <a:cubicBezTo>
                    <a:pt x="1825" y="241"/>
                    <a:pt x="1825" y="241"/>
                    <a:pt x="1825" y="241"/>
                  </a:cubicBezTo>
                  <a:cubicBezTo>
                    <a:pt x="1725" y="250"/>
                    <a:pt x="1632" y="262"/>
                    <a:pt x="1544" y="319"/>
                  </a:cubicBezTo>
                  <a:cubicBezTo>
                    <a:pt x="1489" y="354"/>
                    <a:pt x="1451" y="396"/>
                    <a:pt x="1439" y="457"/>
                  </a:cubicBezTo>
                  <a:cubicBezTo>
                    <a:pt x="1439" y="457"/>
                    <a:pt x="1439" y="457"/>
                    <a:pt x="1439" y="457"/>
                  </a:cubicBezTo>
                  <a:cubicBezTo>
                    <a:pt x="1427" y="396"/>
                    <a:pt x="1388" y="354"/>
                    <a:pt x="1334" y="319"/>
                  </a:cubicBezTo>
                  <a:cubicBezTo>
                    <a:pt x="1246" y="262"/>
                    <a:pt x="1153" y="250"/>
                    <a:pt x="1053" y="241"/>
                  </a:cubicBezTo>
                  <a:cubicBezTo>
                    <a:pt x="339" y="173"/>
                    <a:pt x="339" y="173"/>
                    <a:pt x="339" y="173"/>
                  </a:cubicBezTo>
                  <a:cubicBezTo>
                    <a:pt x="206" y="157"/>
                    <a:pt x="58" y="127"/>
                    <a:pt x="4" y="1"/>
                  </a:cubicBezTo>
                  <a:cubicBezTo>
                    <a:pt x="3" y="1"/>
                    <a:pt x="3" y="0"/>
                    <a:pt x="2" y="0"/>
                  </a:cubicBezTo>
                  <a:cubicBezTo>
                    <a:pt x="1" y="0"/>
                    <a:pt x="0" y="2"/>
                    <a:pt x="1" y="6"/>
                  </a:cubicBezTo>
                  <a:cubicBezTo>
                    <a:pt x="33" y="146"/>
                    <a:pt x="212" y="186"/>
                    <a:pt x="341" y="197"/>
                  </a:cubicBezTo>
                  <a:cubicBezTo>
                    <a:pt x="1056" y="264"/>
                    <a:pt x="1056" y="264"/>
                    <a:pt x="1056" y="264"/>
                  </a:cubicBezTo>
                  <a:cubicBezTo>
                    <a:pt x="1096" y="267"/>
                    <a:pt x="1132" y="271"/>
                    <a:pt x="1171" y="279"/>
                  </a:cubicBezTo>
                  <a:cubicBezTo>
                    <a:pt x="1288" y="303"/>
                    <a:pt x="1399" y="355"/>
                    <a:pt x="1436" y="472"/>
                  </a:cubicBezTo>
                  <a:cubicBezTo>
                    <a:pt x="1436" y="473"/>
                    <a:pt x="1437" y="474"/>
                    <a:pt x="1439" y="474"/>
                  </a:cubicBezTo>
                  <a:close/>
                </a:path>
              </a:pathLst>
            </a:custGeom>
            <a:solidFill>
              <a:srgbClr val="28AD5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25" name="Freeform 12"/>
            <p:cNvSpPr>
              <a:spLocks/>
            </p:cNvSpPr>
            <p:nvPr userDrawn="1"/>
          </p:nvSpPr>
          <p:spPr bwMode="auto">
            <a:xfrm>
              <a:off x="0" y="3375025"/>
              <a:ext cx="9144000" cy="1500188"/>
            </a:xfrm>
            <a:custGeom>
              <a:avLst/>
              <a:gdLst>
                <a:gd name="T0" fmla="*/ 1440 w 2880"/>
                <a:gd name="T1" fmla="*/ 457 h 471"/>
                <a:gd name="T2" fmla="*/ 1060 w 2880"/>
                <a:gd name="T3" fmla="*/ 235 h 471"/>
                <a:gd name="T4" fmla="*/ 345 w 2880"/>
                <a:gd name="T5" fmla="*/ 168 h 471"/>
                <a:gd name="T6" fmla="*/ 3 w 2880"/>
                <a:gd name="T7" fmla="*/ 1 h 471"/>
                <a:gd name="T8" fmla="*/ 2 w 2880"/>
                <a:gd name="T9" fmla="*/ 0 h 471"/>
                <a:gd name="T10" fmla="*/ 0 w 2880"/>
                <a:gd name="T11" fmla="*/ 5 h 471"/>
                <a:gd name="T12" fmla="*/ 347 w 2880"/>
                <a:gd name="T13" fmla="*/ 186 h 471"/>
                <a:gd name="T14" fmla="*/ 1057 w 2880"/>
                <a:gd name="T15" fmla="*/ 252 h 471"/>
                <a:gd name="T16" fmla="*/ 1437 w 2880"/>
                <a:gd name="T17" fmla="*/ 469 h 471"/>
                <a:gd name="T18" fmla="*/ 1440 w 2880"/>
                <a:gd name="T19" fmla="*/ 471 h 471"/>
                <a:gd name="T20" fmla="*/ 1442 w 2880"/>
                <a:gd name="T21" fmla="*/ 469 h 471"/>
                <a:gd name="T22" fmla="*/ 1822 w 2880"/>
                <a:gd name="T23" fmla="*/ 252 h 471"/>
                <a:gd name="T24" fmla="*/ 2532 w 2880"/>
                <a:gd name="T25" fmla="*/ 186 h 471"/>
                <a:gd name="T26" fmla="*/ 2879 w 2880"/>
                <a:gd name="T27" fmla="*/ 5 h 471"/>
                <a:gd name="T28" fmla="*/ 2878 w 2880"/>
                <a:gd name="T29" fmla="*/ 0 h 471"/>
                <a:gd name="T30" fmla="*/ 2876 w 2880"/>
                <a:gd name="T31" fmla="*/ 1 h 471"/>
                <a:gd name="T32" fmla="*/ 2534 w 2880"/>
                <a:gd name="T33" fmla="*/ 168 h 471"/>
                <a:gd name="T34" fmla="*/ 1820 w 2880"/>
                <a:gd name="T35" fmla="*/ 235 h 471"/>
                <a:gd name="T36" fmla="*/ 1440 w 2880"/>
                <a:gd name="T37" fmla="*/ 457 h 4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2880" h="471">
                  <a:moveTo>
                    <a:pt x="1440" y="457"/>
                  </a:moveTo>
                  <a:cubicBezTo>
                    <a:pt x="1389" y="289"/>
                    <a:pt x="1215" y="248"/>
                    <a:pt x="1060" y="235"/>
                  </a:cubicBezTo>
                  <a:cubicBezTo>
                    <a:pt x="345" y="168"/>
                    <a:pt x="345" y="168"/>
                    <a:pt x="345" y="168"/>
                  </a:cubicBezTo>
                  <a:cubicBezTo>
                    <a:pt x="223" y="156"/>
                    <a:pt x="56" y="124"/>
                    <a:pt x="3" y="1"/>
                  </a:cubicBezTo>
                  <a:cubicBezTo>
                    <a:pt x="3" y="0"/>
                    <a:pt x="2" y="0"/>
                    <a:pt x="2" y="0"/>
                  </a:cubicBezTo>
                  <a:cubicBezTo>
                    <a:pt x="1" y="0"/>
                    <a:pt x="0" y="1"/>
                    <a:pt x="0" y="5"/>
                  </a:cubicBezTo>
                  <a:cubicBezTo>
                    <a:pt x="25" y="136"/>
                    <a:pt x="238" y="177"/>
                    <a:pt x="347" y="186"/>
                  </a:cubicBezTo>
                  <a:cubicBezTo>
                    <a:pt x="1057" y="252"/>
                    <a:pt x="1057" y="252"/>
                    <a:pt x="1057" y="252"/>
                  </a:cubicBezTo>
                  <a:cubicBezTo>
                    <a:pt x="1209" y="266"/>
                    <a:pt x="1381" y="306"/>
                    <a:pt x="1437" y="469"/>
                  </a:cubicBezTo>
                  <a:cubicBezTo>
                    <a:pt x="1438" y="470"/>
                    <a:pt x="1439" y="471"/>
                    <a:pt x="1440" y="471"/>
                  </a:cubicBezTo>
                  <a:cubicBezTo>
                    <a:pt x="1441" y="471"/>
                    <a:pt x="1442" y="470"/>
                    <a:pt x="1442" y="469"/>
                  </a:cubicBezTo>
                  <a:cubicBezTo>
                    <a:pt x="1499" y="303"/>
                    <a:pt x="1671" y="266"/>
                    <a:pt x="1822" y="252"/>
                  </a:cubicBezTo>
                  <a:cubicBezTo>
                    <a:pt x="2532" y="186"/>
                    <a:pt x="2532" y="186"/>
                    <a:pt x="2532" y="186"/>
                  </a:cubicBezTo>
                  <a:cubicBezTo>
                    <a:pt x="2642" y="177"/>
                    <a:pt x="2854" y="136"/>
                    <a:pt x="2879" y="5"/>
                  </a:cubicBezTo>
                  <a:cubicBezTo>
                    <a:pt x="2880" y="1"/>
                    <a:pt x="2879" y="0"/>
                    <a:pt x="2878" y="0"/>
                  </a:cubicBezTo>
                  <a:cubicBezTo>
                    <a:pt x="2877" y="0"/>
                    <a:pt x="2877" y="0"/>
                    <a:pt x="2876" y="1"/>
                  </a:cubicBezTo>
                  <a:cubicBezTo>
                    <a:pt x="2824" y="124"/>
                    <a:pt x="2657" y="156"/>
                    <a:pt x="2534" y="168"/>
                  </a:cubicBezTo>
                  <a:cubicBezTo>
                    <a:pt x="1820" y="235"/>
                    <a:pt x="1820" y="235"/>
                    <a:pt x="1820" y="235"/>
                  </a:cubicBezTo>
                  <a:cubicBezTo>
                    <a:pt x="1664" y="248"/>
                    <a:pt x="1490" y="289"/>
                    <a:pt x="1440" y="457"/>
                  </a:cubicBezTo>
                  <a:close/>
                </a:path>
              </a:pathLst>
            </a:custGeom>
            <a:solidFill>
              <a:srgbClr val="18529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26" name="Freeform 13"/>
            <p:cNvSpPr>
              <a:spLocks/>
            </p:cNvSpPr>
            <p:nvPr userDrawn="1"/>
          </p:nvSpPr>
          <p:spPr bwMode="auto">
            <a:xfrm>
              <a:off x="0" y="3481388"/>
              <a:ext cx="9144000" cy="1662113"/>
            </a:xfrm>
            <a:custGeom>
              <a:avLst/>
              <a:gdLst>
                <a:gd name="T0" fmla="*/ 1440 w 2880"/>
                <a:gd name="T1" fmla="*/ 456 h 522"/>
                <a:gd name="T2" fmla="*/ 1437 w 2880"/>
                <a:gd name="T3" fmla="*/ 454 h 522"/>
                <a:gd name="T4" fmla="*/ 1060 w 2880"/>
                <a:gd name="T5" fmla="*/ 235 h 522"/>
                <a:gd name="T6" fmla="*/ 345 w 2880"/>
                <a:gd name="T7" fmla="*/ 168 h 522"/>
                <a:gd name="T8" fmla="*/ 0 w 2880"/>
                <a:gd name="T9" fmla="*/ 3 h 522"/>
                <a:gd name="T10" fmla="*/ 0 w 2880"/>
                <a:gd name="T11" fmla="*/ 522 h 522"/>
                <a:gd name="T12" fmla="*/ 2880 w 2880"/>
                <a:gd name="T13" fmla="*/ 522 h 522"/>
                <a:gd name="T14" fmla="*/ 2879 w 2880"/>
                <a:gd name="T15" fmla="*/ 0 h 522"/>
                <a:gd name="T16" fmla="*/ 2534 w 2880"/>
                <a:gd name="T17" fmla="*/ 168 h 522"/>
                <a:gd name="T18" fmla="*/ 1820 w 2880"/>
                <a:gd name="T19" fmla="*/ 235 h 522"/>
                <a:gd name="T20" fmla="*/ 1443 w 2880"/>
                <a:gd name="T21" fmla="*/ 454 h 522"/>
                <a:gd name="T22" fmla="*/ 1440 w 2880"/>
                <a:gd name="T23" fmla="*/ 456 h 5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2880" h="522">
                  <a:moveTo>
                    <a:pt x="1440" y="456"/>
                  </a:moveTo>
                  <a:cubicBezTo>
                    <a:pt x="1438" y="456"/>
                    <a:pt x="1437" y="455"/>
                    <a:pt x="1437" y="454"/>
                  </a:cubicBezTo>
                  <a:cubicBezTo>
                    <a:pt x="1378" y="293"/>
                    <a:pt x="1214" y="249"/>
                    <a:pt x="1060" y="235"/>
                  </a:cubicBezTo>
                  <a:cubicBezTo>
                    <a:pt x="345" y="168"/>
                    <a:pt x="345" y="168"/>
                    <a:pt x="345" y="168"/>
                  </a:cubicBezTo>
                  <a:cubicBezTo>
                    <a:pt x="223" y="157"/>
                    <a:pt x="35" y="110"/>
                    <a:pt x="0" y="3"/>
                  </a:cubicBezTo>
                  <a:cubicBezTo>
                    <a:pt x="0" y="522"/>
                    <a:pt x="0" y="522"/>
                    <a:pt x="0" y="522"/>
                  </a:cubicBezTo>
                  <a:cubicBezTo>
                    <a:pt x="2880" y="522"/>
                    <a:pt x="2880" y="522"/>
                    <a:pt x="2880" y="522"/>
                  </a:cubicBezTo>
                  <a:cubicBezTo>
                    <a:pt x="2879" y="0"/>
                    <a:pt x="2879" y="0"/>
                    <a:pt x="2879" y="0"/>
                  </a:cubicBezTo>
                  <a:cubicBezTo>
                    <a:pt x="2850" y="112"/>
                    <a:pt x="2657" y="157"/>
                    <a:pt x="2534" y="168"/>
                  </a:cubicBezTo>
                  <a:cubicBezTo>
                    <a:pt x="1820" y="235"/>
                    <a:pt x="1820" y="235"/>
                    <a:pt x="1820" y="235"/>
                  </a:cubicBezTo>
                  <a:cubicBezTo>
                    <a:pt x="1666" y="249"/>
                    <a:pt x="1503" y="289"/>
                    <a:pt x="1443" y="454"/>
                  </a:cubicBezTo>
                  <a:cubicBezTo>
                    <a:pt x="1442" y="455"/>
                    <a:pt x="1441" y="456"/>
                    <a:pt x="1440" y="456"/>
                  </a:cubicBezTo>
                  <a:close/>
                </a:path>
              </a:pathLst>
            </a:custGeom>
            <a:gradFill>
              <a:gsLst>
                <a:gs pos="0">
                  <a:srgbClr val="279F55"/>
                </a:gs>
                <a:gs pos="16000">
                  <a:srgbClr val="00775F"/>
                </a:gs>
                <a:gs pos="63000">
                  <a:srgbClr val="193F78"/>
                </a:gs>
              </a:gsLst>
              <a:lin ang="16200000" scaled="1"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</p:grp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erpo d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08237" y="1000185"/>
            <a:ext cx="8033892" cy="286625"/>
          </a:xfrm>
        </p:spPr>
        <p:txBody>
          <a:bodyPr/>
          <a:lstStyle>
            <a:lvl1pPr>
              <a:defRPr>
                <a:solidFill>
                  <a:srgbClr val="28AD56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s-MX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quarter" idx="10"/>
          </p:nvPr>
        </p:nvSpPr>
        <p:spPr>
          <a:xfrm>
            <a:off x="1294771" y="1476417"/>
            <a:ext cx="7209903" cy="3095506"/>
          </a:xfrm>
        </p:spPr>
        <p:txBody>
          <a:bodyPr/>
          <a:lstStyle>
            <a:lvl1pPr>
              <a:defRPr sz="19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 lvl="0"/>
            <a:r>
              <a:rPr lang="es-ES" smtClean="0"/>
              <a:t>Editar el estilo de texto del patrón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upo 4"/>
          <p:cNvGrpSpPr/>
          <p:nvPr userDrawn="1"/>
        </p:nvGrpSpPr>
        <p:grpSpPr>
          <a:xfrm>
            <a:off x="0" y="-3175"/>
            <a:ext cx="9147175" cy="4805363"/>
            <a:chOff x="0" y="-3175"/>
            <a:chExt cx="9147175" cy="4805363"/>
          </a:xfrm>
        </p:grpSpPr>
        <p:sp>
          <p:nvSpPr>
            <p:cNvPr id="6" name="Freeform 5"/>
            <p:cNvSpPr>
              <a:spLocks/>
            </p:cNvSpPr>
            <p:nvPr userDrawn="1"/>
          </p:nvSpPr>
          <p:spPr bwMode="auto">
            <a:xfrm>
              <a:off x="3175" y="-3175"/>
              <a:ext cx="9137650" cy="4529138"/>
            </a:xfrm>
            <a:custGeom>
              <a:avLst/>
              <a:gdLst>
                <a:gd name="T0" fmla="*/ 0 w 2878"/>
                <a:gd name="T1" fmla="*/ 0 h 1425"/>
                <a:gd name="T2" fmla="*/ 0 w 2878"/>
                <a:gd name="T3" fmla="*/ 928 h 1425"/>
                <a:gd name="T4" fmla="*/ 44 w 2878"/>
                <a:gd name="T5" fmla="*/ 1046 h 1425"/>
                <a:gd name="T6" fmla="*/ 334 w 2878"/>
                <a:gd name="T7" fmla="*/ 1158 h 1425"/>
                <a:gd name="T8" fmla="*/ 1060 w 2878"/>
                <a:gd name="T9" fmla="*/ 1228 h 1425"/>
                <a:gd name="T10" fmla="*/ 1263 w 2878"/>
                <a:gd name="T11" fmla="*/ 1269 h 1425"/>
                <a:gd name="T12" fmla="*/ 1396 w 2878"/>
                <a:gd name="T13" fmla="*/ 1354 h 1425"/>
                <a:gd name="T14" fmla="*/ 1439 w 2878"/>
                <a:gd name="T15" fmla="*/ 1425 h 1425"/>
                <a:gd name="T16" fmla="*/ 1481 w 2878"/>
                <a:gd name="T17" fmla="*/ 1354 h 1425"/>
                <a:gd name="T18" fmla="*/ 1615 w 2878"/>
                <a:gd name="T19" fmla="*/ 1268 h 1425"/>
                <a:gd name="T20" fmla="*/ 1818 w 2878"/>
                <a:gd name="T21" fmla="*/ 1228 h 1425"/>
                <a:gd name="T22" fmla="*/ 2544 w 2878"/>
                <a:gd name="T23" fmla="*/ 1158 h 1425"/>
                <a:gd name="T24" fmla="*/ 2834 w 2878"/>
                <a:gd name="T25" fmla="*/ 1046 h 1425"/>
                <a:gd name="T26" fmla="*/ 2878 w 2878"/>
                <a:gd name="T27" fmla="*/ 928 h 1425"/>
                <a:gd name="T28" fmla="*/ 2878 w 2878"/>
                <a:gd name="T29" fmla="*/ 0 h 1425"/>
                <a:gd name="T30" fmla="*/ 0 w 2878"/>
                <a:gd name="T31" fmla="*/ 0 h 14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2878" h="1425">
                  <a:moveTo>
                    <a:pt x="0" y="0"/>
                  </a:moveTo>
                  <a:cubicBezTo>
                    <a:pt x="0" y="928"/>
                    <a:pt x="0" y="928"/>
                    <a:pt x="0" y="928"/>
                  </a:cubicBezTo>
                  <a:cubicBezTo>
                    <a:pt x="0" y="978"/>
                    <a:pt x="18" y="1017"/>
                    <a:pt x="44" y="1046"/>
                  </a:cubicBezTo>
                  <a:cubicBezTo>
                    <a:pt x="115" y="1124"/>
                    <a:pt x="235" y="1148"/>
                    <a:pt x="334" y="1158"/>
                  </a:cubicBezTo>
                  <a:cubicBezTo>
                    <a:pt x="1060" y="1228"/>
                    <a:pt x="1060" y="1228"/>
                    <a:pt x="1060" y="1228"/>
                  </a:cubicBezTo>
                  <a:cubicBezTo>
                    <a:pt x="1132" y="1236"/>
                    <a:pt x="1194" y="1244"/>
                    <a:pt x="1263" y="1269"/>
                  </a:cubicBezTo>
                  <a:cubicBezTo>
                    <a:pt x="1312" y="1286"/>
                    <a:pt x="1357" y="1312"/>
                    <a:pt x="1396" y="1354"/>
                  </a:cubicBezTo>
                  <a:cubicBezTo>
                    <a:pt x="1418" y="1378"/>
                    <a:pt x="1430" y="1400"/>
                    <a:pt x="1439" y="1425"/>
                  </a:cubicBezTo>
                  <a:cubicBezTo>
                    <a:pt x="1448" y="1400"/>
                    <a:pt x="1460" y="1378"/>
                    <a:pt x="1481" y="1354"/>
                  </a:cubicBezTo>
                  <a:cubicBezTo>
                    <a:pt x="1521" y="1312"/>
                    <a:pt x="1567" y="1286"/>
                    <a:pt x="1615" y="1268"/>
                  </a:cubicBezTo>
                  <a:cubicBezTo>
                    <a:pt x="1685" y="1243"/>
                    <a:pt x="1746" y="1236"/>
                    <a:pt x="1818" y="1228"/>
                  </a:cubicBezTo>
                  <a:cubicBezTo>
                    <a:pt x="2544" y="1158"/>
                    <a:pt x="2544" y="1158"/>
                    <a:pt x="2544" y="1158"/>
                  </a:cubicBezTo>
                  <a:cubicBezTo>
                    <a:pt x="2643" y="1148"/>
                    <a:pt x="2763" y="1124"/>
                    <a:pt x="2834" y="1046"/>
                  </a:cubicBezTo>
                  <a:cubicBezTo>
                    <a:pt x="2860" y="1017"/>
                    <a:pt x="2878" y="978"/>
                    <a:pt x="2878" y="928"/>
                  </a:cubicBezTo>
                  <a:cubicBezTo>
                    <a:pt x="2878" y="0"/>
                    <a:pt x="2878" y="0"/>
                    <a:pt x="2878" y="0"/>
                  </a:cubicBezTo>
                  <a:lnTo>
                    <a:pt x="0" y="0"/>
                  </a:lnTo>
                  <a:close/>
                </a:path>
              </a:pathLst>
            </a:custGeom>
            <a:gradFill>
              <a:gsLst>
                <a:gs pos="0">
                  <a:srgbClr val="279F55"/>
                </a:gs>
                <a:gs pos="16000">
                  <a:srgbClr val="00775F"/>
                </a:gs>
                <a:gs pos="63000">
                  <a:srgbClr val="193F78"/>
                </a:gs>
              </a:gsLst>
              <a:lin ang="16200000" scaled="1"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7" name="Freeform 6"/>
            <p:cNvSpPr>
              <a:spLocks/>
            </p:cNvSpPr>
            <p:nvPr userDrawn="1"/>
          </p:nvSpPr>
          <p:spPr bwMode="auto">
            <a:xfrm>
              <a:off x="3175" y="3178175"/>
              <a:ext cx="9137650" cy="1506538"/>
            </a:xfrm>
            <a:custGeom>
              <a:avLst/>
              <a:gdLst>
                <a:gd name="T0" fmla="*/ 1439 w 2878"/>
                <a:gd name="T1" fmla="*/ 474 h 474"/>
                <a:gd name="T2" fmla="*/ 1441 w 2878"/>
                <a:gd name="T3" fmla="*/ 472 h 474"/>
                <a:gd name="T4" fmla="*/ 1707 w 2878"/>
                <a:gd name="T5" fmla="*/ 279 h 474"/>
                <a:gd name="T6" fmla="*/ 1821 w 2878"/>
                <a:gd name="T7" fmla="*/ 264 h 474"/>
                <a:gd name="T8" fmla="*/ 2536 w 2878"/>
                <a:gd name="T9" fmla="*/ 196 h 474"/>
                <a:gd name="T10" fmla="*/ 2877 w 2878"/>
                <a:gd name="T11" fmla="*/ 5 h 474"/>
                <a:gd name="T12" fmla="*/ 2876 w 2878"/>
                <a:gd name="T13" fmla="*/ 0 h 474"/>
                <a:gd name="T14" fmla="*/ 2874 w 2878"/>
                <a:gd name="T15" fmla="*/ 1 h 474"/>
                <a:gd name="T16" fmla="*/ 2539 w 2878"/>
                <a:gd name="T17" fmla="*/ 172 h 474"/>
                <a:gd name="T18" fmla="*/ 1825 w 2878"/>
                <a:gd name="T19" fmla="*/ 241 h 474"/>
                <a:gd name="T20" fmla="*/ 1544 w 2878"/>
                <a:gd name="T21" fmla="*/ 319 h 474"/>
                <a:gd name="T22" fmla="*/ 1439 w 2878"/>
                <a:gd name="T23" fmla="*/ 457 h 474"/>
                <a:gd name="T24" fmla="*/ 1439 w 2878"/>
                <a:gd name="T25" fmla="*/ 457 h 474"/>
                <a:gd name="T26" fmla="*/ 1334 w 2878"/>
                <a:gd name="T27" fmla="*/ 319 h 474"/>
                <a:gd name="T28" fmla="*/ 1053 w 2878"/>
                <a:gd name="T29" fmla="*/ 241 h 474"/>
                <a:gd name="T30" fmla="*/ 339 w 2878"/>
                <a:gd name="T31" fmla="*/ 172 h 474"/>
                <a:gd name="T32" fmla="*/ 4 w 2878"/>
                <a:gd name="T33" fmla="*/ 1 h 474"/>
                <a:gd name="T34" fmla="*/ 2 w 2878"/>
                <a:gd name="T35" fmla="*/ 0 h 474"/>
                <a:gd name="T36" fmla="*/ 1 w 2878"/>
                <a:gd name="T37" fmla="*/ 5 h 474"/>
                <a:gd name="T38" fmla="*/ 341 w 2878"/>
                <a:gd name="T39" fmla="*/ 196 h 474"/>
                <a:gd name="T40" fmla="*/ 1057 w 2878"/>
                <a:gd name="T41" fmla="*/ 263 h 474"/>
                <a:gd name="T42" fmla="*/ 1171 w 2878"/>
                <a:gd name="T43" fmla="*/ 279 h 474"/>
                <a:gd name="T44" fmla="*/ 1436 w 2878"/>
                <a:gd name="T45" fmla="*/ 471 h 474"/>
                <a:gd name="T46" fmla="*/ 1439 w 2878"/>
                <a:gd name="T47" fmla="*/ 474 h 4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2878" h="474">
                  <a:moveTo>
                    <a:pt x="1439" y="474"/>
                  </a:moveTo>
                  <a:cubicBezTo>
                    <a:pt x="1440" y="474"/>
                    <a:pt x="1441" y="472"/>
                    <a:pt x="1441" y="472"/>
                  </a:cubicBezTo>
                  <a:cubicBezTo>
                    <a:pt x="1479" y="355"/>
                    <a:pt x="1589" y="303"/>
                    <a:pt x="1707" y="279"/>
                  </a:cubicBezTo>
                  <a:cubicBezTo>
                    <a:pt x="1746" y="271"/>
                    <a:pt x="1782" y="267"/>
                    <a:pt x="1821" y="264"/>
                  </a:cubicBezTo>
                  <a:cubicBezTo>
                    <a:pt x="2536" y="196"/>
                    <a:pt x="2536" y="196"/>
                    <a:pt x="2536" y="196"/>
                  </a:cubicBezTo>
                  <a:cubicBezTo>
                    <a:pt x="2666" y="186"/>
                    <a:pt x="2845" y="146"/>
                    <a:pt x="2877" y="5"/>
                  </a:cubicBezTo>
                  <a:cubicBezTo>
                    <a:pt x="2878" y="1"/>
                    <a:pt x="2877" y="0"/>
                    <a:pt x="2876" y="0"/>
                  </a:cubicBezTo>
                  <a:cubicBezTo>
                    <a:pt x="2875" y="0"/>
                    <a:pt x="2875" y="0"/>
                    <a:pt x="2874" y="1"/>
                  </a:cubicBezTo>
                  <a:cubicBezTo>
                    <a:pt x="2820" y="127"/>
                    <a:pt x="2672" y="157"/>
                    <a:pt x="2539" y="172"/>
                  </a:cubicBezTo>
                  <a:cubicBezTo>
                    <a:pt x="1825" y="241"/>
                    <a:pt x="1825" y="241"/>
                    <a:pt x="1825" y="241"/>
                  </a:cubicBezTo>
                  <a:cubicBezTo>
                    <a:pt x="1725" y="250"/>
                    <a:pt x="1632" y="262"/>
                    <a:pt x="1544" y="319"/>
                  </a:cubicBezTo>
                  <a:cubicBezTo>
                    <a:pt x="1489" y="354"/>
                    <a:pt x="1451" y="395"/>
                    <a:pt x="1439" y="457"/>
                  </a:cubicBezTo>
                  <a:cubicBezTo>
                    <a:pt x="1439" y="457"/>
                    <a:pt x="1439" y="457"/>
                    <a:pt x="1439" y="457"/>
                  </a:cubicBezTo>
                  <a:cubicBezTo>
                    <a:pt x="1427" y="395"/>
                    <a:pt x="1388" y="354"/>
                    <a:pt x="1334" y="319"/>
                  </a:cubicBezTo>
                  <a:cubicBezTo>
                    <a:pt x="1246" y="262"/>
                    <a:pt x="1153" y="250"/>
                    <a:pt x="1053" y="241"/>
                  </a:cubicBezTo>
                  <a:cubicBezTo>
                    <a:pt x="339" y="172"/>
                    <a:pt x="339" y="172"/>
                    <a:pt x="339" y="172"/>
                  </a:cubicBezTo>
                  <a:cubicBezTo>
                    <a:pt x="206" y="157"/>
                    <a:pt x="58" y="127"/>
                    <a:pt x="4" y="1"/>
                  </a:cubicBezTo>
                  <a:cubicBezTo>
                    <a:pt x="3" y="0"/>
                    <a:pt x="3" y="0"/>
                    <a:pt x="2" y="0"/>
                  </a:cubicBezTo>
                  <a:cubicBezTo>
                    <a:pt x="1" y="0"/>
                    <a:pt x="0" y="1"/>
                    <a:pt x="1" y="5"/>
                  </a:cubicBezTo>
                  <a:cubicBezTo>
                    <a:pt x="33" y="146"/>
                    <a:pt x="212" y="186"/>
                    <a:pt x="341" y="196"/>
                  </a:cubicBezTo>
                  <a:cubicBezTo>
                    <a:pt x="1057" y="263"/>
                    <a:pt x="1057" y="263"/>
                    <a:pt x="1057" y="263"/>
                  </a:cubicBezTo>
                  <a:cubicBezTo>
                    <a:pt x="1096" y="267"/>
                    <a:pt x="1132" y="271"/>
                    <a:pt x="1171" y="279"/>
                  </a:cubicBezTo>
                  <a:cubicBezTo>
                    <a:pt x="1289" y="303"/>
                    <a:pt x="1399" y="355"/>
                    <a:pt x="1436" y="471"/>
                  </a:cubicBezTo>
                  <a:cubicBezTo>
                    <a:pt x="1437" y="472"/>
                    <a:pt x="1437" y="474"/>
                    <a:pt x="1439" y="474"/>
                  </a:cubicBezTo>
                  <a:close/>
                </a:path>
              </a:pathLst>
            </a:custGeom>
            <a:solidFill>
              <a:srgbClr val="28AD5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8" name="Freeform 7"/>
            <p:cNvSpPr>
              <a:spLocks/>
            </p:cNvSpPr>
            <p:nvPr userDrawn="1"/>
          </p:nvSpPr>
          <p:spPr bwMode="auto">
            <a:xfrm>
              <a:off x="0" y="3305175"/>
              <a:ext cx="9147175" cy="1497013"/>
            </a:xfrm>
            <a:custGeom>
              <a:avLst/>
              <a:gdLst>
                <a:gd name="T0" fmla="*/ 1440 w 2881"/>
                <a:gd name="T1" fmla="*/ 457 h 471"/>
                <a:gd name="T2" fmla="*/ 1060 w 2881"/>
                <a:gd name="T3" fmla="*/ 236 h 471"/>
                <a:gd name="T4" fmla="*/ 345 w 2881"/>
                <a:gd name="T5" fmla="*/ 168 h 471"/>
                <a:gd name="T6" fmla="*/ 3 w 2881"/>
                <a:gd name="T7" fmla="*/ 1 h 471"/>
                <a:gd name="T8" fmla="*/ 2 w 2881"/>
                <a:gd name="T9" fmla="*/ 0 h 471"/>
                <a:gd name="T10" fmla="*/ 0 w 2881"/>
                <a:gd name="T11" fmla="*/ 6 h 471"/>
                <a:gd name="T12" fmla="*/ 347 w 2881"/>
                <a:gd name="T13" fmla="*/ 187 h 471"/>
                <a:gd name="T14" fmla="*/ 1058 w 2881"/>
                <a:gd name="T15" fmla="*/ 253 h 471"/>
                <a:gd name="T16" fmla="*/ 1438 w 2881"/>
                <a:gd name="T17" fmla="*/ 470 h 471"/>
                <a:gd name="T18" fmla="*/ 1440 w 2881"/>
                <a:gd name="T19" fmla="*/ 471 h 471"/>
                <a:gd name="T20" fmla="*/ 1442 w 2881"/>
                <a:gd name="T21" fmla="*/ 470 h 471"/>
                <a:gd name="T22" fmla="*/ 1822 w 2881"/>
                <a:gd name="T23" fmla="*/ 253 h 471"/>
                <a:gd name="T24" fmla="*/ 2533 w 2881"/>
                <a:gd name="T25" fmla="*/ 187 h 471"/>
                <a:gd name="T26" fmla="*/ 2880 w 2881"/>
                <a:gd name="T27" fmla="*/ 6 h 471"/>
                <a:gd name="T28" fmla="*/ 2878 w 2881"/>
                <a:gd name="T29" fmla="*/ 1 h 471"/>
                <a:gd name="T30" fmla="*/ 2877 w 2881"/>
                <a:gd name="T31" fmla="*/ 1 h 471"/>
                <a:gd name="T32" fmla="*/ 2535 w 2881"/>
                <a:gd name="T33" fmla="*/ 168 h 471"/>
                <a:gd name="T34" fmla="*/ 1820 w 2881"/>
                <a:gd name="T35" fmla="*/ 236 h 471"/>
                <a:gd name="T36" fmla="*/ 1440 w 2881"/>
                <a:gd name="T37" fmla="*/ 457 h 4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2881" h="471">
                  <a:moveTo>
                    <a:pt x="1440" y="457"/>
                  </a:moveTo>
                  <a:cubicBezTo>
                    <a:pt x="1389" y="290"/>
                    <a:pt x="1215" y="249"/>
                    <a:pt x="1060" y="236"/>
                  </a:cubicBezTo>
                  <a:cubicBezTo>
                    <a:pt x="345" y="168"/>
                    <a:pt x="345" y="168"/>
                    <a:pt x="345" y="168"/>
                  </a:cubicBezTo>
                  <a:cubicBezTo>
                    <a:pt x="223" y="157"/>
                    <a:pt x="56" y="124"/>
                    <a:pt x="3" y="1"/>
                  </a:cubicBezTo>
                  <a:cubicBezTo>
                    <a:pt x="3" y="1"/>
                    <a:pt x="2" y="0"/>
                    <a:pt x="2" y="0"/>
                  </a:cubicBezTo>
                  <a:cubicBezTo>
                    <a:pt x="1" y="0"/>
                    <a:pt x="0" y="2"/>
                    <a:pt x="0" y="6"/>
                  </a:cubicBezTo>
                  <a:cubicBezTo>
                    <a:pt x="25" y="137"/>
                    <a:pt x="238" y="177"/>
                    <a:pt x="347" y="187"/>
                  </a:cubicBezTo>
                  <a:cubicBezTo>
                    <a:pt x="1058" y="253"/>
                    <a:pt x="1058" y="253"/>
                    <a:pt x="1058" y="253"/>
                  </a:cubicBezTo>
                  <a:cubicBezTo>
                    <a:pt x="1209" y="266"/>
                    <a:pt x="1381" y="307"/>
                    <a:pt x="1438" y="470"/>
                  </a:cubicBezTo>
                  <a:cubicBezTo>
                    <a:pt x="1438" y="471"/>
                    <a:pt x="1439" y="471"/>
                    <a:pt x="1440" y="471"/>
                  </a:cubicBezTo>
                  <a:cubicBezTo>
                    <a:pt x="1441" y="471"/>
                    <a:pt x="1442" y="470"/>
                    <a:pt x="1442" y="470"/>
                  </a:cubicBezTo>
                  <a:cubicBezTo>
                    <a:pt x="1499" y="304"/>
                    <a:pt x="1671" y="266"/>
                    <a:pt x="1822" y="253"/>
                  </a:cubicBezTo>
                  <a:cubicBezTo>
                    <a:pt x="2533" y="187"/>
                    <a:pt x="2533" y="187"/>
                    <a:pt x="2533" y="187"/>
                  </a:cubicBezTo>
                  <a:cubicBezTo>
                    <a:pt x="2642" y="177"/>
                    <a:pt x="2855" y="137"/>
                    <a:pt x="2880" y="6"/>
                  </a:cubicBezTo>
                  <a:cubicBezTo>
                    <a:pt x="2881" y="2"/>
                    <a:pt x="2879" y="1"/>
                    <a:pt x="2878" y="1"/>
                  </a:cubicBezTo>
                  <a:cubicBezTo>
                    <a:pt x="2878" y="1"/>
                    <a:pt x="2877" y="1"/>
                    <a:pt x="2877" y="1"/>
                  </a:cubicBezTo>
                  <a:cubicBezTo>
                    <a:pt x="2824" y="124"/>
                    <a:pt x="2657" y="157"/>
                    <a:pt x="2535" y="168"/>
                  </a:cubicBezTo>
                  <a:cubicBezTo>
                    <a:pt x="1820" y="236"/>
                    <a:pt x="1820" y="236"/>
                    <a:pt x="1820" y="236"/>
                  </a:cubicBezTo>
                  <a:cubicBezTo>
                    <a:pt x="1665" y="249"/>
                    <a:pt x="1491" y="290"/>
                    <a:pt x="1440" y="457"/>
                  </a:cubicBezTo>
                  <a:close/>
                </a:path>
              </a:pathLst>
            </a:custGeom>
            <a:solidFill>
              <a:srgbClr val="18529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</p:grpSp>
      <p:sp>
        <p:nvSpPr>
          <p:cNvPr id="2" name="1 Título"/>
          <p:cNvSpPr>
            <a:spLocks noGrp="1"/>
          </p:cNvSpPr>
          <p:nvPr>
            <p:ph type="title" hasCustomPrompt="1"/>
          </p:nvPr>
        </p:nvSpPr>
        <p:spPr>
          <a:xfrm>
            <a:off x="442692" y="1435038"/>
            <a:ext cx="7772400" cy="1021556"/>
          </a:xfrm>
          <a:prstGeom prst="rect">
            <a:avLst/>
          </a:prstGeom>
        </p:spPr>
        <p:txBody>
          <a:bodyPr anchor="t"/>
          <a:lstStyle>
            <a:lvl1pPr algn="l">
              <a:lnSpc>
                <a:spcPts val="2405"/>
              </a:lnSpc>
              <a:defRPr sz="2200" b="0" cap="none">
                <a:solidFill>
                  <a:srgbClr val="B1F9B1"/>
                </a:solidFill>
                <a:latin typeface="Gill Sans MT" pitchFamily="34" charset="0"/>
              </a:defRPr>
            </a:lvl1pPr>
          </a:lstStyle>
          <a:p>
            <a:r>
              <a:rPr lang="es-ES" dirty="0" smtClean="0"/>
              <a:t>Haga clic para agregar subtítulo</a:t>
            </a:r>
            <a:endParaRPr lang="es-MX" dirty="0"/>
          </a:p>
        </p:txBody>
      </p:sp>
      <p:sp>
        <p:nvSpPr>
          <p:cNvPr id="3" name="2 Marcador de texto"/>
          <p:cNvSpPr>
            <a:spLocks noGrp="1"/>
          </p:cNvSpPr>
          <p:nvPr>
            <p:ph type="body" idx="1" hasCustomPrompt="1"/>
          </p:nvPr>
        </p:nvSpPr>
        <p:spPr>
          <a:xfrm>
            <a:off x="442692" y="1196922"/>
            <a:ext cx="7772400" cy="238116"/>
          </a:xfrm>
          <a:prstGeom prst="rect">
            <a:avLst/>
          </a:prstGeom>
        </p:spPr>
        <p:txBody>
          <a:bodyPr anchor="b"/>
          <a:lstStyle>
            <a:lvl1pPr marL="0" indent="0" algn="l">
              <a:lnSpc>
                <a:spcPts val="1603"/>
              </a:lnSpc>
              <a:buNone/>
              <a:defRPr lang="es-ES" sz="1900" dirty="0" smtClean="0">
                <a:solidFill>
                  <a:schemeClr val="bg1"/>
                </a:solidFill>
              </a:defRPr>
            </a:lvl1pPr>
            <a:lvl2pPr marL="40834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81669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3pPr>
            <a:lvl4pPr marL="1225042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4pPr>
            <a:lvl5pPr marL="1633388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5pPr>
            <a:lvl6pPr marL="2041736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6pPr>
            <a:lvl7pPr marL="2450082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7pPr>
            <a:lvl8pPr marL="2858430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8pPr>
            <a:lvl9pPr marL="3266777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dirty="0" smtClean="0"/>
              <a:t>Haga clic para agregar título</a:t>
            </a:r>
          </a:p>
        </p:txBody>
      </p:sp>
      <p:cxnSp>
        <p:nvCxnSpPr>
          <p:cNvPr id="9" name="3 Conector recto"/>
          <p:cNvCxnSpPr/>
          <p:nvPr userDrawn="1"/>
        </p:nvCxnSpPr>
        <p:spPr>
          <a:xfrm>
            <a:off x="508238" y="483518"/>
            <a:ext cx="8127527" cy="0"/>
          </a:xfrm>
          <a:prstGeom prst="line">
            <a:avLst/>
          </a:prstGeom>
          <a:ln>
            <a:solidFill>
              <a:srgbClr val="9FCFA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1 Imagen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75530" y="275506"/>
            <a:ext cx="1593661" cy="10800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42692" y="1000186"/>
            <a:ext cx="4040189" cy="479822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>
              <a:lnSpc>
                <a:spcPts val="2084"/>
              </a:lnSpc>
              <a:buNone/>
              <a:defRPr sz="1900" b="0">
                <a:solidFill>
                  <a:srgbClr val="28AD56"/>
                </a:solidFill>
                <a:latin typeface="Gill Sans MT" pitchFamily="34" charset="0"/>
              </a:defRPr>
            </a:lvl1pPr>
            <a:lvl2pPr marL="408348" indent="0">
              <a:buNone/>
              <a:defRPr sz="1800" b="1"/>
            </a:lvl2pPr>
            <a:lvl3pPr marL="816694" indent="0">
              <a:buNone/>
              <a:defRPr sz="1600" b="1"/>
            </a:lvl3pPr>
            <a:lvl4pPr marL="1225042" indent="0">
              <a:buNone/>
              <a:defRPr sz="1400" b="1"/>
            </a:lvl4pPr>
            <a:lvl5pPr marL="1633388" indent="0">
              <a:buNone/>
              <a:defRPr sz="1400" b="1"/>
            </a:lvl5pPr>
            <a:lvl6pPr marL="2041736" indent="0">
              <a:buNone/>
              <a:defRPr sz="1400" b="1"/>
            </a:lvl6pPr>
            <a:lvl7pPr marL="2450082" indent="0">
              <a:buNone/>
              <a:defRPr sz="1400" b="1"/>
            </a:lvl7pPr>
            <a:lvl8pPr marL="2858430" indent="0">
              <a:buNone/>
              <a:defRPr sz="1400" b="1"/>
            </a:lvl8pPr>
            <a:lvl9pPr marL="3266777" indent="0">
              <a:buNone/>
              <a:defRPr sz="14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42692" y="1718123"/>
            <a:ext cx="4040189" cy="2853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lnSpc>
                <a:spcPts val="2084"/>
              </a:lnSpc>
              <a:buNone/>
              <a:defRPr sz="190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</a:defRPr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30519" y="1000186"/>
            <a:ext cx="4041775" cy="479822"/>
          </a:xfrm>
          <a:prstGeom prst="rect">
            <a:avLst/>
          </a:prstGeom>
        </p:spPr>
        <p:txBody>
          <a:bodyPr anchor="b">
            <a:normAutofit/>
          </a:bodyPr>
          <a:lstStyle>
            <a:lvl1pPr marL="0" indent="0">
              <a:lnSpc>
                <a:spcPts val="2084"/>
              </a:lnSpc>
              <a:buNone/>
              <a:defRPr sz="1900" b="0">
                <a:solidFill>
                  <a:srgbClr val="28AD56"/>
                </a:solidFill>
                <a:latin typeface="Gill Sans MT" pitchFamily="34" charset="0"/>
              </a:defRPr>
            </a:lvl1pPr>
            <a:lvl2pPr marL="408348" indent="0">
              <a:buNone/>
              <a:defRPr sz="1800" b="1"/>
            </a:lvl2pPr>
            <a:lvl3pPr marL="816694" indent="0">
              <a:buNone/>
              <a:defRPr sz="1600" b="1"/>
            </a:lvl3pPr>
            <a:lvl4pPr marL="1225042" indent="0">
              <a:buNone/>
              <a:defRPr sz="1400" b="1"/>
            </a:lvl4pPr>
            <a:lvl5pPr marL="1633388" indent="0">
              <a:buNone/>
              <a:defRPr sz="1400" b="1"/>
            </a:lvl5pPr>
            <a:lvl6pPr marL="2041736" indent="0">
              <a:buNone/>
              <a:defRPr sz="1400" b="1"/>
            </a:lvl6pPr>
            <a:lvl7pPr marL="2450082" indent="0">
              <a:buNone/>
              <a:defRPr sz="1400" b="1"/>
            </a:lvl7pPr>
            <a:lvl8pPr marL="2858430" indent="0">
              <a:buNone/>
              <a:defRPr sz="1400" b="1"/>
            </a:lvl8pPr>
            <a:lvl9pPr marL="3266777" indent="0">
              <a:buNone/>
              <a:defRPr sz="14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30519" y="1718123"/>
            <a:ext cx="4041775" cy="2853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lnSpc>
                <a:spcPts val="2084"/>
              </a:lnSpc>
              <a:buNone/>
              <a:defRPr sz="190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</a:defRPr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42692" y="1000186"/>
            <a:ext cx="6161190" cy="285739"/>
          </a:xfrm>
          <a:prstGeom prst="rect">
            <a:avLst/>
          </a:prstGeom>
        </p:spPr>
        <p:txBody>
          <a:bodyPr anchor="b">
            <a:noAutofit/>
          </a:bodyPr>
          <a:lstStyle>
            <a:lvl1pPr algn="l">
              <a:defRPr sz="1900" b="0">
                <a:solidFill>
                  <a:srgbClr val="364F9D"/>
                </a:solidFill>
                <a:latin typeface="Gill Sans MT" pitchFamily="34" charset="0"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60542" y="1476417"/>
            <a:ext cx="4944134" cy="3095506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lnSpc>
                <a:spcPts val="2084"/>
              </a:lnSpc>
              <a:buNone/>
              <a:defRPr sz="190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</a:defRPr>
            </a:lvl1pPr>
            <a:lvl2pPr>
              <a:defRPr sz="2500"/>
            </a:lvl2pPr>
            <a:lvl3pPr>
              <a:defRPr sz="22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42693" y="1476417"/>
            <a:ext cx="3008313" cy="3095506"/>
          </a:xfrm>
          <a:prstGeom prst="rect">
            <a:avLst/>
          </a:prstGeom>
        </p:spPr>
        <p:txBody>
          <a:bodyPr/>
          <a:lstStyle>
            <a:lvl1pPr marL="0" indent="0">
              <a:lnSpc>
                <a:spcPts val="2084"/>
              </a:lnSpc>
              <a:buNone/>
              <a:defRPr sz="190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</a:defRPr>
            </a:lvl1pPr>
            <a:lvl2pPr marL="408348" indent="0">
              <a:buNone/>
              <a:defRPr sz="1000"/>
            </a:lvl2pPr>
            <a:lvl3pPr marL="816694" indent="0">
              <a:buNone/>
              <a:defRPr sz="900"/>
            </a:lvl3pPr>
            <a:lvl4pPr marL="1225042" indent="0">
              <a:buNone/>
              <a:defRPr sz="800"/>
            </a:lvl4pPr>
            <a:lvl5pPr marL="1633388" indent="0">
              <a:buNone/>
              <a:defRPr sz="800"/>
            </a:lvl5pPr>
            <a:lvl6pPr marL="2041736" indent="0">
              <a:buNone/>
              <a:defRPr sz="800"/>
            </a:lvl6pPr>
            <a:lvl7pPr marL="2450082" indent="0">
              <a:buNone/>
              <a:defRPr sz="800"/>
            </a:lvl7pPr>
            <a:lvl8pPr marL="2858430" indent="0">
              <a:buNone/>
              <a:defRPr sz="800"/>
            </a:lvl8pPr>
            <a:lvl9pPr marL="3266777" indent="0">
              <a:buNone/>
              <a:defRPr sz="8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39326" y="3939902"/>
            <a:ext cx="7865349" cy="276360"/>
          </a:xfrm>
          <a:prstGeom prst="rect">
            <a:avLst/>
          </a:prstGeom>
        </p:spPr>
        <p:txBody>
          <a:bodyPr anchor="b">
            <a:noAutofit/>
          </a:bodyPr>
          <a:lstStyle>
            <a:lvl1pPr algn="ctr">
              <a:lnSpc>
                <a:spcPts val="802"/>
              </a:lnSpc>
              <a:defRPr sz="1900" b="0">
                <a:solidFill>
                  <a:srgbClr val="28AD56"/>
                </a:solidFill>
                <a:latin typeface="Gill Sans MT" pitchFamily="34" charset="0"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s-MX" dirty="0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599394" y="952562"/>
            <a:ext cx="5945212" cy="2908040"/>
          </a:xfrm>
          <a:prstGeom prst="rect">
            <a:avLst/>
          </a:prstGeom>
        </p:spPr>
        <p:txBody>
          <a:bodyPr rtlCol="0">
            <a:normAutofit/>
          </a:bodyPr>
          <a:lstStyle>
            <a:lvl1pPr marL="0" indent="0">
              <a:lnSpc>
                <a:spcPts val="2084"/>
              </a:lnSpc>
              <a:buNone/>
              <a:defRPr sz="190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</a:defRPr>
            </a:lvl1pPr>
            <a:lvl2pPr marL="408348" indent="0">
              <a:buNone/>
              <a:defRPr sz="2500"/>
            </a:lvl2pPr>
            <a:lvl3pPr marL="816694" indent="0">
              <a:buNone/>
              <a:defRPr sz="2200"/>
            </a:lvl3pPr>
            <a:lvl4pPr marL="1225042" indent="0">
              <a:buNone/>
              <a:defRPr sz="1800"/>
            </a:lvl4pPr>
            <a:lvl5pPr marL="1633388" indent="0">
              <a:buNone/>
              <a:defRPr sz="1800"/>
            </a:lvl5pPr>
            <a:lvl6pPr marL="2041736" indent="0">
              <a:buNone/>
              <a:defRPr sz="1800"/>
            </a:lvl6pPr>
            <a:lvl7pPr marL="2450082" indent="0">
              <a:buNone/>
              <a:defRPr sz="1800"/>
            </a:lvl7pPr>
            <a:lvl8pPr marL="2858430" indent="0">
              <a:buNone/>
              <a:defRPr sz="1800"/>
            </a:lvl8pPr>
            <a:lvl9pPr marL="3266777" indent="0">
              <a:buNone/>
              <a:defRPr sz="1800"/>
            </a:lvl9pPr>
          </a:lstStyle>
          <a:p>
            <a:pPr lvl="0"/>
            <a:r>
              <a:rPr lang="es-ES" noProof="0" smtClean="0"/>
              <a:t>Haga clic en el icono para agregar una imagen</a:t>
            </a:r>
            <a:endParaRPr lang="es-MX" noProof="0" dirty="0" smtClean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39326" y="4311472"/>
            <a:ext cx="7865349" cy="276502"/>
          </a:xfrm>
          <a:prstGeom prst="rect">
            <a:avLst/>
          </a:prstGeom>
        </p:spPr>
        <p:txBody>
          <a:bodyPr/>
          <a:lstStyle>
            <a:lvl1pPr marL="0" indent="0" algn="ctr">
              <a:lnSpc>
                <a:spcPts val="1443"/>
              </a:lnSpc>
              <a:buNone/>
              <a:defRPr sz="190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</a:defRPr>
            </a:lvl1pPr>
            <a:lvl2pPr marL="408348" indent="0">
              <a:buNone/>
              <a:defRPr sz="1000"/>
            </a:lvl2pPr>
            <a:lvl3pPr marL="816694" indent="0">
              <a:buNone/>
              <a:defRPr sz="900"/>
            </a:lvl3pPr>
            <a:lvl4pPr marL="1225042" indent="0">
              <a:buNone/>
              <a:defRPr sz="800"/>
            </a:lvl4pPr>
            <a:lvl5pPr marL="1633388" indent="0">
              <a:buNone/>
              <a:defRPr sz="800"/>
            </a:lvl5pPr>
            <a:lvl6pPr marL="2041736" indent="0">
              <a:buNone/>
              <a:defRPr sz="800"/>
            </a:lvl6pPr>
            <a:lvl7pPr marL="2450082" indent="0">
              <a:buNone/>
              <a:defRPr sz="800"/>
            </a:lvl7pPr>
            <a:lvl8pPr marL="2858430" indent="0">
              <a:buNone/>
              <a:defRPr sz="800"/>
            </a:lvl8pPr>
            <a:lvl9pPr marL="3266777" indent="0">
              <a:buNone/>
              <a:defRPr sz="8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raporta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upo 2"/>
          <p:cNvGrpSpPr/>
          <p:nvPr userDrawn="1"/>
        </p:nvGrpSpPr>
        <p:grpSpPr>
          <a:xfrm>
            <a:off x="0" y="0"/>
            <a:ext cx="9147175" cy="4805363"/>
            <a:chOff x="0" y="-3175"/>
            <a:chExt cx="9147175" cy="4805363"/>
          </a:xfrm>
        </p:grpSpPr>
        <p:sp>
          <p:nvSpPr>
            <p:cNvPr id="4" name="Freeform 5"/>
            <p:cNvSpPr>
              <a:spLocks/>
            </p:cNvSpPr>
            <p:nvPr userDrawn="1"/>
          </p:nvSpPr>
          <p:spPr bwMode="auto">
            <a:xfrm>
              <a:off x="3175" y="-3175"/>
              <a:ext cx="9137650" cy="4529138"/>
            </a:xfrm>
            <a:custGeom>
              <a:avLst/>
              <a:gdLst>
                <a:gd name="T0" fmla="*/ 0 w 2878"/>
                <a:gd name="T1" fmla="*/ 0 h 1425"/>
                <a:gd name="T2" fmla="*/ 0 w 2878"/>
                <a:gd name="T3" fmla="*/ 928 h 1425"/>
                <a:gd name="T4" fmla="*/ 44 w 2878"/>
                <a:gd name="T5" fmla="*/ 1046 h 1425"/>
                <a:gd name="T6" fmla="*/ 334 w 2878"/>
                <a:gd name="T7" fmla="*/ 1158 h 1425"/>
                <a:gd name="T8" fmla="*/ 1060 w 2878"/>
                <a:gd name="T9" fmla="*/ 1228 h 1425"/>
                <a:gd name="T10" fmla="*/ 1263 w 2878"/>
                <a:gd name="T11" fmla="*/ 1269 h 1425"/>
                <a:gd name="T12" fmla="*/ 1396 w 2878"/>
                <a:gd name="T13" fmla="*/ 1354 h 1425"/>
                <a:gd name="T14" fmla="*/ 1439 w 2878"/>
                <a:gd name="T15" fmla="*/ 1425 h 1425"/>
                <a:gd name="T16" fmla="*/ 1481 w 2878"/>
                <a:gd name="T17" fmla="*/ 1354 h 1425"/>
                <a:gd name="T18" fmla="*/ 1615 w 2878"/>
                <a:gd name="T19" fmla="*/ 1268 h 1425"/>
                <a:gd name="T20" fmla="*/ 1818 w 2878"/>
                <a:gd name="T21" fmla="*/ 1228 h 1425"/>
                <a:gd name="T22" fmla="*/ 2544 w 2878"/>
                <a:gd name="T23" fmla="*/ 1158 h 1425"/>
                <a:gd name="T24" fmla="*/ 2834 w 2878"/>
                <a:gd name="T25" fmla="*/ 1046 h 1425"/>
                <a:gd name="T26" fmla="*/ 2878 w 2878"/>
                <a:gd name="T27" fmla="*/ 928 h 1425"/>
                <a:gd name="T28" fmla="*/ 2878 w 2878"/>
                <a:gd name="T29" fmla="*/ 0 h 1425"/>
                <a:gd name="T30" fmla="*/ 0 w 2878"/>
                <a:gd name="T31" fmla="*/ 0 h 14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2878" h="1425">
                  <a:moveTo>
                    <a:pt x="0" y="0"/>
                  </a:moveTo>
                  <a:cubicBezTo>
                    <a:pt x="0" y="928"/>
                    <a:pt x="0" y="928"/>
                    <a:pt x="0" y="928"/>
                  </a:cubicBezTo>
                  <a:cubicBezTo>
                    <a:pt x="0" y="978"/>
                    <a:pt x="18" y="1017"/>
                    <a:pt x="44" y="1046"/>
                  </a:cubicBezTo>
                  <a:cubicBezTo>
                    <a:pt x="115" y="1124"/>
                    <a:pt x="235" y="1148"/>
                    <a:pt x="334" y="1158"/>
                  </a:cubicBezTo>
                  <a:cubicBezTo>
                    <a:pt x="1060" y="1228"/>
                    <a:pt x="1060" y="1228"/>
                    <a:pt x="1060" y="1228"/>
                  </a:cubicBezTo>
                  <a:cubicBezTo>
                    <a:pt x="1132" y="1236"/>
                    <a:pt x="1194" y="1244"/>
                    <a:pt x="1263" y="1269"/>
                  </a:cubicBezTo>
                  <a:cubicBezTo>
                    <a:pt x="1312" y="1286"/>
                    <a:pt x="1357" y="1312"/>
                    <a:pt x="1396" y="1354"/>
                  </a:cubicBezTo>
                  <a:cubicBezTo>
                    <a:pt x="1418" y="1378"/>
                    <a:pt x="1430" y="1400"/>
                    <a:pt x="1439" y="1425"/>
                  </a:cubicBezTo>
                  <a:cubicBezTo>
                    <a:pt x="1448" y="1400"/>
                    <a:pt x="1460" y="1378"/>
                    <a:pt x="1481" y="1354"/>
                  </a:cubicBezTo>
                  <a:cubicBezTo>
                    <a:pt x="1521" y="1312"/>
                    <a:pt x="1567" y="1286"/>
                    <a:pt x="1615" y="1268"/>
                  </a:cubicBezTo>
                  <a:cubicBezTo>
                    <a:pt x="1685" y="1243"/>
                    <a:pt x="1746" y="1236"/>
                    <a:pt x="1818" y="1228"/>
                  </a:cubicBezTo>
                  <a:cubicBezTo>
                    <a:pt x="2544" y="1158"/>
                    <a:pt x="2544" y="1158"/>
                    <a:pt x="2544" y="1158"/>
                  </a:cubicBezTo>
                  <a:cubicBezTo>
                    <a:pt x="2643" y="1148"/>
                    <a:pt x="2763" y="1124"/>
                    <a:pt x="2834" y="1046"/>
                  </a:cubicBezTo>
                  <a:cubicBezTo>
                    <a:pt x="2860" y="1017"/>
                    <a:pt x="2878" y="978"/>
                    <a:pt x="2878" y="928"/>
                  </a:cubicBezTo>
                  <a:cubicBezTo>
                    <a:pt x="2878" y="0"/>
                    <a:pt x="2878" y="0"/>
                    <a:pt x="2878" y="0"/>
                  </a:cubicBezTo>
                  <a:lnTo>
                    <a:pt x="0" y="0"/>
                  </a:lnTo>
                  <a:close/>
                </a:path>
              </a:pathLst>
            </a:custGeom>
            <a:gradFill>
              <a:gsLst>
                <a:gs pos="0">
                  <a:srgbClr val="279F55"/>
                </a:gs>
                <a:gs pos="16000">
                  <a:srgbClr val="00775F"/>
                </a:gs>
                <a:gs pos="63000">
                  <a:srgbClr val="193F78"/>
                </a:gs>
              </a:gsLst>
              <a:lin ang="16200000" scaled="1"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5" name="Freeform 6"/>
            <p:cNvSpPr>
              <a:spLocks/>
            </p:cNvSpPr>
            <p:nvPr userDrawn="1"/>
          </p:nvSpPr>
          <p:spPr bwMode="auto">
            <a:xfrm>
              <a:off x="3175" y="3178175"/>
              <a:ext cx="9137650" cy="1506538"/>
            </a:xfrm>
            <a:custGeom>
              <a:avLst/>
              <a:gdLst>
                <a:gd name="T0" fmla="*/ 1439 w 2878"/>
                <a:gd name="T1" fmla="*/ 474 h 474"/>
                <a:gd name="T2" fmla="*/ 1441 w 2878"/>
                <a:gd name="T3" fmla="*/ 472 h 474"/>
                <a:gd name="T4" fmla="*/ 1707 w 2878"/>
                <a:gd name="T5" fmla="*/ 279 h 474"/>
                <a:gd name="T6" fmla="*/ 1821 w 2878"/>
                <a:gd name="T7" fmla="*/ 264 h 474"/>
                <a:gd name="T8" fmla="*/ 2536 w 2878"/>
                <a:gd name="T9" fmla="*/ 196 h 474"/>
                <a:gd name="T10" fmla="*/ 2877 w 2878"/>
                <a:gd name="T11" fmla="*/ 5 h 474"/>
                <a:gd name="T12" fmla="*/ 2876 w 2878"/>
                <a:gd name="T13" fmla="*/ 0 h 474"/>
                <a:gd name="T14" fmla="*/ 2874 w 2878"/>
                <a:gd name="T15" fmla="*/ 1 h 474"/>
                <a:gd name="T16" fmla="*/ 2539 w 2878"/>
                <a:gd name="T17" fmla="*/ 172 h 474"/>
                <a:gd name="T18" fmla="*/ 1825 w 2878"/>
                <a:gd name="T19" fmla="*/ 241 h 474"/>
                <a:gd name="T20" fmla="*/ 1544 w 2878"/>
                <a:gd name="T21" fmla="*/ 319 h 474"/>
                <a:gd name="T22" fmla="*/ 1439 w 2878"/>
                <a:gd name="T23" fmla="*/ 457 h 474"/>
                <a:gd name="T24" fmla="*/ 1439 w 2878"/>
                <a:gd name="T25" fmla="*/ 457 h 474"/>
                <a:gd name="T26" fmla="*/ 1334 w 2878"/>
                <a:gd name="T27" fmla="*/ 319 h 474"/>
                <a:gd name="T28" fmla="*/ 1053 w 2878"/>
                <a:gd name="T29" fmla="*/ 241 h 474"/>
                <a:gd name="T30" fmla="*/ 339 w 2878"/>
                <a:gd name="T31" fmla="*/ 172 h 474"/>
                <a:gd name="T32" fmla="*/ 4 w 2878"/>
                <a:gd name="T33" fmla="*/ 1 h 474"/>
                <a:gd name="T34" fmla="*/ 2 w 2878"/>
                <a:gd name="T35" fmla="*/ 0 h 474"/>
                <a:gd name="T36" fmla="*/ 1 w 2878"/>
                <a:gd name="T37" fmla="*/ 5 h 474"/>
                <a:gd name="T38" fmla="*/ 341 w 2878"/>
                <a:gd name="T39" fmla="*/ 196 h 474"/>
                <a:gd name="T40" fmla="*/ 1057 w 2878"/>
                <a:gd name="T41" fmla="*/ 263 h 474"/>
                <a:gd name="T42" fmla="*/ 1171 w 2878"/>
                <a:gd name="T43" fmla="*/ 279 h 474"/>
                <a:gd name="T44" fmla="*/ 1436 w 2878"/>
                <a:gd name="T45" fmla="*/ 471 h 474"/>
                <a:gd name="T46" fmla="*/ 1439 w 2878"/>
                <a:gd name="T47" fmla="*/ 474 h 4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2878" h="474">
                  <a:moveTo>
                    <a:pt x="1439" y="474"/>
                  </a:moveTo>
                  <a:cubicBezTo>
                    <a:pt x="1440" y="474"/>
                    <a:pt x="1441" y="472"/>
                    <a:pt x="1441" y="472"/>
                  </a:cubicBezTo>
                  <a:cubicBezTo>
                    <a:pt x="1479" y="355"/>
                    <a:pt x="1589" y="303"/>
                    <a:pt x="1707" y="279"/>
                  </a:cubicBezTo>
                  <a:cubicBezTo>
                    <a:pt x="1746" y="271"/>
                    <a:pt x="1782" y="267"/>
                    <a:pt x="1821" y="264"/>
                  </a:cubicBezTo>
                  <a:cubicBezTo>
                    <a:pt x="2536" y="196"/>
                    <a:pt x="2536" y="196"/>
                    <a:pt x="2536" y="196"/>
                  </a:cubicBezTo>
                  <a:cubicBezTo>
                    <a:pt x="2666" y="186"/>
                    <a:pt x="2845" y="146"/>
                    <a:pt x="2877" y="5"/>
                  </a:cubicBezTo>
                  <a:cubicBezTo>
                    <a:pt x="2878" y="1"/>
                    <a:pt x="2877" y="0"/>
                    <a:pt x="2876" y="0"/>
                  </a:cubicBezTo>
                  <a:cubicBezTo>
                    <a:pt x="2875" y="0"/>
                    <a:pt x="2875" y="0"/>
                    <a:pt x="2874" y="1"/>
                  </a:cubicBezTo>
                  <a:cubicBezTo>
                    <a:pt x="2820" y="127"/>
                    <a:pt x="2672" y="157"/>
                    <a:pt x="2539" y="172"/>
                  </a:cubicBezTo>
                  <a:cubicBezTo>
                    <a:pt x="1825" y="241"/>
                    <a:pt x="1825" y="241"/>
                    <a:pt x="1825" y="241"/>
                  </a:cubicBezTo>
                  <a:cubicBezTo>
                    <a:pt x="1725" y="250"/>
                    <a:pt x="1632" y="262"/>
                    <a:pt x="1544" y="319"/>
                  </a:cubicBezTo>
                  <a:cubicBezTo>
                    <a:pt x="1489" y="354"/>
                    <a:pt x="1451" y="395"/>
                    <a:pt x="1439" y="457"/>
                  </a:cubicBezTo>
                  <a:cubicBezTo>
                    <a:pt x="1439" y="457"/>
                    <a:pt x="1439" y="457"/>
                    <a:pt x="1439" y="457"/>
                  </a:cubicBezTo>
                  <a:cubicBezTo>
                    <a:pt x="1427" y="395"/>
                    <a:pt x="1388" y="354"/>
                    <a:pt x="1334" y="319"/>
                  </a:cubicBezTo>
                  <a:cubicBezTo>
                    <a:pt x="1246" y="262"/>
                    <a:pt x="1153" y="250"/>
                    <a:pt x="1053" y="241"/>
                  </a:cubicBezTo>
                  <a:cubicBezTo>
                    <a:pt x="339" y="172"/>
                    <a:pt x="339" y="172"/>
                    <a:pt x="339" y="172"/>
                  </a:cubicBezTo>
                  <a:cubicBezTo>
                    <a:pt x="206" y="157"/>
                    <a:pt x="58" y="127"/>
                    <a:pt x="4" y="1"/>
                  </a:cubicBezTo>
                  <a:cubicBezTo>
                    <a:pt x="3" y="0"/>
                    <a:pt x="3" y="0"/>
                    <a:pt x="2" y="0"/>
                  </a:cubicBezTo>
                  <a:cubicBezTo>
                    <a:pt x="1" y="0"/>
                    <a:pt x="0" y="1"/>
                    <a:pt x="1" y="5"/>
                  </a:cubicBezTo>
                  <a:cubicBezTo>
                    <a:pt x="33" y="146"/>
                    <a:pt x="212" y="186"/>
                    <a:pt x="341" y="196"/>
                  </a:cubicBezTo>
                  <a:cubicBezTo>
                    <a:pt x="1057" y="263"/>
                    <a:pt x="1057" y="263"/>
                    <a:pt x="1057" y="263"/>
                  </a:cubicBezTo>
                  <a:cubicBezTo>
                    <a:pt x="1096" y="267"/>
                    <a:pt x="1132" y="271"/>
                    <a:pt x="1171" y="279"/>
                  </a:cubicBezTo>
                  <a:cubicBezTo>
                    <a:pt x="1289" y="303"/>
                    <a:pt x="1399" y="355"/>
                    <a:pt x="1436" y="471"/>
                  </a:cubicBezTo>
                  <a:cubicBezTo>
                    <a:pt x="1437" y="472"/>
                    <a:pt x="1437" y="474"/>
                    <a:pt x="1439" y="474"/>
                  </a:cubicBezTo>
                  <a:close/>
                </a:path>
              </a:pathLst>
            </a:custGeom>
            <a:solidFill>
              <a:srgbClr val="28AD5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6" name="Freeform 7"/>
            <p:cNvSpPr>
              <a:spLocks/>
            </p:cNvSpPr>
            <p:nvPr userDrawn="1"/>
          </p:nvSpPr>
          <p:spPr bwMode="auto">
            <a:xfrm>
              <a:off x="0" y="3305175"/>
              <a:ext cx="9147175" cy="1497013"/>
            </a:xfrm>
            <a:custGeom>
              <a:avLst/>
              <a:gdLst>
                <a:gd name="T0" fmla="*/ 1440 w 2881"/>
                <a:gd name="T1" fmla="*/ 457 h 471"/>
                <a:gd name="T2" fmla="*/ 1060 w 2881"/>
                <a:gd name="T3" fmla="*/ 236 h 471"/>
                <a:gd name="T4" fmla="*/ 345 w 2881"/>
                <a:gd name="T5" fmla="*/ 168 h 471"/>
                <a:gd name="T6" fmla="*/ 3 w 2881"/>
                <a:gd name="T7" fmla="*/ 1 h 471"/>
                <a:gd name="T8" fmla="*/ 2 w 2881"/>
                <a:gd name="T9" fmla="*/ 0 h 471"/>
                <a:gd name="T10" fmla="*/ 0 w 2881"/>
                <a:gd name="T11" fmla="*/ 6 h 471"/>
                <a:gd name="T12" fmla="*/ 347 w 2881"/>
                <a:gd name="T13" fmla="*/ 187 h 471"/>
                <a:gd name="T14" fmla="*/ 1058 w 2881"/>
                <a:gd name="T15" fmla="*/ 253 h 471"/>
                <a:gd name="T16" fmla="*/ 1438 w 2881"/>
                <a:gd name="T17" fmla="*/ 470 h 471"/>
                <a:gd name="T18" fmla="*/ 1440 w 2881"/>
                <a:gd name="T19" fmla="*/ 471 h 471"/>
                <a:gd name="T20" fmla="*/ 1442 w 2881"/>
                <a:gd name="T21" fmla="*/ 470 h 471"/>
                <a:gd name="T22" fmla="*/ 1822 w 2881"/>
                <a:gd name="T23" fmla="*/ 253 h 471"/>
                <a:gd name="T24" fmla="*/ 2533 w 2881"/>
                <a:gd name="T25" fmla="*/ 187 h 471"/>
                <a:gd name="T26" fmla="*/ 2880 w 2881"/>
                <a:gd name="T27" fmla="*/ 6 h 471"/>
                <a:gd name="T28" fmla="*/ 2878 w 2881"/>
                <a:gd name="T29" fmla="*/ 1 h 471"/>
                <a:gd name="T30" fmla="*/ 2877 w 2881"/>
                <a:gd name="T31" fmla="*/ 1 h 471"/>
                <a:gd name="T32" fmla="*/ 2535 w 2881"/>
                <a:gd name="T33" fmla="*/ 168 h 471"/>
                <a:gd name="T34" fmla="*/ 1820 w 2881"/>
                <a:gd name="T35" fmla="*/ 236 h 471"/>
                <a:gd name="T36" fmla="*/ 1440 w 2881"/>
                <a:gd name="T37" fmla="*/ 457 h 4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2881" h="471">
                  <a:moveTo>
                    <a:pt x="1440" y="457"/>
                  </a:moveTo>
                  <a:cubicBezTo>
                    <a:pt x="1389" y="290"/>
                    <a:pt x="1215" y="249"/>
                    <a:pt x="1060" y="236"/>
                  </a:cubicBezTo>
                  <a:cubicBezTo>
                    <a:pt x="345" y="168"/>
                    <a:pt x="345" y="168"/>
                    <a:pt x="345" y="168"/>
                  </a:cubicBezTo>
                  <a:cubicBezTo>
                    <a:pt x="223" y="157"/>
                    <a:pt x="56" y="124"/>
                    <a:pt x="3" y="1"/>
                  </a:cubicBezTo>
                  <a:cubicBezTo>
                    <a:pt x="3" y="1"/>
                    <a:pt x="2" y="0"/>
                    <a:pt x="2" y="0"/>
                  </a:cubicBezTo>
                  <a:cubicBezTo>
                    <a:pt x="1" y="0"/>
                    <a:pt x="0" y="2"/>
                    <a:pt x="0" y="6"/>
                  </a:cubicBezTo>
                  <a:cubicBezTo>
                    <a:pt x="25" y="137"/>
                    <a:pt x="238" y="177"/>
                    <a:pt x="347" y="187"/>
                  </a:cubicBezTo>
                  <a:cubicBezTo>
                    <a:pt x="1058" y="253"/>
                    <a:pt x="1058" y="253"/>
                    <a:pt x="1058" y="253"/>
                  </a:cubicBezTo>
                  <a:cubicBezTo>
                    <a:pt x="1209" y="266"/>
                    <a:pt x="1381" y="307"/>
                    <a:pt x="1438" y="470"/>
                  </a:cubicBezTo>
                  <a:cubicBezTo>
                    <a:pt x="1438" y="471"/>
                    <a:pt x="1439" y="471"/>
                    <a:pt x="1440" y="471"/>
                  </a:cubicBezTo>
                  <a:cubicBezTo>
                    <a:pt x="1441" y="471"/>
                    <a:pt x="1442" y="470"/>
                    <a:pt x="1442" y="470"/>
                  </a:cubicBezTo>
                  <a:cubicBezTo>
                    <a:pt x="1499" y="304"/>
                    <a:pt x="1671" y="266"/>
                    <a:pt x="1822" y="253"/>
                  </a:cubicBezTo>
                  <a:cubicBezTo>
                    <a:pt x="2533" y="187"/>
                    <a:pt x="2533" y="187"/>
                    <a:pt x="2533" y="187"/>
                  </a:cubicBezTo>
                  <a:cubicBezTo>
                    <a:pt x="2642" y="177"/>
                    <a:pt x="2855" y="137"/>
                    <a:pt x="2880" y="6"/>
                  </a:cubicBezTo>
                  <a:cubicBezTo>
                    <a:pt x="2881" y="2"/>
                    <a:pt x="2879" y="1"/>
                    <a:pt x="2878" y="1"/>
                  </a:cubicBezTo>
                  <a:cubicBezTo>
                    <a:pt x="2878" y="1"/>
                    <a:pt x="2877" y="1"/>
                    <a:pt x="2877" y="1"/>
                  </a:cubicBezTo>
                  <a:cubicBezTo>
                    <a:pt x="2824" y="124"/>
                    <a:pt x="2657" y="157"/>
                    <a:pt x="2535" y="168"/>
                  </a:cubicBezTo>
                  <a:cubicBezTo>
                    <a:pt x="1820" y="236"/>
                    <a:pt x="1820" y="236"/>
                    <a:pt x="1820" y="236"/>
                  </a:cubicBezTo>
                  <a:cubicBezTo>
                    <a:pt x="1665" y="249"/>
                    <a:pt x="1491" y="290"/>
                    <a:pt x="1440" y="457"/>
                  </a:cubicBezTo>
                  <a:close/>
                </a:path>
              </a:pathLst>
            </a:custGeom>
            <a:solidFill>
              <a:srgbClr val="18529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</p:grpSp>
      <p:pic>
        <p:nvPicPr>
          <p:cNvPr id="8" name="Imagen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49566" y="713341"/>
            <a:ext cx="2551181" cy="2231141"/>
          </a:xfrm>
          <a:prstGeom prst="rect">
            <a:avLst/>
          </a:prstGeom>
        </p:spPr>
      </p:pic>
      <p:pic>
        <p:nvPicPr>
          <p:cNvPr id="2" name="Imagen 1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05488" y="627534"/>
            <a:ext cx="2304000" cy="22975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10651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14 Marcador de título"/>
          <p:cNvSpPr>
            <a:spLocks noGrp="1"/>
          </p:cNvSpPr>
          <p:nvPr>
            <p:ph type="title"/>
          </p:nvPr>
        </p:nvSpPr>
        <p:spPr bwMode="auto">
          <a:xfrm>
            <a:off x="508236" y="1143055"/>
            <a:ext cx="7668715" cy="286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3292" tIns="36646" rIns="73292" bIns="36646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dirty="0" smtClean="0"/>
              <a:t>Haga clic para modificar el estilo de título del patrón</a:t>
            </a:r>
            <a:endParaRPr lang="es-MX" dirty="0" smtClean="0"/>
          </a:p>
        </p:txBody>
      </p:sp>
      <p:sp>
        <p:nvSpPr>
          <p:cNvPr id="1029" name="15 Marcador de texto"/>
          <p:cNvSpPr>
            <a:spLocks noGrp="1"/>
          </p:cNvSpPr>
          <p:nvPr>
            <p:ph type="body" idx="1"/>
          </p:nvPr>
        </p:nvSpPr>
        <p:spPr bwMode="auto">
          <a:xfrm>
            <a:off x="1294771" y="1619286"/>
            <a:ext cx="7209903" cy="30478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3292" tIns="36646" rIns="73292" bIns="3664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dirty="0" smtClean="0"/>
              <a:t>Haga clic para modificar el estilo de texto del patrón</a:t>
            </a:r>
          </a:p>
        </p:txBody>
      </p:sp>
      <p:cxnSp>
        <p:nvCxnSpPr>
          <p:cNvPr id="4" name="3 Conector recto"/>
          <p:cNvCxnSpPr/>
          <p:nvPr/>
        </p:nvCxnSpPr>
        <p:spPr>
          <a:xfrm>
            <a:off x="508238" y="483518"/>
            <a:ext cx="8127527" cy="0"/>
          </a:xfrm>
          <a:prstGeom prst="line">
            <a:avLst/>
          </a:prstGeom>
          <a:ln>
            <a:solidFill>
              <a:srgbClr val="364F9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" name="1 Imagen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0273" y="275506"/>
            <a:ext cx="1664175" cy="1080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96" r:id="rId1"/>
    <p:sldLayoutId id="2147483695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7" r:id="rId8"/>
  </p:sldLayoutIdLst>
  <p:txStyles>
    <p:titleStyle>
      <a:lvl1pPr algn="l" defTabSz="815630" rtl="0" eaLnBrk="1" fontAlgn="base" hangingPunct="1">
        <a:spcBef>
          <a:spcPct val="0"/>
        </a:spcBef>
        <a:spcAft>
          <a:spcPct val="0"/>
        </a:spcAft>
        <a:defRPr sz="2200" b="0" kern="1200">
          <a:solidFill>
            <a:srgbClr val="404040"/>
          </a:solidFill>
          <a:latin typeface="Gill Sans MT" pitchFamily="34" charset="0"/>
          <a:ea typeface="+mj-ea"/>
          <a:cs typeface="+mj-cs"/>
        </a:defRPr>
      </a:lvl1pPr>
      <a:lvl2pPr algn="l" defTabSz="815630" rtl="0" eaLnBrk="1" fontAlgn="base" hangingPunct="1">
        <a:spcBef>
          <a:spcPct val="0"/>
        </a:spcBef>
        <a:spcAft>
          <a:spcPct val="0"/>
        </a:spcAft>
        <a:defRPr sz="1600" b="1">
          <a:solidFill>
            <a:srgbClr val="404040"/>
          </a:solidFill>
          <a:latin typeface="Gill Sans MT" pitchFamily="34" charset="0"/>
        </a:defRPr>
      </a:lvl2pPr>
      <a:lvl3pPr algn="l" defTabSz="815630" rtl="0" eaLnBrk="1" fontAlgn="base" hangingPunct="1">
        <a:spcBef>
          <a:spcPct val="0"/>
        </a:spcBef>
        <a:spcAft>
          <a:spcPct val="0"/>
        </a:spcAft>
        <a:defRPr sz="1600" b="1">
          <a:solidFill>
            <a:srgbClr val="404040"/>
          </a:solidFill>
          <a:latin typeface="Gill Sans MT" pitchFamily="34" charset="0"/>
        </a:defRPr>
      </a:lvl3pPr>
      <a:lvl4pPr algn="l" defTabSz="815630" rtl="0" eaLnBrk="1" fontAlgn="base" hangingPunct="1">
        <a:spcBef>
          <a:spcPct val="0"/>
        </a:spcBef>
        <a:spcAft>
          <a:spcPct val="0"/>
        </a:spcAft>
        <a:defRPr sz="1600" b="1">
          <a:solidFill>
            <a:srgbClr val="404040"/>
          </a:solidFill>
          <a:latin typeface="Gill Sans MT" pitchFamily="34" charset="0"/>
        </a:defRPr>
      </a:lvl4pPr>
      <a:lvl5pPr algn="l" defTabSz="815630" rtl="0" eaLnBrk="1" fontAlgn="base" hangingPunct="1">
        <a:spcBef>
          <a:spcPct val="0"/>
        </a:spcBef>
        <a:spcAft>
          <a:spcPct val="0"/>
        </a:spcAft>
        <a:defRPr sz="1600" b="1">
          <a:solidFill>
            <a:srgbClr val="404040"/>
          </a:solidFill>
          <a:latin typeface="Gill Sans MT" pitchFamily="34" charset="0"/>
        </a:defRPr>
      </a:lvl5pPr>
      <a:lvl6pPr marL="366461" algn="ctr" defTabSz="815630" rtl="0" eaLnBrk="1" fontAlgn="base" hangingPunct="1">
        <a:spcBef>
          <a:spcPct val="0"/>
        </a:spcBef>
        <a:spcAft>
          <a:spcPct val="0"/>
        </a:spcAft>
        <a:defRPr sz="3900">
          <a:solidFill>
            <a:schemeClr val="tx1"/>
          </a:solidFill>
          <a:latin typeface="Calibri" pitchFamily="34" charset="0"/>
        </a:defRPr>
      </a:lvl6pPr>
      <a:lvl7pPr marL="732921" algn="ctr" defTabSz="815630" rtl="0" eaLnBrk="1" fontAlgn="base" hangingPunct="1">
        <a:spcBef>
          <a:spcPct val="0"/>
        </a:spcBef>
        <a:spcAft>
          <a:spcPct val="0"/>
        </a:spcAft>
        <a:defRPr sz="3900">
          <a:solidFill>
            <a:schemeClr val="tx1"/>
          </a:solidFill>
          <a:latin typeface="Calibri" pitchFamily="34" charset="0"/>
        </a:defRPr>
      </a:lvl7pPr>
      <a:lvl8pPr marL="1099382" algn="ctr" defTabSz="815630" rtl="0" eaLnBrk="1" fontAlgn="base" hangingPunct="1">
        <a:spcBef>
          <a:spcPct val="0"/>
        </a:spcBef>
        <a:spcAft>
          <a:spcPct val="0"/>
        </a:spcAft>
        <a:defRPr sz="3900">
          <a:solidFill>
            <a:schemeClr val="tx1"/>
          </a:solidFill>
          <a:latin typeface="Calibri" pitchFamily="34" charset="0"/>
        </a:defRPr>
      </a:lvl8pPr>
      <a:lvl9pPr marL="1465843" algn="ctr" defTabSz="815630" rtl="0" eaLnBrk="1" fontAlgn="base" hangingPunct="1">
        <a:spcBef>
          <a:spcPct val="0"/>
        </a:spcBef>
        <a:spcAft>
          <a:spcPct val="0"/>
        </a:spcAft>
        <a:defRPr sz="3900">
          <a:solidFill>
            <a:schemeClr val="tx1"/>
          </a:solidFill>
          <a:latin typeface="Calibri" pitchFamily="34" charset="0"/>
        </a:defRPr>
      </a:lvl9pPr>
    </p:titleStyle>
    <p:bodyStyle>
      <a:lvl1pPr marL="0" indent="0" algn="l" defTabSz="815630" rtl="0" eaLnBrk="1" fontAlgn="base" hangingPunct="1">
        <a:lnSpc>
          <a:spcPts val="2244"/>
        </a:lnSpc>
        <a:spcBef>
          <a:spcPct val="20000"/>
        </a:spcBef>
        <a:spcAft>
          <a:spcPct val="0"/>
        </a:spcAft>
        <a:buFont typeface="Arial" charset="0"/>
        <a:defRPr sz="1900" kern="1200">
          <a:solidFill>
            <a:srgbClr val="7F7F7F"/>
          </a:solidFill>
          <a:latin typeface="Gill Sans MT" pitchFamily="34" charset="0"/>
          <a:ea typeface="+mn-ea"/>
          <a:cs typeface="+mn-cs"/>
        </a:defRPr>
      </a:lvl1pPr>
      <a:lvl2pPr marL="662938" indent="-254486" algn="l" defTabSz="81563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500" kern="1200">
          <a:solidFill>
            <a:schemeClr val="tx1"/>
          </a:solidFill>
          <a:latin typeface="+mn-lt"/>
          <a:ea typeface="+mn-ea"/>
          <a:cs typeface="+mn-cs"/>
        </a:defRPr>
      </a:lvl2pPr>
      <a:lvl3pPr marL="1020491" indent="-203589" algn="l" defTabSz="81563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428943" indent="-203589" algn="l" defTabSz="81563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37393" indent="-203589" algn="l" defTabSz="815630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45909" indent="-204174" algn="l" defTabSz="816694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654256" indent="-204174" algn="l" defTabSz="816694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062603" indent="-204174" algn="l" defTabSz="816694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470951" indent="-204174" algn="l" defTabSz="816694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816694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08348" algn="l" defTabSz="816694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816694" algn="l" defTabSz="816694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225042" algn="l" defTabSz="816694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633388" algn="l" defTabSz="816694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41736" algn="l" defTabSz="816694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450082" algn="l" defTabSz="816694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858430" algn="l" defTabSz="816694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266777" algn="l" defTabSz="816694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4" Type="http://schemas.openxmlformats.org/officeDocument/2006/relationships/image" Target="../media/image9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7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hyperlink" Target="https://www.uv.mx/evaluacionacademica/2022/11/14/directorio-dea/" TargetMode="Externa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diagramLayout" Target="../diagrams/layout1.xml"/><Relationship Id="rId7" Type="http://schemas.openxmlformats.org/officeDocument/2006/relationships/image" Target="../media/image9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10" Type="http://schemas.openxmlformats.org/officeDocument/2006/relationships/image" Target="../media/image12.png"/><Relationship Id="rId4" Type="http://schemas.openxmlformats.org/officeDocument/2006/relationships/diagramQuickStyle" Target="../diagrams/quickStyle1.xml"/><Relationship Id="rId9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648014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sz="2200" dirty="0" smtClean="0"/>
              <a:t>Proceso</a:t>
            </a:r>
            <a:endParaRPr lang="es-MX" sz="2200" dirty="0"/>
          </a:p>
        </p:txBody>
      </p:sp>
      <p:grpSp>
        <p:nvGrpSpPr>
          <p:cNvPr id="9" name="Grupo 8"/>
          <p:cNvGrpSpPr/>
          <p:nvPr/>
        </p:nvGrpSpPr>
        <p:grpSpPr>
          <a:xfrm>
            <a:off x="1348995" y="1504513"/>
            <a:ext cx="2269518" cy="2723421"/>
            <a:chOff x="527" y="421092"/>
            <a:chExt cx="2269518" cy="2723421"/>
          </a:xfrm>
        </p:grpSpPr>
        <p:sp>
          <p:nvSpPr>
            <p:cNvPr id="16" name="Rectángulo redondeado 15"/>
            <p:cNvSpPr/>
            <p:nvPr/>
          </p:nvSpPr>
          <p:spPr>
            <a:xfrm>
              <a:off x="527" y="421092"/>
              <a:ext cx="2269518" cy="2723421"/>
            </a:xfrm>
            <a:prstGeom prst="roundRect">
              <a:avLst>
                <a:gd name="adj" fmla="val 5000"/>
              </a:avLst>
            </a:prstGeom>
          </p:spPr>
          <p:style>
            <a:lnRef idx="2">
              <a:schemeClr val="dk2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2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7" name="CuadroTexto 16"/>
            <p:cNvSpPr txBox="1"/>
            <p:nvPr/>
          </p:nvSpPr>
          <p:spPr>
            <a:xfrm rot="16200000">
              <a:off x="-889123" y="1310743"/>
              <a:ext cx="2233206" cy="45390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2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0" tIns="65151" rIns="84455" bIns="0" numCol="1" spcCol="1270" anchor="t" anchorCtr="0">
              <a:noAutofit/>
            </a:bodyPr>
            <a:lstStyle/>
            <a:p>
              <a:pPr lvl="0" algn="r" defTabSz="8445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MX" sz="1900" kern="1200" dirty="0" smtClean="0">
                  <a:latin typeface="Gill Sans MT" panose="020B0502020104020203" pitchFamily="34" charset="0"/>
                </a:rPr>
                <a:t>Publicación</a:t>
              </a:r>
              <a:endParaRPr lang="es-MX" sz="1900" kern="1200" dirty="0">
                <a:latin typeface="Gill Sans MT" panose="020B0502020104020203" pitchFamily="34" charset="0"/>
              </a:endParaRPr>
            </a:p>
          </p:txBody>
        </p:sp>
      </p:grpSp>
      <p:grpSp>
        <p:nvGrpSpPr>
          <p:cNvPr id="10" name="Grupo 9"/>
          <p:cNvGrpSpPr/>
          <p:nvPr/>
        </p:nvGrpSpPr>
        <p:grpSpPr>
          <a:xfrm>
            <a:off x="3697946" y="1504512"/>
            <a:ext cx="2269518" cy="2723422"/>
            <a:chOff x="2349478" y="421091"/>
            <a:chExt cx="2269518" cy="2723422"/>
          </a:xfrm>
        </p:grpSpPr>
        <p:sp>
          <p:nvSpPr>
            <p:cNvPr id="14" name="Rectángulo redondeado 13"/>
            <p:cNvSpPr/>
            <p:nvPr/>
          </p:nvSpPr>
          <p:spPr>
            <a:xfrm>
              <a:off x="2349478" y="421092"/>
              <a:ext cx="2269518" cy="2723421"/>
            </a:xfrm>
            <a:prstGeom prst="roundRect">
              <a:avLst>
                <a:gd name="adj" fmla="val 5000"/>
              </a:avLst>
            </a:prstGeom>
          </p:spPr>
          <p:style>
            <a:lnRef idx="2">
              <a:schemeClr val="dk2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2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5" name="CuadroTexto 14"/>
            <p:cNvSpPr txBox="1"/>
            <p:nvPr/>
          </p:nvSpPr>
          <p:spPr>
            <a:xfrm rot="16200000">
              <a:off x="1322731" y="1447839"/>
              <a:ext cx="2507399" cy="45390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2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0" tIns="65151" rIns="84455" bIns="0" numCol="1" spcCol="1270" anchor="t" anchorCtr="0">
              <a:noAutofit/>
            </a:bodyPr>
            <a:lstStyle/>
            <a:p>
              <a:pPr lvl="0" algn="r" defTabSz="8445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MX" sz="1900" kern="1200" dirty="0" smtClean="0">
                  <a:latin typeface="Gill Sans MT" panose="020B0502020104020203" pitchFamily="34" charset="0"/>
                </a:rPr>
                <a:t>Envío de inconsistencias</a:t>
              </a:r>
              <a:endParaRPr lang="es-MX" sz="1900" kern="1200" dirty="0">
                <a:latin typeface="Gill Sans MT" panose="020B0502020104020203" pitchFamily="34" charset="0"/>
              </a:endParaRPr>
            </a:p>
          </p:txBody>
        </p:sp>
      </p:grpSp>
      <p:grpSp>
        <p:nvGrpSpPr>
          <p:cNvPr id="11" name="Grupo 10"/>
          <p:cNvGrpSpPr/>
          <p:nvPr/>
        </p:nvGrpSpPr>
        <p:grpSpPr>
          <a:xfrm>
            <a:off x="6046898" y="1504513"/>
            <a:ext cx="2269518" cy="2723421"/>
            <a:chOff x="4698430" y="421092"/>
            <a:chExt cx="2269518" cy="2723421"/>
          </a:xfrm>
        </p:grpSpPr>
        <p:sp>
          <p:nvSpPr>
            <p:cNvPr id="12" name="Rectángulo redondeado 11"/>
            <p:cNvSpPr/>
            <p:nvPr/>
          </p:nvSpPr>
          <p:spPr>
            <a:xfrm>
              <a:off x="4698430" y="421092"/>
              <a:ext cx="2269518" cy="2723421"/>
            </a:xfrm>
            <a:prstGeom prst="roundRect">
              <a:avLst>
                <a:gd name="adj" fmla="val 5000"/>
              </a:avLst>
            </a:prstGeom>
          </p:spPr>
          <p:style>
            <a:lnRef idx="2">
              <a:schemeClr val="dk2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2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3" name="CuadroTexto 12"/>
            <p:cNvSpPr txBox="1"/>
            <p:nvPr/>
          </p:nvSpPr>
          <p:spPr>
            <a:xfrm rot="16200000">
              <a:off x="3808779" y="1310743"/>
              <a:ext cx="2233206" cy="45390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2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0" tIns="65151" rIns="84455" bIns="0" numCol="1" spcCol="1270" anchor="t" anchorCtr="0">
              <a:noAutofit/>
            </a:bodyPr>
            <a:lstStyle/>
            <a:p>
              <a:pPr lvl="0" algn="r" defTabSz="8445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MX" sz="1900" kern="1200" dirty="0" smtClean="0">
                  <a:latin typeface="Gill Sans MT" panose="020B0502020104020203" pitchFamily="34" charset="0"/>
                </a:rPr>
                <a:t>Cierre del </a:t>
              </a:r>
              <a:r>
                <a:rPr lang="es-MX" sz="1900" kern="1200" dirty="0" err="1" smtClean="0">
                  <a:latin typeface="Gill Sans MT" panose="020B0502020104020203" pitchFamily="34" charset="0"/>
                </a:rPr>
                <a:t>SiCFI</a:t>
              </a:r>
              <a:endParaRPr lang="es-MX" sz="1900" kern="1200" dirty="0">
                <a:latin typeface="Gill Sans MT" panose="020B0502020104020203" pitchFamily="34" charset="0"/>
              </a:endParaRPr>
            </a:p>
          </p:txBody>
        </p:sp>
      </p:grpSp>
      <p:grpSp>
        <p:nvGrpSpPr>
          <p:cNvPr id="18" name="Grupo 17"/>
          <p:cNvGrpSpPr/>
          <p:nvPr/>
        </p:nvGrpSpPr>
        <p:grpSpPr>
          <a:xfrm>
            <a:off x="1777038" y="1504513"/>
            <a:ext cx="1690791" cy="2723421"/>
            <a:chOff x="454431" y="421092"/>
            <a:chExt cx="1690791" cy="2723421"/>
          </a:xfrm>
        </p:grpSpPr>
        <p:sp>
          <p:nvSpPr>
            <p:cNvPr id="19" name="Rectángulo 18"/>
            <p:cNvSpPr/>
            <p:nvPr/>
          </p:nvSpPr>
          <p:spPr>
            <a:xfrm>
              <a:off x="454431" y="421092"/>
              <a:ext cx="1690791" cy="2723421"/>
            </a:xfrm>
            <a:prstGeom prst="rect">
              <a:avLst/>
            </a:prstGeom>
            <a:noFill/>
            <a:ln>
              <a:noFill/>
            </a:ln>
            <a:sp3d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2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20" name="CuadroTexto 19"/>
            <p:cNvSpPr txBox="1"/>
            <p:nvPr/>
          </p:nvSpPr>
          <p:spPr>
            <a:xfrm>
              <a:off x="454431" y="421092"/>
              <a:ext cx="1690791" cy="2723421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2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0" tIns="54864" rIns="0" bIns="0" numCol="1" spcCol="1270" anchor="t" anchorCtr="0">
              <a:noAutofit/>
            </a:bodyPr>
            <a:lstStyle/>
            <a:p>
              <a:pPr lvl="0"/>
              <a:r>
                <a:rPr lang="es-MX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Gill Sans MT" pitchFamily="34" charset="0"/>
                </a:rPr>
                <a:t>1. Sistema de Productos y Actividades (PEDPA)</a:t>
              </a:r>
            </a:p>
            <a:p>
              <a:pPr lvl="0"/>
              <a:r>
                <a:rPr lang="es-MX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Gill Sans MT" pitchFamily="34" charset="0"/>
                </a:rPr>
                <a:t>2. Sistema Integral de Información para el Fortalecimiento Académico (PEDEA)</a:t>
              </a:r>
            </a:p>
          </p:txBody>
        </p:sp>
      </p:grpSp>
      <p:sp>
        <p:nvSpPr>
          <p:cNvPr id="24" name="Rectángulo 23"/>
          <p:cNvSpPr/>
          <p:nvPr/>
        </p:nvSpPr>
        <p:spPr>
          <a:xfrm>
            <a:off x="4120108" y="1491630"/>
            <a:ext cx="1748036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s-MX" dirty="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  <a:cs typeface="+mn-cs"/>
              </a:rPr>
              <a:t>1. Indicador</a:t>
            </a:r>
          </a:p>
          <a:p>
            <a:pPr lvl="0"/>
            <a:r>
              <a:rPr lang="es-MX" dirty="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  <a:cs typeface="+mn-cs"/>
              </a:rPr>
              <a:t>2. Id Registro</a:t>
            </a:r>
          </a:p>
          <a:p>
            <a:pPr lvl="0"/>
            <a:r>
              <a:rPr lang="es-MX" dirty="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  <a:cs typeface="+mn-cs"/>
              </a:rPr>
              <a:t>3. Observación</a:t>
            </a:r>
          </a:p>
          <a:p>
            <a:pPr lvl="0"/>
            <a:r>
              <a:rPr lang="es-MX" dirty="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  <a:cs typeface="+mn-cs"/>
              </a:rPr>
              <a:t>4. Sugerencia</a:t>
            </a:r>
          </a:p>
          <a:p>
            <a:pPr lvl="0"/>
            <a:endParaRPr lang="es-MX" dirty="0">
              <a:solidFill>
                <a:schemeClr val="tx1">
                  <a:lumMod val="50000"/>
                  <a:lumOff val="50000"/>
                </a:schemeClr>
              </a:solidFill>
              <a:latin typeface="Gill Sans MT" pitchFamily="34" charset="0"/>
              <a:cs typeface="+mn-cs"/>
            </a:endParaRPr>
          </a:p>
          <a:p>
            <a:pPr lvl="0"/>
            <a:r>
              <a:rPr lang="es-MX" dirty="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  <a:cs typeface="+mn-cs"/>
              </a:rPr>
              <a:t>a. Realizar la corrección</a:t>
            </a:r>
          </a:p>
          <a:p>
            <a:pPr lvl="0"/>
            <a:r>
              <a:rPr lang="es-MX" dirty="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  <a:cs typeface="+mn-cs"/>
              </a:rPr>
              <a:t>b. Enviar justificación</a:t>
            </a:r>
          </a:p>
        </p:txBody>
      </p:sp>
      <p:cxnSp>
        <p:nvCxnSpPr>
          <p:cNvPr id="25" name="Conector recto 24">
            <a:extLst>
              <a:ext uri="{FF2B5EF4-FFF2-40B4-BE49-F238E27FC236}">
                <a16:creationId xmlns:a16="http://schemas.microsoft.com/office/drawing/2014/main" id="{E33F4797-8D81-B2EA-0FE8-65C8E8E5C99F}"/>
              </a:ext>
            </a:extLst>
          </p:cNvPr>
          <p:cNvCxnSpPr/>
          <p:nvPr/>
        </p:nvCxnSpPr>
        <p:spPr>
          <a:xfrm>
            <a:off x="4211960" y="2643758"/>
            <a:ext cx="1460004" cy="0"/>
          </a:xfrm>
          <a:prstGeom prst="line">
            <a:avLst/>
          </a:prstGeom>
          <a:ln w="19050">
            <a:solidFill>
              <a:srgbClr val="28AD56"/>
            </a:solidFill>
          </a:ln>
          <a:effectLst/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grpSp>
        <p:nvGrpSpPr>
          <p:cNvPr id="28" name="Grupo 27"/>
          <p:cNvGrpSpPr/>
          <p:nvPr/>
        </p:nvGrpSpPr>
        <p:grpSpPr>
          <a:xfrm>
            <a:off x="3518947" y="843558"/>
            <a:ext cx="4776398" cy="3312368"/>
            <a:chOff x="6417924" y="611577"/>
            <a:chExt cx="5041313" cy="3979458"/>
          </a:xfrm>
        </p:grpSpPr>
        <p:sp>
          <p:nvSpPr>
            <p:cNvPr id="29" name="Rectángulo 28"/>
            <p:cNvSpPr/>
            <p:nvPr/>
          </p:nvSpPr>
          <p:spPr>
            <a:xfrm>
              <a:off x="6417924" y="611577"/>
              <a:ext cx="2106107" cy="3392388"/>
            </a:xfrm>
            <a:prstGeom prst="rect">
              <a:avLst/>
            </a:prstGeom>
            <a:noFill/>
            <a:ln>
              <a:noFill/>
            </a:ln>
            <a:sp3d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30" name="CuadroTexto 29"/>
            <p:cNvSpPr txBox="1"/>
            <p:nvPr/>
          </p:nvSpPr>
          <p:spPr>
            <a:xfrm>
              <a:off x="9585421" y="1390167"/>
              <a:ext cx="1873816" cy="3200868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0" tIns="75438" rIns="0" bIns="0" numCol="1" spcCol="1270" anchor="t" anchorCtr="0">
              <a:noAutofit/>
            </a:bodyPr>
            <a:lstStyle/>
            <a:p>
              <a:pPr lvl="0" algn="l" defTabSz="9779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ES_tradnl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Gill Sans MT" pitchFamily="34" charset="0"/>
                </a:rPr>
                <a:t>1. Registros correctos son considerados en </a:t>
              </a:r>
              <a:r>
                <a:rPr lang="es-ES_tradnl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Gill Sans MT" pitchFamily="34" charset="0"/>
                </a:rPr>
                <a:t>los sistemas y en la </a:t>
              </a:r>
              <a:r>
                <a:rPr lang="es-ES_tradnl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Gill Sans MT" pitchFamily="34" charset="0"/>
                </a:rPr>
                <a:t>ficha individual de concentración de puntuaciones.</a:t>
              </a:r>
            </a:p>
            <a:p>
              <a:pPr lvl="0" algn="l" defTabSz="9779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ES_tradnl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Gill Sans MT" pitchFamily="34" charset="0"/>
                </a:rPr>
                <a:t>2. No se envía correo de inconsistencias a las FI</a:t>
              </a:r>
              <a:endParaRPr lang="es-MX" dirty="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</a:endParaRPr>
            </a:p>
          </p:txBody>
        </p:sp>
      </p:grpSp>
      <p:pic>
        <p:nvPicPr>
          <p:cNvPr id="31" name="Imagen 3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37055" y="4304540"/>
            <a:ext cx="432050" cy="432048"/>
          </a:xfrm>
          <a:prstGeom prst="rect">
            <a:avLst/>
          </a:prstGeom>
        </p:spPr>
      </p:pic>
      <p:sp>
        <p:nvSpPr>
          <p:cNvPr id="32" name="CuadroTexto 31">
            <a:extLst>
              <a:ext uri="{FF2B5EF4-FFF2-40B4-BE49-F238E27FC236}">
                <a16:creationId xmlns:a16="http://schemas.microsoft.com/office/drawing/2014/main" id="{B0236821-D8C7-2223-513B-1005A9BFE2F0}"/>
              </a:ext>
            </a:extLst>
          </p:cNvPr>
          <p:cNvSpPr txBox="1"/>
          <p:nvPr/>
        </p:nvSpPr>
        <p:spPr>
          <a:xfrm>
            <a:off x="2069105" y="4299942"/>
            <a:ext cx="178281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200" dirty="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  <a:cs typeface="+mn-cs"/>
              </a:rPr>
              <a:t>Calendario </a:t>
            </a:r>
            <a:r>
              <a:rPr lang="es-MX" sz="1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  <a:cs typeface="+mn-cs"/>
              </a:rPr>
              <a:t>para publicación</a:t>
            </a:r>
            <a:endParaRPr lang="es-MX" sz="1200" dirty="0">
              <a:solidFill>
                <a:schemeClr val="tx1">
                  <a:lumMod val="50000"/>
                  <a:lumOff val="50000"/>
                </a:schemeClr>
              </a:solidFill>
              <a:latin typeface="Gill Sans MT" pitchFamily="34" charset="0"/>
              <a:cs typeface="+mn-cs"/>
            </a:endParaRPr>
          </a:p>
        </p:txBody>
      </p:sp>
      <p:sp>
        <p:nvSpPr>
          <p:cNvPr id="33" name="CuadroTexto 32">
            <a:extLst>
              <a:ext uri="{FF2B5EF4-FFF2-40B4-BE49-F238E27FC236}">
                <a16:creationId xmlns:a16="http://schemas.microsoft.com/office/drawing/2014/main" id="{F1F03C36-9D5A-CC4D-6ED7-7FED449FC5AD}"/>
              </a:ext>
            </a:extLst>
          </p:cNvPr>
          <p:cNvSpPr txBox="1"/>
          <p:nvPr/>
        </p:nvSpPr>
        <p:spPr>
          <a:xfrm>
            <a:off x="3952528" y="4299942"/>
            <a:ext cx="176035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200" dirty="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  <a:cs typeface="+mn-cs"/>
              </a:rPr>
              <a:t>recrevisionpedpa@uv.mx</a:t>
            </a:r>
          </a:p>
        </p:txBody>
      </p:sp>
      <p:pic>
        <p:nvPicPr>
          <p:cNvPr id="34" name="Imagen 3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1720" y="771550"/>
            <a:ext cx="720082" cy="720080"/>
          </a:xfrm>
          <a:prstGeom prst="rect">
            <a:avLst/>
          </a:prstGeom>
        </p:spPr>
      </p:pic>
      <p:pic>
        <p:nvPicPr>
          <p:cNvPr id="36" name="Imagen 35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1882" y="771925"/>
            <a:ext cx="741994" cy="741992"/>
          </a:xfrm>
          <a:prstGeom prst="rect">
            <a:avLst/>
          </a:prstGeom>
        </p:spPr>
      </p:pic>
      <p:pic>
        <p:nvPicPr>
          <p:cNvPr id="37" name="Imagen 36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21635" y="804594"/>
            <a:ext cx="653994" cy="6539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05540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/>
      <p:bldP spid="3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Sistema de </a:t>
            </a:r>
            <a:r>
              <a:rPr lang="es-MX" sz="2200" dirty="0" smtClean="0"/>
              <a:t>Captura</a:t>
            </a:r>
            <a:r>
              <a:rPr lang="es-MX" dirty="0" smtClean="0"/>
              <a:t> de Fuentes de Información (</a:t>
            </a:r>
            <a:r>
              <a:rPr lang="es-MX" dirty="0" err="1" smtClean="0"/>
              <a:t>SiCFI</a:t>
            </a:r>
            <a:r>
              <a:rPr lang="es-MX" dirty="0" smtClean="0"/>
              <a:t>)</a:t>
            </a:r>
            <a:endParaRPr lang="es-MX" dirty="0"/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7F60F6FA-20DD-090D-DC6C-2C0B49D0619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3568" y="1364205"/>
            <a:ext cx="5400600" cy="3227188"/>
          </a:xfrm>
          <a:prstGeom prst="rect">
            <a:avLst/>
          </a:prstGeom>
        </p:spPr>
      </p:pic>
      <p:sp>
        <p:nvSpPr>
          <p:cNvPr id="6" name="CuadroTexto 5">
            <a:extLst>
              <a:ext uri="{FF2B5EF4-FFF2-40B4-BE49-F238E27FC236}">
                <a16:creationId xmlns:a16="http://schemas.microsoft.com/office/drawing/2014/main" id="{3A064751-DEF8-E122-6F85-7B5F40CB6EDE}"/>
              </a:ext>
            </a:extLst>
          </p:cNvPr>
          <p:cNvSpPr txBox="1"/>
          <p:nvPr/>
        </p:nvSpPr>
        <p:spPr>
          <a:xfrm>
            <a:off x="6300192" y="2823910"/>
            <a:ext cx="241328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  <a:cs typeface="+mn-cs"/>
              </a:rPr>
              <a:t>https</a:t>
            </a:r>
            <a:r>
              <a:rPr lang="es-MX" sz="14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  <a:cs typeface="+mn-cs"/>
              </a:rPr>
              <a:t>://</a:t>
            </a:r>
            <a:r>
              <a:rPr lang="es-MX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  <a:cs typeface="+mn-cs"/>
              </a:rPr>
              <a:t>academicos.uv.mx/sicfi/</a:t>
            </a:r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36296" y="2388532"/>
            <a:ext cx="420539" cy="420539"/>
          </a:xfrm>
          <a:prstGeom prst="rect">
            <a:avLst/>
          </a:prstGeom>
        </p:spPr>
      </p:pic>
      <p:sp>
        <p:nvSpPr>
          <p:cNvPr id="8" name="CuadroTexto 7">
            <a:extLst>
              <a:ext uri="{FF2B5EF4-FFF2-40B4-BE49-F238E27FC236}">
                <a16:creationId xmlns:a16="http://schemas.microsoft.com/office/drawing/2014/main" id="{91A29A3E-C89D-356B-47C7-5AB3036C9AC9}"/>
              </a:ext>
            </a:extLst>
          </p:cNvPr>
          <p:cNvSpPr txBox="1"/>
          <p:nvPr/>
        </p:nvSpPr>
        <p:spPr>
          <a:xfrm>
            <a:off x="827584" y="4622490"/>
            <a:ext cx="707552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  <a:cs typeface="+mn-cs"/>
              </a:rPr>
              <a:t>Página web DEA – PEDPA – Ejercicio 2023-2025 – Fuentes de información – Acceso al sistema</a:t>
            </a:r>
          </a:p>
        </p:txBody>
      </p:sp>
    </p:spTree>
    <p:extLst>
      <p:ext uri="{BB962C8B-B14F-4D97-AF65-F5344CB8AC3E}">
        <p14:creationId xmlns:p14="http://schemas.microsoft.com/office/powerpoint/2010/main" val="24964378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sz="2200" dirty="0" smtClean="0"/>
              <a:t>Indicadores</a:t>
            </a:r>
            <a:endParaRPr lang="es-MX" sz="2200" dirty="0"/>
          </a:p>
        </p:txBody>
      </p:sp>
      <p:pic>
        <p:nvPicPr>
          <p:cNvPr id="9" name="Marcador de contenido 8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4679" y="1896956"/>
            <a:ext cx="457301" cy="457301"/>
          </a:xfrm>
        </p:spPr>
      </p:pic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960091" y="1476418"/>
            <a:ext cx="3683917" cy="349144"/>
          </a:xfrm>
        </p:spPr>
        <p:txBody>
          <a:bodyPr/>
          <a:lstStyle/>
          <a:p>
            <a:r>
              <a:rPr lang="es-MX" sz="1600" dirty="0"/>
              <a:t>https://www.uv.mx/evaluacionacademica</a:t>
            </a:r>
            <a:r>
              <a:rPr lang="es-MX" sz="1600" dirty="0" smtClean="0"/>
              <a:t>/</a:t>
            </a:r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1406040"/>
            <a:ext cx="420539" cy="420539"/>
          </a:xfrm>
          <a:prstGeom prst="rect">
            <a:avLst/>
          </a:prstGeom>
        </p:spPr>
      </p:pic>
      <p:sp>
        <p:nvSpPr>
          <p:cNvPr id="6" name="CuadroTexto 5">
            <a:extLst>
              <a:ext uri="{FF2B5EF4-FFF2-40B4-BE49-F238E27FC236}">
                <a16:creationId xmlns:a16="http://schemas.microsoft.com/office/drawing/2014/main" id="{3AF6F34A-2637-E1E1-8F6D-A55B16B6FC4C}"/>
              </a:ext>
            </a:extLst>
          </p:cNvPr>
          <p:cNvSpPr txBox="1"/>
          <p:nvPr/>
        </p:nvSpPr>
        <p:spPr>
          <a:xfrm>
            <a:off x="5311156" y="1275606"/>
            <a:ext cx="129272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  <a:cs typeface="+mn-cs"/>
              </a:rPr>
              <a:t>Pestaña PEDPA</a:t>
            </a:r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58375" y="1341648"/>
            <a:ext cx="484359" cy="484359"/>
          </a:xfrm>
          <a:prstGeom prst="rect">
            <a:avLst/>
          </a:prstGeom>
        </p:spPr>
      </p:pic>
      <p:sp>
        <p:nvSpPr>
          <p:cNvPr id="8" name="CuadroTexto 7">
            <a:extLst>
              <a:ext uri="{FF2B5EF4-FFF2-40B4-BE49-F238E27FC236}">
                <a16:creationId xmlns:a16="http://schemas.microsoft.com/office/drawing/2014/main" id="{3AF6F34A-2637-E1E1-8F6D-A55B16B6FC4C}"/>
              </a:ext>
            </a:extLst>
          </p:cNvPr>
          <p:cNvSpPr txBox="1"/>
          <p:nvPr/>
        </p:nvSpPr>
        <p:spPr>
          <a:xfrm>
            <a:off x="5311156" y="1517784"/>
            <a:ext cx="130548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  <a:cs typeface="+mn-cs"/>
              </a:rPr>
              <a:t>Pestaña </a:t>
            </a:r>
            <a:r>
              <a:rPr lang="es-MX" sz="14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  <a:cs typeface="+mn-cs"/>
              </a:rPr>
              <a:t>PEDEA</a:t>
            </a:r>
            <a:endParaRPr lang="es-MX" sz="1400" dirty="0">
              <a:solidFill>
                <a:schemeClr val="tx1">
                  <a:lumMod val="50000"/>
                  <a:lumOff val="50000"/>
                </a:schemeClr>
              </a:solidFill>
              <a:latin typeface="Gill Sans MT" pitchFamily="34" charset="0"/>
              <a:cs typeface="+mn-cs"/>
            </a:endParaRP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FF16A3BD-D54A-660A-2D50-898756E6844B}"/>
              </a:ext>
            </a:extLst>
          </p:cNvPr>
          <p:cNvSpPr txBox="1"/>
          <p:nvPr/>
        </p:nvSpPr>
        <p:spPr>
          <a:xfrm>
            <a:off x="1000061" y="1979646"/>
            <a:ext cx="2093864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/>
            <a:r>
              <a:rPr lang="es-ES" dirty="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  <a:cs typeface="+mn-cs"/>
              </a:rPr>
              <a:t>Tabla de indicadores</a:t>
            </a:r>
            <a:endParaRPr lang="es-MX" dirty="0">
              <a:solidFill>
                <a:schemeClr val="tx1">
                  <a:lumMod val="50000"/>
                  <a:lumOff val="50000"/>
                </a:schemeClr>
              </a:solidFill>
              <a:latin typeface="Gill Sans MT" pitchFamily="34" charset="0"/>
              <a:cs typeface="+mn-cs"/>
            </a:endParaRPr>
          </a:p>
        </p:txBody>
      </p:sp>
      <p:pic>
        <p:nvPicPr>
          <p:cNvPr id="11" name="Marcador de contenido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852911" y="1881730"/>
            <a:ext cx="457301" cy="4573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CuadroTexto 11">
            <a:extLst>
              <a:ext uri="{FF2B5EF4-FFF2-40B4-BE49-F238E27FC236}">
                <a16:creationId xmlns:a16="http://schemas.microsoft.com/office/drawing/2014/main" id="{FF16A3BD-D54A-660A-2D50-898756E6844B}"/>
              </a:ext>
            </a:extLst>
          </p:cNvPr>
          <p:cNvSpPr txBox="1"/>
          <p:nvPr/>
        </p:nvSpPr>
        <p:spPr>
          <a:xfrm>
            <a:off x="5316072" y="2000477"/>
            <a:ext cx="2884238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/>
            <a:r>
              <a:rPr lang="es-ES" dirty="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  <a:cs typeface="+mn-cs"/>
              </a:rPr>
              <a:t>Listado de indicadores por FI</a:t>
            </a:r>
            <a:endParaRPr lang="es-MX" dirty="0">
              <a:solidFill>
                <a:schemeClr val="tx1">
                  <a:lumMod val="50000"/>
                  <a:lumOff val="50000"/>
                </a:schemeClr>
              </a:solidFill>
              <a:latin typeface="Gill Sans MT" pitchFamily="34" charset="0"/>
              <a:cs typeface="+mn-cs"/>
            </a:endParaRPr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id="{370217E0-FB80-8531-B217-6D448FA6699C}"/>
              </a:ext>
            </a:extLst>
          </p:cNvPr>
          <p:cNvSpPr txBox="1"/>
          <p:nvPr/>
        </p:nvSpPr>
        <p:spPr>
          <a:xfrm>
            <a:off x="544276" y="2508341"/>
            <a:ext cx="8060171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buAutoNum type="arabicPeriod"/>
            </a:pPr>
            <a:r>
              <a:rPr lang="es-MX" dirty="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  <a:cs typeface="+mn-cs"/>
              </a:rPr>
              <a:t>Conocer la descripción de los indicadores que le corresponde reportar e identificar la categoría en </a:t>
            </a:r>
            <a:r>
              <a:rPr lang="es-MX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  <a:cs typeface="+mn-cs"/>
              </a:rPr>
              <a:t>dónde </a:t>
            </a:r>
            <a:r>
              <a:rPr lang="es-MX" dirty="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  <a:cs typeface="+mn-cs"/>
              </a:rPr>
              <a:t>se encuentran ubicados.</a:t>
            </a:r>
          </a:p>
          <a:p>
            <a:pPr marL="342900" indent="-342900" algn="just">
              <a:buAutoNum type="arabicPeriod"/>
            </a:pPr>
            <a:r>
              <a:rPr lang="es-MX" dirty="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  <a:cs typeface="+mn-cs"/>
              </a:rPr>
              <a:t>En la columna Evidencia de desempeño o Fuente de información identificar </a:t>
            </a:r>
            <a:r>
              <a:rPr lang="es-MX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  <a:cs typeface="+mn-cs"/>
              </a:rPr>
              <a:t>quiénes </a:t>
            </a:r>
            <a:r>
              <a:rPr lang="es-MX" dirty="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  <a:cs typeface="+mn-cs"/>
              </a:rPr>
              <a:t>son los responsables de reportar cada indicador.</a:t>
            </a:r>
          </a:p>
          <a:p>
            <a:pPr marL="342900" indent="-342900" algn="just">
              <a:buAutoNum type="arabicPeriod"/>
            </a:pPr>
            <a:r>
              <a:rPr lang="es-MX" dirty="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  <a:cs typeface="+mn-cs"/>
              </a:rPr>
              <a:t>Explorar el documento Tabla de descripción de indicadores, con la finalidad de conocer las actividades que se consideran en el </a:t>
            </a:r>
            <a:r>
              <a:rPr lang="es-MX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  <a:cs typeface="+mn-cs"/>
              </a:rPr>
              <a:t>PEDPA y PEDEA.</a:t>
            </a:r>
            <a:endParaRPr lang="es-MX" dirty="0">
              <a:solidFill>
                <a:schemeClr val="tx1">
                  <a:lumMod val="50000"/>
                  <a:lumOff val="50000"/>
                </a:schemeClr>
              </a:solidFill>
              <a:latin typeface="Gill Sans MT" pitchFamily="34" charset="0"/>
              <a:cs typeface="+mn-cs"/>
            </a:endParaRPr>
          </a:p>
          <a:p>
            <a:pPr marL="342900" indent="-342900" algn="just">
              <a:buFontTx/>
              <a:buAutoNum type="arabicPeriod"/>
            </a:pPr>
            <a:r>
              <a:rPr lang="es-MX" altLang="es-MX" dirty="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  <a:cs typeface="+mn-cs"/>
              </a:rPr>
              <a:t>En caso necesario, la Fuente de Información </a:t>
            </a:r>
            <a:r>
              <a:rPr lang="es-MX" altLang="es-MX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  <a:cs typeface="+mn-cs"/>
              </a:rPr>
              <a:t>deberá </a:t>
            </a:r>
            <a:r>
              <a:rPr lang="es-MX" altLang="es-MX" dirty="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  <a:cs typeface="+mn-cs"/>
              </a:rPr>
              <a:t>publicar los criterios para la validación de cada indicador </a:t>
            </a:r>
            <a:r>
              <a:rPr lang="es-MX" altLang="es-MX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  <a:cs typeface="+mn-cs"/>
              </a:rPr>
              <a:t>y deberá informarlo por las vías institucionales de forma oportuna al personal académico </a:t>
            </a:r>
            <a:r>
              <a:rPr lang="es-MX" altLang="es-MX" dirty="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  <a:cs typeface="+mn-cs"/>
              </a:rPr>
              <a:t>para lo procedente.</a:t>
            </a:r>
          </a:p>
        </p:txBody>
      </p:sp>
    </p:spTree>
    <p:extLst>
      <p:ext uri="{BB962C8B-B14F-4D97-AF65-F5344CB8AC3E}">
        <p14:creationId xmlns:p14="http://schemas.microsoft.com/office/powerpoint/2010/main" val="10511626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9592" y="1491630"/>
            <a:ext cx="7260701" cy="2781697"/>
          </a:xfrm>
          <a:prstGeom prst="rect">
            <a:avLst/>
          </a:prstGeom>
        </p:spPr>
      </p:pic>
      <p:sp>
        <p:nvSpPr>
          <p:cNvPr id="6" name="1 Título"/>
          <p:cNvSpPr>
            <a:spLocks noGrp="1"/>
          </p:cNvSpPr>
          <p:nvPr>
            <p:ph type="title"/>
          </p:nvPr>
        </p:nvSpPr>
        <p:spPr>
          <a:xfrm>
            <a:off x="442692" y="1000186"/>
            <a:ext cx="6161190" cy="285739"/>
          </a:xfrm>
        </p:spPr>
        <p:txBody>
          <a:bodyPr/>
          <a:lstStyle/>
          <a:p>
            <a:r>
              <a:rPr lang="es-MX" sz="2200" dirty="0" smtClean="0"/>
              <a:t>Corte de información</a:t>
            </a:r>
            <a:endParaRPr lang="es-MX" sz="2200" dirty="0"/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DE449980-74FC-C115-8879-657FF55C9BC6}"/>
              </a:ext>
            </a:extLst>
          </p:cNvPr>
          <p:cNvSpPr/>
          <p:nvPr/>
        </p:nvSpPr>
        <p:spPr>
          <a:xfrm>
            <a:off x="6516216" y="2211710"/>
            <a:ext cx="247565" cy="127931"/>
          </a:xfrm>
          <a:prstGeom prst="rect">
            <a:avLst/>
          </a:prstGeom>
          <a:solidFill>
            <a:srgbClr val="00B050">
              <a:alpha val="16863"/>
            </a:srgb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72FCE527-0172-4002-DDC8-BF9961A77C9C}"/>
              </a:ext>
            </a:extLst>
          </p:cNvPr>
          <p:cNvSpPr txBox="1"/>
          <p:nvPr/>
        </p:nvSpPr>
        <p:spPr>
          <a:xfrm>
            <a:off x="6144031" y="1095239"/>
            <a:ext cx="888385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900" dirty="0">
                <a:solidFill>
                  <a:srgbClr val="002060"/>
                </a:solidFill>
                <a:latin typeface="Gill Sans MT" panose="020B0502020104020203" pitchFamily="34" charset="0"/>
              </a:rPr>
              <a:t>Apertura </a:t>
            </a:r>
            <a:r>
              <a:rPr lang="es-MX" sz="900" dirty="0" err="1">
                <a:solidFill>
                  <a:srgbClr val="002060"/>
                </a:solidFill>
                <a:latin typeface="Gill Sans MT" panose="020B0502020104020203" pitchFamily="34" charset="0"/>
              </a:rPr>
              <a:t>SiCFI</a:t>
            </a:r>
            <a:endParaRPr lang="es-MX" sz="900" dirty="0">
              <a:solidFill>
                <a:srgbClr val="002060"/>
              </a:solidFill>
              <a:latin typeface="Gill Sans MT" panose="020B0502020104020203" pitchFamily="34" charset="0"/>
            </a:endParaRPr>
          </a:p>
        </p:txBody>
      </p:sp>
      <p:cxnSp>
        <p:nvCxnSpPr>
          <p:cNvPr id="9" name="Conector recto de flecha 8">
            <a:extLst>
              <a:ext uri="{FF2B5EF4-FFF2-40B4-BE49-F238E27FC236}">
                <a16:creationId xmlns:a16="http://schemas.microsoft.com/office/drawing/2014/main" id="{DDB2ECC5-C9F1-9D0D-218B-000814940B26}"/>
              </a:ext>
            </a:extLst>
          </p:cNvPr>
          <p:cNvCxnSpPr/>
          <p:nvPr/>
        </p:nvCxnSpPr>
        <p:spPr>
          <a:xfrm>
            <a:off x="6588224" y="1347614"/>
            <a:ext cx="0" cy="837823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ángulo 10">
            <a:extLst>
              <a:ext uri="{FF2B5EF4-FFF2-40B4-BE49-F238E27FC236}">
                <a16:creationId xmlns:a16="http://schemas.microsoft.com/office/drawing/2014/main" id="{0EA2F9F6-5E90-334A-14C2-49FE0132EC03}"/>
              </a:ext>
            </a:extLst>
          </p:cNvPr>
          <p:cNvSpPr/>
          <p:nvPr/>
        </p:nvSpPr>
        <p:spPr>
          <a:xfrm>
            <a:off x="3779912" y="3507854"/>
            <a:ext cx="247565" cy="127931"/>
          </a:xfrm>
          <a:prstGeom prst="rect">
            <a:avLst/>
          </a:prstGeom>
          <a:solidFill>
            <a:srgbClr val="FF0000">
              <a:alpha val="16863"/>
            </a:srgb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99661F92-2AD2-3737-59A5-69B0E2D352E0}"/>
              </a:ext>
            </a:extLst>
          </p:cNvPr>
          <p:cNvSpPr txBox="1"/>
          <p:nvPr/>
        </p:nvSpPr>
        <p:spPr>
          <a:xfrm>
            <a:off x="3347864" y="2870312"/>
            <a:ext cx="1226618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900" dirty="0">
                <a:solidFill>
                  <a:srgbClr val="002060"/>
                </a:solidFill>
                <a:latin typeface="Gill Sans MT" panose="020B0502020104020203" pitchFamily="34" charset="0"/>
              </a:rPr>
              <a:t>Corte 1: Copia de BD</a:t>
            </a:r>
          </a:p>
        </p:txBody>
      </p:sp>
      <p:cxnSp>
        <p:nvCxnSpPr>
          <p:cNvPr id="13" name="Conector recto de flecha 12">
            <a:extLst>
              <a:ext uri="{FF2B5EF4-FFF2-40B4-BE49-F238E27FC236}">
                <a16:creationId xmlns:a16="http://schemas.microsoft.com/office/drawing/2014/main" id="{DDB2ECC5-C9F1-9D0D-218B-000814940B26}"/>
              </a:ext>
            </a:extLst>
          </p:cNvPr>
          <p:cNvCxnSpPr/>
          <p:nvPr/>
        </p:nvCxnSpPr>
        <p:spPr>
          <a:xfrm>
            <a:off x="3923928" y="3075806"/>
            <a:ext cx="0" cy="406710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Rectángulo 14">
            <a:extLst>
              <a:ext uri="{FF2B5EF4-FFF2-40B4-BE49-F238E27FC236}">
                <a16:creationId xmlns:a16="http://schemas.microsoft.com/office/drawing/2014/main" id="{277D7189-55A1-C42A-3900-42AC7177C99E}"/>
              </a:ext>
            </a:extLst>
          </p:cNvPr>
          <p:cNvSpPr/>
          <p:nvPr/>
        </p:nvSpPr>
        <p:spPr>
          <a:xfrm>
            <a:off x="4108411" y="3516046"/>
            <a:ext cx="247565" cy="127931"/>
          </a:xfrm>
          <a:prstGeom prst="rect">
            <a:avLst/>
          </a:prstGeom>
          <a:solidFill>
            <a:srgbClr val="00B0F0">
              <a:alpha val="16863"/>
            </a:srgb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cxnSp>
        <p:nvCxnSpPr>
          <p:cNvPr id="16" name="Conector recto de flecha 15">
            <a:extLst>
              <a:ext uri="{FF2B5EF4-FFF2-40B4-BE49-F238E27FC236}">
                <a16:creationId xmlns:a16="http://schemas.microsoft.com/office/drawing/2014/main" id="{584D3B4F-44D2-0F4E-63D5-DE8DF658EC2B}"/>
              </a:ext>
            </a:extLst>
          </p:cNvPr>
          <p:cNvCxnSpPr/>
          <p:nvPr/>
        </p:nvCxnSpPr>
        <p:spPr>
          <a:xfrm flipV="1">
            <a:off x="4283968" y="3643977"/>
            <a:ext cx="0" cy="787454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CuadroTexto 16">
            <a:extLst>
              <a:ext uri="{FF2B5EF4-FFF2-40B4-BE49-F238E27FC236}">
                <a16:creationId xmlns:a16="http://schemas.microsoft.com/office/drawing/2014/main" id="{C407E2FF-BD9E-F59E-1B43-20D5B12173BB}"/>
              </a:ext>
            </a:extLst>
          </p:cNvPr>
          <p:cNvSpPr txBox="1"/>
          <p:nvPr/>
        </p:nvSpPr>
        <p:spPr>
          <a:xfrm>
            <a:off x="3024649" y="4430010"/>
            <a:ext cx="2518638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900" dirty="0">
                <a:solidFill>
                  <a:srgbClr val="002060"/>
                </a:solidFill>
                <a:latin typeface="Gill Sans MT" panose="020B0502020104020203" pitchFamily="34" charset="0"/>
              </a:rPr>
              <a:t>Nuevas capturas se verán reflejadas en el Corte 2</a:t>
            </a:r>
          </a:p>
        </p:txBody>
      </p:sp>
      <p:sp>
        <p:nvSpPr>
          <p:cNvPr id="18" name="CuadroTexto 17">
            <a:extLst>
              <a:ext uri="{FF2B5EF4-FFF2-40B4-BE49-F238E27FC236}">
                <a16:creationId xmlns:a16="http://schemas.microsoft.com/office/drawing/2014/main" id="{7AC24B32-7766-FCF7-120C-F7D5ACEEB09F}"/>
              </a:ext>
            </a:extLst>
          </p:cNvPr>
          <p:cNvSpPr txBox="1"/>
          <p:nvPr/>
        </p:nvSpPr>
        <p:spPr>
          <a:xfrm>
            <a:off x="6798397" y="2499742"/>
            <a:ext cx="1590027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900" dirty="0">
                <a:solidFill>
                  <a:srgbClr val="002060"/>
                </a:solidFill>
                <a:latin typeface="Gill Sans MT" panose="020B0502020104020203" pitchFamily="34" charset="0"/>
              </a:rPr>
              <a:t>La publicación considera los registros correctos capturados hasta el Corte 1</a:t>
            </a:r>
          </a:p>
        </p:txBody>
      </p:sp>
      <p:sp>
        <p:nvSpPr>
          <p:cNvPr id="19" name="Rectángulo 18">
            <a:extLst>
              <a:ext uri="{FF2B5EF4-FFF2-40B4-BE49-F238E27FC236}">
                <a16:creationId xmlns:a16="http://schemas.microsoft.com/office/drawing/2014/main" id="{D9DA7BE9-FF39-6E4D-83DA-F4CC5F3ED4B5}"/>
              </a:ext>
            </a:extLst>
          </p:cNvPr>
          <p:cNvSpPr/>
          <p:nvPr/>
        </p:nvSpPr>
        <p:spPr>
          <a:xfrm>
            <a:off x="7504721" y="3325866"/>
            <a:ext cx="247565" cy="127931"/>
          </a:xfrm>
          <a:prstGeom prst="rect">
            <a:avLst/>
          </a:prstGeom>
          <a:solidFill>
            <a:srgbClr val="7030A0">
              <a:alpha val="16863"/>
            </a:srgb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cxnSp>
        <p:nvCxnSpPr>
          <p:cNvPr id="20" name="Conector recto de flecha 19">
            <a:extLst>
              <a:ext uri="{FF2B5EF4-FFF2-40B4-BE49-F238E27FC236}">
                <a16:creationId xmlns:a16="http://schemas.microsoft.com/office/drawing/2014/main" id="{F59A5AD6-20CA-B391-DBE1-FFB86BA28382}"/>
              </a:ext>
            </a:extLst>
          </p:cNvPr>
          <p:cNvCxnSpPr/>
          <p:nvPr/>
        </p:nvCxnSpPr>
        <p:spPr>
          <a:xfrm>
            <a:off x="7596336" y="2993001"/>
            <a:ext cx="0" cy="298829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Rectángulo 21">
            <a:extLst>
              <a:ext uri="{FF2B5EF4-FFF2-40B4-BE49-F238E27FC236}">
                <a16:creationId xmlns:a16="http://schemas.microsoft.com/office/drawing/2014/main" id="{5F2076F8-E14A-A269-BF31-2D54C2CB1812}"/>
              </a:ext>
            </a:extLst>
          </p:cNvPr>
          <p:cNvSpPr/>
          <p:nvPr/>
        </p:nvSpPr>
        <p:spPr>
          <a:xfrm>
            <a:off x="6170355" y="3516046"/>
            <a:ext cx="247565" cy="127931"/>
          </a:xfrm>
          <a:prstGeom prst="rect">
            <a:avLst/>
          </a:prstGeom>
          <a:solidFill>
            <a:srgbClr val="FFFF00">
              <a:alpha val="16863"/>
            </a:srgb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23" name="CuadroTexto 22">
            <a:extLst>
              <a:ext uri="{FF2B5EF4-FFF2-40B4-BE49-F238E27FC236}">
                <a16:creationId xmlns:a16="http://schemas.microsoft.com/office/drawing/2014/main" id="{0ED29614-8181-5440-A0CA-B36AD6131903}"/>
              </a:ext>
            </a:extLst>
          </p:cNvPr>
          <p:cNvSpPr txBox="1"/>
          <p:nvPr/>
        </p:nvSpPr>
        <p:spPr>
          <a:xfrm>
            <a:off x="5593816" y="4430010"/>
            <a:ext cx="1648208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900" dirty="0">
                <a:solidFill>
                  <a:srgbClr val="002060"/>
                </a:solidFill>
                <a:latin typeface="Gill Sans MT" panose="020B0502020104020203" pitchFamily="34" charset="0"/>
              </a:rPr>
              <a:t>Se envía correo inconsistencias</a:t>
            </a:r>
          </a:p>
        </p:txBody>
      </p:sp>
      <p:cxnSp>
        <p:nvCxnSpPr>
          <p:cNvPr id="24" name="Conector recto de flecha 23">
            <a:extLst>
              <a:ext uri="{FF2B5EF4-FFF2-40B4-BE49-F238E27FC236}">
                <a16:creationId xmlns:a16="http://schemas.microsoft.com/office/drawing/2014/main" id="{C8A4428D-2E36-79E0-6ABE-301DBC954E43}"/>
              </a:ext>
            </a:extLst>
          </p:cNvPr>
          <p:cNvCxnSpPr/>
          <p:nvPr/>
        </p:nvCxnSpPr>
        <p:spPr>
          <a:xfrm flipV="1">
            <a:off x="6372200" y="3656504"/>
            <a:ext cx="0" cy="787454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0717227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42692" y="1000186"/>
            <a:ext cx="2905172" cy="285739"/>
          </a:xfrm>
        </p:spPr>
        <p:txBody>
          <a:bodyPr/>
          <a:lstStyle/>
          <a:p>
            <a:r>
              <a:rPr lang="es-MX" sz="2200" dirty="0" smtClean="0"/>
              <a:t>Revisión de información</a:t>
            </a:r>
            <a:endParaRPr lang="es-MX" sz="22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 algn="just">
              <a:buAutoNum type="alphaLcPeriod"/>
            </a:pPr>
            <a:r>
              <a:rPr lang="es-MX" sz="1600" dirty="0"/>
              <a:t>Los registros correctos se consideran para integrarlos a la base de datos, la cual será utilizada para la publicación de la información. </a:t>
            </a:r>
          </a:p>
          <a:p>
            <a:pPr marL="342900" indent="-342900" algn="just">
              <a:buAutoNum type="alphaLcPeriod"/>
            </a:pPr>
            <a:r>
              <a:rPr lang="es-MX" sz="1600" dirty="0"/>
              <a:t>Los registros que presenten inconsistencias, serán enviados a la FI responsable para que sean corregidos o por el contrario justifiquen el motivo de su captura.</a:t>
            </a:r>
            <a:endParaRPr lang="es-MX" sz="1600" b="1" dirty="0"/>
          </a:p>
          <a:p>
            <a:endParaRPr lang="es-MX" dirty="0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DC8C4A08-FC85-CBA7-D07E-11E098419346}"/>
              </a:ext>
            </a:extLst>
          </p:cNvPr>
          <p:cNvSpPr txBox="1">
            <a:spLocks noGrp="1"/>
          </p:cNvSpPr>
          <p:nvPr>
            <p:ph type="body" sz="half" idx="2"/>
          </p:nvPr>
        </p:nvSpPr>
        <p:spPr>
          <a:xfrm>
            <a:off x="442693" y="1476417"/>
            <a:ext cx="3008313" cy="243157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lvl="0" indent="-342900" algn="just">
              <a:buAutoNum type="arabicPeriod"/>
            </a:pPr>
            <a:r>
              <a:rPr lang="es-ES" sz="1600" dirty="0">
                <a:latin typeface="Gill Sans MT" panose="020B0502020104020203" pitchFamily="34" charset="0"/>
              </a:rPr>
              <a:t>Duplicidad</a:t>
            </a:r>
          </a:p>
          <a:p>
            <a:pPr marL="342900" indent="-342900" algn="just">
              <a:buFontTx/>
              <a:buAutoNum type="arabicPeriod"/>
            </a:pPr>
            <a:r>
              <a:rPr lang="es-ES" sz="1600" dirty="0" smtClean="0">
                <a:latin typeface="Gill Sans MT" panose="020B0502020104020203" pitchFamily="34" charset="0"/>
              </a:rPr>
              <a:t>Participaciones </a:t>
            </a:r>
            <a:r>
              <a:rPr lang="es-ES" sz="1600" dirty="0">
                <a:latin typeface="Gill Sans MT" panose="020B0502020104020203" pitchFamily="34" charset="0"/>
              </a:rPr>
              <a:t>divididas</a:t>
            </a:r>
          </a:p>
          <a:p>
            <a:pPr marL="342900" indent="-342900" algn="just">
              <a:buFontTx/>
              <a:buAutoNum type="arabicPeriod"/>
            </a:pPr>
            <a:r>
              <a:rPr lang="es-ES" sz="1600" dirty="0" smtClean="0">
                <a:latin typeface="Gill Sans MT" panose="020B0502020104020203" pitchFamily="34" charset="0"/>
              </a:rPr>
              <a:t>Actividades </a:t>
            </a:r>
            <a:r>
              <a:rPr lang="es-ES" sz="1600" dirty="0">
                <a:latin typeface="Gill Sans MT" panose="020B0502020104020203" pitchFamily="34" charset="0"/>
              </a:rPr>
              <a:t>registradas en un indicador incorrecto o que corresponde a otra FI</a:t>
            </a:r>
          </a:p>
          <a:p>
            <a:pPr marL="342900" indent="-342900" algn="just">
              <a:buFontTx/>
              <a:buAutoNum type="arabicPeriod"/>
            </a:pPr>
            <a:r>
              <a:rPr lang="es-ES" sz="1600" dirty="0">
                <a:latin typeface="Gill Sans MT" panose="020B0502020104020203" pitchFamily="34" charset="0"/>
              </a:rPr>
              <a:t>Descripción incompleta o incorrecta </a:t>
            </a:r>
            <a:endParaRPr lang="es-MX" sz="1600" dirty="0">
              <a:latin typeface="Gill Sans MT" panose="020B0502020104020203" pitchFamily="34" charset="0"/>
            </a:endParaRPr>
          </a:p>
          <a:p>
            <a:pPr marL="342900" lvl="0" indent="-342900">
              <a:buAutoNum type="arabicPeriod"/>
            </a:pPr>
            <a:endParaRPr lang="es-MX" sz="1800" b="1" dirty="0">
              <a:latin typeface="Gill Sans MT" panose="020B0502020104020203" pitchFamily="34" charset="0"/>
            </a:endParaRPr>
          </a:p>
        </p:txBody>
      </p:sp>
      <p:sp>
        <p:nvSpPr>
          <p:cNvPr id="6" name="1 Título"/>
          <p:cNvSpPr txBox="1">
            <a:spLocks/>
          </p:cNvSpPr>
          <p:nvPr/>
        </p:nvSpPr>
        <p:spPr bwMode="auto">
          <a:xfrm>
            <a:off x="3635896" y="1000186"/>
            <a:ext cx="2689148" cy="2857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3292" tIns="36646" rIns="73292" bIns="36646" numCol="1" anchor="b" anchorCtr="0" compatLnSpc="1">
            <a:prstTxWarp prst="textNoShape">
              <a:avLst/>
            </a:prstTxWarp>
            <a:noAutofit/>
          </a:bodyPr>
          <a:lstStyle>
            <a:lvl1pPr algn="l" defTabSz="815630" rtl="0" eaLnBrk="1" fontAlgn="base" hangingPunct="1">
              <a:spcBef>
                <a:spcPct val="0"/>
              </a:spcBef>
              <a:spcAft>
                <a:spcPct val="0"/>
              </a:spcAft>
              <a:defRPr sz="1900" b="0" kern="1200">
                <a:solidFill>
                  <a:srgbClr val="364F9D"/>
                </a:solidFill>
                <a:latin typeface="Gill Sans MT" pitchFamily="34" charset="0"/>
                <a:ea typeface="+mj-ea"/>
                <a:cs typeface="+mj-cs"/>
              </a:defRPr>
            </a:lvl1pPr>
            <a:lvl2pPr algn="l" defTabSz="815630" rtl="0" eaLnBrk="1" fontAlgn="base" hangingPunct="1">
              <a:spcBef>
                <a:spcPct val="0"/>
              </a:spcBef>
              <a:spcAft>
                <a:spcPct val="0"/>
              </a:spcAft>
              <a:defRPr sz="1600" b="1">
                <a:solidFill>
                  <a:srgbClr val="404040"/>
                </a:solidFill>
                <a:latin typeface="Gill Sans MT" pitchFamily="34" charset="0"/>
              </a:defRPr>
            </a:lvl2pPr>
            <a:lvl3pPr algn="l" defTabSz="815630" rtl="0" eaLnBrk="1" fontAlgn="base" hangingPunct="1">
              <a:spcBef>
                <a:spcPct val="0"/>
              </a:spcBef>
              <a:spcAft>
                <a:spcPct val="0"/>
              </a:spcAft>
              <a:defRPr sz="1600" b="1">
                <a:solidFill>
                  <a:srgbClr val="404040"/>
                </a:solidFill>
                <a:latin typeface="Gill Sans MT" pitchFamily="34" charset="0"/>
              </a:defRPr>
            </a:lvl3pPr>
            <a:lvl4pPr algn="l" defTabSz="815630" rtl="0" eaLnBrk="1" fontAlgn="base" hangingPunct="1">
              <a:spcBef>
                <a:spcPct val="0"/>
              </a:spcBef>
              <a:spcAft>
                <a:spcPct val="0"/>
              </a:spcAft>
              <a:defRPr sz="1600" b="1">
                <a:solidFill>
                  <a:srgbClr val="404040"/>
                </a:solidFill>
                <a:latin typeface="Gill Sans MT" pitchFamily="34" charset="0"/>
              </a:defRPr>
            </a:lvl4pPr>
            <a:lvl5pPr algn="l" defTabSz="815630" rtl="0" eaLnBrk="1" fontAlgn="base" hangingPunct="1">
              <a:spcBef>
                <a:spcPct val="0"/>
              </a:spcBef>
              <a:spcAft>
                <a:spcPct val="0"/>
              </a:spcAft>
              <a:defRPr sz="1600" b="1">
                <a:solidFill>
                  <a:srgbClr val="404040"/>
                </a:solidFill>
                <a:latin typeface="Gill Sans MT" pitchFamily="34" charset="0"/>
              </a:defRPr>
            </a:lvl5pPr>
            <a:lvl6pPr marL="366461" algn="ctr" defTabSz="815630" rtl="0" eaLnBrk="1" fontAlgn="base" hangingPunct="1">
              <a:spcBef>
                <a:spcPct val="0"/>
              </a:spcBef>
              <a:spcAft>
                <a:spcPct val="0"/>
              </a:spcAft>
              <a:defRPr sz="3900">
                <a:solidFill>
                  <a:schemeClr val="tx1"/>
                </a:solidFill>
                <a:latin typeface="Calibri" pitchFamily="34" charset="0"/>
              </a:defRPr>
            </a:lvl6pPr>
            <a:lvl7pPr marL="732921" algn="ctr" defTabSz="815630" rtl="0" eaLnBrk="1" fontAlgn="base" hangingPunct="1">
              <a:spcBef>
                <a:spcPct val="0"/>
              </a:spcBef>
              <a:spcAft>
                <a:spcPct val="0"/>
              </a:spcAft>
              <a:defRPr sz="3900">
                <a:solidFill>
                  <a:schemeClr val="tx1"/>
                </a:solidFill>
                <a:latin typeface="Calibri" pitchFamily="34" charset="0"/>
              </a:defRPr>
            </a:lvl7pPr>
            <a:lvl8pPr marL="1099382" algn="ctr" defTabSz="815630" rtl="0" eaLnBrk="1" fontAlgn="base" hangingPunct="1">
              <a:spcBef>
                <a:spcPct val="0"/>
              </a:spcBef>
              <a:spcAft>
                <a:spcPct val="0"/>
              </a:spcAft>
              <a:defRPr sz="3900">
                <a:solidFill>
                  <a:schemeClr val="tx1"/>
                </a:solidFill>
                <a:latin typeface="Calibri" pitchFamily="34" charset="0"/>
              </a:defRPr>
            </a:lvl8pPr>
            <a:lvl9pPr marL="1465843" algn="ctr" defTabSz="815630" rtl="0" eaLnBrk="1" fontAlgn="base" hangingPunct="1">
              <a:spcBef>
                <a:spcPct val="0"/>
              </a:spcBef>
              <a:spcAft>
                <a:spcPct val="0"/>
              </a:spcAft>
              <a:defRPr sz="39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s-MX" sz="2200" dirty="0" smtClean="0"/>
              <a:t>Separación</a:t>
            </a:r>
            <a:endParaRPr lang="es-MX" sz="2200" dirty="0"/>
          </a:p>
        </p:txBody>
      </p:sp>
    </p:spTree>
    <p:extLst>
      <p:ext uri="{BB962C8B-B14F-4D97-AF65-F5344CB8AC3E}">
        <p14:creationId xmlns:p14="http://schemas.microsoft.com/office/powerpoint/2010/main" val="39425070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42692" y="1000186"/>
            <a:ext cx="7009628" cy="285739"/>
          </a:xfrm>
        </p:spPr>
        <p:txBody>
          <a:bodyPr/>
          <a:lstStyle/>
          <a:p>
            <a:r>
              <a:rPr lang="es-MX" sz="2200" dirty="0" smtClean="0"/>
              <a:t>Consideraciones generales para evitar las inconsistencias</a:t>
            </a:r>
            <a:endParaRPr lang="es-MX" sz="22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42692" y="1419622"/>
            <a:ext cx="8037132" cy="2717857"/>
          </a:xfrm>
        </p:spPr>
        <p:txBody>
          <a:bodyPr>
            <a:noAutofit/>
          </a:bodyPr>
          <a:lstStyle/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s-MX" sz="1600" dirty="0"/>
              <a:t>Identificar los indicadores que sufrieron cambios y si hay dudas consultarlo con el personal del DEA.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s-MX" sz="1600" dirty="0" smtClean="0"/>
              <a:t>No </a:t>
            </a:r>
            <a:r>
              <a:rPr lang="es-MX" sz="1600" dirty="0"/>
              <a:t>reportar actividades que son responsabilidad de otras fuentes de información.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s-MX" sz="1600" dirty="0"/>
              <a:t>No capturar actividades que no corresponden a la descripción del indicador.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s-MX" sz="1600" dirty="0"/>
              <a:t>Deberá resguardar la evidencia correspondiente para cada actividad reportada, en caso de ser solicitada en los procesos de auditoria interna o externa.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s-MX" sz="1600" dirty="0"/>
              <a:t>Antes del corte de información, realizar una revisión por indicador para identificar registros duplicados.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s-MX" sz="1600" dirty="0"/>
              <a:t>En caso de tener dudas con respecto a un indicador, producto o actividad a reportar, se sugiere comunicarse al DEA vía telefónica o por correo electrónico para la aclaración de la misma. </a:t>
            </a:r>
          </a:p>
        </p:txBody>
      </p:sp>
    </p:spTree>
    <p:extLst>
      <p:ext uri="{BB962C8B-B14F-4D97-AF65-F5344CB8AC3E}">
        <p14:creationId xmlns:p14="http://schemas.microsoft.com/office/powerpoint/2010/main" val="24971508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sz="2200" dirty="0" smtClean="0"/>
              <a:t>Publicación de información</a:t>
            </a:r>
            <a:endParaRPr lang="es-MX" sz="2200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42693" y="1476417"/>
            <a:ext cx="7945731" cy="3095506"/>
          </a:xfrm>
        </p:spPr>
        <p:txBody>
          <a:bodyPr/>
          <a:lstStyle/>
          <a:p>
            <a:pPr marL="342900" indent="-342900" algn="just">
              <a:buAutoNum type="alphaLcPeriod"/>
            </a:pPr>
            <a:r>
              <a:rPr lang="es-MX" sz="1600" dirty="0"/>
              <a:t>Los registros correctos se </a:t>
            </a:r>
            <a:r>
              <a:rPr lang="es-MX" sz="1600" dirty="0" smtClean="0"/>
              <a:t>visualizar</a:t>
            </a:r>
            <a:r>
              <a:rPr lang="es-MX" sz="1600" dirty="0" smtClean="0">
                <a:solidFill>
                  <a:schemeClr val="bg1">
                    <a:lumMod val="50000"/>
                  </a:schemeClr>
                </a:solidFill>
              </a:rPr>
              <a:t>á</a:t>
            </a:r>
            <a:r>
              <a:rPr lang="es-MX" sz="1600" dirty="0" smtClean="0"/>
              <a:t>n </a:t>
            </a:r>
            <a:r>
              <a:rPr lang="es-MX" sz="1600" dirty="0"/>
              <a:t>en el Sistema de Registro de Productos y Actividades del ejercicio vigente para </a:t>
            </a:r>
            <a:r>
              <a:rPr lang="es-MX" sz="1600" dirty="0" smtClean="0"/>
              <a:t> </a:t>
            </a:r>
            <a:r>
              <a:rPr lang="es-MX" sz="1600" dirty="0" smtClean="0">
                <a:solidFill>
                  <a:schemeClr val="bg1">
                    <a:lumMod val="50000"/>
                  </a:schemeClr>
                </a:solidFill>
              </a:rPr>
              <a:t>el personal </a:t>
            </a:r>
            <a:r>
              <a:rPr lang="es-MX" sz="1600" dirty="0" smtClean="0"/>
              <a:t>académica </a:t>
            </a:r>
            <a:r>
              <a:rPr lang="es-MX" sz="1600" dirty="0"/>
              <a:t>participante en PEDPA.</a:t>
            </a:r>
          </a:p>
          <a:p>
            <a:pPr marL="342900" indent="-342900" algn="just">
              <a:buAutoNum type="alphaLcPeriod"/>
            </a:pPr>
            <a:r>
              <a:rPr lang="es-MX" sz="1600" dirty="0"/>
              <a:t>Para </a:t>
            </a:r>
            <a:r>
              <a:rPr lang="es-MX" sz="1600" dirty="0" smtClean="0">
                <a:solidFill>
                  <a:schemeClr val="bg1">
                    <a:lumMod val="50000"/>
                  </a:schemeClr>
                </a:solidFill>
              </a:rPr>
              <a:t>el personal en funciones de </a:t>
            </a:r>
            <a:r>
              <a:rPr lang="es-MX" sz="1600" dirty="0" smtClean="0"/>
              <a:t>ejecución artística </a:t>
            </a:r>
            <a:r>
              <a:rPr lang="es-MX" sz="1600" dirty="0"/>
              <a:t>las actividades y productos podrán ser visualizados dentro del Sistema Integral de Información para el Fortalecimiento Académico (SIIFA). </a:t>
            </a:r>
          </a:p>
          <a:p>
            <a:pPr marL="342900" indent="-342900" algn="just">
              <a:buFontTx/>
              <a:buAutoNum type="alphaLcPeriod"/>
            </a:pPr>
            <a:r>
              <a:rPr lang="es-MX" altLang="es-MX" sz="1600" dirty="0"/>
              <a:t>Es indispensable mantener una comunicación constante entre las Fuentes de Información y el Departamento de Evaluación Académica (dudas con los indicadores y visualización de actividades en sistema</a:t>
            </a:r>
            <a:r>
              <a:rPr lang="es-MX" altLang="es-MX" sz="1600" dirty="0" smtClean="0"/>
              <a:t>).</a:t>
            </a:r>
            <a:endParaRPr lang="es-MX" altLang="es-MX" sz="1600" dirty="0"/>
          </a:p>
        </p:txBody>
      </p:sp>
    </p:spTree>
    <p:extLst>
      <p:ext uri="{BB962C8B-B14F-4D97-AF65-F5344CB8AC3E}">
        <p14:creationId xmlns:p14="http://schemas.microsoft.com/office/powerpoint/2010/main" val="27207518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upo 4">
            <a:extLst>
              <a:ext uri="{FF2B5EF4-FFF2-40B4-BE49-F238E27FC236}">
                <a16:creationId xmlns:a16="http://schemas.microsoft.com/office/drawing/2014/main" id="{51778405-1E69-BA36-82D3-3A5FAF5F6052}"/>
              </a:ext>
            </a:extLst>
          </p:cNvPr>
          <p:cNvGrpSpPr/>
          <p:nvPr/>
        </p:nvGrpSpPr>
        <p:grpSpPr>
          <a:xfrm>
            <a:off x="179512" y="627534"/>
            <a:ext cx="8807624" cy="3691838"/>
            <a:chOff x="0" y="646977"/>
            <a:chExt cx="12192000" cy="5564046"/>
          </a:xfrm>
        </p:grpSpPr>
        <p:pic>
          <p:nvPicPr>
            <p:cNvPr id="6" name="Imagen 5">
              <a:extLst>
                <a:ext uri="{FF2B5EF4-FFF2-40B4-BE49-F238E27FC236}">
                  <a16:creationId xmlns:a16="http://schemas.microsoft.com/office/drawing/2014/main" id="{DE1FF995-74A7-6AE5-8A97-4924885C869E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0" y="646977"/>
              <a:ext cx="12192000" cy="5564046"/>
            </a:xfrm>
            <a:prstGeom prst="rect">
              <a:avLst/>
            </a:prstGeom>
          </p:spPr>
        </p:pic>
        <p:sp>
          <p:nvSpPr>
            <p:cNvPr id="7" name="Rectángulo 6">
              <a:extLst>
                <a:ext uri="{FF2B5EF4-FFF2-40B4-BE49-F238E27FC236}">
                  <a16:creationId xmlns:a16="http://schemas.microsoft.com/office/drawing/2014/main" id="{D4C6DBC5-848C-D2FE-1C6D-E4655A27579C}"/>
                </a:ext>
              </a:extLst>
            </p:cNvPr>
            <p:cNvSpPr/>
            <p:nvPr/>
          </p:nvSpPr>
          <p:spPr>
            <a:xfrm>
              <a:off x="11264630" y="836579"/>
              <a:ext cx="768485" cy="10700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</p:grpSp>
    </p:spTree>
    <p:extLst>
      <p:ext uri="{BB962C8B-B14F-4D97-AF65-F5344CB8AC3E}">
        <p14:creationId xmlns:p14="http://schemas.microsoft.com/office/powerpoint/2010/main" val="226875288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A19E0CEE-9CB9-3A18-184A-9501EC9D703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1520" y="627534"/>
            <a:ext cx="8496944" cy="42666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571287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67544" y="1059582"/>
            <a:ext cx="6161190" cy="285739"/>
          </a:xfrm>
        </p:spPr>
        <p:txBody>
          <a:bodyPr/>
          <a:lstStyle/>
          <a:p>
            <a:r>
              <a:rPr lang="es-MX" sz="2200" dirty="0" smtClean="0"/>
              <a:t>Calendario</a:t>
            </a:r>
            <a:endParaRPr lang="es-MX" sz="2200" dirty="0"/>
          </a:p>
        </p:txBody>
      </p:sp>
      <p:graphicFrame>
        <p:nvGraphicFramePr>
          <p:cNvPr id="10" name="Tabla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23777137"/>
              </p:ext>
            </p:extLst>
          </p:nvPr>
        </p:nvGraphicFramePr>
        <p:xfrm>
          <a:off x="1578716" y="1491630"/>
          <a:ext cx="6696744" cy="180122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311266">
                  <a:extLst>
                    <a:ext uri="{9D8B030D-6E8A-4147-A177-3AD203B41FA5}">
                      <a16:colId xmlns:a16="http://schemas.microsoft.com/office/drawing/2014/main" val="1101495735"/>
                    </a:ext>
                  </a:extLst>
                </a:gridCol>
                <a:gridCol w="4385478">
                  <a:extLst>
                    <a:ext uri="{9D8B030D-6E8A-4147-A177-3AD203B41FA5}">
                      <a16:colId xmlns:a16="http://schemas.microsoft.com/office/drawing/2014/main" val="2517780013"/>
                    </a:ext>
                  </a:extLst>
                </a:gridCol>
              </a:tblGrid>
              <a:tr h="25200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ES" sz="1600" kern="1200" dirty="0">
                          <a:solidFill>
                            <a:schemeClr val="bg1"/>
                          </a:solidFill>
                          <a:latin typeface="Gill Sans MT" pitchFamily="34" charset="0"/>
                          <a:ea typeface="+mn-ea"/>
                          <a:cs typeface="+mn-cs"/>
                        </a:rPr>
                        <a:t>Proceso</a:t>
                      </a:r>
                      <a:endParaRPr lang="es-MX" sz="1600" kern="1200" dirty="0">
                        <a:solidFill>
                          <a:schemeClr val="bg1"/>
                        </a:solidFill>
                        <a:latin typeface="Gill Sans MT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solidFill>
                      <a:srgbClr val="364F9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ES" sz="1600" kern="1200" dirty="0">
                          <a:solidFill>
                            <a:schemeClr val="bg1"/>
                          </a:solidFill>
                          <a:latin typeface="Gill Sans MT" pitchFamily="34" charset="0"/>
                          <a:ea typeface="+mn-ea"/>
                          <a:cs typeface="+mn-cs"/>
                        </a:rPr>
                        <a:t>Fechas</a:t>
                      </a:r>
                      <a:endParaRPr lang="es-MX" sz="1600" kern="1200" dirty="0">
                        <a:solidFill>
                          <a:schemeClr val="bg1"/>
                        </a:solidFill>
                        <a:latin typeface="Gill Sans MT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solidFill>
                      <a:srgbClr val="364F9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75180542"/>
                  </a:ext>
                </a:extLst>
              </a:tr>
              <a:tr h="22523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ES" sz="1400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Gill Sans MT" pitchFamily="34" charset="0"/>
                          <a:ea typeface="+mn-ea"/>
                          <a:cs typeface="+mn-cs"/>
                        </a:rPr>
                        <a:t>Apertura del sistema</a:t>
                      </a:r>
                      <a:endParaRPr lang="es-MX" sz="1400" kern="12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Gill Sans MT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ES" sz="1400" kern="120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Gill Sans MT" pitchFamily="34" charset="0"/>
                          <a:ea typeface="+mn-ea"/>
                          <a:cs typeface="+mn-cs"/>
                        </a:rPr>
                        <a:t>Septiembre del 2024</a:t>
                      </a:r>
                      <a:endParaRPr lang="es-MX" sz="1400" kern="12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Gill Sans MT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63407763"/>
                  </a:ext>
                </a:extLst>
              </a:tr>
              <a:tr h="91438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ES" sz="1400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Gill Sans MT" pitchFamily="34" charset="0"/>
                          <a:ea typeface="+mn-ea"/>
                          <a:cs typeface="+mn-cs"/>
                        </a:rPr>
                        <a:t>Cortes de información</a:t>
                      </a:r>
                      <a:endParaRPr lang="es-MX" sz="1400" kern="12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Gill Sans MT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ES" sz="1400" kern="120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Gill Sans MT" pitchFamily="34" charset="0"/>
                          <a:ea typeface="+mn-ea"/>
                          <a:cs typeface="+mn-cs"/>
                        </a:rPr>
                        <a:t>Noviembre </a:t>
                      </a:r>
                      <a:r>
                        <a:rPr lang="es-ES" sz="1400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Gill Sans MT" pitchFamily="34" charset="0"/>
                          <a:ea typeface="+mn-ea"/>
                          <a:cs typeface="+mn-cs"/>
                        </a:rPr>
                        <a:t>2024 – </a:t>
                      </a:r>
                      <a:r>
                        <a:rPr lang="es-ES" sz="1400" kern="120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Gill Sans MT" pitchFamily="34" charset="0"/>
                          <a:ea typeface="+mn-ea"/>
                          <a:cs typeface="+mn-cs"/>
                        </a:rPr>
                        <a:t>retroalimentación </a:t>
                      </a:r>
                      <a:r>
                        <a:rPr lang="es-ES" sz="1400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Gill Sans MT" pitchFamily="34" charset="0"/>
                          <a:ea typeface="+mn-ea"/>
                          <a:cs typeface="+mn-cs"/>
                        </a:rPr>
                        <a:t>Diciembre </a:t>
                      </a:r>
                      <a:r>
                        <a:rPr lang="es-ES" sz="1400" kern="120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Gill Sans MT" pitchFamily="34" charset="0"/>
                          <a:ea typeface="+mn-ea"/>
                          <a:cs typeface="+mn-cs"/>
                        </a:rPr>
                        <a:t>2024</a:t>
                      </a:r>
                      <a:r>
                        <a:rPr lang="es-MX" sz="1400" kern="120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Gill Sans MT" pitchFamily="34" charset="0"/>
                          <a:ea typeface="+mn-ea"/>
                          <a:cs typeface="+mn-cs"/>
                        </a:rPr>
                        <a:t/>
                      </a:r>
                      <a:br>
                        <a:rPr lang="es-MX" sz="1400" kern="120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Gill Sans MT" pitchFamily="34" charset="0"/>
                          <a:ea typeface="+mn-ea"/>
                          <a:cs typeface="+mn-cs"/>
                        </a:rPr>
                      </a:br>
                      <a:r>
                        <a:rPr lang="es-ES" sz="1400" kern="120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Gill Sans MT" pitchFamily="34" charset="0"/>
                          <a:ea typeface="+mn-ea"/>
                          <a:cs typeface="+mn-cs"/>
                        </a:rPr>
                        <a:t>Febrero </a:t>
                      </a:r>
                      <a:r>
                        <a:rPr lang="es-ES" sz="1400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Gill Sans MT" pitchFamily="34" charset="0"/>
                          <a:ea typeface="+mn-ea"/>
                          <a:cs typeface="+mn-cs"/>
                        </a:rPr>
                        <a:t>2025 – Publicación Marzo </a:t>
                      </a:r>
                      <a:r>
                        <a:rPr lang="es-ES" sz="1400" kern="120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Gill Sans MT" pitchFamily="34" charset="0"/>
                          <a:ea typeface="+mn-ea"/>
                          <a:cs typeface="+mn-cs"/>
                        </a:rPr>
                        <a:t>2025</a:t>
                      </a:r>
                      <a:r>
                        <a:rPr lang="es-MX" sz="1400" kern="120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Gill Sans MT" pitchFamily="34" charset="0"/>
                          <a:ea typeface="+mn-ea"/>
                          <a:cs typeface="+mn-cs"/>
                        </a:rPr>
                        <a:t/>
                      </a:r>
                      <a:br>
                        <a:rPr lang="es-MX" sz="1400" kern="120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Gill Sans MT" pitchFamily="34" charset="0"/>
                          <a:ea typeface="+mn-ea"/>
                          <a:cs typeface="+mn-cs"/>
                        </a:rPr>
                      </a:br>
                      <a:r>
                        <a:rPr lang="es-ES" sz="1400" kern="120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Gill Sans MT" pitchFamily="34" charset="0"/>
                          <a:ea typeface="+mn-ea"/>
                          <a:cs typeface="+mn-cs"/>
                        </a:rPr>
                        <a:t>Abril </a:t>
                      </a:r>
                      <a:r>
                        <a:rPr lang="es-ES" sz="1400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Gill Sans MT" pitchFamily="34" charset="0"/>
                          <a:ea typeface="+mn-ea"/>
                          <a:cs typeface="+mn-cs"/>
                        </a:rPr>
                        <a:t>2025 – Publicación Mayo 2025</a:t>
                      </a:r>
                      <a:endParaRPr lang="es-MX" sz="1400" kern="12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Gill Sans MT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129533244"/>
                  </a:ext>
                </a:extLst>
              </a:tr>
              <a:tr h="36106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ES" sz="1400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Gill Sans MT" pitchFamily="34" charset="0"/>
                          <a:ea typeface="+mn-ea"/>
                          <a:cs typeface="+mn-cs"/>
                        </a:rPr>
                        <a:t>Fecha de cierre del sistema</a:t>
                      </a:r>
                      <a:endParaRPr lang="es-MX" sz="1400" kern="12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Gill Sans MT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ES" sz="1400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Gill Sans MT" pitchFamily="34" charset="0"/>
                          <a:ea typeface="+mn-ea"/>
                          <a:cs typeface="+mn-cs"/>
                        </a:rPr>
                        <a:t>31 de marzo del 2025</a:t>
                      </a:r>
                      <a:endParaRPr lang="es-MX" sz="1400" kern="12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Gill Sans MT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371083281"/>
                  </a:ext>
                </a:extLst>
              </a:tr>
            </a:tbl>
          </a:graphicData>
        </a:graphic>
      </p:graphicFrame>
      <p:sp>
        <p:nvSpPr>
          <p:cNvPr id="12" name="CuadroTexto 11">
            <a:extLst>
              <a:ext uri="{FF2B5EF4-FFF2-40B4-BE49-F238E27FC236}">
                <a16:creationId xmlns:a16="http://schemas.microsoft.com/office/drawing/2014/main" id="{35668F03-AF59-C66C-6857-E288A30C7E91}"/>
              </a:ext>
            </a:extLst>
          </p:cNvPr>
          <p:cNvSpPr txBox="1"/>
          <p:nvPr/>
        </p:nvSpPr>
        <p:spPr>
          <a:xfrm>
            <a:off x="755576" y="3633161"/>
            <a:ext cx="737586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MX" dirty="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  <a:cs typeface="+mn-cs"/>
              </a:rPr>
              <a:t>Las fechas establecidas son improrrogables.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MX" altLang="es-MX" dirty="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  <a:cs typeface="+mn-cs"/>
              </a:rPr>
              <a:t>Cada Fuente de Información establece internamente sus fechas de recepción, las cuales deben ser informadas de forma oportuna </a:t>
            </a:r>
            <a:r>
              <a:rPr lang="es-MX" altLang="es-MX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  <a:cs typeface="+mn-cs"/>
              </a:rPr>
              <a:t>al personal académico </a:t>
            </a:r>
            <a:r>
              <a:rPr lang="es-MX" altLang="es-MX" dirty="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  <a:cs typeface="+mn-cs"/>
              </a:rPr>
              <a:t>para lo procedente</a:t>
            </a:r>
            <a:r>
              <a:rPr lang="es-MX" altLang="es-MX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  <a:cs typeface="+mn-cs"/>
              </a:rPr>
              <a:t>.</a:t>
            </a:r>
            <a:endParaRPr lang="es-MX" altLang="es-MX" dirty="0">
              <a:solidFill>
                <a:schemeClr val="tx1">
                  <a:lumMod val="50000"/>
                  <a:lumOff val="50000"/>
                </a:schemeClr>
              </a:solidFill>
              <a:latin typeface="Gill Sans MT" pitchFamily="34" charset="0"/>
              <a:cs typeface="+mn-cs"/>
            </a:endParaRPr>
          </a:p>
        </p:txBody>
      </p:sp>
      <p:pic>
        <p:nvPicPr>
          <p:cNvPr id="13" name="Imagen 1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5776" y="2426587"/>
            <a:ext cx="432050" cy="4320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82667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texto"/>
          <p:cNvSpPr>
            <a:spLocks noGrp="1"/>
          </p:cNvSpPr>
          <p:nvPr>
            <p:ph type="body" sz="quarter" idx="10"/>
          </p:nvPr>
        </p:nvSpPr>
        <p:spPr>
          <a:xfrm>
            <a:off x="2411760" y="2255084"/>
            <a:ext cx="5634035" cy="238017"/>
          </a:xfrm>
        </p:spPr>
        <p:txBody>
          <a:bodyPr/>
          <a:lstStyle/>
          <a:p>
            <a:r>
              <a:rPr lang="es-MX" sz="2000" dirty="0">
                <a:solidFill>
                  <a:srgbClr val="002060"/>
                </a:solidFill>
              </a:rPr>
              <a:t>Reunión informativa para las Fuentes de Información</a:t>
            </a:r>
            <a:endParaRPr lang="es-MX" dirty="0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s-MX" altLang="es-MX" sz="1100" dirty="0">
                <a:solidFill>
                  <a:srgbClr val="002060"/>
                </a:solidFill>
              </a:rPr>
              <a:t>Programa de Estímulos al Desempeño del Personal Académico (PEDPA) y Programa de Estímulos al Desempeño en la Ejecución Artística (PEDEA), ejercicio </a:t>
            </a:r>
            <a:r>
              <a:rPr lang="es-MX" altLang="es-MX" sz="1100" dirty="0" smtClean="0">
                <a:solidFill>
                  <a:srgbClr val="002060"/>
                </a:solidFill>
              </a:rPr>
              <a:t>2023-2025, periodo de pago 2025-2027</a:t>
            </a:r>
            <a:endParaRPr lang="es-MX" dirty="0"/>
          </a:p>
        </p:txBody>
      </p:sp>
      <p:sp>
        <p:nvSpPr>
          <p:cNvPr id="6" name="5 Marcador de texto"/>
          <p:cNvSpPr>
            <a:spLocks noGrp="1"/>
          </p:cNvSpPr>
          <p:nvPr>
            <p:ph type="body" sz="quarter" idx="12"/>
          </p:nvPr>
        </p:nvSpPr>
        <p:spPr>
          <a:xfrm>
            <a:off x="4637543" y="3437059"/>
            <a:ext cx="3408252" cy="142803"/>
          </a:xfrm>
        </p:spPr>
        <p:txBody>
          <a:bodyPr/>
          <a:lstStyle/>
          <a:p>
            <a:r>
              <a:rPr lang="es-MX" dirty="0" smtClean="0"/>
              <a:t>10 de Octubre del 2024</a:t>
            </a:r>
            <a:endParaRPr lang="es-MX" dirty="0"/>
          </a:p>
        </p:txBody>
      </p:sp>
      <p:sp>
        <p:nvSpPr>
          <p:cNvPr id="7" name="6 Marcador de texto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s-MX" altLang="es-MX" dirty="0">
                <a:cs typeface="Times New Roman" panose="02020603050405020304" pitchFamily="18" charset="0"/>
              </a:rPr>
              <a:t>Dirección General de Desarrollo Académico e Innovación </a:t>
            </a:r>
            <a:r>
              <a:rPr lang="es-MX" altLang="es-MX" dirty="0" smtClean="0">
                <a:cs typeface="Times New Roman" panose="02020603050405020304" pitchFamily="18" charset="0"/>
              </a:rPr>
              <a:t>Educativa</a:t>
            </a:r>
            <a:br>
              <a:rPr lang="es-MX" altLang="es-MX" dirty="0" smtClean="0">
                <a:cs typeface="Times New Roman" panose="02020603050405020304" pitchFamily="18" charset="0"/>
              </a:rPr>
            </a:br>
            <a:r>
              <a:rPr lang="es-MX" altLang="es-MX" dirty="0" smtClean="0">
                <a:cs typeface="Times New Roman" panose="02020603050405020304" pitchFamily="18" charset="0"/>
              </a:rPr>
              <a:t>Departamento </a:t>
            </a:r>
            <a:r>
              <a:rPr lang="es-MX" altLang="es-MX" dirty="0">
                <a:cs typeface="Times New Roman" panose="02020603050405020304" pitchFamily="18" charset="0"/>
              </a:rPr>
              <a:t>de Evaluación Académica</a:t>
            </a:r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9043842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sz="2200" dirty="0" smtClean="0"/>
              <a:t>Ejemplo de envío de inconsistencias</a:t>
            </a:r>
            <a:endParaRPr lang="es-MX" sz="2200" dirty="0"/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2D83A7A7-7AC3-C1F7-8832-24E2847F4E68}"/>
              </a:ext>
            </a:extLst>
          </p:cNvPr>
          <p:cNvSpPr txBox="1"/>
          <p:nvPr/>
        </p:nvSpPr>
        <p:spPr>
          <a:xfrm>
            <a:off x="6084168" y="1055450"/>
            <a:ext cx="202510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  <a:cs typeface="+mn-cs"/>
              </a:rPr>
              <a:t>recrevisionpedpa@uv.mx</a:t>
            </a:r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52120" y="964259"/>
            <a:ext cx="490158" cy="490157"/>
          </a:xfrm>
          <a:prstGeom prst="rect">
            <a:avLst/>
          </a:prstGeom>
        </p:spPr>
      </p:pic>
      <p:graphicFrame>
        <p:nvGraphicFramePr>
          <p:cNvPr id="3" name="Tab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62175963"/>
              </p:ext>
            </p:extLst>
          </p:nvPr>
        </p:nvGraphicFramePr>
        <p:xfrm>
          <a:off x="539552" y="1628775"/>
          <a:ext cx="7637661" cy="319011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224299">
                  <a:extLst>
                    <a:ext uri="{9D8B030D-6E8A-4147-A177-3AD203B41FA5}">
                      <a16:colId xmlns:a16="http://schemas.microsoft.com/office/drawing/2014/main" val="2436410487"/>
                    </a:ext>
                  </a:extLst>
                </a:gridCol>
                <a:gridCol w="1615929">
                  <a:extLst>
                    <a:ext uri="{9D8B030D-6E8A-4147-A177-3AD203B41FA5}">
                      <a16:colId xmlns:a16="http://schemas.microsoft.com/office/drawing/2014/main" val="896672536"/>
                    </a:ext>
                  </a:extLst>
                </a:gridCol>
                <a:gridCol w="3797433">
                  <a:extLst>
                    <a:ext uri="{9D8B030D-6E8A-4147-A177-3AD203B41FA5}">
                      <a16:colId xmlns:a16="http://schemas.microsoft.com/office/drawing/2014/main" val="1339764207"/>
                    </a:ext>
                  </a:extLst>
                </a:gridCol>
              </a:tblGrid>
              <a:tr h="188525">
                <a:tc>
                  <a:txBody>
                    <a:bodyPr/>
                    <a:lstStyle/>
                    <a:p>
                      <a:pPr algn="ctr" fontAlgn="b"/>
                      <a:r>
                        <a:rPr lang="es-MX" sz="1600" u="none" strike="noStrike" dirty="0">
                          <a:effectLst/>
                        </a:rPr>
                        <a:t>Entidad</a:t>
                      </a:r>
                      <a:endParaRPr lang="es-MX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 Light" panose="020F0302020204030204" pitchFamily="34" charset="0"/>
                      </a:endParaRPr>
                    </a:p>
                  </a:txBody>
                  <a:tcPr marL="6733" marR="6733" marT="673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600" u="none" strike="noStrike" dirty="0">
                          <a:effectLst/>
                        </a:rPr>
                        <a:t>Indicador</a:t>
                      </a:r>
                      <a:endParaRPr lang="es-MX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 Light" panose="020F0302020204030204" pitchFamily="34" charset="0"/>
                      </a:endParaRPr>
                    </a:p>
                  </a:txBody>
                  <a:tcPr marL="6733" marR="6733" marT="673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600" u="none" strike="noStrike" dirty="0">
                          <a:effectLst/>
                        </a:rPr>
                        <a:t>Inconsistencias</a:t>
                      </a:r>
                      <a:endParaRPr lang="es-MX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 Light" panose="020F0302020204030204" pitchFamily="34" charset="0"/>
                      </a:endParaRPr>
                    </a:p>
                  </a:txBody>
                  <a:tcPr marL="6733" marR="6733" marT="6733" marB="0" anchor="b"/>
                </a:tc>
                <a:extLst>
                  <a:ext uri="{0D108BD9-81ED-4DB2-BD59-A6C34878D82A}">
                    <a16:rowId xmlns:a16="http://schemas.microsoft.com/office/drawing/2014/main" val="803520645"/>
                  </a:ext>
                </a:extLst>
              </a:tr>
              <a:tr h="565575">
                <a:tc>
                  <a:txBody>
                    <a:bodyPr/>
                    <a:lstStyle/>
                    <a:p>
                      <a:pPr algn="l" fontAlgn="b"/>
                      <a:r>
                        <a:rPr lang="es-MX" sz="1200" u="none" strike="noStrike" dirty="0">
                          <a:effectLst/>
                        </a:rPr>
                        <a:t>COORDINACIÓN REGIONAL DEL ÁREA DE FORMACIÓN BASICA GENERAL (Veracruz)</a:t>
                      </a: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 Light" panose="020F0302020204030204" pitchFamily="34" charset="0"/>
                      </a:endParaRPr>
                    </a:p>
                  </a:txBody>
                  <a:tcPr marL="6733" marR="6733" marT="673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200" u="none" strike="noStrike">
                          <a:effectLst/>
                        </a:rPr>
                        <a:t>Organización de encuentros académicos, deportivos o culturales</a:t>
                      </a:r>
                      <a:endParaRPr lang="es-MX" sz="1200" b="0" i="0" u="none" strike="noStrike">
                        <a:solidFill>
                          <a:srgbClr val="000000"/>
                        </a:solidFill>
                        <a:effectLst/>
                        <a:latin typeface="Calibri Light" panose="020F0302020204030204" pitchFamily="34" charset="0"/>
                      </a:endParaRPr>
                    </a:p>
                  </a:txBody>
                  <a:tcPr marL="6733" marR="6733" marT="673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200" u="none" strike="noStrike">
                          <a:effectLst/>
                        </a:rPr>
                        <a:t>Se sugiere en los registros con número 247 y 248 agregar en el campo "Nombre del encuentro" el tipo de encuentro al que se refiere, como por ejemplo: foro, taller, conferencia etc. Con la finalidad de contar con la información completa para los procesos de evaluación.</a:t>
                      </a:r>
                      <a:endParaRPr lang="es-MX" sz="1200" b="0" i="0" u="none" strike="noStrike">
                        <a:solidFill>
                          <a:srgbClr val="000000"/>
                        </a:solidFill>
                        <a:effectLst/>
                        <a:latin typeface="Calibri Light" panose="020F0302020204030204" pitchFamily="34" charset="0"/>
                      </a:endParaRPr>
                    </a:p>
                  </a:txBody>
                  <a:tcPr marL="6733" marR="6733" marT="6733" marB="0" anchor="b"/>
                </a:tc>
                <a:extLst>
                  <a:ext uri="{0D108BD9-81ED-4DB2-BD59-A6C34878D82A}">
                    <a16:rowId xmlns:a16="http://schemas.microsoft.com/office/drawing/2014/main" val="721301956"/>
                  </a:ext>
                </a:extLst>
              </a:tr>
              <a:tr h="1131150">
                <a:tc>
                  <a:txBody>
                    <a:bodyPr/>
                    <a:lstStyle/>
                    <a:p>
                      <a:pPr algn="l" fontAlgn="b"/>
                      <a:r>
                        <a:rPr lang="es-MX" sz="1200" u="none" strike="noStrike" dirty="0">
                          <a:effectLst/>
                        </a:rPr>
                        <a:t>AREA DE FORMACION BASICA GENERAL (Xalapa)</a:t>
                      </a: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 Light" panose="020F0302020204030204" pitchFamily="34" charset="0"/>
                      </a:endParaRPr>
                    </a:p>
                  </a:txBody>
                  <a:tcPr marL="6733" marR="6733" marT="673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200" u="none" strike="noStrike" dirty="0">
                          <a:effectLst/>
                        </a:rPr>
                        <a:t>Plan de Desarrollo de la entidad académica (PLADEA)</a:t>
                      </a: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 Light" panose="020F0302020204030204" pitchFamily="34" charset="0"/>
                      </a:endParaRPr>
                    </a:p>
                  </a:txBody>
                  <a:tcPr marL="6733" marR="6733" marT="673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200" u="none" strike="noStrike" dirty="0">
                          <a:effectLst/>
                        </a:rPr>
                        <a:t>Se considera 1 participación del académico en el PLADEA de la entidad académica.</a:t>
                      </a:r>
                      <a:br>
                        <a:rPr lang="es-MX" sz="1200" u="none" strike="noStrike" dirty="0">
                          <a:effectLst/>
                        </a:rPr>
                      </a:br>
                      <a:r>
                        <a:rPr lang="es-MX" sz="1200" u="none" strike="noStrike" dirty="0">
                          <a:effectLst/>
                        </a:rPr>
                        <a:t>La Tabla de descripción de indicadores del PEDPA menciona que se considera la </a:t>
                      </a:r>
                      <a:r>
                        <a:rPr lang="es-MX" sz="1200" u="none" strike="noStrike" dirty="0" smtClean="0">
                          <a:effectLst/>
                        </a:rPr>
                        <a:t>participación </a:t>
                      </a:r>
                      <a:r>
                        <a:rPr lang="es-MX" sz="1200" u="none" strike="noStrike" dirty="0">
                          <a:effectLst/>
                        </a:rPr>
                        <a:t>del académico hasta en dos PLADEA de distintas entidades y tope de dos para cualquiera de las dos </a:t>
                      </a:r>
                      <a:r>
                        <a:rPr lang="es-MX" sz="1200" u="none" strike="noStrike" dirty="0" err="1">
                          <a:effectLst/>
                        </a:rPr>
                        <a:t>subvariables</a:t>
                      </a:r>
                      <a:r>
                        <a:rPr lang="es-MX" sz="1200" u="none" strike="noStrike" dirty="0">
                          <a:effectLst/>
                        </a:rPr>
                        <a:t>. En los registros que reportar su Entidad se visualiza que se encuentra dividido por actividad o periodo, cuando solamente debe ser considerado una participación en todo el PLADEA, independientemente de que haya participado en uno o varios ejes o metas del mismo.</a:t>
                      </a: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 Light" panose="020F0302020204030204" pitchFamily="34" charset="0"/>
                      </a:endParaRPr>
                    </a:p>
                  </a:txBody>
                  <a:tcPr marL="6733" marR="6733" marT="6733" marB="0" anchor="b"/>
                </a:tc>
                <a:extLst>
                  <a:ext uri="{0D108BD9-81ED-4DB2-BD59-A6C34878D82A}">
                    <a16:rowId xmlns:a16="http://schemas.microsoft.com/office/drawing/2014/main" val="69401435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580899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sz="2200" dirty="0" smtClean="0"/>
              <a:t>Cierre del </a:t>
            </a:r>
            <a:r>
              <a:rPr lang="es-MX" sz="2200" dirty="0" err="1" smtClean="0"/>
              <a:t>SiCFI</a:t>
            </a:r>
            <a:endParaRPr lang="es-MX" sz="2200" dirty="0"/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924FD071-8218-7EEF-92C7-D12E80BBB627}"/>
              </a:ext>
            </a:extLst>
          </p:cNvPr>
          <p:cNvSpPr txBox="1"/>
          <p:nvPr/>
        </p:nvSpPr>
        <p:spPr>
          <a:xfrm>
            <a:off x="323528" y="1635646"/>
            <a:ext cx="8208911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buAutoNum type="alphaLcPeriod"/>
            </a:pPr>
            <a:r>
              <a:rPr lang="es-MX" dirty="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  <a:cs typeface="+mn-cs"/>
              </a:rPr>
              <a:t>La información final será utilizada para la Ficha individual de Concentración de Puntuaciones, por lo que al realizar la captura se recomienda </a:t>
            </a:r>
            <a:r>
              <a:rPr lang="es-MX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  <a:cs typeface="+mn-cs"/>
              </a:rPr>
              <a:t>claridad y precisión en </a:t>
            </a:r>
            <a:r>
              <a:rPr lang="es-MX" dirty="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  <a:cs typeface="+mn-cs"/>
              </a:rPr>
              <a:t>la descripción de la actividad o producto para que </a:t>
            </a:r>
            <a:r>
              <a:rPr lang="es-MX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  <a:cs typeface="+mn-cs"/>
              </a:rPr>
              <a:t>el personal académico pueda </a:t>
            </a:r>
            <a:r>
              <a:rPr lang="es-MX" dirty="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  <a:cs typeface="+mn-cs"/>
              </a:rPr>
              <a:t>identificar sin problema la actividad o producto </a:t>
            </a:r>
            <a:r>
              <a:rPr lang="es-MX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  <a:cs typeface="+mn-cs"/>
              </a:rPr>
              <a:t>considerado u omitido.</a:t>
            </a:r>
            <a:endParaRPr lang="es-MX" dirty="0">
              <a:solidFill>
                <a:schemeClr val="tx1">
                  <a:lumMod val="50000"/>
                  <a:lumOff val="50000"/>
                </a:schemeClr>
              </a:solidFill>
              <a:latin typeface="Gill Sans MT" pitchFamily="34" charset="0"/>
              <a:cs typeface="+mn-cs"/>
            </a:endParaRPr>
          </a:p>
          <a:p>
            <a:pPr marL="342900" indent="-342900" algn="just">
              <a:buFontTx/>
              <a:buAutoNum type="alphaLcPeriod"/>
            </a:pPr>
            <a:r>
              <a:rPr lang="es-ES_tradnl" altLang="es-MX" dirty="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  <a:cs typeface="+mn-cs"/>
              </a:rPr>
              <a:t>Si </a:t>
            </a:r>
            <a:r>
              <a:rPr lang="es-ES_tradnl" altLang="es-MX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  <a:cs typeface="+mn-cs"/>
              </a:rPr>
              <a:t>el personal académico </a:t>
            </a:r>
            <a:r>
              <a:rPr lang="es-ES_tradnl" altLang="es-MX" dirty="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  <a:cs typeface="+mn-cs"/>
              </a:rPr>
              <a:t>al visualizar su </a:t>
            </a:r>
            <a:r>
              <a:rPr lang="es-ES_tradnl" altLang="es-MX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  <a:cs typeface="+mn-cs"/>
              </a:rPr>
              <a:t>Ficha </a:t>
            </a:r>
            <a:r>
              <a:rPr lang="es-ES_tradnl" altLang="es-MX" dirty="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  <a:cs typeface="+mn-cs"/>
              </a:rPr>
              <a:t>individual de concentración de puntuaciones detecta que existen omisión de actividades o productos provenientes de las F</a:t>
            </a:r>
            <a:r>
              <a:rPr lang="es-ES_tradnl" altLang="es-MX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  <a:cs typeface="+mn-cs"/>
              </a:rPr>
              <a:t>uentes </a:t>
            </a:r>
            <a:r>
              <a:rPr lang="es-ES_tradnl" altLang="es-MX" dirty="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  <a:cs typeface="+mn-cs"/>
              </a:rPr>
              <a:t>de información, podrá solicitar su aclaración en </a:t>
            </a:r>
            <a:r>
              <a:rPr lang="es-ES_tradnl" altLang="es-MX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  <a:cs typeface="+mn-cs"/>
              </a:rPr>
              <a:t>el Proceso de </a:t>
            </a:r>
            <a:r>
              <a:rPr lang="es-ES_tradnl" altLang="es-MX" dirty="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  <a:cs typeface="+mn-cs"/>
              </a:rPr>
              <a:t> </a:t>
            </a:r>
            <a:r>
              <a:rPr lang="es-ES_tradnl" altLang="es-MX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  <a:cs typeface="+mn-cs"/>
              </a:rPr>
              <a:t>Recurso </a:t>
            </a:r>
            <a:r>
              <a:rPr lang="es-ES_tradnl" altLang="es-MX" dirty="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  <a:cs typeface="+mn-cs"/>
              </a:rPr>
              <a:t>de </a:t>
            </a:r>
            <a:r>
              <a:rPr lang="es-ES_tradnl" altLang="es-MX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  <a:cs typeface="+mn-cs"/>
              </a:rPr>
              <a:t>Revisión. </a:t>
            </a:r>
            <a:r>
              <a:rPr lang="es-ES_tradnl" altLang="es-MX" dirty="0" smtClean="0">
                <a:solidFill>
                  <a:schemeClr val="bg1">
                    <a:lumMod val="50000"/>
                  </a:schemeClr>
                </a:solidFill>
                <a:latin typeface="Gill Sans MT" pitchFamily="34" charset="0"/>
                <a:cs typeface="+mn-cs"/>
              </a:rPr>
              <a:t>La información de fechas, procesos, etc., se brindará de forma oportuna exclusivamente para las FI que tengan solicitudes de revisión de indicadores por parte del personal académico participante.</a:t>
            </a:r>
            <a:endParaRPr lang="es-ES_tradnl" altLang="es-MX" dirty="0">
              <a:solidFill>
                <a:schemeClr val="bg1">
                  <a:lumMod val="50000"/>
                </a:schemeClr>
              </a:solidFill>
              <a:latin typeface="Gill Sans MT" pitchFamily="34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196082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Directorio DEA</a:t>
            </a:r>
            <a:endParaRPr lang="es-MX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s-MX" sz="1600" dirty="0"/>
              <a:t>Pagina web DEA - Pestaña Nosotros - Directorio DEA</a:t>
            </a:r>
          </a:p>
          <a:p>
            <a:r>
              <a:rPr lang="es-MX" sz="1600" dirty="0">
                <a:solidFill>
                  <a:srgbClr val="B1F9B1"/>
                </a:solidFill>
                <a:hlinkClick r:id="rId2"/>
              </a:rPr>
              <a:t>https://www.uv.mx/evaluacionacademica/2022/11/14/directorio-dea</a:t>
            </a:r>
            <a:r>
              <a:rPr lang="es-MX" sz="1600" dirty="0" smtClean="0">
                <a:solidFill>
                  <a:srgbClr val="18529D"/>
                </a:solidFill>
                <a:hlinkClick r:id="rId2"/>
              </a:rPr>
              <a:t>/</a:t>
            </a:r>
            <a:endParaRPr lang="es-MX" sz="1600" dirty="0">
              <a:solidFill>
                <a:srgbClr val="18529D"/>
              </a:solidFill>
            </a:endParaRPr>
          </a:p>
        </p:txBody>
      </p:sp>
      <p:sp>
        <p:nvSpPr>
          <p:cNvPr id="5" name="Rectángulo 4"/>
          <p:cNvSpPr/>
          <p:nvPr/>
        </p:nvSpPr>
        <p:spPr>
          <a:xfrm>
            <a:off x="2286000" y="1786920"/>
            <a:ext cx="5310336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dirty="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  <a:cs typeface="+mn-cs"/>
              </a:rPr>
              <a:t>Tels. </a:t>
            </a:r>
            <a:br>
              <a:rPr lang="es-MX" dirty="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  <a:cs typeface="+mn-cs"/>
              </a:rPr>
            </a:br>
            <a:r>
              <a:rPr lang="es-MX" dirty="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  <a:cs typeface="+mn-cs"/>
              </a:rPr>
              <a:t>(228) 8175043 y (228) 8421700 </a:t>
            </a:r>
            <a:br>
              <a:rPr lang="es-MX" dirty="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  <a:cs typeface="+mn-cs"/>
              </a:rPr>
            </a:br>
            <a:r>
              <a:rPr lang="es-MX" dirty="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  <a:cs typeface="+mn-cs"/>
              </a:rPr>
              <a:t>Ext. 18300, 18302 y 18304</a:t>
            </a:r>
            <a:br>
              <a:rPr lang="es-MX" dirty="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  <a:cs typeface="+mn-cs"/>
              </a:rPr>
            </a:br>
            <a:r>
              <a:rPr lang="es-MX" dirty="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  <a:cs typeface="+mn-cs"/>
              </a:rPr>
              <a:t/>
            </a:r>
            <a:br>
              <a:rPr lang="es-MX" dirty="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  <a:cs typeface="+mn-cs"/>
              </a:rPr>
            </a:br>
            <a:r>
              <a:rPr lang="es-MX" dirty="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  <a:cs typeface="+mn-cs"/>
              </a:rPr>
              <a:t>Horario de atención: Lunes a viernes de 8:00 a 15:00 </a:t>
            </a:r>
            <a:r>
              <a:rPr lang="es-MX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  <a:cs typeface="+mn-cs"/>
              </a:rPr>
              <a:t>hrs</a:t>
            </a:r>
            <a:r>
              <a:rPr lang="es-MX" dirty="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  <a:cs typeface="+mn-cs"/>
              </a:rPr>
              <a:t>.</a:t>
            </a:r>
          </a:p>
        </p:txBody>
      </p:sp>
      <p:pic>
        <p:nvPicPr>
          <p:cNvPr id="6" name="Imagen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75656" y="1851670"/>
            <a:ext cx="648072" cy="6480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08953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676693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>
                <a:solidFill>
                  <a:srgbClr val="364F9D"/>
                </a:solidFill>
              </a:rPr>
              <a:t>Concentración de información de las Entidades Académicas y Dependencias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s-MX" altLang="es-MX" dirty="0" smtClean="0"/>
          </a:p>
          <a:p>
            <a:pPr algn="just"/>
            <a:r>
              <a:rPr lang="es-MX" altLang="es-MX" dirty="0" smtClean="0"/>
              <a:t>La </a:t>
            </a:r>
            <a:r>
              <a:rPr lang="es-MX" altLang="es-MX" dirty="0"/>
              <a:t>responsabilidad de las Fuentes de Información y del Departamento de Evaluación Académica en el Proceso de la Evaluación de los Programas de Estímulos.</a:t>
            </a:r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9554570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exto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MX" sz="2200" dirty="0">
                <a:solidFill>
                  <a:srgbClr val="364F9D"/>
                </a:solidFill>
                <a:ea typeface="+mj-ea"/>
                <a:cs typeface="+mj-cs"/>
              </a:rPr>
              <a:t>Ejercicio 2023-2025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s-MX" sz="2000" dirty="0"/>
              <a:t>1 de Abril del </a:t>
            </a:r>
            <a:r>
              <a:rPr lang="es-MX" sz="2000" dirty="0" smtClean="0"/>
              <a:t>2023 </a:t>
            </a:r>
            <a:r>
              <a:rPr lang="es-MX" sz="2000" dirty="0"/>
              <a:t>al 31 de Marzo del </a:t>
            </a:r>
            <a:r>
              <a:rPr lang="es-MX" sz="2000" dirty="0" smtClean="0"/>
              <a:t>2025.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es-MX" sz="2000" dirty="0"/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s-ES" sz="2000" dirty="0"/>
              <a:t>Tabla de descripción de indicadores del </a:t>
            </a:r>
            <a:r>
              <a:rPr lang="es-ES" sz="2000" dirty="0" smtClean="0"/>
              <a:t>PEDPA y PEDEA de la Universidad Veracruzana</a:t>
            </a:r>
            <a:endParaRPr lang="es-ES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s-MX" dirty="0"/>
          </a:p>
        </p:txBody>
      </p:sp>
      <p:sp>
        <p:nvSpPr>
          <p:cNvPr id="5" name="4 Marcador de contenido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s-ES" sz="2000" dirty="0"/>
              <a:t>Reglas Operativas del PEDPA</a:t>
            </a:r>
            <a:endParaRPr lang="es-MX" sz="2000" dirty="0"/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s-MX" sz="2000" dirty="0"/>
              <a:t>Lineamientos del Programa de Estímulos al Desempeño en la Ejecución Artística.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s-MX" dirty="0"/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3A064751-DEF8-E122-6F85-7B5F40CB6EDE}"/>
              </a:ext>
            </a:extLst>
          </p:cNvPr>
          <p:cNvSpPr txBox="1"/>
          <p:nvPr/>
        </p:nvSpPr>
        <p:spPr>
          <a:xfrm>
            <a:off x="5240805" y="3373043"/>
            <a:ext cx="313239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  <a:cs typeface="+mn-cs"/>
              </a:rPr>
              <a:t>https://www.uv.mx/evaluacionacademica/</a:t>
            </a: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3AF6F34A-2637-E1E1-8F6D-A55B16B6FC4C}"/>
              </a:ext>
            </a:extLst>
          </p:cNvPr>
          <p:cNvSpPr txBox="1"/>
          <p:nvPr/>
        </p:nvSpPr>
        <p:spPr>
          <a:xfrm>
            <a:off x="5240805" y="3723878"/>
            <a:ext cx="129272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  <a:cs typeface="+mn-cs"/>
              </a:rPr>
              <a:t>Pestaña PEDPA</a:t>
            </a:r>
          </a:p>
        </p:txBody>
      </p:sp>
      <p:pic>
        <p:nvPicPr>
          <p:cNvPr id="11" name="Imagen 1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88024" y="3251889"/>
            <a:ext cx="420539" cy="420539"/>
          </a:xfrm>
          <a:prstGeom prst="rect">
            <a:avLst/>
          </a:prstGeom>
        </p:spPr>
      </p:pic>
      <p:pic>
        <p:nvPicPr>
          <p:cNvPr id="12" name="Imagen 1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88024" y="3746484"/>
            <a:ext cx="484359" cy="484359"/>
          </a:xfrm>
          <a:prstGeom prst="rect">
            <a:avLst/>
          </a:prstGeom>
        </p:spPr>
      </p:pic>
      <p:sp>
        <p:nvSpPr>
          <p:cNvPr id="13" name="CuadroTexto 12">
            <a:extLst>
              <a:ext uri="{FF2B5EF4-FFF2-40B4-BE49-F238E27FC236}">
                <a16:creationId xmlns:a16="http://schemas.microsoft.com/office/drawing/2014/main" id="{3AF6F34A-2637-E1E1-8F6D-A55B16B6FC4C}"/>
              </a:ext>
            </a:extLst>
          </p:cNvPr>
          <p:cNvSpPr txBox="1"/>
          <p:nvPr/>
        </p:nvSpPr>
        <p:spPr>
          <a:xfrm>
            <a:off x="5240805" y="3966056"/>
            <a:ext cx="130548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  <a:cs typeface="+mn-cs"/>
              </a:rPr>
              <a:t>Pestaña </a:t>
            </a:r>
            <a:r>
              <a:rPr lang="es-MX" sz="14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  <a:cs typeface="+mn-cs"/>
              </a:rPr>
              <a:t>PEDEA</a:t>
            </a:r>
            <a:endParaRPr lang="es-MX" sz="1400" dirty="0">
              <a:solidFill>
                <a:schemeClr val="tx1">
                  <a:lumMod val="50000"/>
                  <a:lumOff val="50000"/>
                </a:schemeClr>
              </a:solidFill>
              <a:latin typeface="Gill Sans MT" pitchFamily="34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3316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err="1" smtClean="0"/>
              <a:t>Numeralia</a:t>
            </a:r>
            <a:r>
              <a:rPr lang="es-MX" dirty="0" smtClean="0"/>
              <a:t> del ejercicio 2021-2023</a:t>
            </a:r>
            <a:endParaRPr lang="es-MX" dirty="0"/>
          </a:p>
        </p:txBody>
      </p:sp>
      <p:grpSp>
        <p:nvGrpSpPr>
          <p:cNvPr id="5" name="Grupo 4"/>
          <p:cNvGrpSpPr/>
          <p:nvPr/>
        </p:nvGrpSpPr>
        <p:grpSpPr>
          <a:xfrm>
            <a:off x="611560" y="3075806"/>
            <a:ext cx="2269518" cy="1377555"/>
            <a:chOff x="527" y="421092"/>
            <a:chExt cx="2269518" cy="2723421"/>
          </a:xfrm>
        </p:grpSpPr>
        <p:sp>
          <p:nvSpPr>
            <p:cNvPr id="6" name="Rectángulo redondeado 5"/>
            <p:cNvSpPr/>
            <p:nvPr/>
          </p:nvSpPr>
          <p:spPr>
            <a:xfrm>
              <a:off x="527" y="421092"/>
              <a:ext cx="2269518" cy="2723421"/>
            </a:xfrm>
            <a:prstGeom prst="roundRect">
              <a:avLst>
                <a:gd name="adj" fmla="val 5000"/>
              </a:avLst>
            </a:prstGeom>
          </p:spPr>
          <p:style>
            <a:lnRef idx="2">
              <a:schemeClr val="dk2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2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7" name="CuadroTexto 6"/>
            <p:cNvSpPr txBox="1"/>
            <p:nvPr/>
          </p:nvSpPr>
          <p:spPr>
            <a:xfrm>
              <a:off x="18683" y="421092"/>
              <a:ext cx="2233206" cy="45390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2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0" tIns="65151" rIns="84455" bIns="0" numCol="1" spcCol="1270" anchor="t" anchorCtr="0">
              <a:noAutofit/>
            </a:bodyPr>
            <a:lstStyle/>
            <a:p>
              <a:pPr lvl="0" algn="ctr" defTabSz="8445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MX" sz="1900" dirty="0" smtClean="0">
                  <a:latin typeface="Gill Sans MT" panose="020B0502020104020203" pitchFamily="34" charset="0"/>
                </a:rPr>
                <a:t>Total de participaciones recibidas en el </a:t>
              </a:r>
              <a:r>
                <a:rPr lang="es-MX" sz="1900" dirty="0" err="1" smtClean="0">
                  <a:latin typeface="Gill Sans MT" panose="020B0502020104020203" pitchFamily="34" charset="0"/>
                </a:rPr>
                <a:t>SiCFI</a:t>
              </a:r>
              <a:endParaRPr lang="es-MX" sz="1900" dirty="0" smtClean="0">
                <a:latin typeface="Gill Sans MT" panose="020B0502020104020203" pitchFamily="34" charset="0"/>
              </a:endParaRPr>
            </a:p>
            <a:p>
              <a:pPr lvl="0" algn="ctr" defTabSz="8445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MX" sz="1900" kern="1200" dirty="0" smtClean="0">
                  <a:solidFill>
                    <a:schemeClr val="bg1">
                      <a:lumMod val="50000"/>
                    </a:schemeClr>
                  </a:solidFill>
                  <a:latin typeface="Gill Sans MT" panose="020B0502020104020203" pitchFamily="34" charset="0"/>
                </a:rPr>
                <a:t>153,390 registros</a:t>
              </a:r>
              <a:endParaRPr lang="es-MX" sz="1900" kern="1200" dirty="0">
                <a:solidFill>
                  <a:schemeClr val="bg1">
                    <a:lumMod val="50000"/>
                  </a:schemeClr>
                </a:solidFill>
                <a:latin typeface="Gill Sans MT" panose="020B0502020104020203" pitchFamily="34" charset="0"/>
              </a:endParaRPr>
            </a:p>
          </p:txBody>
        </p:sp>
      </p:grpSp>
      <p:grpSp>
        <p:nvGrpSpPr>
          <p:cNvPr id="8" name="Grupo 7"/>
          <p:cNvGrpSpPr/>
          <p:nvPr/>
        </p:nvGrpSpPr>
        <p:grpSpPr>
          <a:xfrm>
            <a:off x="3203848" y="1476415"/>
            <a:ext cx="4824536" cy="3039551"/>
            <a:chOff x="527" y="421092"/>
            <a:chExt cx="2269518" cy="2723421"/>
          </a:xfrm>
        </p:grpSpPr>
        <p:sp>
          <p:nvSpPr>
            <p:cNvPr id="9" name="Rectángulo redondeado 8"/>
            <p:cNvSpPr/>
            <p:nvPr/>
          </p:nvSpPr>
          <p:spPr>
            <a:xfrm>
              <a:off x="527" y="421092"/>
              <a:ext cx="2269518" cy="2723421"/>
            </a:xfrm>
            <a:prstGeom prst="roundRect">
              <a:avLst>
                <a:gd name="adj" fmla="val 5000"/>
              </a:avLst>
            </a:prstGeom>
          </p:spPr>
          <p:style>
            <a:lnRef idx="2">
              <a:schemeClr val="dk2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2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0" name="CuadroTexto 9"/>
            <p:cNvSpPr txBox="1"/>
            <p:nvPr/>
          </p:nvSpPr>
          <p:spPr>
            <a:xfrm>
              <a:off x="549051" y="658524"/>
              <a:ext cx="1172470" cy="336041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2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0" tIns="65151" rIns="84455" bIns="0" numCol="1" spcCol="1270" anchor="t" anchorCtr="0">
              <a:noAutofit/>
            </a:bodyPr>
            <a:lstStyle/>
            <a:p>
              <a:pPr lvl="0" algn="r" defTabSz="8445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MX" sz="1900" kern="1200" dirty="0" smtClean="0">
                  <a:latin typeface="Gill Sans MT" panose="020B0502020104020203" pitchFamily="34" charset="0"/>
                </a:rPr>
                <a:t>Recurso de revisión</a:t>
              </a:r>
              <a:endParaRPr lang="es-MX" sz="1900" kern="1200" dirty="0">
                <a:latin typeface="Gill Sans MT" panose="020B0502020104020203" pitchFamily="34" charset="0"/>
              </a:endParaRPr>
            </a:p>
          </p:txBody>
        </p:sp>
      </p:grpSp>
      <p:sp>
        <p:nvSpPr>
          <p:cNvPr id="11" name="CuadroTexto 10"/>
          <p:cNvSpPr txBox="1"/>
          <p:nvPr/>
        </p:nvSpPr>
        <p:spPr>
          <a:xfrm>
            <a:off x="3654336" y="2185404"/>
            <a:ext cx="3923560" cy="453903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2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0" tIns="65151" rIns="84455" bIns="0" numCol="1" spcCol="1270" anchor="t" anchorCtr="0">
            <a:noAutofit/>
          </a:bodyPr>
          <a:lstStyle/>
          <a:p>
            <a:pPr algn="ctr"/>
            <a:r>
              <a:rPr lang="es-MX" sz="2000" dirty="0" smtClean="0">
                <a:solidFill>
                  <a:schemeClr val="bg1">
                    <a:lumMod val="50000"/>
                  </a:schemeClr>
                </a:solidFill>
              </a:rPr>
              <a:t>Personal Académico solicitante: 102</a:t>
            </a:r>
          </a:p>
          <a:p>
            <a:pPr algn="ctr"/>
            <a:r>
              <a:rPr lang="es-MX" sz="2000" dirty="0">
                <a:solidFill>
                  <a:schemeClr val="bg1">
                    <a:lumMod val="50000"/>
                  </a:schemeClr>
                </a:solidFill>
              </a:rPr>
              <a:t>Total de </a:t>
            </a:r>
            <a:r>
              <a:rPr lang="es-MX" sz="2000" dirty="0" smtClean="0">
                <a:solidFill>
                  <a:schemeClr val="bg1">
                    <a:lumMod val="50000"/>
                  </a:schemeClr>
                </a:solidFill>
              </a:rPr>
              <a:t>actividades y productos atendidos: 399</a:t>
            </a:r>
            <a:endParaRPr lang="es-MX" sz="2000" dirty="0"/>
          </a:p>
          <a:p>
            <a:pPr algn="ctr"/>
            <a:endParaRPr lang="es-MX" sz="2000" dirty="0"/>
          </a:p>
        </p:txBody>
      </p:sp>
      <p:sp>
        <p:nvSpPr>
          <p:cNvPr id="13" name="CuadroTexto 12"/>
          <p:cNvSpPr txBox="1"/>
          <p:nvPr/>
        </p:nvSpPr>
        <p:spPr>
          <a:xfrm>
            <a:off x="3347864" y="3326834"/>
            <a:ext cx="2492434" cy="428705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2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0" tIns="65151" rIns="84455" bIns="0" numCol="1" spcCol="1270" anchor="t" anchorCtr="0">
            <a:noAutofit/>
          </a:bodyPr>
          <a:lstStyle/>
          <a:p>
            <a:pPr lvl="0" algn="ctr" defTabSz="8445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sz="1900" kern="1200" dirty="0" smtClean="0">
                <a:latin typeface="Gill Sans MT" panose="020B0502020104020203" pitchFamily="34" charset="0"/>
              </a:rPr>
              <a:t>Favorables</a:t>
            </a:r>
          </a:p>
          <a:p>
            <a:pPr lvl="0" algn="ctr" defTabSz="8445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sz="1900" dirty="0" smtClean="0">
                <a:solidFill>
                  <a:schemeClr val="bg1">
                    <a:lumMod val="50000"/>
                  </a:schemeClr>
                </a:solidFill>
                <a:latin typeface="Gill Sans MT" panose="020B0502020104020203" pitchFamily="34" charset="0"/>
              </a:rPr>
              <a:t>204</a:t>
            </a:r>
            <a:endParaRPr lang="es-MX" sz="1900" kern="1200" dirty="0">
              <a:solidFill>
                <a:schemeClr val="bg1">
                  <a:lumMod val="50000"/>
                </a:schemeClr>
              </a:solidFill>
              <a:latin typeface="Gill Sans MT" panose="020B0502020104020203" pitchFamily="34" charset="0"/>
            </a:endParaRPr>
          </a:p>
        </p:txBody>
      </p:sp>
      <p:sp>
        <p:nvSpPr>
          <p:cNvPr id="14" name="CuadroTexto 13"/>
          <p:cNvSpPr txBox="1"/>
          <p:nvPr/>
        </p:nvSpPr>
        <p:spPr>
          <a:xfrm>
            <a:off x="5517086" y="3305398"/>
            <a:ext cx="2492434" cy="428705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2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0" tIns="65151" rIns="84455" bIns="0" numCol="1" spcCol="1270" anchor="t" anchorCtr="0">
            <a:noAutofit/>
          </a:bodyPr>
          <a:lstStyle/>
          <a:p>
            <a:pPr lvl="0" algn="ctr" defTabSz="8445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sz="1900" kern="1200" dirty="0" smtClean="0">
                <a:latin typeface="Gill Sans MT" panose="020B0502020104020203" pitchFamily="34" charset="0"/>
              </a:rPr>
              <a:t>No favorables</a:t>
            </a:r>
          </a:p>
          <a:p>
            <a:pPr lvl="0" algn="ctr" defTabSz="8445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MX" sz="1900" dirty="0" smtClean="0">
                <a:solidFill>
                  <a:schemeClr val="bg1">
                    <a:lumMod val="50000"/>
                  </a:schemeClr>
                </a:solidFill>
                <a:latin typeface="Gill Sans MT" panose="020B0502020104020203" pitchFamily="34" charset="0"/>
              </a:rPr>
              <a:t>195</a:t>
            </a:r>
            <a:endParaRPr lang="es-MX" sz="1900" kern="1200" dirty="0">
              <a:solidFill>
                <a:schemeClr val="bg1">
                  <a:lumMod val="50000"/>
                </a:schemeClr>
              </a:solidFill>
              <a:latin typeface="Gill Sans MT" panose="020B0502020104020203" pitchFamily="34" charset="0"/>
            </a:endParaRPr>
          </a:p>
        </p:txBody>
      </p:sp>
      <p:grpSp>
        <p:nvGrpSpPr>
          <p:cNvPr id="15" name="Grupo 14"/>
          <p:cNvGrpSpPr/>
          <p:nvPr/>
        </p:nvGrpSpPr>
        <p:grpSpPr>
          <a:xfrm>
            <a:off x="640601" y="1563638"/>
            <a:ext cx="2269518" cy="1377555"/>
            <a:chOff x="527" y="421092"/>
            <a:chExt cx="2269518" cy="2723421"/>
          </a:xfrm>
        </p:grpSpPr>
        <p:sp>
          <p:nvSpPr>
            <p:cNvPr id="16" name="Rectángulo redondeado 15"/>
            <p:cNvSpPr/>
            <p:nvPr/>
          </p:nvSpPr>
          <p:spPr>
            <a:xfrm>
              <a:off x="527" y="421092"/>
              <a:ext cx="2269518" cy="2723421"/>
            </a:xfrm>
            <a:prstGeom prst="roundRect">
              <a:avLst>
                <a:gd name="adj" fmla="val 5000"/>
              </a:avLst>
            </a:prstGeom>
          </p:spPr>
          <p:style>
            <a:lnRef idx="2">
              <a:schemeClr val="dk2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2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7" name="CuadroTexto 16"/>
            <p:cNvSpPr txBox="1"/>
            <p:nvPr/>
          </p:nvSpPr>
          <p:spPr>
            <a:xfrm>
              <a:off x="18683" y="421092"/>
              <a:ext cx="2233206" cy="45390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2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0" tIns="65151" rIns="84455" bIns="0" numCol="1" spcCol="1270" anchor="t" anchorCtr="0">
              <a:noAutofit/>
            </a:bodyPr>
            <a:lstStyle/>
            <a:p>
              <a:pPr lvl="0" algn="ctr" defTabSz="8445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MX" sz="1900" dirty="0" smtClean="0">
                  <a:latin typeface="Gill Sans MT" panose="020B0502020104020203" pitchFamily="34" charset="0"/>
                </a:rPr>
                <a:t>Fuentes de información</a:t>
              </a:r>
            </a:p>
            <a:p>
              <a:pPr lvl="0" algn="ctr" defTabSz="8445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MX" sz="1900" kern="1200" dirty="0" smtClean="0">
                  <a:solidFill>
                    <a:schemeClr val="bg1">
                      <a:lumMod val="50000"/>
                    </a:schemeClr>
                  </a:solidFill>
                  <a:latin typeface="Gill Sans MT" panose="020B0502020104020203" pitchFamily="34" charset="0"/>
                </a:rPr>
                <a:t>177</a:t>
              </a:r>
              <a:endParaRPr lang="es-MX" sz="1900" kern="1200" dirty="0">
                <a:solidFill>
                  <a:schemeClr val="bg1">
                    <a:lumMod val="50000"/>
                  </a:schemeClr>
                </a:solidFill>
                <a:latin typeface="Gill Sans MT" panose="020B0502020104020203" pitchFamily="34" charset="0"/>
              </a:endParaRPr>
            </a:p>
          </p:txBody>
        </p:sp>
      </p:grpSp>
      <p:pic>
        <p:nvPicPr>
          <p:cNvPr id="18" name="Marcador de contenido 8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08788" y="1659155"/>
            <a:ext cx="457301" cy="457301"/>
          </a:xfrm>
        </p:spPr>
      </p:pic>
      <p:sp>
        <p:nvSpPr>
          <p:cNvPr id="19" name="Extracto 18"/>
          <p:cNvSpPr/>
          <p:nvPr/>
        </p:nvSpPr>
        <p:spPr>
          <a:xfrm rot="10800000">
            <a:off x="1575153" y="2791292"/>
            <a:ext cx="400413" cy="340427"/>
          </a:xfrm>
          <a:prstGeom prst="flowChartExtract">
            <a:avLst/>
          </a:prstGeom>
        </p:spPr>
        <p:style>
          <a:lnRef idx="2">
            <a:schemeClr val="dk2">
              <a:hueOff val="0"/>
              <a:satOff val="0"/>
              <a:lumOff val="0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2">
              <a:hueOff val="0"/>
              <a:satOff val="0"/>
              <a:lumOff val="0"/>
              <a:alphaOff val="0"/>
            </a:schemeClr>
          </a:fontRef>
        </p:style>
      </p:sp>
    </p:spTree>
    <p:extLst>
      <p:ext uri="{BB962C8B-B14F-4D97-AF65-F5344CB8AC3E}">
        <p14:creationId xmlns:p14="http://schemas.microsoft.com/office/powerpoint/2010/main" val="4440591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exto 1"/>
          <p:cNvSpPr>
            <a:spLocks noGrp="1"/>
          </p:cNvSpPr>
          <p:nvPr>
            <p:ph type="body" idx="1"/>
          </p:nvPr>
        </p:nvSpPr>
        <p:spPr>
          <a:xfrm>
            <a:off x="442692" y="723776"/>
            <a:ext cx="7945732" cy="479822"/>
          </a:xfrm>
        </p:spPr>
        <p:txBody>
          <a:bodyPr/>
          <a:lstStyle/>
          <a:p>
            <a:pPr>
              <a:spcBef>
                <a:spcPct val="0"/>
              </a:spcBef>
            </a:pPr>
            <a:r>
              <a:rPr lang="es-MX" sz="2200" dirty="0">
                <a:solidFill>
                  <a:srgbClr val="364F9D"/>
                </a:solidFill>
                <a:ea typeface="+mj-ea"/>
                <a:cs typeface="+mj-cs"/>
              </a:rPr>
              <a:t>Principales cambios en los </a:t>
            </a:r>
            <a:r>
              <a:rPr lang="es-MX" sz="2200" dirty="0" smtClean="0">
                <a:solidFill>
                  <a:srgbClr val="364F9D"/>
                </a:solidFill>
                <a:ea typeface="+mj-ea"/>
                <a:cs typeface="+mj-cs"/>
              </a:rPr>
              <a:t>indicadores (DADUV y AFBG)</a:t>
            </a:r>
            <a:endParaRPr lang="es-MX" sz="2200" dirty="0">
              <a:solidFill>
                <a:srgbClr val="364F9D"/>
              </a:solidFill>
              <a:ea typeface="+mj-ea"/>
              <a:cs typeface="+mj-cs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sz="half" idx="2"/>
          </p:nvPr>
        </p:nvSpPr>
        <p:spPr>
          <a:xfrm>
            <a:off x="442692" y="1419622"/>
            <a:ext cx="8161756" cy="3096344"/>
          </a:xfrm>
        </p:spPr>
        <p:txBody>
          <a:bodyPr>
            <a:normAutofit/>
          </a:bodyPr>
          <a:lstStyle/>
          <a:p>
            <a:r>
              <a:rPr lang="es-ES_tradnl" sz="1600" b="1" dirty="0" smtClean="0"/>
              <a:t>1.1.4.2 Distinciones por trayectoria académica</a:t>
            </a:r>
            <a:endParaRPr lang="es-MX" sz="1600" b="1" dirty="0" smtClean="0"/>
          </a:p>
          <a:p>
            <a:r>
              <a:rPr lang="es-MX" sz="1200" dirty="0" smtClean="0"/>
              <a:t>Cambia de ser </a:t>
            </a:r>
            <a:r>
              <a:rPr lang="es-MX" sz="1200" dirty="0" smtClean="0">
                <a:solidFill>
                  <a:schemeClr val="bg1">
                    <a:lumMod val="50000"/>
                  </a:schemeClr>
                </a:solidFill>
              </a:rPr>
              <a:t>registrado</a:t>
            </a:r>
            <a:r>
              <a:rPr lang="es-MX" sz="1200" dirty="0" smtClean="0">
                <a:solidFill>
                  <a:srgbClr val="00B050"/>
                </a:solidFill>
              </a:rPr>
              <a:t> </a:t>
            </a:r>
            <a:r>
              <a:rPr lang="es-MX" sz="1200" dirty="0" smtClean="0"/>
              <a:t>por el personal académico a ser reportado por distintas Fuentes de Información.</a:t>
            </a:r>
          </a:p>
          <a:p>
            <a:r>
              <a:rPr lang="es-MX" sz="1600" b="1" dirty="0"/>
              <a:t>1.2.2 Productos académicos de apoyo al aprendizaje</a:t>
            </a:r>
          </a:p>
          <a:p>
            <a:r>
              <a:rPr lang="es-MX" sz="1200" dirty="0"/>
              <a:t>Aumenta el puntaje mínimo de 5 a 8 y el puntaje máximo de 6 a </a:t>
            </a:r>
            <a:r>
              <a:rPr lang="es-MX" sz="1200" dirty="0" smtClean="0"/>
              <a:t>10.</a:t>
            </a:r>
          </a:p>
          <a:p>
            <a:r>
              <a:rPr lang="es-MX" sz="1600" b="1" dirty="0"/>
              <a:t>2.4.1 Dirección y/o codirección de trabajo </a:t>
            </a:r>
            <a:r>
              <a:rPr lang="es-MX" sz="1600" b="1" dirty="0" err="1"/>
              <a:t>recepcional</a:t>
            </a:r>
            <a:endParaRPr lang="es-MX" sz="1600" b="1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s-MX" sz="1200" dirty="0"/>
              <a:t>Se actualiza el nombre del indicador para considerar a la figura de codirector.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s-MX" sz="1200" dirty="0"/>
              <a:t>Se convierte en un indicador de rango, e</a:t>
            </a:r>
            <a:r>
              <a:rPr lang="es-ES_tradnl" sz="1200" dirty="0"/>
              <a:t>l puntaje máximo se otorga al director y </a:t>
            </a:r>
            <a:r>
              <a:rPr lang="es-MX" sz="1200" dirty="0"/>
              <a:t>e</a:t>
            </a:r>
            <a:r>
              <a:rPr lang="es-ES_tradnl" sz="1200" dirty="0"/>
              <a:t>l mínimo a la codirección que acredite, a través del Departamento de Superación Académica, la participación en Cuerpo Académico y que el trabajo </a:t>
            </a:r>
            <a:r>
              <a:rPr lang="es-ES_tradnl" sz="1200" dirty="0" err="1"/>
              <a:t>recepcional</a:t>
            </a:r>
            <a:r>
              <a:rPr lang="es-ES_tradnl" sz="1200" dirty="0"/>
              <a:t> corresponda a la LGAC.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s-ES_tradnl" sz="1200" dirty="0"/>
              <a:t>Solo se permite una codirección por trabajo </a:t>
            </a:r>
            <a:r>
              <a:rPr lang="es-ES_tradnl" sz="1200" dirty="0" err="1"/>
              <a:t>recepcional</a:t>
            </a:r>
            <a:r>
              <a:rPr lang="es-ES_tradnl" sz="1200" dirty="0"/>
              <a:t>. </a:t>
            </a:r>
          </a:p>
          <a:p>
            <a:endParaRPr lang="es-MX" sz="1200" dirty="0"/>
          </a:p>
          <a:p>
            <a:endParaRPr lang="es-MX" sz="1200" dirty="0" smtClean="0"/>
          </a:p>
        </p:txBody>
      </p:sp>
    </p:spTree>
    <p:extLst>
      <p:ext uri="{BB962C8B-B14F-4D97-AF65-F5344CB8AC3E}">
        <p14:creationId xmlns:p14="http://schemas.microsoft.com/office/powerpoint/2010/main" val="24790189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exto 1"/>
          <p:cNvSpPr>
            <a:spLocks noGrp="1"/>
          </p:cNvSpPr>
          <p:nvPr>
            <p:ph type="body" idx="1"/>
          </p:nvPr>
        </p:nvSpPr>
        <p:spPr>
          <a:xfrm>
            <a:off x="442692" y="723776"/>
            <a:ext cx="7945732" cy="479822"/>
          </a:xfrm>
        </p:spPr>
        <p:txBody>
          <a:bodyPr/>
          <a:lstStyle/>
          <a:p>
            <a:pPr>
              <a:spcBef>
                <a:spcPct val="0"/>
              </a:spcBef>
            </a:pPr>
            <a:r>
              <a:rPr lang="es-MX" sz="2200" dirty="0">
                <a:solidFill>
                  <a:srgbClr val="364F9D"/>
                </a:solidFill>
                <a:ea typeface="+mj-ea"/>
                <a:cs typeface="+mj-cs"/>
              </a:rPr>
              <a:t>Principales cambios en los </a:t>
            </a:r>
            <a:r>
              <a:rPr lang="es-MX" sz="2200" dirty="0" smtClean="0">
                <a:solidFill>
                  <a:srgbClr val="364F9D"/>
                </a:solidFill>
                <a:ea typeface="+mj-ea"/>
                <a:cs typeface="+mj-cs"/>
              </a:rPr>
              <a:t>indicadores (DADUV y AFBG)</a:t>
            </a:r>
            <a:endParaRPr lang="es-MX" sz="2200" dirty="0">
              <a:solidFill>
                <a:srgbClr val="364F9D"/>
              </a:solidFill>
              <a:ea typeface="+mj-ea"/>
              <a:cs typeface="+mj-cs"/>
            </a:endParaRPr>
          </a:p>
        </p:txBody>
      </p:sp>
      <p:sp>
        <p:nvSpPr>
          <p:cNvPr id="6" name="Marcador de contenido 2"/>
          <p:cNvSpPr>
            <a:spLocks noGrp="1"/>
          </p:cNvSpPr>
          <p:nvPr>
            <p:ph sz="half" idx="2"/>
          </p:nvPr>
        </p:nvSpPr>
        <p:spPr>
          <a:xfrm>
            <a:off x="442692" y="1419622"/>
            <a:ext cx="8161756" cy="3384376"/>
          </a:xfrm>
        </p:spPr>
        <p:txBody>
          <a:bodyPr>
            <a:norm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s-ES_tradnl" sz="1200" dirty="0"/>
              <a:t>Se reduce el tope máximo por indicador de 10 a 8.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s-ES_tradnl" sz="1200" dirty="0"/>
              <a:t>Se eliminan las </a:t>
            </a:r>
            <a:r>
              <a:rPr lang="es-ES_tradnl" sz="1200" dirty="0" err="1"/>
              <a:t>subvariables</a:t>
            </a:r>
            <a:r>
              <a:rPr lang="es-ES_tradnl" sz="1200" dirty="0"/>
              <a:t> Tesis y Otras modalidades de trabajo </a:t>
            </a:r>
            <a:r>
              <a:rPr lang="es-ES_tradnl" sz="1200" dirty="0" err="1"/>
              <a:t>recepcional</a:t>
            </a:r>
            <a:r>
              <a:rPr lang="es-ES_tradnl" sz="1200" dirty="0"/>
              <a:t> obteniendo un puntaje único para la </a:t>
            </a:r>
            <a:r>
              <a:rPr lang="es-MX" sz="1200" dirty="0"/>
              <a:t>modalidad de Licenciatura.</a:t>
            </a:r>
          </a:p>
          <a:p>
            <a:r>
              <a:rPr lang="es-MX" sz="1600" b="1" dirty="0" smtClean="0"/>
              <a:t>2.4.2.1 </a:t>
            </a:r>
            <a:r>
              <a:rPr lang="es-MX" sz="1600" b="1" dirty="0"/>
              <a:t>Miembro de comité o revisor de un trabajo </a:t>
            </a:r>
            <a:r>
              <a:rPr lang="es-MX" sz="1600" b="1" dirty="0" err="1"/>
              <a:t>recepcional</a:t>
            </a:r>
            <a:r>
              <a:rPr lang="es-MX" sz="1600" b="1" dirty="0"/>
              <a:t> </a:t>
            </a:r>
            <a:endParaRPr lang="es-MX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sz="1200" dirty="0"/>
              <a:t>Cambia de categoría pasando de Gestión académica y participación en cuerpos colegiados a Generación y aplicación del conocimiento.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sz="1200" dirty="0"/>
              <a:t>No se consideran en este indicador los puntaje máximos.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sz="1200" dirty="0"/>
              <a:t>No incluye al director ni codirector del trabajo </a:t>
            </a:r>
            <a:r>
              <a:rPr lang="es-MX" sz="1200" dirty="0" err="1"/>
              <a:t>recepcional</a:t>
            </a:r>
            <a:r>
              <a:rPr lang="es-MX" sz="1200" dirty="0"/>
              <a:t>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_tradnl" sz="1200" dirty="0"/>
              <a:t>Se eliminan las </a:t>
            </a:r>
            <a:r>
              <a:rPr lang="es-ES_tradnl" sz="1200" dirty="0" err="1"/>
              <a:t>subvariables</a:t>
            </a:r>
            <a:r>
              <a:rPr lang="es-ES_tradnl" sz="1200" dirty="0"/>
              <a:t> Tesis y Otras modalidades de trabajo </a:t>
            </a:r>
            <a:r>
              <a:rPr lang="es-ES_tradnl" sz="1200" dirty="0" err="1"/>
              <a:t>recepcional</a:t>
            </a:r>
            <a:r>
              <a:rPr lang="es-ES_tradnl" sz="1200" dirty="0"/>
              <a:t> obteniendo un puntaje único para la </a:t>
            </a:r>
            <a:r>
              <a:rPr lang="es-MX" sz="1200" dirty="0"/>
              <a:t>modalidad de Licenciatura</a:t>
            </a:r>
            <a:r>
              <a:rPr lang="es-MX" sz="1200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1827501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Marcador de texto 1"/>
          <p:cNvSpPr>
            <a:spLocks noGrp="1"/>
          </p:cNvSpPr>
          <p:nvPr>
            <p:ph type="body" idx="1"/>
          </p:nvPr>
        </p:nvSpPr>
        <p:spPr>
          <a:xfrm>
            <a:off x="442692" y="723776"/>
            <a:ext cx="7945732" cy="479822"/>
          </a:xfrm>
        </p:spPr>
        <p:txBody>
          <a:bodyPr/>
          <a:lstStyle/>
          <a:p>
            <a:pPr>
              <a:spcBef>
                <a:spcPct val="0"/>
              </a:spcBef>
            </a:pPr>
            <a:r>
              <a:rPr lang="es-MX" sz="2200" dirty="0">
                <a:solidFill>
                  <a:srgbClr val="364F9D"/>
                </a:solidFill>
                <a:ea typeface="+mj-ea"/>
                <a:cs typeface="+mj-cs"/>
              </a:rPr>
              <a:t>Principales cambios en los </a:t>
            </a:r>
            <a:r>
              <a:rPr lang="es-MX" sz="2200" dirty="0" smtClean="0">
                <a:solidFill>
                  <a:srgbClr val="364F9D"/>
                </a:solidFill>
                <a:ea typeface="+mj-ea"/>
                <a:cs typeface="+mj-cs"/>
              </a:rPr>
              <a:t>indicadores (DADUV y AFBG)</a:t>
            </a:r>
            <a:endParaRPr lang="es-MX" sz="2200" dirty="0">
              <a:solidFill>
                <a:srgbClr val="364F9D"/>
              </a:solidFill>
              <a:ea typeface="+mj-ea"/>
              <a:cs typeface="+mj-cs"/>
            </a:endParaRPr>
          </a:p>
        </p:txBody>
      </p:sp>
      <p:sp>
        <p:nvSpPr>
          <p:cNvPr id="6" name="Marcador de contenido 2"/>
          <p:cNvSpPr>
            <a:spLocks noGrp="1"/>
          </p:cNvSpPr>
          <p:nvPr>
            <p:ph sz="half" idx="2"/>
          </p:nvPr>
        </p:nvSpPr>
        <p:spPr>
          <a:xfrm>
            <a:off x="442692" y="1419622"/>
            <a:ext cx="8161756" cy="3384376"/>
          </a:xfrm>
        </p:spPr>
        <p:txBody>
          <a:bodyPr>
            <a:normAutofit/>
          </a:bodyPr>
          <a:lstStyle/>
          <a:p>
            <a:r>
              <a:rPr lang="es-MX" sz="1600" b="1" dirty="0"/>
              <a:t>3.4.1 Contribución en la elaboración del Plan de Desarrollo de la Entidad Académica (PLADEA)</a:t>
            </a:r>
            <a:r>
              <a:rPr lang="es-ES_tradnl" sz="1600" b="1" dirty="0"/>
              <a:t>.</a:t>
            </a:r>
          </a:p>
          <a:p>
            <a:r>
              <a:rPr lang="es-ES_tradnl" sz="1200" dirty="0"/>
              <a:t>Se elimina la </a:t>
            </a:r>
            <a:r>
              <a:rPr lang="es-ES_tradnl" sz="1200" dirty="0" err="1"/>
              <a:t>subvariable</a:t>
            </a:r>
            <a:r>
              <a:rPr lang="es-ES_tradnl" sz="1200" dirty="0"/>
              <a:t> Avances en el cumplimiento del PLADEA</a:t>
            </a:r>
          </a:p>
          <a:p>
            <a:r>
              <a:rPr lang="es-MX" sz="1600" b="1" dirty="0" smtClean="0"/>
              <a:t>3.5.3.1 </a:t>
            </a:r>
            <a:r>
              <a:rPr lang="es-MX" sz="1600" b="1" dirty="0"/>
              <a:t>Jurado de examen de experiencia </a:t>
            </a:r>
            <a:r>
              <a:rPr lang="es-MX" sz="1600" b="1" dirty="0" err="1"/>
              <a:t>recepcional</a:t>
            </a:r>
            <a:r>
              <a:rPr lang="es-MX" sz="1600" b="1" dirty="0"/>
              <a:t> o examen de grado </a:t>
            </a:r>
            <a:endParaRPr lang="es-ES_tradnl" sz="1600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_tradnl" sz="1200" dirty="0"/>
              <a:t>Se eliminan las </a:t>
            </a:r>
            <a:r>
              <a:rPr lang="es-ES_tradnl" sz="1200" dirty="0" err="1"/>
              <a:t>subvariables</a:t>
            </a:r>
            <a:r>
              <a:rPr lang="es-ES_tradnl" sz="1200" dirty="0"/>
              <a:t> Tesis y Otras modalidades de trabajo </a:t>
            </a:r>
            <a:r>
              <a:rPr lang="es-ES_tradnl" sz="1200" dirty="0" err="1"/>
              <a:t>recepcional</a:t>
            </a:r>
            <a:r>
              <a:rPr lang="es-ES_tradnl" sz="1200" dirty="0"/>
              <a:t> obteniendo un puntaje único para la </a:t>
            </a:r>
            <a:r>
              <a:rPr lang="es-MX" sz="1200" dirty="0"/>
              <a:t>modalidad de Licenciatura.</a:t>
            </a:r>
            <a:endParaRPr lang="es-MX" sz="1200" b="1" dirty="0"/>
          </a:p>
          <a:p>
            <a:r>
              <a:rPr lang="es-MX" sz="1600" b="1" dirty="0"/>
              <a:t>3.7.3.2 Comisión para la conducción de procesos de innovación, internacionalización e interculturalidad en la docencia, así como gestión académica y docente.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s-MX" sz="1200" dirty="0"/>
              <a:t>Aumenta el puntaje máximo de 15 a 30.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s-MX" sz="1200" dirty="0"/>
              <a:t>No se consideran las participaciones como revisor de trabajos </a:t>
            </a:r>
            <a:r>
              <a:rPr lang="es-MX" sz="1200" dirty="0" err="1"/>
              <a:t>recepcionales</a:t>
            </a:r>
            <a:r>
              <a:rPr lang="es-MX" sz="1200" dirty="0"/>
              <a:t> o tesis para pasar a concursos, ya que serán consideradas en el indicador 3.5.2 Miembro de órganos de evaluación de procesos académicos.</a:t>
            </a:r>
          </a:p>
          <a:p>
            <a:endParaRPr lang="es-MX" sz="1200" dirty="0"/>
          </a:p>
        </p:txBody>
      </p:sp>
    </p:spTree>
    <p:extLst>
      <p:ext uri="{BB962C8B-B14F-4D97-AF65-F5344CB8AC3E}">
        <p14:creationId xmlns:p14="http://schemas.microsoft.com/office/powerpoint/2010/main" val="29228656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sz="2200" dirty="0" smtClean="0"/>
              <a:t>Proceso</a:t>
            </a:r>
            <a:endParaRPr lang="es-MX" sz="2200" dirty="0"/>
          </a:p>
        </p:txBody>
      </p:sp>
      <p:graphicFrame>
        <p:nvGraphicFramePr>
          <p:cNvPr id="5" name="Diagrama 4">
            <a:extLst>
              <a:ext uri="{FF2B5EF4-FFF2-40B4-BE49-F238E27FC236}">
                <a16:creationId xmlns:a16="http://schemas.microsoft.com/office/drawing/2014/main" id="{8C9B1CBE-2AD8-C503-1549-678E6035368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935280191"/>
              </p:ext>
            </p:extLst>
          </p:nvPr>
        </p:nvGraphicFramePr>
        <p:xfrm>
          <a:off x="1259632" y="1131590"/>
          <a:ext cx="6968476" cy="356560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7" name="Imagen 6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1720" y="771550"/>
            <a:ext cx="720082" cy="720080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5565" y="783285"/>
            <a:ext cx="696610" cy="696610"/>
          </a:xfrm>
          <a:prstGeom prst="rect">
            <a:avLst/>
          </a:prstGeom>
        </p:spPr>
      </p:pic>
      <p:pic>
        <p:nvPicPr>
          <p:cNvPr id="10" name="Imagen 9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04248" y="845851"/>
            <a:ext cx="645779" cy="645779"/>
          </a:xfrm>
          <a:prstGeom prst="rect">
            <a:avLst/>
          </a:prstGeom>
        </p:spPr>
      </p:pic>
      <p:pic>
        <p:nvPicPr>
          <p:cNvPr id="11" name="Imagen 10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13656" y="4346931"/>
            <a:ext cx="432050" cy="432048"/>
          </a:xfrm>
          <a:prstGeom prst="rect">
            <a:avLst/>
          </a:prstGeom>
        </p:spPr>
      </p:pic>
      <p:sp>
        <p:nvSpPr>
          <p:cNvPr id="12" name="CuadroTexto 11">
            <a:extLst>
              <a:ext uri="{FF2B5EF4-FFF2-40B4-BE49-F238E27FC236}">
                <a16:creationId xmlns:a16="http://schemas.microsoft.com/office/drawing/2014/main" id="{B0236821-D8C7-2223-513B-1005A9BFE2F0}"/>
              </a:ext>
            </a:extLst>
          </p:cNvPr>
          <p:cNvSpPr txBox="1"/>
          <p:nvPr/>
        </p:nvSpPr>
        <p:spPr>
          <a:xfrm>
            <a:off x="4145706" y="4342333"/>
            <a:ext cx="215289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200" dirty="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  <a:cs typeface="+mn-cs"/>
              </a:rPr>
              <a:t>Calendario de cortes de información</a:t>
            </a:r>
          </a:p>
        </p:txBody>
      </p:sp>
    </p:spTree>
    <p:extLst>
      <p:ext uri="{BB962C8B-B14F-4D97-AF65-F5344CB8AC3E}">
        <p14:creationId xmlns:p14="http://schemas.microsoft.com/office/powerpoint/2010/main" val="25945758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theme/theme1.xml><?xml version="1.0" encoding="utf-8"?>
<a:theme xmlns:a="http://schemas.openxmlformats.org/drawingml/2006/main" name="3234 Presentacion PPT_16 a 9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ción2" id="{3DFFDB15-14F2-4DB4-ACD8-AED04BA92FC0}" vid="{FE3AA26B-0D80-49C3-80A4-43D86DF4AEEF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80A51 Presentacion PPT_16 a 9</Template>
  <TotalTime>2068</TotalTime>
  <Words>1635</Words>
  <Application>Microsoft Office PowerPoint</Application>
  <PresentationFormat>Presentación en pantalla (16:9)</PresentationFormat>
  <Paragraphs>154</Paragraphs>
  <Slides>23</Slides>
  <Notes>2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23</vt:i4>
      </vt:variant>
    </vt:vector>
  </HeadingPairs>
  <TitlesOfParts>
    <vt:vector size="29" baseType="lpstr">
      <vt:lpstr>Arial</vt:lpstr>
      <vt:lpstr>Calibri</vt:lpstr>
      <vt:lpstr>Calibri Light</vt:lpstr>
      <vt:lpstr>Gill Sans MT</vt:lpstr>
      <vt:lpstr>Times New Roman</vt:lpstr>
      <vt:lpstr>3234 Presentacion PPT_16 a 9</vt:lpstr>
      <vt:lpstr>Presentación de PowerPoint</vt:lpstr>
      <vt:lpstr>Presentación de PowerPoint</vt:lpstr>
      <vt:lpstr>Concentración de información de las Entidades Académicas y Dependencias</vt:lpstr>
      <vt:lpstr>Presentación de PowerPoint</vt:lpstr>
      <vt:lpstr>Numeralia del ejercicio 2021-2023</vt:lpstr>
      <vt:lpstr>Presentación de PowerPoint</vt:lpstr>
      <vt:lpstr>Presentación de PowerPoint</vt:lpstr>
      <vt:lpstr>Presentación de PowerPoint</vt:lpstr>
      <vt:lpstr>Proceso</vt:lpstr>
      <vt:lpstr>Proceso</vt:lpstr>
      <vt:lpstr>Sistema de Captura de Fuentes de Información (SiCFI)</vt:lpstr>
      <vt:lpstr>Indicadores</vt:lpstr>
      <vt:lpstr>Corte de información</vt:lpstr>
      <vt:lpstr>Revisión de información</vt:lpstr>
      <vt:lpstr>Consideraciones generales para evitar las inconsistencias</vt:lpstr>
      <vt:lpstr>Publicación de información</vt:lpstr>
      <vt:lpstr>Presentación de PowerPoint</vt:lpstr>
      <vt:lpstr>Presentación de PowerPoint</vt:lpstr>
      <vt:lpstr>Calendario</vt:lpstr>
      <vt:lpstr>Ejemplo de envío de inconsistencias</vt:lpstr>
      <vt:lpstr>Cierre del SiCFI</vt:lpstr>
      <vt:lpstr>Directorio DEA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Vasquez Medrano Alma Liliana</dc:creator>
  <cp:lastModifiedBy>Vasquez Medrano Alma Liliana</cp:lastModifiedBy>
  <cp:revision>95</cp:revision>
  <dcterms:created xsi:type="dcterms:W3CDTF">2024-02-21T15:45:22Z</dcterms:created>
  <dcterms:modified xsi:type="dcterms:W3CDTF">2024-10-09T19:17:00Z</dcterms:modified>
</cp:coreProperties>
</file>