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3" r:id="rId2"/>
    <p:sldId id="257" r:id="rId3"/>
    <p:sldId id="258" r:id="rId4"/>
    <p:sldId id="260" r:id="rId5"/>
    <p:sldId id="287" r:id="rId6"/>
    <p:sldId id="281" r:id="rId7"/>
    <p:sldId id="288" r:id="rId8"/>
    <p:sldId id="289" r:id="rId9"/>
    <p:sldId id="290" r:id="rId10"/>
    <p:sldId id="261" r:id="rId11"/>
    <p:sldId id="266" r:id="rId12"/>
    <p:sldId id="267" r:id="rId13"/>
    <p:sldId id="268" r:id="rId14"/>
    <p:sldId id="280" r:id="rId15"/>
    <p:sldId id="265" r:id="rId16"/>
    <p:sldId id="270" r:id="rId17"/>
    <p:sldId id="271" r:id="rId18"/>
    <p:sldId id="274" r:id="rId19"/>
    <p:sldId id="275" r:id="rId20"/>
    <p:sldId id="276" r:id="rId21"/>
    <p:sldId id="277" r:id="rId22"/>
    <p:sldId id="278" r:id="rId23"/>
    <p:sldId id="279" r:id="rId24"/>
    <p:sldId id="262" r:id="rId25"/>
    <p:sldId id="264" r:id="rId26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F9B1"/>
    <a:srgbClr val="18529D"/>
    <a:srgbClr val="28AD56"/>
    <a:srgbClr val="364F9D"/>
    <a:srgbClr val="9FCFA6"/>
    <a:srgbClr val="E6E6E6"/>
    <a:srgbClr val="E1E1E1"/>
    <a:srgbClr val="EBEBEB"/>
    <a:srgbClr val="F7F7F7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472" autoAdjust="0"/>
    <p:restoredTop sz="94660"/>
  </p:normalViewPr>
  <p:slideViewPr>
    <p:cSldViewPr>
      <p:cViewPr varScale="1">
        <p:scale>
          <a:sx n="144" d="100"/>
          <a:sy n="144" d="100"/>
        </p:scale>
        <p:origin x="27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E15C2-6D60-4A8A-ADBC-6BFFA3118B8E}" type="doc">
      <dgm:prSet loTypeId="urn:microsoft.com/office/officeart/2005/8/layout/hProcess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MX"/>
        </a:p>
      </dgm:t>
    </dgm:pt>
    <dgm:pt modelId="{C67BA90C-6F06-4B0E-8E53-C163A7D6B0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 recibe información</a:t>
          </a:r>
        </a:p>
      </dgm:t>
    </dgm:pt>
    <dgm:pt modelId="{37418DDA-DEC2-4924-B42A-53078DEC317D}" type="parTrans" cxnId="{9A95ACDB-EB22-4EF9-85A5-E3A32B0F2A12}">
      <dgm:prSet/>
      <dgm:spPr/>
      <dgm:t>
        <a:bodyPr/>
        <a:lstStyle/>
        <a:p>
          <a:endParaRPr lang="es-MX"/>
        </a:p>
      </dgm:t>
    </dgm:pt>
    <dgm:pt modelId="{BB743308-509C-4C41-8464-7048641AA7FF}" type="sibTrans" cxnId="{9A95ACDB-EB22-4EF9-85A5-E3A32B0F2A12}">
      <dgm:prSet/>
      <dgm:spPr/>
      <dgm:t>
        <a:bodyPr/>
        <a:lstStyle/>
        <a:p>
          <a:endParaRPr lang="es-MX"/>
        </a:p>
      </dgm:t>
    </dgm:pt>
    <dgm:pt modelId="{D726C93F-D778-4BB9-8869-454E96FF3F6E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gm:t>
    </dgm:pt>
    <dgm:pt modelId="{48FF210A-DA68-47E5-84EF-D2D9B749D882}" type="parTrans" cxnId="{05C5B5BA-C640-4EC7-9399-2838CD17F099}">
      <dgm:prSet/>
      <dgm:spPr/>
      <dgm:t>
        <a:bodyPr/>
        <a:lstStyle/>
        <a:p>
          <a:endParaRPr lang="es-MX"/>
        </a:p>
      </dgm:t>
    </dgm:pt>
    <dgm:pt modelId="{1DEFA2E6-C2FA-48DC-8B01-D0C8BFE51E32}" type="sibTrans" cxnId="{05C5B5BA-C640-4EC7-9399-2838CD17F099}">
      <dgm:prSet/>
      <dgm:spPr/>
      <dgm:t>
        <a:bodyPr/>
        <a:lstStyle/>
        <a:p>
          <a:endParaRPr lang="es-MX"/>
        </a:p>
      </dgm:t>
    </dgm:pt>
    <dgm:pt modelId="{A5B29FA9-D836-4B81-A042-9061DFC17304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Revisión</a:t>
          </a:r>
        </a:p>
      </dgm:t>
    </dgm:pt>
    <dgm:pt modelId="{97BC83C3-1CA4-4F4E-8980-566B79067AC8}" type="parTrans" cxnId="{CB85D031-2286-4790-95CE-D829F400D874}">
      <dgm:prSet/>
      <dgm:spPr/>
      <dgm:t>
        <a:bodyPr/>
        <a:lstStyle/>
        <a:p>
          <a:endParaRPr lang="es-MX"/>
        </a:p>
      </dgm:t>
    </dgm:pt>
    <dgm:pt modelId="{27BF4627-1177-445B-9C8F-E4963003657B}" type="sibTrans" cxnId="{CB85D031-2286-4790-95CE-D829F400D874}">
      <dgm:prSet/>
      <dgm:spPr/>
      <dgm:t>
        <a:bodyPr/>
        <a:lstStyle/>
        <a:p>
          <a:endParaRPr lang="es-MX"/>
        </a:p>
      </dgm:t>
    </dgm:pt>
    <dgm:pt modelId="{A1D627F7-1A58-49C4-8965-0C41D9180E98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gm:t>
    </dgm:pt>
    <dgm:pt modelId="{F6D8F67A-077A-443A-B537-51C46F7302E4}" type="parTrans" cxnId="{4D4C5DCB-720E-4BF7-88EC-A58A4A91CD9C}">
      <dgm:prSet/>
      <dgm:spPr/>
      <dgm:t>
        <a:bodyPr/>
        <a:lstStyle/>
        <a:p>
          <a:endParaRPr lang="es-MX"/>
        </a:p>
      </dgm:t>
    </dgm:pt>
    <dgm:pt modelId="{494226DC-0565-4F7D-8B9C-7521427EB2F5}" type="sibTrans" cxnId="{4D4C5DCB-720E-4BF7-88EC-A58A4A91CD9C}">
      <dgm:prSet/>
      <dgm:spPr/>
      <dgm:t>
        <a:bodyPr/>
        <a:lstStyle/>
        <a:p>
          <a:endParaRPr lang="es-MX"/>
        </a:p>
      </dgm:t>
    </dgm:pt>
    <dgm:pt modelId="{5BCDFA08-C7D6-4059-B39A-DA96086DE6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Separación</a:t>
          </a:r>
        </a:p>
      </dgm:t>
    </dgm:pt>
    <dgm:pt modelId="{649B3264-BFD0-4D83-84B3-3D4546F1A0A7}" type="parTrans" cxnId="{CC7EA4F4-2679-41EF-AE71-682FE64DAFA0}">
      <dgm:prSet/>
      <dgm:spPr/>
      <dgm:t>
        <a:bodyPr/>
        <a:lstStyle/>
        <a:p>
          <a:endParaRPr lang="es-MX"/>
        </a:p>
      </dgm:t>
    </dgm:pt>
    <dgm:pt modelId="{D01D493C-966E-47DE-90B3-3B92C034BCFD}" type="sibTrans" cxnId="{CC7EA4F4-2679-41EF-AE71-682FE64DAFA0}">
      <dgm:prSet/>
      <dgm:spPr/>
      <dgm:t>
        <a:bodyPr/>
        <a:lstStyle/>
        <a:p>
          <a:endParaRPr lang="es-MX"/>
        </a:p>
      </dgm:t>
    </dgm:pt>
    <dgm:pt modelId="{D6458E83-BF52-4EBE-A9A6-077D9EF3D577}">
      <dgm:prSet phldrT="[Texto]" custT="1"/>
      <dgm:spPr/>
      <dgm:t>
        <a:bodyPr/>
        <a:lstStyle/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gm:t>
    </dgm:pt>
    <dgm:pt modelId="{F1024425-839E-47EE-A785-260FAF156915}" type="parTrans" cxnId="{2EA5C57E-335E-41A4-B07B-6192D5ABB047}">
      <dgm:prSet/>
      <dgm:spPr/>
      <dgm:t>
        <a:bodyPr/>
        <a:lstStyle/>
        <a:p>
          <a:endParaRPr lang="es-MX"/>
        </a:p>
      </dgm:t>
    </dgm:pt>
    <dgm:pt modelId="{0A7106C5-66F9-42C0-A8E0-3A3C0F9E4E78}" type="sibTrans" cxnId="{2EA5C57E-335E-41A4-B07B-6192D5ABB047}">
      <dgm:prSet/>
      <dgm:spPr/>
      <dgm:t>
        <a:bodyPr/>
        <a:lstStyle/>
        <a:p>
          <a:endParaRPr lang="es-MX"/>
        </a:p>
      </dgm:t>
    </dgm:pt>
    <dgm:pt modelId="{85FDFE7C-E8DE-4F38-8E16-86CC11D58F1A}" type="pres">
      <dgm:prSet presAssocID="{927E15C2-6D60-4A8A-ADBC-6BFFA3118B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026894-CB22-4C2A-969C-0EA725CA2316}" type="pres">
      <dgm:prSet presAssocID="{C67BA90C-6F06-4B0E-8E53-C163A7D6B0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90F8A5-BFFE-41BD-B8D5-6692FF3C12D5}" type="pres">
      <dgm:prSet presAssocID="{C67BA90C-6F06-4B0E-8E53-C163A7D6B0EC}" presName="bgRect" presStyleLbl="node1" presStyleIdx="0" presStyleCnt="3"/>
      <dgm:spPr/>
      <dgm:t>
        <a:bodyPr/>
        <a:lstStyle/>
        <a:p>
          <a:endParaRPr lang="es-ES"/>
        </a:p>
      </dgm:t>
    </dgm:pt>
    <dgm:pt modelId="{A465C540-E92E-4C53-8CCF-33AA30404B21}" type="pres">
      <dgm:prSet presAssocID="{C67BA90C-6F06-4B0E-8E53-C163A7D6B0E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2EB130-484F-4E3E-81CD-4A1D554F0946}" type="pres">
      <dgm:prSet presAssocID="{C67BA90C-6F06-4B0E-8E53-C163A7D6B0E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89EE5C-5866-484C-809D-2A8081F18A18}" type="pres">
      <dgm:prSet presAssocID="{BB743308-509C-4C41-8464-7048641AA7FF}" presName="hSp" presStyleCnt="0"/>
      <dgm:spPr/>
      <dgm:t>
        <a:bodyPr/>
        <a:lstStyle/>
        <a:p>
          <a:endParaRPr lang="es-ES"/>
        </a:p>
      </dgm:t>
    </dgm:pt>
    <dgm:pt modelId="{F1783DA7-FE5C-438B-A8AD-F483F1544A4D}" type="pres">
      <dgm:prSet presAssocID="{BB743308-509C-4C41-8464-7048641AA7FF}" presName="vProcSp" presStyleCnt="0"/>
      <dgm:spPr/>
      <dgm:t>
        <a:bodyPr/>
        <a:lstStyle/>
        <a:p>
          <a:endParaRPr lang="es-ES"/>
        </a:p>
      </dgm:t>
    </dgm:pt>
    <dgm:pt modelId="{83C4F7FB-2138-468D-839C-3FD5E5FCA4C5}" type="pres">
      <dgm:prSet presAssocID="{BB743308-509C-4C41-8464-7048641AA7FF}" presName="vSp1" presStyleCnt="0"/>
      <dgm:spPr/>
      <dgm:t>
        <a:bodyPr/>
        <a:lstStyle/>
        <a:p>
          <a:endParaRPr lang="es-ES"/>
        </a:p>
      </dgm:t>
    </dgm:pt>
    <dgm:pt modelId="{B8017577-07F8-4AA7-8065-6B8CC1F53B47}" type="pres">
      <dgm:prSet presAssocID="{BB743308-509C-4C41-8464-7048641AA7FF}" presName="simulatedConn" presStyleLbl="solidFgAcc1" presStyleIdx="0" presStyleCnt="2"/>
      <dgm:spPr/>
      <dgm:t>
        <a:bodyPr/>
        <a:lstStyle/>
        <a:p>
          <a:endParaRPr lang="es-ES"/>
        </a:p>
      </dgm:t>
    </dgm:pt>
    <dgm:pt modelId="{5A7BA885-F0F1-4B9C-B65A-53044F325187}" type="pres">
      <dgm:prSet presAssocID="{BB743308-509C-4C41-8464-7048641AA7FF}" presName="vSp2" presStyleCnt="0"/>
      <dgm:spPr/>
      <dgm:t>
        <a:bodyPr/>
        <a:lstStyle/>
        <a:p>
          <a:endParaRPr lang="es-ES"/>
        </a:p>
      </dgm:t>
    </dgm:pt>
    <dgm:pt modelId="{8D8FF58E-1A04-4F7F-A575-CB53FAB830CF}" type="pres">
      <dgm:prSet presAssocID="{BB743308-509C-4C41-8464-7048641AA7FF}" presName="sibTrans" presStyleCnt="0"/>
      <dgm:spPr/>
      <dgm:t>
        <a:bodyPr/>
        <a:lstStyle/>
        <a:p>
          <a:endParaRPr lang="es-ES"/>
        </a:p>
      </dgm:t>
    </dgm:pt>
    <dgm:pt modelId="{983E7CD9-FC4B-4D80-AAEF-50C70E7021E8}" type="pres">
      <dgm:prSet presAssocID="{A5B29FA9-D836-4B81-A042-9061DFC1730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7D6E0B-A541-4C4E-9841-0D387CFB8DBF}" type="pres">
      <dgm:prSet presAssocID="{A5B29FA9-D836-4B81-A042-9061DFC17304}" presName="bgRect" presStyleLbl="node1" presStyleIdx="1" presStyleCnt="3"/>
      <dgm:spPr/>
      <dgm:t>
        <a:bodyPr/>
        <a:lstStyle/>
        <a:p>
          <a:endParaRPr lang="es-ES"/>
        </a:p>
      </dgm:t>
    </dgm:pt>
    <dgm:pt modelId="{455F8D4C-2FFC-406E-BEBF-1E9CD53FF420}" type="pres">
      <dgm:prSet presAssocID="{A5B29FA9-D836-4B81-A042-9061DFC17304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C3E975-99C8-4412-B382-F183EAFFB53E}" type="pres">
      <dgm:prSet presAssocID="{A5B29FA9-D836-4B81-A042-9061DFC17304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4A1E2D-4E29-426C-BFE1-1079D6A7DA36}" type="pres">
      <dgm:prSet presAssocID="{27BF4627-1177-445B-9C8F-E4963003657B}" presName="hSp" presStyleCnt="0"/>
      <dgm:spPr/>
      <dgm:t>
        <a:bodyPr/>
        <a:lstStyle/>
        <a:p>
          <a:endParaRPr lang="es-ES"/>
        </a:p>
      </dgm:t>
    </dgm:pt>
    <dgm:pt modelId="{66BD97DF-FD9F-48B9-B3D3-B9B43352394D}" type="pres">
      <dgm:prSet presAssocID="{27BF4627-1177-445B-9C8F-E4963003657B}" presName="vProcSp" presStyleCnt="0"/>
      <dgm:spPr/>
      <dgm:t>
        <a:bodyPr/>
        <a:lstStyle/>
        <a:p>
          <a:endParaRPr lang="es-ES"/>
        </a:p>
      </dgm:t>
    </dgm:pt>
    <dgm:pt modelId="{455C26D8-EFE3-4242-98FF-541A9328C220}" type="pres">
      <dgm:prSet presAssocID="{27BF4627-1177-445B-9C8F-E4963003657B}" presName="vSp1" presStyleCnt="0"/>
      <dgm:spPr/>
      <dgm:t>
        <a:bodyPr/>
        <a:lstStyle/>
        <a:p>
          <a:endParaRPr lang="es-ES"/>
        </a:p>
      </dgm:t>
    </dgm:pt>
    <dgm:pt modelId="{E4F9B074-18CA-4FBA-AB32-3744D96DE60D}" type="pres">
      <dgm:prSet presAssocID="{27BF4627-1177-445B-9C8F-E4963003657B}" presName="simulatedConn" presStyleLbl="solidFgAcc1" presStyleIdx="1" presStyleCnt="2"/>
      <dgm:spPr/>
      <dgm:t>
        <a:bodyPr/>
        <a:lstStyle/>
        <a:p>
          <a:endParaRPr lang="es-ES"/>
        </a:p>
      </dgm:t>
    </dgm:pt>
    <dgm:pt modelId="{AEA005A9-49E9-4A92-89B6-6C3BED26EC98}" type="pres">
      <dgm:prSet presAssocID="{27BF4627-1177-445B-9C8F-E4963003657B}" presName="vSp2" presStyleCnt="0"/>
      <dgm:spPr/>
      <dgm:t>
        <a:bodyPr/>
        <a:lstStyle/>
        <a:p>
          <a:endParaRPr lang="es-ES"/>
        </a:p>
      </dgm:t>
    </dgm:pt>
    <dgm:pt modelId="{3F70ABF6-4306-40E8-BDA2-F8C243FC8A33}" type="pres">
      <dgm:prSet presAssocID="{27BF4627-1177-445B-9C8F-E4963003657B}" presName="sibTrans" presStyleCnt="0"/>
      <dgm:spPr/>
      <dgm:t>
        <a:bodyPr/>
        <a:lstStyle/>
        <a:p>
          <a:endParaRPr lang="es-ES"/>
        </a:p>
      </dgm:t>
    </dgm:pt>
    <dgm:pt modelId="{3051F359-C9E1-4C5D-8F8A-0F9654E92047}" type="pres">
      <dgm:prSet presAssocID="{5BCDFA08-C7D6-4059-B39A-DA96086DE6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BD0DBE-8210-4C3A-9162-07DEF4E52776}" type="pres">
      <dgm:prSet presAssocID="{5BCDFA08-C7D6-4059-B39A-DA96086DE6EC}" presName="bgRect" presStyleLbl="node1" presStyleIdx="2" presStyleCnt="3"/>
      <dgm:spPr/>
      <dgm:t>
        <a:bodyPr/>
        <a:lstStyle/>
        <a:p>
          <a:endParaRPr lang="es-ES"/>
        </a:p>
      </dgm:t>
    </dgm:pt>
    <dgm:pt modelId="{231B4BAC-6E9B-4E47-9816-06E93E11D1CC}" type="pres">
      <dgm:prSet presAssocID="{5BCDFA08-C7D6-4059-B39A-DA96086DE6E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0D5F1C-E829-4F40-8E97-D41CDE8E3666}" type="pres">
      <dgm:prSet presAssocID="{5BCDFA08-C7D6-4059-B39A-DA96086DE6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20E08E5-9EE4-402F-99EA-FDA11BC40066}" type="presOf" srcId="{A5B29FA9-D836-4B81-A042-9061DFC17304}" destId="{455F8D4C-2FFC-406E-BEBF-1E9CD53FF420}" srcOrd="1" destOrd="0" presId="urn:microsoft.com/office/officeart/2005/8/layout/hProcess7"/>
    <dgm:cxn modelId="{B8C81FB1-4231-416B-BEF6-877E379C24ED}" type="presOf" srcId="{C67BA90C-6F06-4B0E-8E53-C163A7D6B0EC}" destId="{A465C540-E92E-4C53-8CCF-33AA30404B21}" srcOrd="1" destOrd="0" presId="urn:microsoft.com/office/officeart/2005/8/layout/hProcess7"/>
    <dgm:cxn modelId="{CB85D031-2286-4790-95CE-D829F400D874}" srcId="{927E15C2-6D60-4A8A-ADBC-6BFFA3118B8E}" destId="{A5B29FA9-D836-4B81-A042-9061DFC17304}" srcOrd="1" destOrd="0" parTransId="{97BC83C3-1CA4-4F4E-8980-566B79067AC8}" sibTransId="{27BF4627-1177-445B-9C8F-E4963003657B}"/>
    <dgm:cxn modelId="{973CECF0-2234-4AE9-BF89-43E3531DF1C5}" type="presOf" srcId="{C67BA90C-6F06-4B0E-8E53-C163A7D6B0EC}" destId="{8190F8A5-BFFE-41BD-B8D5-6692FF3C12D5}" srcOrd="0" destOrd="0" presId="urn:microsoft.com/office/officeart/2005/8/layout/hProcess7"/>
    <dgm:cxn modelId="{4D4C5DCB-720E-4BF7-88EC-A58A4A91CD9C}" srcId="{A5B29FA9-D836-4B81-A042-9061DFC17304}" destId="{A1D627F7-1A58-49C4-8965-0C41D9180E98}" srcOrd="0" destOrd="0" parTransId="{F6D8F67A-077A-443A-B537-51C46F7302E4}" sibTransId="{494226DC-0565-4F7D-8B9C-7521427EB2F5}"/>
    <dgm:cxn modelId="{9E4F9764-4921-4DC6-8B8B-97B10B9ABB4F}" type="presOf" srcId="{A1D627F7-1A58-49C4-8965-0C41D9180E98}" destId="{5BC3E975-99C8-4412-B382-F183EAFFB53E}" srcOrd="0" destOrd="0" presId="urn:microsoft.com/office/officeart/2005/8/layout/hProcess7"/>
    <dgm:cxn modelId="{05C5B5BA-C640-4EC7-9399-2838CD17F099}" srcId="{C67BA90C-6F06-4B0E-8E53-C163A7D6B0EC}" destId="{D726C93F-D778-4BB9-8869-454E96FF3F6E}" srcOrd="0" destOrd="0" parTransId="{48FF210A-DA68-47E5-84EF-D2D9B749D882}" sibTransId="{1DEFA2E6-C2FA-48DC-8B01-D0C8BFE51E32}"/>
    <dgm:cxn modelId="{44F776EB-D6A4-46CF-8A15-B05BDD523E21}" type="presOf" srcId="{D6458E83-BF52-4EBE-A9A6-077D9EF3D577}" destId="{BD0D5F1C-E829-4F40-8E97-D41CDE8E3666}" srcOrd="0" destOrd="0" presId="urn:microsoft.com/office/officeart/2005/8/layout/hProcess7"/>
    <dgm:cxn modelId="{9A95ACDB-EB22-4EF9-85A5-E3A32B0F2A12}" srcId="{927E15C2-6D60-4A8A-ADBC-6BFFA3118B8E}" destId="{C67BA90C-6F06-4B0E-8E53-C163A7D6B0EC}" srcOrd="0" destOrd="0" parTransId="{37418DDA-DEC2-4924-B42A-53078DEC317D}" sibTransId="{BB743308-509C-4C41-8464-7048641AA7FF}"/>
    <dgm:cxn modelId="{8AB76D83-8C60-43E9-A319-37D74E2D6745}" type="presOf" srcId="{A5B29FA9-D836-4B81-A042-9061DFC17304}" destId="{4B7D6E0B-A541-4C4E-9841-0D387CFB8DBF}" srcOrd="0" destOrd="0" presId="urn:microsoft.com/office/officeart/2005/8/layout/hProcess7"/>
    <dgm:cxn modelId="{17F73C44-93A5-4809-8C4D-5053C20E3CAB}" type="presOf" srcId="{5BCDFA08-C7D6-4059-B39A-DA96086DE6EC}" destId="{231B4BAC-6E9B-4E47-9816-06E93E11D1CC}" srcOrd="1" destOrd="0" presId="urn:microsoft.com/office/officeart/2005/8/layout/hProcess7"/>
    <dgm:cxn modelId="{022D7D97-41E5-44A5-B0F4-163C3E7E0E40}" type="presOf" srcId="{5BCDFA08-C7D6-4059-B39A-DA96086DE6EC}" destId="{A2BD0DBE-8210-4C3A-9162-07DEF4E52776}" srcOrd="0" destOrd="0" presId="urn:microsoft.com/office/officeart/2005/8/layout/hProcess7"/>
    <dgm:cxn modelId="{2EA5C57E-335E-41A4-B07B-6192D5ABB047}" srcId="{5BCDFA08-C7D6-4059-B39A-DA96086DE6EC}" destId="{D6458E83-BF52-4EBE-A9A6-077D9EF3D577}" srcOrd="0" destOrd="0" parTransId="{F1024425-839E-47EE-A785-260FAF156915}" sibTransId="{0A7106C5-66F9-42C0-A8E0-3A3C0F9E4E78}"/>
    <dgm:cxn modelId="{CC7EA4F4-2679-41EF-AE71-682FE64DAFA0}" srcId="{927E15C2-6D60-4A8A-ADBC-6BFFA3118B8E}" destId="{5BCDFA08-C7D6-4059-B39A-DA96086DE6EC}" srcOrd="2" destOrd="0" parTransId="{649B3264-BFD0-4D83-84B3-3D4546F1A0A7}" sibTransId="{D01D493C-966E-47DE-90B3-3B92C034BCFD}"/>
    <dgm:cxn modelId="{E705DFF5-1BAF-484F-B7A8-F529FF54F6EA}" type="presOf" srcId="{D726C93F-D778-4BB9-8869-454E96FF3F6E}" destId="{042EB130-484F-4E3E-81CD-4A1D554F0946}" srcOrd="0" destOrd="0" presId="urn:microsoft.com/office/officeart/2005/8/layout/hProcess7"/>
    <dgm:cxn modelId="{6E14469E-3ADD-4033-BAB4-D15F4BB56467}" type="presOf" srcId="{927E15C2-6D60-4A8A-ADBC-6BFFA3118B8E}" destId="{85FDFE7C-E8DE-4F38-8E16-86CC11D58F1A}" srcOrd="0" destOrd="0" presId="urn:microsoft.com/office/officeart/2005/8/layout/hProcess7"/>
    <dgm:cxn modelId="{AFC912CD-78C5-4853-8BDA-B3471404879B}" type="presParOf" srcId="{85FDFE7C-E8DE-4F38-8E16-86CC11D58F1A}" destId="{1F026894-CB22-4C2A-969C-0EA725CA2316}" srcOrd="0" destOrd="0" presId="urn:microsoft.com/office/officeart/2005/8/layout/hProcess7"/>
    <dgm:cxn modelId="{621D5AC1-3B4C-4B12-B7A4-999391588D79}" type="presParOf" srcId="{1F026894-CB22-4C2A-969C-0EA725CA2316}" destId="{8190F8A5-BFFE-41BD-B8D5-6692FF3C12D5}" srcOrd="0" destOrd="0" presId="urn:microsoft.com/office/officeart/2005/8/layout/hProcess7"/>
    <dgm:cxn modelId="{8599AFDE-0AFD-4D74-A1F8-C23770168A51}" type="presParOf" srcId="{1F026894-CB22-4C2A-969C-0EA725CA2316}" destId="{A465C540-E92E-4C53-8CCF-33AA30404B21}" srcOrd="1" destOrd="0" presId="urn:microsoft.com/office/officeart/2005/8/layout/hProcess7"/>
    <dgm:cxn modelId="{A3705C3C-EFE5-4520-8FBA-A1D60E8A2510}" type="presParOf" srcId="{1F026894-CB22-4C2A-969C-0EA725CA2316}" destId="{042EB130-484F-4E3E-81CD-4A1D554F0946}" srcOrd="2" destOrd="0" presId="urn:microsoft.com/office/officeart/2005/8/layout/hProcess7"/>
    <dgm:cxn modelId="{8816C692-5049-4359-A1EB-1C83B1A3A7FD}" type="presParOf" srcId="{85FDFE7C-E8DE-4F38-8E16-86CC11D58F1A}" destId="{3889EE5C-5866-484C-809D-2A8081F18A18}" srcOrd="1" destOrd="0" presId="urn:microsoft.com/office/officeart/2005/8/layout/hProcess7"/>
    <dgm:cxn modelId="{8E35D9DC-6876-4511-94BB-5B49AC34CE65}" type="presParOf" srcId="{85FDFE7C-E8DE-4F38-8E16-86CC11D58F1A}" destId="{F1783DA7-FE5C-438B-A8AD-F483F1544A4D}" srcOrd="2" destOrd="0" presId="urn:microsoft.com/office/officeart/2005/8/layout/hProcess7"/>
    <dgm:cxn modelId="{264DC42C-2B33-4B75-A71C-BB9FC640C26F}" type="presParOf" srcId="{F1783DA7-FE5C-438B-A8AD-F483F1544A4D}" destId="{83C4F7FB-2138-468D-839C-3FD5E5FCA4C5}" srcOrd="0" destOrd="0" presId="urn:microsoft.com/office/officeart/2005/8/layout/hProcess7"/>
    <dgm:cxn modelId="{F604D2AE-1AC4-4DB5-B225-3FD00A6A3E60}" type="presParOf" srcId="{F1783DA7-FE5C-438B-A8AD-F483F1544A4D}" destId="{B8017577-07F8-4AA7-8065-6B8CC1F53B47}" srcOrd="1" destOrd="0" presId="urn:microsoft.com/office/officeart/2005/8/layout/hProcess7"/>
    <dgm:cxn modelId="{0736A894-7B6C-408F-8D8C-4632064425E4}" type="presParOf" srcId="{F1783DA7-FE5C-438B-A8AD-F483F1544A4D}" destId="{5A7BA885-F0F1-4B9C-B65A-53044F325187}" srcOrd="2" destOrd="0" presId="urn:microsoft.com/office/officeart/2005/8/layout/hProcess7"/>
    <dgm:cxn modelId="{1F495B67-423F-4FFA-BA39-BA796E68A041}" type="presParOf" srcId="{85FDFE7C-E8DE-4F38-8E16-86CC11D58F1A}" destId="{8D8FF58E-1A04-4F7F-A575-CB53FAB830CF}" srcOrd="3" destOrd="0" presId="urn:microsoft.com/office/officeart/2005/8/layout/hProcess7"/>
    <dgm:cxn modelId="{0672E79A-09A9-4519-9AD7-59CAFD72B1F2}" type="presParOf" srcId="{85FDFE7C-E8DE-4F38-8E16-86CC11D58F1A}" destId="{983E7CD9-FC4B-4D80-AAEF-50C70E7021E8}" srcOrd="4" destOrd="0" presId="urn:microsoft.com/office/officeart/2005/8/layout/hProcess7"/>
    <dgm:cxn modelId="{6B6B0B90-497E-473C-93BE-B988B9F64B99}" type="presParOf" srcId="{983E7CD9-FC4B-4D80-AAEF-50C70E7021E8}" destId="{4B7D6E0B-A541-4C4E-9841-0D387CFB8DBF}" srcOrd="0" destOrd="0" presId="urn:microsoft.com/office/officeart/2005/8/layout/hProcess7"/>
    <dgm:cxn modelId="{03B2E0DD-A588-4D69-8D61-97AC92C0BCB5}" type="presParOf" srcId="{983E7CD9-FC4B-4D80-AAEF-50C70E7021E8}" destId="{455F8D4C-2FFC-406E-BEBF-1E9CD53FF420}" srcOrd="1" destOrd="0" presId="urn:microsoft.com/office/officeart/2005/8/layout/hProcess7"/>
    <dgm:cxn modelId="{8A951C2A-9237-4640-93F9-2AFEED2433C0}" type="presParOf" srcId="{983E7CD9-FC4B-4D80-AAEF-50C70E7021E8}" destId="{5BC3E975-99C8-4412-B382-F183EAFFB53E}" srcOrd="2" destOrd="0" presId="urn:microsoft.com/office/officeart/2005/8/layout/hProcess7"/>
    <dgm:cxn modelId="{69BC9EF2-89D9-46D8-9E40-32B81AF784CB}" type="presParOf" srcId="{85FDFE7C-E8DE-4F38-8E16-86CC11D58F1A}" destId="{B24A1E2D-4E29-426C-BFE1-1079D6A7DA36}" srcOrd="5" destOrd="0" presId="urn:microsoft.com/office/officeart/2005/8/layout/hProcess7"/>
    <dgm:cxn modelId="{0F409F3C-375E-48D7-A6A4-14D0D5C5D6CB}" type="presParOf" srcId="{85FDFE7C-E8DE-4F38-8E16-86CC11D58F1A}" destId="{66BD97DF-FD9F-48B9-B3D3-B9B43352394D}" srcOrd="6" destOrd="0" presId="urn:microsoft.com/office/officeart/2005/8/layout/hProcess7"/>
    <dgm:cxn modelId="{4DCE5FE1-EA48-4F0D-B9A1-A91861F9F96B}" type="presParOf" srcId="{66BD97DF-FD9F-48B9-B3D3-B9B43352394D}" destId="{455C26D8-EFE3-4242-98FF-541A9328C220}" srcOrd="0" destOrd="0" presId="urn:microsoft.com/office/officeart/2005/8/layout/hProcess7"/>
    <dgm:cxn modelId="{DE5283B9-AAD5-4EA6-A14D-1D29FEAA363A}" type="presParOf" srcId="{66BD97DF-FD9F-48B9-B3D3-B9B43352394D}" destId="{E4F9B074-18CA-4FBA-AB32-3744D96DE60D}" srcOrd="1" destOrd="0" presId="urn:microsoft.com/office/officeart/2005/8/layout/hProcess7"/>
    <dgm:cxn modelId="{8084FDE9-EE75-45A7-A666-71677C92423D}" type="presParOf" srcId="{66BD97DF-FD9F-48B9-B3D3-B9B43352394D}" destId="{AEA005A9-49E9-4A92-89B6-6C3BED26EC98}" srcOrd="2" destOrd="0" presId="urn:microsoft.com/office/officeart/2005/8/layout/hProcess7"/>
    <dgm:cxn modelId="{264D0100-F25A-4D16-A7B5-B747AC2B7F10}" type="presParOf" srcId="{85FDFE7C-E8DE-4F38-8E16-86CC11D58F1A}" destId="{3F70ABF6-4306-40E8-BDA2-F8C243FC8A33}" srcOrd="7" destOrd="0" presId="urn:microsoft.com/office/officeart/2005/8/layout/hProcess7"/>
    <dgm:cxn modelId="{C9277637-08D2-43E1-998D-6F8432788A0D}" type="presParOf" srcId="{85FDFE7C-E8DE-4F38-8E16-86CC11D58F1A}" destId="{3051F359-C9E1-4C5D-8F8A-0F9654E92047}" srcOrd="8" destOrd="0" presId="urn:microsoft.com/office/officeart/2005/8/layout/hProcess7"/>
    <dgm:cxn modelId="{4512E92B-4BF7-4F86-A2AD-0D014CCC50D5}" type="presParOf" srcId="{3051F359-C9E1-4C5D-8F8A-0F9654E92047}" destId="{A2BD0DBE-8210-4C3A-9162-07DEF4E52776}" srcOrd="0" destOrd="0" presId="urn:microsoft.com/office/officeart/2005/8/layout/hProcess7"/>
    <dgm:cxn modelId="{5EA99B17-261A-4C81-940F-D416D37811AB}" type="presParOf" srcId="{3051F359-C9E1-4C5D-8F8A-0F9654E92047}" destId="{231B4BAC-6E9B-4E47-9816-06E93E11D1CC}" srcOrd="1" destOrd="0" presId="urn:microsoft.com/office/officeart/2005/8/layout/hProcess7"/>
    <dgm:cxn modelId="{FDDFDC07-03C4-4AE1-B808-FD77737E04E0}" type="presParOf" srcId="{3051F359-C9E1-4C5D-8F8A-0F9654E92047}" destId="{BD0D5F1C-E829-4F40-8E97-D41CDE8E366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0F8A5-BFFE-41BD-B8D5-6692FF3C12D5}">
      <dsp:nvSpPr>
        <dsp:cNvPr id="0" name=""/>
        <dsp:cNvSpPr/>
      </dsp:nvSpPr>
      <dsp:spPr>
        <a:xfrm>
          <a:off x="527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 recibe información</a:t>
          </a:r>
        </a:p>
      </dsp:txBody>
      <dsp:txXfrm rot="16200000">
        <a:off x="-889123" y="1310743"/>
        <a:ext cx="2233206" cy="453903"/>
      </dsp:txXfrm>
    </dsp:sp>
    <dsp:sp modelId="{042EB130-484F-4E3E-81CD-4A1D554F0946}">
      <dsp:nvSpPr>
        <dsp:cNvPr id="0" name=""/>
        <dsp:cNvSpPr/>
      </dsp:nvSpPr>
      <dsp:spPr>
        <a:xfrm>
          <a:off x="454431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sp:txBody>
      <dsp:txXfrm>
        <a:off x="454431" y="421092"/>
        <a:ext cx="1690791" cy="2723421"/>
      </dsp:txXfrm>
    </dsp:sp>
    <dsp:sp modelId="{4B7D6E0B-A541-4C4E-9841-0D387CFB8DBF}">
      <dsp:nvSpPr>
        <dsp:cNvPr id="0" name=""/>
        <dsp:cNvSpPr/>
      </dsp:nvSpPr>
      <dsp:spPr>
        <a:xfrm>
          <a:off x="2349478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Revisión</a:t>
          </a:r>
        </a:p>
      </dsp:txBody>
      <dsp:txXfrm rot="16200000">
        <a:off x="1459827" y="1310743"/>
        <a:ext cx="2233206" cy="453903"/>
      </dsp:txXfrm>
    </dsp:sp>
    <dsp:sp modelId="{B8017577-07F8-4AA7-8065-6B8CC1F53B47}">
      <dsp:nvSpPr>
        <dsp:cNvPr id="0" name=""/>
        <dsp:cNvSpPr/>
      </dsp:nvSpPr>
      <dsp:spPr>
        <a:xfrm rot="5400000">
          <a:off x="2160619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3E975-99C8-4412-B382-F183EAFFB53E}">
      <dsp:nvSpPr>
        <dsp:cNvPr id="0" name=""/>
        <dsp:cNvSpPr/>
      </dsp:nvSpPr>
      <dsp:spPr>
        <a:xfrm>
          <a:off x="2803382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sp:txBody>
      <dsp:txXfrm>
        <a:off x="2803382" y="421092"/>
        <a:ext cx="1690791" cy="2723421"/>
      </dsp:txXfrm>
    </dsp:sp>
    <dsp:sp modelId="{A2BD0DBE-8210-4C3A-9162-07DEF4E52776}">
      <dsp:nvSpPr>
        <dsp:cNvPr id="0" name=""/>
        <dsp:cNvSpPr/>
      </dsp:nvSpPr>
      <dsp:spPr>
        <a:xfrm>
          <a:off x="4698430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Separación</a:t>
          </a:r>
        </a:p>
      </dsp:txBody>
      <dsp:txXfrm rot="16200000">
        <a:off x="3808779" y="1310743"/>
        <a:ext cx="2233206" cy="453903"/>
      </dsp:txXfrm>
    </dsp:sp>
    <dsp:sp modelId="{E4F9B074-18CA-4FBA-AB32-3744D96DE60D}">
      <dsp:nvSpPr>
        <dsp:cNvPr id="0" name=""/>
        <dsp:cNvSpPr/>
      </dsp:nvSpPr>
      <dsp:spPr>
        <a:xfrm rot="5400000">
          <a:off x="4509571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D5F1C-E829-4F40-8E97-D41CDE8E3666}">
      <dsp:nvSpPr>
        <dsp:cNvPr id="0" name=""/>
        <dsp:cNvSpPr/>
      </dsp:nvSpPr>
      <dsp:spPr>
        <a:xfrm>
          <a:off x="5152333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sp:txBody>
      <dsp:txXfrm>
        <a:off x="5152333" y="421092"/>
        <a:ext cx="1690791" cy="2723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6F262-DD15-468D-94B0-0F951ECCB4BB}" type="datetimeFigureOut">
              <a:rPr lang="es-MX" smtClean="0"/>
              <a:t>30/09/2024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77DA1-D9F4-4399-AE13-ACDE58B331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987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13B62-0914-45DB-B697-9C97F41EB6C4}" type="datetimeFigureOut">
              <a:rPr lang="es-MX" smtClean="0"/>
              <a:t>30/09/2024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FF369-147B-496C-9D6A-4F5BADE82F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4718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030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7177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00" y="559621"/>
            <a:ext cx="2916000" cy="290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25508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66177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rgbClr val="28AD56"/>
                </a:solidFill>
              </a:defRPr>
            </a:lvl1pPr>
          </a:lstStyle>
          <a:p>
            <a:pPr lvl="0"/>
            <a:r>
              <a:rPr lang="es-ES" dirty="0" smtClean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11466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escribir el nombre de su entidad o dependencia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grpSp>
        <p:nvGrpSpPr>
          <p:cNvPr id="27" name="Grupo 26"/>
          <p:cNvGrpSpPr/>
          <p:nvPr userDrawn="1"/>
        </p:nvGrpSpPr>
        <p:grpSpPr>
          <a:xfrm>
            <a:off x="0" y="3244850"/>
            <a:ext cx="9144000" cy="1898651"/>
            <a:chOff x="0" y="3244850"/>
            <a:chExt cx="9144000" cy="1898651"/>
          </a:xfrm>
        </p:grpSpPr>
        <p:sp>
          <p:nvSpPr>
            <p:cNvPr id="24" name="Freeform 11"/>
            <p:cNvSpPr>
              <a:spLocks/>
            </p:cNvSpPr>
            <p:nvPr userDrawn="1"/>
          </p:nvSpPr>
          <p:spPr bwMode="auto">
            <a:xfrm>
              <a:off x="3175" y="3244850"/>
              <a:ext cx="9134475" cy="1509713"/>
            </a:xfrm>
            <a:custGeom>
              <a:avLst/>
              <a:gdLst>
                <a:gd name="T0" fmla="*/ 1439 w 2877"/>
                <a:gd name="T1" fmla="*/ 474 h 474"/>
                <a:gd name="T2" fmla="*/ 1441 w 2877"/>
                <a:gd name="T3" fmla="*/ 472 h 474"/>
                <a:gd name="T4" fmla="*/ 1707 w 2877"/>
                <a:gd name="T5" fmla="*/ 279 h 474"/>
                <a:gd name="T6" fmla="*/ 1821 w 2877"/>
                <a:gd name="T7" fmla="*/ 264 h 474"/>
                <a:gd name="T8" fmla="*/ 2536 w 2877"/>
                <a:gd name="T9" fmla="*/ 197 h 474"/>
                <a:gd name="T10" fmla="*/ 2877 w 2877"/>
                <a:gd name="T11" fmla="*/ 6 h 474"/>
                <a:gd name="T12" fmla="*/ 2875 w 2877"/>
                <a:gd name="T13" fmla="*/ 0 h 474"/>
                <a:gd name="T14" fmla="*/ 2874 w 2877"/>
                <a:gd name="T15" fmla="*/ 1 h 474"/>
                <a:gd name="T16" fmla="*/ 2539 w 2877"/>
                <a:gd name="T17" fmla="*/ 173 h 474"/>
                <a:gd name="T18" fmla="*/ 1825 w 2877"/>
                <a:gd name="T19" fmla="*/ 241 h 474"/>
                <a:gd name="T20" fmla="*/ 1544 w 2877"/>
                <a:gd name="T21" fmla="*/ 319 h 474"/>
                <a:gd name="T22" fmla="*/ 1439 w 2877"/>
                <a:gd name="T23" fmla="*/ 457 h 474"/>
                <a:gd name="T24" fmla="*/ 1439 w 2877"/>
                <a:gd name="T25" fmla="*/ 457 h 474"/>
                <a:gd name="T26" fmla="*/ 1334 w 2877"/>
                <a:gd name="T27" fmla="*/ 319 h 474"/>
                <a:gd name="T28" fmla="*/ 1053 w 2877"/>
                <a:gd name="T29" fmla="*/ 241 h 474"/>
                <a:gd name="T30" fmla="*/ 339 w 2877"/>
                <a:gd name="T31" fmla="*/ 173 h 474"/>
                <a:gd name="T32" fmla="*/ 4 w 2877"/>
                <a:gd name="T33" fmla="*/ 1 h 474"/>
                <a:gd name="T34" fmla="*/ 2 w 2877"/>
                <a:gd name="T35" fmla="*/ 0 h 474"/>
                <a:gd name="T36" fmla="*/ 1 w 2877"/>
                <a:gd name="T37" fmla="*/ 6 h 474"/>
                <a:gd name="T38" fmla="*/ 341 w 2877"/>
                <a:gd name="T39" fmla="*/ 197 h 474"/>
                <a:gd name="T40" fmla="*/ 1056 w 2877"/>
                <a:gd name="T41" fmla="*/ 264 h 474"/>
                <a:gd name="T42" fmla="*/ 1171 w 2877"/>
                <a:gd name="T43" fmla="*/ 279 h 474"/>
                <a:gd name="T44" fmla="*/ 1436 w 2877"/>
                <a:gd name="T45" fmla="*/ 472 h 474"/>
                <a:gd name="T46" fmla="*/ 1439 w 2877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7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5" y="271"/>
                    <a:pt x="1782" y="267"/>
                    <a:pt x="1821" y="264"/>
                  </a:cubicBezTo>
                  <a:cubicBezTo>
                    <a:pt x="2536" y="197"/>
                    <a:pt x="2536" y="197"/>
                    <a:pt x="2536" y="197"/>
                  </a:cubicBezTo>
                  <a:cubicBezTo>
                    <a:pt x="2665" y="186"/>
                    <a:pt x="2845" y="146"/>
                    <a:pt x="2877" y="6"/>
                  </a:cubicBezTo>
                  <a:cubicBezTo>
                    <a:pt x="2877" y="2"/>
                    <a:pt x="2876" y="0"/>
                    <a:pt x="2875" y="0"/>
                  </a:cubicBezTo>
                  <a:cubicBezTo>
                    <a:pt x="2875" y="0"/>
                    <a:pt x="2874" y="1"/>
                    <a:pt x="2874" y="1"/>
                  </a:cubicBezTo>
                  <a:cubicBezTo>
                    <a:pt x="2819" y="127"/>
                    <a:pt x="2672" y="157"/>
                    <a:pt x="2539" y="173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6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6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3"/>
                    <a:pt x="339" y="173"/>
                    <a:pt x="339" y="173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1" y="0"/>
                    <a:pt x="0" y="2"/>
                    <a:pt x="1" y="6"/>
                  </a:cubicBezTo>
                  <a:cubicBezTo>
                    <a:pt x="33" y="146"/>
                    <a:pt x="212" y="186"/>
                    <a:pt x="341" y="197"/>
                  </a:cubicBezTo>
                  <a:cubicBezTo>
                    <a:pt x="1056" y="264"/>
                    <a:pt x="1056" y="264"/>
                    <a:pt x="1056" y="264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8" y="303"/>
                    <a:pt x="1399" y="355"/>
                    <a:pt x="1436" y="472"/>
                  </a:cubicBezTo>
                  <a:cubicBezTo>
                    <a:pt x="1436" y="473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0" y="3375025"/>
              <a:ext cx="9144000" cy="1500188"/>
            </a:xfrm>
            <a:custGeom>
              <a:avLst/>
              <a:gdLst>
                <a:gd name="T0" fmla="*/ 1440 w 2880"/>
                <a:gd name="T1" fmla="*/ 457 h 471"/>
                <a:gd name="T2" fmla="*/ 1060 w 2880"/>
                <a:gd name="T3" fmla="*/ 235 h 471"/>
                <a:gd name="T4" fmla="*/ 345 w 2880"/>
                <a:gd name="T5" fmla="*/ 168 h 471"/>
                <a:gd name="T6" fmla="*/ 3 w 2880"/>
                <a:gd name="T7" fmla="*/ 1 h 471"/>
                <a:gd name="T8" fmla="*/ 2 w 2880"/>
                <a:gd name="T9" fmla="*/ 0 h 471"/>
                <a:gd name="T10" fmla="*/ 0 w 2880"/>
                <a:gd name="T11" fmla="*/ 5 h 471"/>
                <a:gd name="T12" fmla="*/ 347 w 2880"/>
                <a:gd name="T13" fmla="*/ 186 h 471"/>
                <a:gd name="T14" fmla="*/ 1057 w 2880"/>
                <a:gd name="T15" fmla="*/ 252 h 471"/>
                <a:gd name="T16" fmla="*/ 1437 w 2880"/>
                <a:gd name="T17" fmla="*/ 469 h 471"/>
                <a:gd name="T18" fmla="*/ 1440 w 2880"/>
                <a:gd name="T19" fmla="*/ 471 h 471"/>
                <a:gd name="T20" fmla="*/ 1442 w 2880"/>
                <a:gd name="T21" fmla="*/ 469 h 471"/>
                <a:gd name="T22" fmla="*/ 1822 w 2880"/>
                <a:gd name="T23" fmla="*/ 252 h 471"/>
                <a:gd name="T24" fmla="*/ 2532 w 2880"/>
                <a:gd name="T25" fmla="*/ 186 h 471"/>
                <a:gd name="T26" fmla="*/ 2879 w 2880"/>
                <a:gd name="T27" fmla="*/ 5 h 471"/>
                <a:gd name="T28" fmla="*/ 2878 w 2880"/>
                <a:gd name="T29" fmla="*/ 0 h 471"/>
                <a:gd name="T30" fmla="*/ 2876 w 2880"/>
                <a:gd name="T31" fmla="*/ 1 h 471"/>
                <a:gd name="T32" fmla="*/ 2534 w 2880"/>
                <a:gd name="T33" fmla="*/ 168 h 471"/>
                <a:gd name="T34" fmla="*/ 1820 w 2880"/>
                <a:gd name="T35" fmla="*/ 235 h 471"/>
                <a:gd name="T36" fmla="*/ 1440 w 2880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0" h="471">
                  <a:moveTo>
                    <a:pt x="1440" y="457"/>
                  </a:moveTo>
                  <a:cubicBezTo>
                    <a:pt x="1389" y="289"/>
                    <a:pt x="1215" y="248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6"/>
                    <a:pt x="56" y="124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1"/>
                    <a:pt x="0" y="5"/>
                  </a:cubicBezTo>
                  <a:cubicBezTo>
                    <a:pt x="25" y="136"/>
                    <a:pt x="238" y="177"/>
                    <a:pt x="347" y="186"/>
                  </a:cubicBezTo>
                  <a:cubicBezTo>
                    <a:pt x="1057" y="252"/>
                    <a:pt x="1057" y="252"/>
                    <a:pt x="1057" y="252"/>
                  </a:cubicBezTo>
                  <a:cubicBezTo>
                    <a:pt x="1209" y="266"/>
                    <a:pt x="1381" y="306"/>
                    <a:pt x="1437" y="469"/>
                  </a:cubicBezTo>
                  <a:cubicBezTo>
                    <a:pt x="1438" y="470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69"/>
                  </a:cubicBezTo>
                  <a:cubicBezTo>
                    <a:pt x="1499" y="303"/>
                    <a:pt x="1671" y="266"/>
                    <a:pt x="1822" y="252"/>
                  </a:cubicBezTo>
                  <a:cubicBezTo>
                    <a:pt x="2532" y="186"/>
                    <a:pt x="2532" y="186"/>
                    <a:pt x="2532" y="186"/>
                  </a:cubicBezTo>
                  <a:cubicBezTo>
                    <a:pt x="2642" y="177"/>
                    <a:pt x="2854" y="136"/>
                    <a:pt x="2879" y="5"/>
                  </a:cubicBezTo>
                  <a:cubicBezTo>
                    <a:pt x="2880" y="1"/>
                    <a:pt x="2879" y="0"/>
                    <a:pt x="2878" y="0"/>
                  </a:cubicBezTo>
                  <a:cubicBezTo>
                    <a:pt x="2877" y="0"/>
                    <a:pt x="2877" y="0"/>
                    <a:pt x="2876" y="1"/>
                  </a:cubicBezTo>
                  <a:cubicBezTo>
                    <a:pt x="2824" y="124"/>
                    <a:pt x="2657" y="156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4" y="248"/>
                    <a:pt x="1490" y="289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0" y="3481388"/>
              <a:ext cx="9144000" cy="1662113"/>
            </a:xfrm>
            <a:custGeom>
              <a:avLst/>
              <a:gdLst>
                <a:gd name="T0" fmla="*/ 1440 w 2880"/>
                <a:gd name="T1" fmla="*/ 456 h 522"/>
                <a:gd name="T2" fmla="*/ 1437 w 2880"/>
                <a:gd name="T3" fmla="*/ 454 h 522"/>
                <a:gd name="T4" fmla="*/ 1060 w 2880"/>
                <a:gd name="T5" fmla="*/ 235 h 522"/>
                <a:gd name="T6" fmla="*/ 345 w 2880"/>
                <a:gd name="T7" fmla="*/ 168 h 522"/>
                <a:gd name="T8" fmla="*/ 0 w 2880"/>
                <a:gd name="T9" fmla="*/ 3 h 522"/>
                <a:gd name="T10" fmla="*/ 0 w 2880"/>
                <a:gd name="T11" fmla="*/ 522 h 522"/>
                <a:gd name="T12" fmla="*/ 2880 w 2880"/>
                <a:gd name="T13" fmla="*/ 522 h 522"/>
                <a:gd name="T14" fmla="*/ 2879 w 2880"/>
                <a:gd name="T15" fmla="*/ 0 h 522"/>
                <a:gd name="T16" fmla="*/ 2534 w 2880"/>
                <a:gd name="T17" fmla="*/ 168 h 522"/>
                <a:gd name="T18" fmla="*/ 1820 w 2880"/>
                <a:gd name="T19" fmla="*/ 235 h 522"/>
                <a:gd name="T20" fmla="*/ 1443 w 2880"/>
                <a:gd name="T21" fmla="*/ 454 h 522"/>
                <a:gd name="T22" fmla="*/ 1440 w 2880"/>
                <a:gd name="T23" fmla="*/ 456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0" h="522">
                  <a:moveTo>
                    <a:pt x="1440" y="456"/>
                  </a:moveTo>
                  <a:cubicBezTo>
                    <a:pt x="1438" y="456"/>
                    <a:pt x="1437" y="455"/>
                    <a:pt x="1437" y="454"/>
                  </a:cubicBezTo>
                  <a:cubicBezTo>
                    <a:pt x="1378" y="293"/>
                    <a:pt x="1214" y="249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35" y="110"/>
                    <a:pt x="0" y="3"/>
                  </a:cubicBezTo>
                  <a:cubicBezTo>
                    <a:pt x="0" y="522"/>
                    <a:pt x="0" y="522"/>
                    <a:pt x="0" y="522"/>
                  </a:cubicBezTo>
                  <a:cubicBezTo>
                    <a:pt x="2880" y="522"/>
                    <a:pt x="2880" y="522"/>
                    <a:pt x="2880" y="522"/>
                  </a:cubicBezTo>
                  <a:cubicBezTo>
                    <a:pt x="2879" y="0"/>
                    <a:pt x="2879" y="0"/>
                    <a:pt x="2879" y="0"/>
                  </a:cubicBezTo>
                  <a:cubicBezTo>
                    <a:pt x="2850" y="112"/>
                    <a:pt x="2657" y="157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6" y="249"/>
                    <a:pt x="1503" y="289"/>
                    <a:pt x="1443" y="454"/>
                  </a:cubicBezTo>
                  <a:cubicBezTo>
                    <a:pt x="1442" y="455"/>
                    <a:pt x="1441" y="456"/>
                    <a:pt x="1440" y="456"/>
                  </a:cubicBez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rgbClr val="28AD5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>
          <a:xfrm>
            <a:off x="0" y="-3175"/>
            <a:ext cx="9147175" cy="4805363"/>
            <a:chOff x="0" y="-3175"/>
            <a:chExt cx="9147175" cy="4805363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42692" y="143503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405"/>
              </a:lnSpc>
              <a:defRPr sz="2200" b="0" cap="none">
                <a:solidFill>
                  <a:srgbClr val="B1F9B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42692" y="1196922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1603"/>
              </a:lnSpc>
              <a:buNone/>
              <a:defRPr lang="es-ES" sz="1900" dirty="0" smtClean="0">
                <a:solidFill>
                  <a:schemeClr val="bg1"/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  <p:cxnSp>
        <p:nvCxnSpPr>
          <p:cNvPr id="9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9FC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30" y="275506"/>
            <a:ext cx="1593661" cy="108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rgbClr val="364F9D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66" y="713341"/>
            <a:ext cx="2551181" cy="223114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488" y="627534"/>
            <a:ext cx="2304000" cy="22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6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364F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7" r:id="rId8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2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uv.mx/evaluacionacademica/2022/11/14/directorio-dea/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80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C9B1CBE-2AD8-C503-1549-678E603536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5280191"/>
              </p:ext>
            </p:extLst>
          </p:nvPr>
        </p:nvGraphicFramePr>
        <p:xfrm>
          <a:off x="1259632" y="1131590"/>
          <a:ext cx="6968476" cy="3565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565" y="783285"/>
            <a:ext cx="696610" cy="69661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845851"/>
            <a:ext cx="645779" cy="64577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56" y="4346931"/>
            <a:ext cx="432050" cy="432048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4145706" y="4342333"/>
            <a:ext cx="215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de cortes de información</a:t>
            </a:r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pSp>
        <p:nvGrpSpPr>
          <p:cNvPr id="9" name="Grupo 8"/>
          <p:cNvGrpSpPr/>
          <p:nvPr/>
        </p:nvGrpSpPr>
        <p:grpSpPr>
          <a:xfrm>
            <a:off x="1348995" y="1504513"/>
            <a:ext cx="2269518" cy="2723421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 rot="16200000">
              <a:off x="-889123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Publicación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697946" y="1504512"/>
            <a:ext cx="2269518" cy="2723422"/>
            <a:chOff x="2349478" y="421091"/>
            <a:chExt cx="2269518" cy="2723422"/>
          </a:xfrm>
        </p:grpSpPr>
        <p:sp>
          <p:nvSpPr>
            <p:cNvPr id="14" name="Rectángulo redondeado 13"/>
            <p:cNvSpPr/>
            <p:nvPr/>
          </p:nvSpPr>
          <p:spPr>
            <a:xfrm>
              <a:off x="2349478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 rot="16200000">
              <a:off x="1322731" y="1447839"/>
              <a:ext cx="2507399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Envío de inconsistencias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6046898" y="1504513"/>
            <a:ext cx="2269518" cy="2723421"/>
            <a:chOff x="4698430" y="421092"/>
            <a:chExt cx="2269518" cy="2723421"/>
          </a:xfrm>
        </p:grpSpPr>
        <p:sp>
          <p:nvSpPr>
            <p:cNvPr id="12" name="Rectángulo redondeado 11"/>
            <p:cNvSpPr/>
            <p:nvPr/>
          </p:nvSpPr>
          <p:spPr>
            <a:xfrm>
              <a:off x="4698430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CuadroTexto 12"/>
            <p:cNvSpPr txBox="1"/>
            <p:nvPr/>
          </p:nvSpPr>
          <p:spPr>
            <a:xfrm rot="16200000">
              <a:off x="3808779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Cierre del </a:t>
              </a:r>
              <a:r>
                <a:rPr lang="es-MX" sz="1900" kern="1200" dirty="0" err="1" smtClean="0">
                  <a:latin typeface="Gill Sans MT" panose="020B0502020104020203" pitchFamily="34" charset="0"/>
                </a:rPr>
                <a:t>SiCFI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1777038" y="1504513"/>
            <a:ext cx="1690791" cy="2723421"/>
            <a:chOff x="454431" y="421092"/>
            <a:chExt cx="1690791" cy="2723421"/>
          </a:xfrm>
        </p:grpSpPr>
        <p:sp>
          <p:nvSpPr>
            <p:cNvPr id="19" name="Rectángulo 18"/>
            <p:cNvSpPr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/>
            <p:cNvSpPr txBox="1"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54864" rIns="0" bIns="0" numCol="1" spcCol="1270" anchor="t" anchorCtr="0">
              <a:noAutofit/>
            </a:bodyPr>
            <a:lstStyle/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Sistema de Productos y Actividades (PEDPA)</a:t>
              </a:r>
            </a:p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Sistema Integral de Información para el Fortalecimiento Académico (PEDEA)</a:t>
              </a:r>
            </a:p>
          </p:txBody>
        </p:sp>
      </p:grpSp>
      <p:sp>
        <p:nvSpPr>
          <p:cNvPr id="24" name="Rectángulo 23"/>
          <p:cNvSpPr/>
          <p:nvPr/>
        </p:nvSpPr>
        <p:spPr>
          <a:xfrm>
            <a:off x="4120108" y="1491630"/>
            <a:ext cx="17480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1. Indicador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2. Id Registro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3. Observación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4. Sugerencia</a:t>
            </a:r>
          </a:p>
          <a:p>
            <a:pPr lvl="0"/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a. Realizar la corrección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b. Enviar justificación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E33F4797-8D81-B2EA-0FE8-65C8E8E5C99F}"/>
              </a:ext>
            </a:extLst>
          </p:cNvPr>
          <p:cNvCxnSpPr/>
          <p:nvPr/>
        </p:nvCxnSpPr>
        <p:spPr>
          <a:xfrm>
            <a:off x="4211960" y="2643758"/>
            <a:ext cx="1460004" cy="0"/>
          </a:xfrm>
          <a:prstGeom prst="line">
            <a:avLst/>
          </a:prstGeom>
          <a:ln w="19050">
            <a:solidFill>
              <a:srgbClr val="28AD56"/>
            </a:solidFill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28" name="Grupo 27"/>
          <p:cNvGrpSpPr/>
          <p:nvPr/>
        </p:nvGrpSpPr>
        <p:grpSpPr>
          <a:xfrm>
            <a:off x="3518947" y="843558"/>
            <a:ext cx="4776398" cy="3312368"/>
            <a:chOff x="6417924" y="611577"/>
            <a:chExt cx="5041313" cy="3979458"/>
          </a:xfrm>
        </p:grpSpPr>
        <p:sp>
          <p:nvSpPr>
            <p:cNvPr id="29" name="Rectángulo 28"/>
            <p:cNvSpPr/>
            <p:nvPr/>
          </p:nvSpPr>
          <p:spPr>
            <a:xfrm>
              <a:off x="6417924" y="611577"/>
              <a:ext cx="2106107" cy="3392388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uadroTexto 29"/>
            <p:cNvSpPr txBox="1"/>
            <p:nvPr/>
          </p:nvSpPr>
          <p:spPr>
            <a:xfrm>
              <a:off x="9585421" y="1390167"/>
              <a:ext cx="1873816" cy="320086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75438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Registros correctos son considerados en </a:t>
              </a:r>
              <a:r>
                <a:rPr lang="es-ES_trad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los sistemas y en la </a:t>
              </a: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ficha individual de concentración de puntuaciones.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No se envía correo de inconsistencias a las FI</a:t>
              </a:r>
              <a:endPara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endParaRPr>
            </a:p>
          </p:txBody>
        </p:sp>
      </p:grpSp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055" y="4304540"/>
            <a:ext cx="432050" cy="432048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2069105" y="4299942"/>
            <a:ext cx="1782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</a:t>
            </a:r>
            <a:r>
              <a:rPr lang="es-MX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publicación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1F03C36-9D5A-CC4D-6ED7-7FED449FC5AD}"/>
              </a:ext>
            </a:extLst>
          </p:cNvPr>
          <p:cNvSpPr txBox="1"/>
          <p:nvPr/>
        </p:nvSpPr>
        <p:spPr>
          <a:xfrm>
            <a:off x="3952528" y="4299942"/>
            <a:ext cx="1760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882" y="771925"/>
            <a:ext cx="741994" cy="741992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635" y="804594"/>
            <a:ext cx="653994" cy="65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5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Sistema de </a:t>
            </a:r>
            <a:r>
              <a:rPr lang="es-MX" sz="2200" dirty="0" smtClean="0"/>
              <a:t>Captura</a:t>
            </a:r>
            <a:r>
              <a:rPr lang="es-MX" dirty="0" smtClean="0"/>
              <a:t> de Fuentes de Información (</a:t>
            </a:r>
            <a:r>
              <a:rPr lang="es-MX" dirty="0" err="1" smtClean="0"/>
              <a:t>SiCFI</a:t>
            </a:r>
            <a:r>
              <a:rPr lang="es-MX" dirty="0" smtClean="0"/>
              <a:t>)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0F6FA-20DD-090D-DC6C-2C0B49D06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64205"/>
            <a:ext cx="5400600" cy="322718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6300192" y="2823910"/>
            <a:ext cx="2413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://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academicos.uv.mx/sicfi/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388532"/>
            <a:ext cx="420539" cy="42053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1A29A3E-C89D-356B-47C7-5AB3036C9AC9}"/>
              </a:ext>
            </a:extLst>
          </p:cNvPr>
          <p:cNvSpPr txBox="1"/>
          <p:nvPr/>
        </p:nvSpPr>
        <p:spPr>
          <a:xfrm>
            <a:off x="827584" y="4622490"/>
            <a:ext cx="70755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Página web DEA – PEDPA – Ejercicio 2023-2025 – Fuentes de información – Acceso al sistema</a:t>
            </a:r>
          </a:p>
        </p:txBody>
      </p:sp>
    </p:spTree>
    <p:extLst>
      <p:ext uri="{BB962C8B-B14F-4D97-AF65-F5344CB8AC3E}">
        <p14:creationId xmlns:p14="http://schemas.microsoft.com/office/powerpoint/2010/main" val="249643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Indicadores</a:t>
            </a:r>
            <a:endParaRPr lang="es-MX" sz="2200" dirty="0"/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79" y="1896956"/>
            <a:ext cx="457301" cy="457301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60091" y="1476418"/>
            <a:ext cx="3683917" cy="349144"/>
          </a:xfrm>
        </p:spPr>
        <p:txBody>
          <a:bodyPr/>
          <a:lstStyle/>
          <a:p>
            <a:r>
              <a:rPr lang="es-MX" sz="1600" dirty="0"/>
              <a:t>https://www.uv.mx/evaluacionacademica</a:t>
            </a:r>
            <a:r>
              <a:rPr lang="es-MX" sz="1600" dirty="0" smtClean="0"/>
              <a:t>/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06040"/>
            <a:ext cx="420539" cy="42053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275606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375" y="1341648"/>
            <a:ext cx="484359" cy="48435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517784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1000061" y="1979646"/>
            <a:ext cx="20938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Tabla de indicadores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1" name="Marcador de contenido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2911" y="1881730"/>
            <a:ext cx="457301" cy="45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5316072" y="2000477"/>
            <a:ext cx="28842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Listado de indicadores por FI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70217E0-FB80-8531-B217-6D448FA6699C}"/>
              </a:ext>
            </a:extLst>
          </p:cNvPr>
          <p:cNvSpPr txBox="1"/>
          <p:nvPr/>
        </p:nvSpPr>
        <p:spPr>
          <a:xfrm>
            <a:off x="544276" y="2508341"/>
            <a:ext cx="80601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Conocer la descripción de los indicadores que le corresponde reportar e identificar la categoría en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dónde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se encuentran ubicados.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la columna Evidencia de desempeño o Fuente de información identificar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quiénes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son los responsables de reportar cada indicador.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Explorar el documento Tabla de descripción de indicadores, con la finalidad de conocer las actividades que se consideran en el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PEDPA y PEDEA.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rabicPeriod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caso necesario, la Fuente de Información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deberá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publicar los criterios para la validación de cada indicador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y deberá informarlo por las vías institucionales de forma oportuna 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procedente.</a:t>
            </a:r>
          </a:p>
        </p:txBody>
      </p:sp>
    </p:spTree>
    <p:extLst>
      <p:ext uri="{BB962C8B-B14F-4D97-AF65-F5344CB8AC3E}">
        <p14:creationId xmlns:p14="http://schemas.microsoft.com/office/powerpoint/2010/main" val="105116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91630"/>
            <a:ext cx="7260701" cy="278169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</p:spPr>
        <p:txBody>
          <a:bodyPr/>
          <a:lstStyle/>
          <a:p>
            <a:r>
              <a:rPr lang="es-MX" sz="2200" dirty="0" smtClean="0"/>
              <a:t>Corte de información</a:t>
            </a:r>
            <a:endParaRPr lang="es-MX" sz="22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E449980-74FC-C115-8879-657FF55C9BC6}"/>
              </a:ext>
            </a:extLst>
          </p:cNvPr>
          <p:cNvSpPr/>
          <p:nvPr/>
        </p:nvSpPr>
        <p:spPr>
          <a:xfrm>
            <a:off x="6516216" y="2211710"/>
            <a:ext cx="247565" cy="127931"/>
          </a:xfrm>
          <a:prstGeom prst="rect">
            <a:avLst/>
          </a:prstGeom>
          <a:solidFill>
            <a:srgbClr val="00B05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2FCE527-0172-4002-DDC8-BF9961A77C9C}"/>
              </a:ext>
            </a:extLst>
          </p:cNvPr>
          <p:cNvSpPr txBox="1"/>
          <p:nvPr/>
        </p:nvSpPr>
        <p:spPr>
          <a:xfrm>
            <a:off x="6144031" y="1095239"/>
            <a:ext cx="8883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Apertura </a:t>
            </a:r>
            <a:r>
              <a:rPr lang="es-MX" sz="900" dirty="0" err="1">
                <a:solidFill>
                  <a:srgbClr val="002060"/>
                </a:solidFill>
                <a:latin typeface="Gill Sans MT" panose="020B0502020104020203" pitchFamily="34" charset="0"/>
              </a:rPr>
              <a:t>SiCFI</a:t>
            </a:r>
            <a:endParaRPr lang="es-MX" sz="900" dirty="0">
              <a:solidFill>
                <a:srgbClr val="002060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6588224" y="1347614"/>
            <a:ext cx="0" cy="83782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EA2F9F6-5E90-334A-14C2-49FE0132EC03}"/>
              </a:ext>
            </a:extLst>
          </p:cNvPr>
          <p:cNvSpPr/>
          <p:nvPr/>
        </p:nvSpPr>
        <p:spPr>
          <a:xfrm>
            <a:off x="3779912" y="3507854"/>
            <a:ext cx="247565" cy="127931"/>
          </a:xfrm>
          <a:prstGeom prst="rect">
            <a:avLst/>
          </a:prstGeom>
          <a:solidFill>
            <a:srgbClr val="FF00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661F92-2AD2-3737-59A5-69B0E2D352E0}"/>
              </a:ext>
            </a:extLst>
          </p:cNvPr>
          <p:cNvSpPr txBox="1"/>
          <p:nvPr/>
        </p:nvSpPr>
        <p:spPr>
          <a:xfrm>
            <a:off x="3347864" y="2870312"/>
            <a:ext cx="12266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Corte 1: Copia de BD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3923928" y="3075806"/>
            <a:ext cx="0" cy="40671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77D7189-55A1-C42A-3900-42AC7177C99E}"/>
              </a:ext>
            </a:extLst>
          </p:cNvPr>
          <p:cNvSpPr/>
          <p:nvPr/>
        </p:nvSpPr>
        <p:spPr>
          <a:xfrm>
            <a:off x="4108411" y="3516046"/>
            <a:ext cx="247565" cy="127931"/>
          </a:xfrm>
          <a:prstGeom prst="rect">
            <a:avLst/>
          </a:prstGeom>
          <a:solidFill>
            <a:srgbClr val="00B0F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84D3B4F-44D2-0F4E-63D5-DE8DF658EC2B}"/>
              </a:ext>
            </a:extLst>
          </p:cNvPr>
          <p:cNvCxnSpPr/>
          <p:nvPr/>
        </p:nvCxnSpPr>
        <p:spPr>
          <a:xfrm flipV="1">
            <a:off x="4283968" y="3643977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407E2FF-BD9E-F59E-1B43-20D5B12173BB}"/>
              </a:ext>
            </a:extLst>
          </p:cNvPr>
          <p:cNvSpPr txBox="1"/>
          <p:nvPr/>
        </p:nvSpPr>
        <p:spPr>
          <a:xfrm>
            <a:off x="3024649" y="4430010"/>
            <a:ext cx="25186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Nuevas capturas se verán reflejadas en el Corte 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C24B32-7766-FCF7-120C-F7D5ACEEB09F}"/>
              </a:ext>
            </a:extLst>
          </p:cNvPr>
          <p:cNvSpPr txBox="1"/>
          <p:nvPr/>
        </p:nvSpPr>
        <p:spPr>
          <a:xfrm>
            <a:off x="6798397" y="2499742"/>
            <a:ext cx="15900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La publicación considera los registros correctos capturados hasta el Corte 1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9DA7BE9-FF39-6E4D-83DA-F4CC5F3ED4B5}"/>
              </a:ext>
            </a:extLst>
          </p:cNvPr>
          <p:cNvSpPr/>
          <p:nvPr/>
        </p:nvSpPr>
        <p:spPr>
          <a:xfrm>
            <a:off x="7504721" y="3325866"/>
            <a:ext cx="247565" cy="127931"/>
          </a:xfrm>
          <a:prstGeom prst="rect">
            <a:avLst/>
          </a:prstGeom>
          <a:solidFill>
            <a:srgbClr val="7030A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59A5AD6-20CA-B391-DBE1-FFB86BA28382}"/>
              </a:ext>
            </a:extLst>
          </p:cNvPr>
          <p:cNvCxnSpPr/>
          <p:nvPr/>
        </p:nvCxnSpPr>
        <p:spPr>
          <a:xfrm>
            <a:off x="7596336" y="2993001"/>
            <a:ext cx="0" cy="2988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F2076F8-E14A-A269-BF31-2D54C2CB1812}"/>
              </a:ext>
            </a:extLst>
          </p:cNvPr>
          <p:cNvSpPr/>
          <p:nvPr/>
        </p:nvSpPr>
        <p:spPr>
          <a:xfrm>
            <a:off x="6170355" y="3516046"/>
            <a:ext cx="247565" cy="127931"/>
          </a:xfrm>
          <a:prstGeom prst="rect">
            <a:avLst/>
          </a:prstGeom>
          <a:solidFill>
            <a:srgbClr val="FFFF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ED29614-8181-5440-A0CA-B36AD6131903}"/>
              </a:ext>
            </a:extLst>
          </p:cNvPr>
          <p:cNvSpPr txBox="1"/>
          <p:nvPr/>
        </p:nvSpPr>
        <p:spPr>
          <a:xfrm>
            <a:off x="5593816" y="4430010"/>
            <a:ext cx="16482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Se envía correo inconsistencias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C8A4428D-2E36-79E0-6ABE-301DBC954E43}"/>
              </a:ext>
            </a:extLst>
          </p:cNvPr>
          <p:cNvCxnSpPr/>
          <p:nvPr/>
        </p:nvCxnSpPr>
        <p:spPr>
          <a:xfrm flipV="1">
            <a:off x="6372200" y="3656504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172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2905172" cy="285739"/>
          </a:xfrm>
        </p:spPr>
        <p:txBody>
          <a:bodyPr/>
          <a:lstStyle/>
          <a:p>
            <a:r>
              <a:rPr lang="es-MX" sz="2200" dirty="0" smtClean="0"/>
              <a:t>Revisión de información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consideran para integrarlos a la base de datos, la cual será utilizada para la publicación de la información. 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Los registros que presenten inconsistencias, serán enviados a la FI responsable para que sean corregidos o por el contrario justifiquen el motivo de su captura.</a:t>
            </a:r>
            <a:endParaRPr lang="es-MX" sz="1600" b="1" dirty="0"/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8C4A08-FC85-CBA7-D07E-11E098419346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2431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Duplicidad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Participaciones </a:t>
            </a:r>
            <a:r>
              <a:rPr lang="es-ES" sz="1600" dirty="0">
                <a:latin typeface="Gill Sans MT" panose="020B0502020104020203" pitchFamily="34" charset="0"/>
              </a:rPr>
              <a:t>divididas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Actividades </a:t>
            </a:r>
            <a:r>
              <a:rPr lang="es-ES" sz="1600" dirty="0">
                <a:latin typeface="Gill Sans MT" panose="020B0502020104020203" pitchFamily="34" charset="0"/>
              </a:rPr>
              <a:t>registradas en un indicador incorrecto o que corresponde a otra FI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Descripción incompleta o incorrecta </a:t>
            </a:r>
            <a:endParaRPr lang="es-MX" sz="1600" dirty="0">
              <a:latin typeface="Gill Sans MT" panose="020B0502020104020203" pitchFamily="34" charset="0"/>
            </a:endParaRPr>
          </a:p>
          <a:p>
            <a:pPr marL="342900" lvl="0" indent="-342900">
              <a:buAutoNum type="arabicPeriod"/>
            </a:pPr>
            <a:endParaRPr lang="es-MX" sz="1800" b="1" dirty="0">
              <a:latin typeface="Gill Sans MT" panose="020B0502020104020203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635896" y="1000186"/>
            <a:ext cx="2689148" cy="28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b" anchorCtr="0" compatLnSpc="1">
            <a:prstTxWarp prst="textNoShape">
              <a:avLst/>
            </a:prstTxWarp>
            <a:noAutofit/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900" b="0" kern="1200">
                <a:solidFill>
                  <a:srgbClr val="364F9D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sz="2200" dirty="0" smtClean="0"/>
              <a:t>Separación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394250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7009628" cy="285739"/>
          </a:xfrm>
        </p:spPr>
        <p:txBody>
          <a:bodyPr/>
          <a:lstStyle/>
          <a:p>
            <a:r>
              <a:rPr lang="es-MX" sz="2200" dirty="0" smtClean="0"/>
              <a:t>Consideraciones generales para evitar las inconsistencias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692" y="1419622"/>
            <a:ext cx="8037132" cy="2717857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Identificar los indicadores que sufrieron cambios y si hay dudas consultarlo con el personal del DEA.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 smtClean="0"/>
              <a:t>No </a:t>
            </a:r>
            <a:r>
              <a:rPr lang="es-MX" sz="1600" dirty="0"/>
              <a:t>reportar actividades que son responsabilidad de otras fuentes de información.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No capturar actividades que no corresponden a la descripción del indicador.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Deberá resguardar la evidencia correspondiente para cada actividad reportada, en caso de ser solicitada en los procesos de auditoria interna o externa.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Antes del corte de información, realizar una revisión por indicador para identificar registros duplicados.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En caso de tener dudas con respecto a un indicador, producto o actividad a reportar, se sugiere comunicarse al DEA vía telefónica o por correo electrónico para la aclaración de la misma. </a:t>
            </a:r>
          </a:p>
        </p:txBody>
      </p:sp>
    </p:spTree>
    <p:extLst>
      <p:ext uri="{BB962C8B-B14F-4D97-AF65-F5344CB8AC3E}">
        <p14:creationId xmlns:p14="http://schemas.microsoft.com/office/powerpoint/2010/main" val="249715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Publicación de información</a:t>
            </a:r>
            <a:endParaRPr lang="es-MX" sz="2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7945731" cy="3095506"/>
          </a:xfrm>
        </p:spPr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</a:t>
            </a:r>
            <a:r>
              <a:rPr lang="es-MX" sz="1600" dirty="0" smtClean="0"/>
              <a:t>visualizar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á</a:t>
            </a:r>
            <a:r>
              <a:rPr lang="es-MX" sz="1600" dirty="0" smtClean="0"/>
              <a:t>n </a:t>
            </a:r>
            <a:r>
              <a:rPr lang="es-MX" sz="1600" dirty="0"/>
              <a:t>en el Sistema de Registro de Productos y Actividades del ejercicio vigente para </a:t>
            </a:r>
            <a:r>
              <a:rPr lang="es-MX" sz="1600" dirty="0" smtClean="0"/>
              <a:t>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</a:t>
            </a:r>
            <a:r>
              <a:rPr lang="es-MX" sz="1600" dirty="0" smtClean="0"/>
              <a:t>académica </a:t>
            </a:r>
            <a:r>
              <a:rPr lang="es-MX" sz="1600" dirty="0"/>
              <a:t>participante en PEDPA.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Para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en funciones de </a:t>
            </a:r>
            <a:r>
              <a:rPr lang="es-MX" sz="1600" dirty="0" smtClean="0"/>
              <a:t>ejecución artística </a:t>
            </a:r>
            <a:r>
              <a:rPr lang="es-MX" sz="1600" dirty="0"/>
              <a:t>las actividades y productos podrán ser visualizados dentro del Sistema Integral de Información para el Fortalecimiento Académico (SIIFA). </a:t>
            </a:r>
          </a:p>
          <a:p>
            <a:pPr marL="342900" indent="-342900" algn="just">
              <a:buFontTx/>
              <a:buAutoNum type="alphaLcPeriod"/>
            </a:pPr>
            <a:r>
              <a:rPr lang="es-MX" altLang="es-MX" sz="1600" dirty="0"/>
              <a:t>Es indispensable mantener una comunicación constante entre las Fuentes de Información y el Departamento de Evaluación Académica (dudas con los indicadores y visualización de actividades en sistema</a:t>
            </a:r>
            <a:r>
              <a:rPr lang="es-MX" altLang="es-MX" sz="1600" dirty="0" smtClean="0"/>
              <a:t>).</a:t>
            </a:r>
            <a:endParaRPr lang="es-MX" altLang="es-MX" sz="1600" dirty="0"/>
          </a:p>
        </p:txBody>
      </p:sp>
    </p:spTree>
    <p:extLst>
      <p:ext uri="{BB962C8B-B14F-4D97-AF65-F5344CB8AC3E}">
        <p14:creationId xmlns:p14="http://schemas.microsoft.com/office/powerpoint/2010/main" val="272075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51778405-1E69-BA36-82D3-3A5FAF5F6052}"/>
              </a:ext>
            </a:extLst>
          </p:cNvPr>
          <p:cNvGrpSpPr/>
          <p:nvPr/>
        </p:nvGrpSpPr>
        <p:grpSpPr>
          <a:xfrm>
            <a:off x="179512" y="627534"/>
            <a:ext cx="8807624" cy="3691838"/>
            <a:chOff x="0" y="646977"/>
            <a:chExt cx="12192000" cy="5564046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DE1FF995-74A7-6AE5-8A97-4924885C8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646977"/>
              <a:ext cx="12192000" cy="5564046"/>
            </a:xfrm>
            <a:prstGeom prst="rect">
              <a:avLst/>
            </a:prstGeom>
          </p:spPr>
        </p:pic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D4C6DBC5-848C-D2FE-1C6D-E4655A27579C}"/>
                </a:ext>
              </a:extLst>
            </p:cNvPr>
            <p:cNvSpPr/>
            <p:nvPr/>
          </p:nvSpPr>
          <p:spPr>
            <a:xfrm>
              <a:off x="11264630" y="836579"/>
              <a:ext cx="768485" cy="1070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268752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19E0CEE-9CB9-3A18-184A-9501EC9D7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627534"/>
            <a:ext cx="8496944" cy="426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12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411760" y="2255084"/>
            <a:ext cx="5634035" cy="238017"/>
          </a:xfrm>
        </p:spPr>
        <p:txBody>
          <a:bodyPr/>
          <a:lstStyle/>
          <a:p>
            <a:r>
              <a:rPr lang="es-MX" sz="2000" dirty="0">
                <a:solidFill>
                  <a:srgbClr val="002060"/>
                </a:solidFill>
              </a:rPr>
              <a:t>Reunión informativa para las Fuentes de Información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MX" altLang="es-MX" sz="1100" dirty="0">
                <a:solidFill>
                  <a:srgbClr val="002060"/>
                </a:solidFill>
              </a:rPr>
              <a:t>Programa de Estímulos al Desempeño del Personal Académico (PEDPA) y Programa de Estímulos al Desempeño en la Ejecución Artística (PEDEA), ejercicio </a:t>
            </a:r>
            <a:r>
              <a:rPr lang="es-MX" altLang="es-MX" sz="1100" dirty="0" smtClean="0">
                <a:solidFill>
                  <a:srgbClr val="002060"/>
                </a:solidFill>
              </a:rPr>
              <a:t>2023-2025, periodo de pago 2025-2027</a:t>
            </a: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3" y="3437059"/>
            <a:ext cx="3408252" cy="142803"/>
          </a:xfrm>
        </p:spPr>
        <p:txBody>
          <a:bodyPr/>
          <a:lstStyle/>
          <a:p>
            <a:r>
              <a:rPr lang="es-MX" dirty="0" smtClean="0"/>
              <a:t>04 </a:t>
            </a:r>
            <a:r>
              <a:rPr lang="es-MX" dirty="0" smtClean="0"/>
              <a:t>de Octubre del 2024</a:t>
            </a:r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altLang="es-MX" dirty="0">
                <a:cs typeface="Times New Roman" panose="02020603050405020304" pitchFamily="18" charset="0"/>
              </a:rPr>
              <a:t>Dirección General de Desarrollo Académico e Innovación </a:t>
            </a:r>
            <a:r>
              <a:rPr lang="es-MX" altLang="es-MX" dirty="0" smtClean="0">
                <a:cs typeface="Times New Roman" panose="02020603050405020304" pitchFamily="18" charset="0"/>
              </a:rPr>
              <a:t>Educativa</a:t>
            </a:r>
            <a:br>
              <a:rPr lang="es-MX" altLang="es-MX" dirty="0" smtClean="0">
                <a:cs typeface="Times New Roman" panose="02020603050405020304" pitchFamily="18" charset="0"/>
              </a:rPr>
            </a:br>
            <a:r>
              <a:rPr lang="es-MX" altLang="es-MX" dirty="0" smtClean="0">
                <a:cs typeface="Times New Roman" panose="02020603050405020304" pitchFamily="18" charset="0"/>
              </a:rPr>
              <a:t>Departamento </a:t>
            </a:r>
            <a:r>
              <a:rPr lang="es-MX" altLang="es-MX" dirty="0">
                <a:cs typeface="Times New Roman" panose="02020603050405020304" pitchFamily="18" charset="0"/>
              </a:rPr>
              <a:t>de Evaluación Académica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059582"/>
            <a:ext cx="6161190" cy="285739"/>
          </a:xfrm>
        </p:spPr>
        <p:txBody>
          <a:bodyPr/>
          <a:lstStyle/>
          <a:p>
            <a:r>
              <a:rPr lang="es-MX" sz="2200" dirty="0" smtClean="0"/>
              <a:t>Calendario</a:t>
            </a:r>
            <a:endParaRPr lang="es-MX" sz="2200" dirty="0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777137"/>
              </p:ext>
            </p:extLst>
          </p:nvPr>
        </p:nvGraphicFramePr>
        <p:xfrm>
          <a:off x="1578716" y="1491630"/>
          <a:ext cx="6696744" cy="180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266">
                  <a:extLst>
                    <a:ext uri="{9D8B030D-6E8A-4147-A177-3AD203B41FA5}">
                      <a16:colId xmlns:a16="http://schemas.microsoft.com/office/drawing/2014/main" val="1101495735"/>
                    </a:ext>
                  </a:extLst>
                </a:gridCol>
                <a:gridCol w="4385478">
                  <a:extLst>
                    <a:ext uri="{9D8B030D-6E8A-4147-A177-3AD203B41FA5}">
                      <a16:colId xmlns:a16="http://schemas.microsoft.com/office/drawing/2014/main" val="2517780013"/>
                    </a:ext>
                  </a:extLst>
                </a:gridCol>
              </a:tblGrid>
              <a:tr h="252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Proceso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Fechas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180542"/>
                  </a:ext>
                </a:extLst>
              </a:tr>
              <a:tr h="225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Apertura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Septiembre del 2024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407763"/>
                  </a:ext>
                </a:extLst>
              </a:tr>
              <a:tr h="914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Cortes de información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Noviembre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 –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retroalimentación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Diciembre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Febrero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Marzo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Abril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Mayo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9533244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 de cierre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31 de marzo del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1083281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35668F03-AF59-C66C-6857-E288A30C7E91}"/>
              </a:ext>
            </a:extLst>
          </p:cNvPr>
          <p:cNvSpPr txBox="1"/>
          <p:nvPr/>
        </p:nvSpPr>
        <p:spPr>
          <a:xfrm>
            <a:off x="755576" y="3633161"/>
            <a:ext cx="7375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Las fechas establecidas son improrrogables.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Cada Fuente de Información establece internamente sus fechas de recepción, las cuales deben ser informadas de forma oportuna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  <a:endParaRPr lang="es-MX" alt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6587"/>
            <a:ext cx="432050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Ejemplo de envío de inconsistencias</a:t>
            </a:r>
            <a:endParaRPr lang="es-MX" sz="22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D83A7A7-7AC3-C1F7-8832-24E2847F4E68}"/>
              </a:ext>
            </a:extLst>
          </p:cNvPr>
          <p:cNvSpPr txBox="1"/>
          <p:nvPr/>
        </p:nvSpPr>
        <p:spPr>
          <a:xfrm>
            <a:off x="6084168" y="1055450"/>
            <a:ext cx="2025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964259"/>
            <a:ext cx="490158" cy="490157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558742"/>
              </p:ext>
            </p:extLst>
          </p:nvPr>
        </p:nvGraphicFramePr>
        <p:xfrm>
          <a:off x="468791" y="1635646"/>
          <a:ext cx="8089747" cy="29532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9068">
                  <a:extLst>
                    <a:ext uri="{9D8B030D-6E8A-4147-A177-3AD203B41FA5}">
                      <a16:colId xmlns:a16="http://schemas.microsoft.com/office/drawing/2014/main" val="3761182476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416833002"/>
                    </a:ext>
                  </a:extLst>
                </a:gridCol>
                <a:gridCol w="4176463">
                  <a:extLst>
                    <a:ext uri="{9D8B030D-6E8A-4147-A177-3AD203B41FA5}">
                      <a16:colId xmlns:a16="http://schemas.microsoft.com/office/drawing/2014/main" val="1583284547"/>
                    </a:ext>
                  </a:extLst>
                </a:gridCol>
              </a:tblGrid>
              <a:tr h="1153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  <a:latin typeface="Gill Sans MT" panose="020B0502020104020203" pitchFamily="34" charset="0"/>
                        </a:rPr>
                        <a:t>Entidad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  <a:latin typeface="Gill Sans MT" panose="020B0502020104020203" pitchFamily="34" charset="0"/>
                        </a:rPr>
                        <a:t>Indicador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effectLst/>
                          <a:latin typeface="Gill Sans MT" panose="020B0502020104020203" pitchFamily="34" charset="0"/>
                        </a:rPr>
                        <a:t>Inconsistencias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extLst>
                  <a:ext uri="{0D108BD9-81ED-4DB2-BD59-A6C34878D82A}">
                    <a16:rowId xmlns:a16="http://schemas.microsoft.com/office/drawing/2014/main" val="958510160"/>
                  </a:ext>
                </a:extLst>
              </a:tr>
              <a:tr h="118945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CENTRO DE IDIOMAS (Veracruz)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Plan de Desarrollo de la entidad académica (PLADEA)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Registros 466,471,475,476,480,481,485,486,490,495, 496,497,498 y 499 divididos por actividades para el cumplimiento del PLADEA del Centro de Idiomas.</a:t>
                      </a:r>
                      <a:b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Se solicita para capturar la participación de los académicos en este indicador, se considere un registro (1 participación por académico) y colocar una  </a:t>
                      </a:r>
                      <a:r>
                        <a:rPr lang="es-MX" sz="900" u="none" strike="noStrike" dirty="0" smtClean="0">
                          <a:effectLst/>
                          <a:latin typeface="Gill Sans MT" panose="020B0502020104020203" pitchFamily="34" charset="0"/>
                        </a:rPr>
                        <a:t>descripción </a:t>
                      </a:r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general de la participación que haga alusión al indicador, ya que la descripción visualizada puede ser confundida con otros indicadores del programa.</a:t>
                      </a:r>
                      <a:b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La Tabla de descripción de indicadores del PEDPA menciona que se considera la </a:t>
                      </a:r>
                      <a:r>
                        <a:rPr lang="es-MX" sz="900" u="none" strike="noStrike" dirty="0" smtClean="0">
                          <a:effectLst/>
                          <a:latin typeface="Gill Sans MT" panose="020B0502020104020203" pitchFamily="34" charset="0"/>
                        </a:rPr>
                        <a:t>participación </a:t>
                      </a:r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del académico hasta en dos PLADEA de distintas entidades. Favor de realizar la corrección correspondiente.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extLst>
                  <a:ext uri="{0D108BD9-81ED-4DB2-BD59-A6C34878D82A}">
                    <a16:rowId xmlns:a16="http://schemas.microsoft.com/office/drawing/2014/main" val="1517457910"/>
                  </a:ext>
                </a:extLst>
              </a:tr>
              <a:tr h="2744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>
                          <a:effectLst/>
                          <a:latin typeface="Gill Sans MT" panose="020B0502020104020203" pitchFamily="34" charset="0"/>
                        </a:rPr>
                        <a:t>CENTRO DE IDIOMAS (Veracruz)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Coordinador de academia por área de conocimiento o línea de investigación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El registro con número 1042 será reportado por la Dirección General de Vinculación en el indicador 3.5.4.4, favor de eliminar para evitar duplicidad en la información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extLst>
                  <a:ext uri="{0D108BD9-81ED-4DB2-BD59-A6C34878D82A}">
                    <a16:rowId xmlns:a16="http://schemas.microsoft.com/office/drawing/2014/main" val="2235089830"/>
                  </a:ext>
                </a:extLst>
              </a:tr>
              <a:tr h="2744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>
                          <a:effectLst/>
                          <a:latin typeface="Gill Sans MT" panose="020B0502020104020203" pitchFamily="34" charset="0"/>
                        </a:rPr>
                        <a:t>CENTRO DE IDIOMAS (Poza Rica-Tuxpan)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Coordinador de academia por área de conocimiento o línea de investigación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Registros duplicados 1421 con 1422, favor de realizar la corrección.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extLst>
                  <a:ext uri="{0D108BD9-81ED-4DB2-BD59-A6C34878D82A}">
                    <a16:rowId xmlns:a16="http://schemas.microsoft.com/office/drawing/2014/main" val="1995952836"/>
                  </a:ext>
                </a:extLst>
              </a:tr>
              <a:tr h="27448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>
                          <a:effectLst/>
                          <a:latin typeface="Gill Sans MT" panose="020B0502020104020203" pitchFamily="34" charset="0"/>
                        </a:rPr>
                        <a:t>CENTRO DE IDIOMAS (Poza Rica-Tuxpan)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>
                          <a:effectLst/>
                          <a:latin typeface="Gill Sans MT" panose="020B0502020104020203" pitchFamily="34" charset="0"/>
                        </a:rPr>
                        <a:t>Exposición oral o actuación de apoyo a la enseñanza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Los registros con número 229 y 668 no corresponden con las </a:t>
                      </a:r>
                      <a:r>
                        <a:rPr lang="es-MX" sz="900" u="none" strike="noStrike" dirty="0" smtClean="0">
                          <a:effectLst/>
                          <a:latin typeface="Gill Sans MT" panose="020B0502020104020203" pitchFamily="34" charset="0"/>
                        </a:rPr>
                        <a:t>características </a:t>
                      </a:r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mencionadas en el indicador, favor de eliminar.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extLst>
                  <a:ext uri="{0D108BD9-81ED-4DB2-BD59-A6C34878D82A}">
                    <a16:rowId xmlns:a16="http://schemas.microsoft.com/office/drawing/2014/main" val="3856968952"/>
                  </a:ext>
                </a:extLst>
              </a:tr>
              <a:tr h="548977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>
                          <a:effectLst/>
                          <a:latin typeface="Gill Sans MT" panose="020B0502020104020203" pitchFamily="34" charset="0"/>
                        </a:rPr>
                        <a:t>DIRECCIÓN GENERAL DE RELACIONES INTERNACIONALES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Comisión para la conducción de procesos de innovación, internacionalización e interculturalidad en la docencia, así como gestión académica y docente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Nos podría explicar por favor el tipo de participación que realizaron los académicos en los registros 307, 308, 309, 310, con titulo Proyecto “La Sierra de </a:t>
                      </a:r>
                      <a:r>
                        <a:rPr lang="es-MX" sz="900" u="none" strike="noStrike" dirty="0" err="1">
                          <a:effectLst/>
                          <a:latin typeface="Gill Sans MT" panose="020B0502020104020203" pitchFamily="34" charset="0"/>
                        </a:rPr>
                        <a:t>Zongolica</a:t>
                      </a:r>
                      <a:r>
                        <a:rPr lang="es-MX" sz="900" u="none" strike="noStrike" dirty="0">
                          <a:effectLst/>
                          <a:latin typeface="Gill Sans MT" panose="020B0502020104020203" pitchFamily="34" charset="0"/>
                        </a:rPr>
                        <a:t> una oportunidad de sustentabilidad” para que el Departamento determine si se trata de una Comisión o corresponde a otro indicador.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29" marR="4529" marT="4529" marB="0" anchor="b"/>
                </a:tc>
                <a:extLst>
                  <a:ext uri="{0D108BD9-81ED-4DB2-BD59-A6C34878D82A}">
                    <a16:rowId xmlns:a16="http://schemas.microsoft.com/office/drawing/2014/main" val="3870646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0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Cierre del </a:t>
            </a:r>
            <a:r>
              <a:rPr lang="es-MX" sz="2200" dirty="0" err="1" smtClean="0"/>
              <a:t>SiCFI</a:t>
            </a:r>
            <a:endParaRPr lang="es-MX" sz="2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4FD071-8218-7EEF-92C7-D12E80BBB627}"/>
              </a:ext>
            </a:extLst>
          </p:cNvPr>
          <p:cNvSpPr txBox="1"/>
          <p:nvPr/>
        </p:nvSpPr>
        <p:spPr>
          <a:xfrm>
            <a:off x="323528" y="1635646"/>
            <a:ext cx="82089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información final será utilizada para la Ficha individual de Concentración de Puntuaciones, por lo que al realizar la captura se recomienda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claridad y precisión en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descripción de la actividad o producto para que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pueda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identificar sin problema la actividad o producto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considerado u omitido.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lphaLcPeriod"/>
            </a:pP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Si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visualizar su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Ficha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individual de concentración de puntuaciones detecta que existen omisión de actividades o productos provenientes de las F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uentes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información, podrá solicitar su aclaración en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Proceso de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Recurso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Revisión. </a:t>
            </a:r>
            <a:r>
              <a:rPr lang="es-ES_tradnl" altLang="es-MX" dirty="0" smtClean="0">
                <a:solidFill>
                  <a:schemeClr val="bg1">
                    <a:lumMod val="50000"/>
                  </a:schemeClr>
                </a:solidFill>
                <a:latin typeface="Gill Sans MT" pitchFamily="34" charset="0"/>
                <a:cs typeface="+mn-cs"/>
              </a:rPr>
              <a:t>La información de fechas, procesos, etc., se brindará de forma oportuna exclusivamente para las FI que tengan solicitudes de revisión de indicadores por parte del personal académico participante.</a:t>
            </a:r>
            <a:endParaRPr lang="es-ES_tradnl" altLang="es-MX" dirty="0">
              <a:solidFill>
                <a:schemeClr val="bg1">
                  <a:lumMod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96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Recurso de revisión</a:t>
            </a:r>
            <a:endParaRPr lang="es-MX" sz="2200" dirty="0"/>
          </a:p>
        </p:txBody>
      </p:sp>
      <p:grpSp>
        <p:nvGrpSpPr>
          <p:cNvPr id="6" name="Grupo 5"/>
          <p:cNvGrpSpPr/>
          <p:nvPr/>
        </p:nvGrpSpPr>
        <p:grpSpPr>
          <a:xfrm>
            <a:off x="1691680" y="1517063"/>
            <a:ext cx="1531461" cy="918876"/>
            <a:chOff x="918990" y="852"/>
            <a:chExt cx="1946392" cy="1167835"/>
          </a:xfrm>
          <a:noFill/>
        </p:grpSpPr>
        <p:sp>
          <p:nvSpPr>
            <p:cNvPr id="40" name="Rectángulo 39"/>
            <p:cNvSpPr/>
            <p:nvPr/>
          </p:nvSpPr>
          <p:spPr>
            <a:xfrm>
              <a:off x="918990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41" name="CuadroTexto 40"/>
            <p:cNvSpPr txBox="1"/>
            <p:nvPr/>
          </p:nvSpPr>
          <p:spPr>
            <a:xfrm>
              <a:off x="918990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Publicación de los resultados PEDPA/PEDEA</a:t>
              </a: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812895" y="1517063"/>
            <a:ext cx="1531461" cy="918876"/>
            <a:chOff x="3313053" y="852"/>
            <a:chExt cx="1946392" cy="1167835"/>
          </a:xfrm>
          <a:noFill/>
        </p:grpSpPr>
        <p:sp>
          <p:nvSpPr>
            <p:cNvPr id="36" name="Rectángulo 35"/>
            <p:cNvSpPr/>
            <p:nvPr/>
          </p:nvSpPr>
          <p:spPr>
            <a:xfrm>
              <a:off x="3313053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37" name="CuadroTexto 36"/>
            <p:cNvSpPr txBox="1"/>
            <p:nvPr/>
          </p:nvSpPr>
          <p:spPr>
            <a:xfrm>
              <a:off x="3313053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Recepción de solicitudes (DEA)</a:t>
              </a: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5760190" y="1519785"/>
            <a:ext cx="1980626" cy="918876"/>
            <a:chOff x="5707116" y="852"/>
            <a:chExt cx="2517253" cy="1167835"/>
          </a:xfrm>
          <a:noFill/>
        </p:grpSpPr>
        <p:sp>
          <p:nvSpPr>
            <p:cNvPr id="32" name="Rectángulo 31"/>
            <p:cNvSpPr/>
            <p:nvPr/>
          </p:nvSpPr>
          <p:spPr>
            <a:xfrm>
              <a:off x="5707116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33" name="CuadroTexto 32"/>
            <p:cNvSpPr txBox="1"/>
            <p:nvPr/>
          </p:nvSpPr>
          <p:spPr>
            <a:xfrm>
              <a:off x="5707116" y="852"/>
              <a:ext cx="2517253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DEA comparte solitudes con la FI correspondiente</a:t>
              </a:r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1062901" y="2714867"/>
            <a:ext cx="2160240" cy="918876"/>
            <a:chOff x="461401" y="1616358"/>
            <a:chExt cx="2745532" cy="1167835"/>
          </a:xfrm>
          <a:noFill/>
        </p:grpSpPr>
        <p:sp>
          <p:nvSpPr>
            <p:cNvPr id="28" name="Rectángulo 27"/>
            <p:cNvSpPr/>
            <p:nvPr/>
          </p:nvSpPr>
          <p:spPr>
            <a:xfrm>
              <a:off x="918990" y="1616358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29" name="CuadroTexto 28"/>
            <p:cNvSpPr txBox="1"/>
            <p:nvPr/>
          </p:nvSpPr>
          <p:spPr>
            <a:xfrm>
              <a:off x="461401" y="1616358"/>
              <a:ext cx="274553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El DEA concentra solicitudes y envía a la FI para su revisión y validación</a:t>
              </a:r>
            </a:p>
          </p:txBody>
        </p:sp>
      </p:grpSp>
      <p:sp>
        <p:nvSpPr>
          <p:cNvPr id="25" name="CuadroTexto 24"/>
          <p:cNvSpPr txBox="1"/>
          <p:nvPr/>
        </p:nvSpPr>
        <p:spPr>
          <a:xfrm>
            <a:off x="3525977" y="2714867"/>
            <a:ext cx="2190057" cy="918876"/>
          </a:xfrm>
          <a:prstGeom prst="rect">
            <a:avLst/>
          </a:prstGeom>
          <a:ln>
            <a:solidFill>
              <a:srgbClr val="18529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92456" tIns="92456" rIns="92456" bIns="92456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Aft>
                <a:spcPct val="35000"/>
              </a:spcAft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La FI realiza la revisión y emite el resultado FAVORABLE/NO FAVORABLE</a:t>
            </a:r>
          </a:p>
        </p:txBody>
      </p:sp>
      <p:grpSp>
        <p:nvGrpSpPr>
          <p:cNvPr id="16" name="Grupo 15"/>
          <p:cNvGrpSpPr/>
          <p:nvPr/>
        </p:nvGrpSpPr>
        <p:grpSpPr>
          <a:xfrm>
            <a:off x="6000287" y="2714867"/>
            <a:ext cx="2340666" cy="918876"/>
            <a:chOff x="5707116" y="1616358"/>
            <a:chExt cx="2974841" cy="1167835"/>
          </a:xfrm>
          <a:noFill/>
        </p:grpSpPr>
        <p:sp>
          <p:nvSpPr>
            <p:cNvPr id="20" name="Rectángulo 19"/>
            <p:cNvSpPr/>
            <p:nvPr/>
          </p:nvSpPr>
          <p:spPr>
            <a:xfrm>
              <a:off x="5707116" y="1616358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21" name="CuadroTexto 20"/>
            <p:cNvSpPr txBox="1"/>
            <p:nvPr/>
          </p:nvSpPr>
          <p:spPr>
            <a:xfrm>
              <a:off x="5707116" y="1616358"/>
              <a:ext cx="2974841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El DEA anexa las actividades y productos FAVORABLES a la Ficha del solicitante</a:t>
              </a:r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114467" y="3867894"/>
            <a:ext cx="3006366" cy="918876"/>
            <a:chOff x="2447453" y="3232086"/>
            <a:chExt cx="3820905" cy="1167835"/>
          </a:xfrm>
          <a:noFill/>
        </p:grpSpPr>
        <p:sp>
          <p:nvSpPr>
            <p:cNvPr id="18" name="Rectángulo 17"/>
            <p:cNvSpPr/>
            <p:nvPr/>
          </p:nvSpPr>
          <p:spPr>
            <a:xfrm>
              <a:off x="2447453" y="3232086"/>
              <a:ext cx="3820905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9" name="CuadroTexto 18"/>
            <p:cNvSpPr txBox="1"/>
            <p:nvPr/>
          </p:nvSpPr>
          <p:spPr>
            <a:xfrm>
              <a:off x="2447453" y="3232086"/>
              <a:ext cx="3820905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El DEA envía justificación de las actividades y productos NO FAVORABLES al solicitante para su conocimiento</a:t>
              </a:r>
            </a:p>
          </p:txBody>
        </p:sp>
      </p:grpSp>
      <p:cxnSp>
        <p:nvCxnSpPr>
          <p:cNvPr id="45" name="Conector recto de flecha 44"/>
          <p:cNvCxnSpPr>
            <a:stCxn id="41" idx="3"/>
            <a:endCxn id="37" idx="1"/>
          </p:cNvCxnSpPr>
          <p:nvPr/>
        </p:nvCxnSpPr>
        <p:spPr>
          <a:xfrm>
            <a:off x="3223141" y="1976501"/>
            <a:ext cx="589754" cy="0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>
            <a:stCxn id="37" idx="3"/>
            <a:endCxn id="33" idx="1"/>
          </p:cNvCxnSpPr>
          <p:nvPr/>
        </p:nvCxnSpPr>
        <p:spPr>
          <a:xfrm>
            <a:off x="5344356" y="1976501"/>
            <a:ext cx="415834" cy="2722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angular 49"/>
          <p:cNvCxnSpPr>
            <a:stCxn id="33" idx="2"/>
            <a:endCxn id="29" idx="1"/>
          </p:cNvCxnSpPr>
          <p:nvPr/>
        </p:nvCxnSpPr>
        <p:spPr>
          <a:xfrm rot="5400000">
            <a:off x="3538880" y="-37318"/>
            <a:ext cx="735644" cy="5687602"/>
          </a:xfrm>
          <a:prstGeom prst="bentConnector4">
            <a:avLst>
              <a:gd name="adj1" fmla="val 18773"/>
              <a:gd name="adj2" fmla="val 104019"/>
            </a:avLst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>
            <a:stCxn id="29" idx="3"/>
            <a:endCxn id="25" idx="1"/>
          </p:cNvCxnSpPr>
          <p:nvPr/>
        </p:nvCxnSpPr>
        <p:spPr>
          <a:xfrm>
            <a:off x="3223141" y="3174305"/>
            <a:ext cx="302836" cy="0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/>
          <p:cNvCxnSpPr>
            <a:stCxn id="25" idx="3"/>
            <a:endCxn id="21" idx="1"/>
          </p:cNvCxnSpPr>
          <p:nvPr/>
        </p:nvCxnSpPr>
        <p:spPr>
          <a:xfrm>
            <a:off x="5716034" y="3174305"/>
            <a:ext cx="284253" cy="0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angular 57"/>
          <p:cNvCxnSpPr>
            <a:stCxn id="21" idx="2"/>
            <a:endCxn id="19" idx="0"/>
          </p:cNvCxnSpPr>
          <p:nvPr/>
        </p:nvCxnSpPr>
        <p:spPr>
          <a:xfrm rot="5400000">
            <a:off x="5777060" y="2474333"/>
            <a:ext cx="234151" cy="2552970"/>
          </a:xfrm>
          <a:prstGeom prst="bentConnector3">
            <a:avLst>
              <a:gd name="adj1" fmla="val 50000"/>
            </a:avLst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Directorio DEA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sz="1600" dirty="0"/>
              <a:t>Pagina web DEA - Pestaña Nosotros - Directorio DEA</a:t>
            </a:r>
          </a:p>
          <a:p>
            <a:r>
              <a:rPr lang="es-MX" sz="1600" dirty="0">
                <a:solidFill>
                  <a:srgbClr val="B1F9B1"/>
                </a:solidFill>
                <a:hlinkClick r:id="rId2"/>
              </a:rPr>
              <a:t>https://www.uv.mx/evaluacionacademica/2022/11/14/directorio-dea</a:t>
            </a:r>
            <a:r>
              <a:rPr lang="es-MX" sz="1600" dirty="0" smtClean="0">
                <a:solidFill>
                  <a:srgbClr val="18529D"/>
                </a:solidFill>
                <a:hlinkClick r:id="rId2"/>
              </a:rPr>
              <a:t>/</a:t>
            </a:r>
            <a:endParaRPr lang="es-MX" sz="1600" dirty="0">
              <a:solidFill>
                <a:srgbClr val="18529D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286000" y="1786920"/>
            <a:ext cx="53103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Tels.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(228) 8175043 y (228) 8421700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Ext. 18300, 18302 y 18304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/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Horario de atención: Lunes a viernes de 8:00 a 15:00 </a:t>
            </a:r>
            <a:r>
              <a:rPr lang="es-MX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hrs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51670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6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364F9D"/>
                </a:solidFill>
              </a:rPr>
              <a:t>Concentración de información de las Entidades Académicas y Dependencias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altLang="es-MX" dirty="0" smtClean="0"/>
          </a:p>
          <a:p>
            <a:pPr algn="just"/>
            <a:r>
              <a:rPr lang="es-MX" altLang="es-MX" dirty="0" smtClean="0"/>
              <a:t>La </a:t>
            </a:r>
            <a:r>
              <a:rPr lang="es-MX" altLang="es-MX" dirty="0"/>
              <a:t>responsabilidad de las Fuentes de Información y del Departamento de Evaluación Académica en el Proceso de la Evaluación de los Programas de Estímulos.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Ejercicio 2023-2025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1 de Abril del </a:t>
            </a:r>
            <a:r>
              <a:rPr lang="es-MX" sz="2000" dirty="0" smtClean="0"/>
              <a:t>2023 </a:t>
            </a:r>
            <a:r>
              <a:rPr lang="es-MX" sz="2000" dirty="0"/>
              <a:t>al 31 de Marzo del </a:t>
            </a:r>
            <a:r>
              <a:rPr lang="es-MX" sz="2000" dirty="0" smtClean="0"/>
              <a:t>2025.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Tabla de descripción de indicadores del </a:t>
            </a:r>
            <a:r>
              <a:rPr lang="es-ES" sz="2000" dirty="0" smtClean="0"/>
              <a:t>PEDPA y PEDEA de la Universidad Veracruzana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Reglas Operativas del PEDPA</a:t>
            </a: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Lineamientos del Programa de Estímulos al Desempeño en la Ejecución Artística.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5240805" y="3373043"/>
            <a:ext cx="31323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https://www.uv.mx/evaluacionacademica/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723878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51889"/>
            <a:ext cx="420539" cy="42053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46484"/>
            <a:ext cx="484359" cy="484359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966056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Numeralia</a:t>
            </a:r>
            <a:r>
              <a:rPr lang="es-MX" dirty="0" smtClean="0"/>
              <a:t> del ejercicio 2021-2023</a:t>
            </a:r>
            <a:endParaRPr lang="es-MX" dirty="0"/>
          </a:p>
        </p:txBody>
      </p:sp>
      <p:grpSp>
        <p:nvGrpSpPr>
          <p:cNvPr id="5" name="Grupo 4"/>
          <p:cNvGrpSpPr/>
          <p:nvPr/>
        </p:nvGrpSpPr>
        <p:grpSpPr>
          <a:xfrm>
            <a:off x="611560" y="3075806"/>
            <a:ext cx="2269518" cy="1377555"/>
            <a:chOff x="527" y="421092"/>
            <a:chExt cx="2269518" cy="2723421"/>
          </a:xfrm>
        </p:grpSpPr>
        <p:sp>
          <p:nvSpPr>
            <p:cNvPr id="6" name="Rectángulo redondeado 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CuadroTexto 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Total de participaciones recibidas en el </a:t>
              </a:r>
              <a:r>
                <a:rPr lang="es-MX" sz="1900" dirty="0" err="1" smtClean="0">
                  <a:latin typeface="Gill Sans MT" panose="020B0502020104020203" pitchFamily="34" charset="0"/>
                </a:rPr>
                <a:t>SiCFI</a:t>
              </a:r>
              <a:endParaRPr lang="es-MX" sz="1900" dirty="0" smtClean="0">
                <a:latin typeface="Gill Sans MT" panose="020B0502020104020203" pitchFamily="34" charset="0"/>
              </a:endParaRP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153,390 registros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203848" y="1476415"/>
            <a:ext cx="4824536" cy="3039551"/>
            <a:chOff x="527" y="421092"/>
            <a:chExt cx="2269518" cy="2723421"/>
          </a:xfrm>
        </p:grpSpPr>
        <p:sp>
          <p:nvSpPr>
            <p:cNvPr id="9" name="Rectángulo redondeado 8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CuadroTexto 9"/>
            <p:cNvSpPr txBox="1"/>
            <p:nvPr/>
          </p:nvSpPr>
          <p:spPr>
            <a:xfrm>
              <a:off x="549051" y="658524"/>
              <a:ext cx="1172470" cy="3360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Recurso de revisión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1" name="CuadroTexto 10"/>
          <p:cNvSpPr txBox="1"/>
          <p:nvPr/>
        </p:nvSpPr>
        <p:spPr>
          <a:xfrm>
            <a:off x="3654336" y="2185404"/>
            <a:ext cx="3923560" cy="45390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algn="ctr"/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Personal Académico solicitante: 102</a:t>
            </a:r>
          </a:p>
          <a:p>
            <a:pPr algn="ctr"/>
            <a:r>
              <a:rPr lang="es-MX" sz="2000" dirty="0">
                <a:solidFill>
                  <a:schemeClr val="bg1">
                    <a:lumMod val="50000"/>
                  </a:schemeClr>
                </a:solidFill>
              </a:rPr>
              <a:t>Total de </a:t>
            </a:r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actividades y productos atendidos: 399</a:t>
            </a:r>
            <a:endParaRPr lang="es-MX" sz="2000" dirty="0"/>
          </a:p>
          <a:p>
            <a:pPr algn="ctr"/>
            <a:endParaRPr lang="es-MX" sz="2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347864" y="3326834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204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517086" y="3305398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No 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195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640601" y="1563638"/>
            <a:ext cx="2269518" cy="1377555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Fuentes de información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177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pic>
        <p:nvPicPr>
          <p:cNvPr id="18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788" y="1659155"/>
            <a:ext cx="457301" cy="457301"/>
          </a:xfrm>
        </p:spPr>
      </p:pic>
      <p:sp>
        <p:nvSpPr>
          <p:cNvPr id="19" name="Extracto 18"/>
          <p:cNvSpPr/>
          <p:nvPr/>
        </p:nvSpPr>
        <p:spPr>
          <a:xfrm rot="10800000">
            <a:off x="1575153" y="2791292"/>
            <a:ext cx="400413" cy="340427"/>
          </a:xfrm>
          <a:prstGeom prst="flowChartExtract">
            <a:avLst/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4405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(DGRI)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r>
              <a:rPr lang="es-ES_tradnl" sz="1600" b="1" dirty="0" smtClean="0"/>
              <a:t>1.1.4.2 Distinciones por trayectoria académica</a:t>
            </a:r>
            <a:endParaRPr lang="es-MX" sz="1600" b="1" dirty="0" smtClean="0"/>
          </a:p>
          <a:p>
            <a:r>
              <a:rPr lang="es-MX" sz="1200" dirty="0" smtClean="0"/>
              <a:t>Cambia de ser </a:t>
            </a:r>
            <a:r>
              <a:rPr lang="es-MX" sz="1200" dirty="0" smtClean="0">
                <a:solidFill>
                  <a:schemeClr val="bg1">
                    <a:lumMod val="50000"/>
                  </a:schemeClr>
                </a:solidFill>
              </a:rPr>
              <a:t>registrado</a:t>
            </a:r>
            <a:r>
              <a:rPr lang="es-MX" sz="1200" dirty="0" smtClean="0">
                <a:solidFill>
                  <a:srgbClr val="00B050"/>
                </a:solidFill>
              </a:rPr>
              <a:t> </a:t>
            </a:r>
            <a:r>
              <a:rPr lang="es-MX" sz="1200" dirty="0" smtClean="0"/>
              <a:t>por el personal académico a ser reportado por distintas Fuentes de Información</a:t>
            </a:r>
          </a:p>
          <a:p>
            <a:r>
              <a:rPr lang="es-MX" sz="1600" b="1" dirty="0"/>
              <a:t>1.2.2.7 Desarrollo de proyecto de colaboración internacional </a:t>
            </a:r>
            <a:endParaRPr lang="es-MX" sz="1600" b="1" dirty="0" smtClean="0"/>
          </a:p>
          <a:p>
            <a:r>
              <a:rPr lang="es-MX" sz="1200" dirty="0" smtClean="0"/>
              <a:t>Se agrega el indicador para considerar los proyectos de COIL y VIC con un puntaje mínimo de 10 y máximo de 20</a:t>
            </a:r>
          </a:p>
          <a:p>
            <a:r>
              <a:rPr lang="es-MX" sz="1600" b="1" dirty="0"/>
              <a:t>3.7.3.2 Comisión para la conducción de procesos de innovación, internacionalización e interculturalidad en la docencia, así como gestión académica y docente.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Aumenta el puntaje máximo de 15 a 30.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No se consideran las participaciones como revisor de trabajos </a:t>
            </a:r>
            <a:r>
              <a:rPr lang="es-MX" sz="1200" dirty="0" err="1"/>
              <a:t>recepcionales</a:t>
            </a:r>
            <a:r>
              <a:rPr lang="es-MX" sz="1200" dirty="0"/>
              <a:t> o tesis para pasar a concursos, ya que serán consideradas en el indicador 3.5.2 Miembro de órganos de evaluación de procesos académicos</a:t>
            </a:r>
            <a:r>
              <a:rPr lang="es-MX" sz="1200" dirty="0" smtClean="0"/>
              <a:t>.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4182750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</a:t>
            </a:r>
            <a:r>
              <a:rPr lang="es-MX" sz="2200" dirty="0">
                <a:solidFill>
                  <a:srgbClr val="364F9D"/>
                </a:solidFill>
              </a:rPr>
              <a:t>Escuela para Estudiantes Extranjeros </a:t>
            </a:r>
            <a:r>
              <a:rPr lang="es-MX" sz="2200" dirty="0" smtClean="0">
                <a:solidFill>
                  <a:srgbClr val="364F9D"/>
                </a:solidFill>
              </a:rPr>
              <a:t>-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Dirección de Centro de </a:t>
            </a: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I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diomas y Auto Acceso)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r>
              <a:rPr lang="es-MX" sz="1600" b="1" dirty="0"/>
              <a:t>1.2.2 Productos académicos de apoyo al aprendizaje</a:t>
            </a:r>
          </a:p>
          <a:p>
            <a:r>
              <a:rPr lang="es-MX" sz="1200" dirty="0"/>
              <a:t>Aumenta el puntaje mínimo de 5 a 8 y el puntaje máximo de 6 a </a:t>
            </a:r>
            <a:r>
              <a:rPr lang="es-MX" sz="1200" dirty="0" smtClean="0"/>
              <a:t>10</a:t>
            </a:r>
          </a:p>
          <a:p>
            <a:r>
              <a:rPr lang="es-MX" sz="1600" b="1" dirty="0"/>
              <a:t>3.4.1 Contribución en la elaboración del Plan de Desarrollo de la Entidad Académica (PLADEA)</a:t>
            </a:r>
            <a:r>
              <a:rPr lang="es-ES_tradnl" sz="1600" b="1" dirty="0"/>
              <a:t>.</a:t>
            </a:r>
          </a:p>
          <a:p>
            <a:r>
              <a:rPr lang="es-ES_tradnl" sz="1200" dirty="0"/>
              <a:t>Se elimina la </a:t>
            </a:r>
            <a:r>
              <a:rPr lang="es-ES_tradnl" sz="1200" dirty="0" err="1"/>
              <a:t>subvariable</a:t>
            </a:r>
            <a:r>
              <a:rPr lang="es-ES_tradnl" sz="1200" dirty="0"/>
              <a:t> Avances en el cumplimiento del PLADEA</a:t>
            </a:r>
          </a:p>
          <a:p>
            <a:endParaRPr lang="es-MX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86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(Centro de Idiomas y Centro de Auto Acceso)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r>
              <a:rPr lang="es-MX" sz="1600" b="1" dirty="0"/>
              <a:t>2.4.1 Dirección y/o codirección de trabajo </a:t>
            </a:r>
            <a:r>
              <a:rPr lang="es-MX" sz="1600" b="1" dirty="0" err="1"/>
              <a:t>recepcional</a:t>
            </a:r>
            <a:endParaRPr lang="es-MX" sz="16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Se actualiza el nombre del indicador para considerar a la figura de codirector.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Se convierte en un indicador de rango, e</a:t>
            </a:r>
            <a:r>
              <a:rPr lang="es-ES_tradnl" sz="1200" dirty="0"/>
              <a:t>l puntaje máximo se otorga al director y </a:t>
            </a:r>
            <a:r>
              <a:rPr lang="es-MX" sz="1200" dirty="0"/>
              <a:t>e</a:t>
            </a:r>
            <a:r>
              <a:rPr lang="es-ES_tradnl" sz="1200" dirty="0"/>
              <a:t>l mínimo a la codirección que acredite, a través del Departamento de Superación Académica, la participación en Cuerpo Académico y que el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corresponda a la LGAC.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200" dirty="0"/>
              <a:t>Solo se permite una codirección por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200" dirty="0"/>
              <a:t>Se reduce el tope máximo por indicador de 10 a 8.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200" dirty="0"/>
              <a:t>Se eliminan las </a:t>
            </a:r>
            <a:r>
              <a:rPr lang="es-ES_tradnl" sz="1200" dirty="0" err="1"/>
              <a:t>subvariables</a:t>
            </a:r>
            <a:r>
              <a:rPr lang="es-ES_tradnl" sz="1200" dirty="0"/>
              <a:t> Tesis y Otras modalidades de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obteniendo un puntaje único para la </a:t>
            </a:r>
            <a:r>
              <a:rPr lang="es-MX" sz="1200" dirty="0"/>
              <a:t>modalidad de Licenciatura.</a:t>
            </a:r>
          </a:p>
          <a:p>
            <a:endParaRPr lang="es-MX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598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(Centro de Idiomas y Centro de Auto Acceso)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r>
              <a:rPr lang="es-MX" sz="1600" b="1" dirty="0"/>
              <a:t>2.4.2.1 Miembro de comité o revisor de un trabajo </a:t>
            </a:r>
            <a:r>
              <a:rPr lang="es-MX" sz="1600" b="1" dirty="0" err="1"/>
              <a:t>recepcional</a:t>
            </a:r>
            <a:r>
              <a:rPr lang="es-MX" sz="1600" b="1" dirty="0"/>
              <a:t> </a:t>
            </a:r>
            <a:endParaRPr lang="es-MX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200" dirty="0"/>
              <a:t>Cambia de categoría pasando de Gestión académica y participación en cuerpos colegiados a Generación y aplicación del conocimiento.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200" dirty="0"/>
              <a:t>No se consideran en este indicador los puntaje máximos.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200" dirty="0"/>
              <a:t>No incluye al director ni codirector del trabajo </a:t>
            </a:r>
            <a:r>
              <a:rPr lang="es-MX" sz="1200" dirty="0" err="1"/>
              <a:t>recepcional</a:t>
            </a:r>
            <a:r>
              <a:rPr lang="es-MX" sz="12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dirty="0"/>
              <a:t>Se eliminan las </a:t>
            </a:r>
            <a:r>
              <a:rPr lang="es-ES_tradnl" sz="1200" dirty="0" err="1"/>
              <a:t>subvariables</a:t>
            </a:r>
            <a:r>
              <a:rPr lang="es-ES_tradnl" sz="1200" dirty="0"/>
              <a:t> Tesis y Otras modalidades de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obteniendo un puntaje único para la </a:t>
            </a:r>
            <a:r>
              <a:rPr lang="es-MX" sz="1200" dirty="0"/>
              <a:t>modalidad de Licenciatura</a:t>
            </a:r>
            <a:r>
              <a:rPr lang="es-MX" sz="1200" dirty="0" smtClean="0"/>
              <a:t>.</a:t>
            </a:r>
          </a:p>
          <a:p>
            <a:r>
              <a:rPr lang="es-MX" sz="1600" b="1" dirty="0"/>
              <a:t>3.5.3.1 Jurado de examen de experiencia </a:t>
            </a:r>
            <a:r>
              <a:rPr lang="es-MX" sz="1600" b="1" dirty="0" err="1"/>
              <a:t>recepcional</a:t>
            </a:r>
            <a:r>
              <a:rPr lang="es-MX" sz="1600" b="1" dirty="0"/>
              <a:t> o examen de grado </a:t>
            </a:r>
            <a:endParaRPr lang="es-ES_tradnl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dirty="0"/>
              <a:t>Se eliminan las </a:t>
            </a:r>
            <a:r>
              <a:rPr lang="es-ES_tradnl" sz="1200" dirty="0" err="1"/>
              <a:t>subvariables</a:t>
            </a:r>
            <a:r>
              <a:rPr lang="es-ES_tradnl" sz="1200" dirty="0"/>
              <a:t> Tesis y Otras modalidades de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obteniendo un puntaje único para la </a:t>
            </a:r>
            <a:r>
              <a:rPr lang="es-MX" sz="1200" dirty="0"/>
              <a:t>modalidad de Licenciatura.</a:t>
            </a:r>
            <a:endParaRPr lang="es-MX" sz="1200" b="1" dirty="0"/>
          </a:p>
          <a:p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051894518"/>
      </p:ext>
    </p:extLst>
  </p:cSld>
  <p:clrMapOvr>
    <a:masterClrMapping/>
  </p:clrMapOvr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3DFFDB15-14F2-4DB4-ACD8-AED04BA92FC0}" vid="{FE3AA26B-0D80-49C3-80A4-43D86DF4AE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80A51 Presentacion PPT_16 a 9</Template>
  <TotalTime>2000</TotalTime>
  <Words>1891</Words>
  <Application>Microsoft Office PowerPoint</Application>
  <PresentationFormat>Presentación en pantalla (16:9)</PresentationFormat>
  <Paragraphs>174</Paragraphs>
  <Slides>25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0" baseType="lpstr">
      <vt:lpstr>Arial</vt:lpstr>
      <vt:lpstr>Calibri</vt:lpstr>
      <vt:lpstr>Gill Sans MT</vt:lpstr>
      <vt:lpstr>Times New Roman</vt:lpstr>
      <vt:lpstr>3234 Presentacion PPT_16 a 9</vt:lpstr>
      <vt:lpstr>Presentación de PowerPoint</vt:lpstr>
      <vt:lpstr>Presentación de PowerPoint</vt:lpstr>
      <vt:lpstr>Concentración de información de las Entidades Académicas y Dependencias</vt:lpstr>
      <vt:lpstr>Presentación de PowerPoint</vt:lpstr>
      <vt:lpstr>Numeralia del ejercicio 2021-2023</vt:lpstr>
      <vt:lpstr>Presentación de PowerPoint</vt:lpstr>
      <vt:lpstr>Presentación de PowerPoint</vt:lpstr>
      <vt:lpstr>Presentación de PowerPoint</vt:lpstr>
      <vt:lpstr>Presentación de PowerPoint</vt:lpstr>
      <vt:lpstr>Proceso</vt:lpstr>
      <vt:lpstr>Proceso</vt:lpstr>
      <vt:lpstr>Sistema de Captura de Fuentes de Información (SiCFI)</vt:lpstr>
      <vt:lpstr>Indicadores</vt:lpstr>
      <vt:lpstr>Corte de información</vt:lpstr>
      <vt:lpstr>Revisión de información</vt:lpstr>
      <vt:lpstr>Consideraciones generales para evitar las inconsistencias</vt:lpstr>
      <vt:lpstr>Publicación de información</vt:lpstr>
      <vt:lpstr>Presentación de PowerPoint</vt:lpstr>
      <vt:lpstr>Presentación de PowerPoint</vt:lpstr>
      <vt:lpstr>Calendario</vt:lpstr>
      <vt:lpstr>Ejemplo de envío de inconsistencias</vt:lpstr>
      <vt:lpstr>Cierre del SiCFI</vt:lpstr>
      <vt:lpstr>Recurso de revisión</vt:lpstr>
      <vt:lpstr>Directorio DEA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Vasquez Medrano Alma Liliana</dc:creator>
  <cp:lastModifiedBy>Vasquez Medrano Alma Liliana</cp:lastModifiedBy>
  <cp:revision>89</cp:revision>
  <dcterms:created xsi:type="dcterms:W3CDTF">2024-02-21T15:45:22Z</dcterms:created>
  <dcterms:modified xsi:type="dcterms:W3CDTF">2024-09-30T20:28:56Z</dcterms:modified>
</cp:coreProperties>
</file>