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6"/>
  </p:notesMasterIdLst>
  <p:sldIdLst>
    <p:sldId id="291" r:id="rId2"/>
    <p:sldId id="279" r:id="rId3"/>
    <p:sldId id="257" r:id="rId4"/>
    <p:sldId id="258" r:id="rId5"/>
    <p:sldId id="261" r:id="rId6"/>
    <p:sldId id="259" r:id="rId7"/>
    <p:sldId id="283" r:id="rId8"/>
    <p:sldId id="285" r:id="rId9"/>
    <p:sldId id="286" r:id="rId10"/>
    <p:sldId id="262" r:id="rId11"/>
    <p:sldId id="292" r:id="rId12"/>
    <p:sldId id="288" r:id="rId13"/>
    <p:sldId id="289" r:id="rId14"/>
    <p:sldId id="267" r:id="rId15"/>
    <p:sldId id="290" r:id="rId16"/>
    <p:sldId id="269" r:id="rId17"/>
    <p:sldId id="271" r:id="rId18"/>
    <p:sldId id="272" r:id="rId19"/>
    <p:sldId id="273" r:id="rId20"/>
    <p:sldId id="274" r:id="rId21"/>
    <p:sldId id="275" r:id="rId22"/>
    <p:sldId id="276" r:id="rId23"/>
    <p:sldId id="277" r:id="rId24"/>
    <p:sldId id="2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A06" initials="D" lastIdx="1" clrIdx="0">
    <p:extLst>
      <p:ext uri="{19B8F6BF-5375-455C-9EA6-DF929625EA0E}">
        <p15:presenceInfo xmlns:p15="http://schemas.microsoft.com/office/powerpoint/2012/main" userId="DEA06"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52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0" autoAdjust="0"/>
    <p:restoredTop sz="94674"/>
  </p:normalViewPr>
  <p:slideViewPr>
    <p:cSldViewPr snapToGrid="0">
      <p:cViewPr varScale="1">
        <p:scale>
          <a:sx n="105" d="100"/>
          <a:sy n="105" d="100"/>
        </p:scale>
        <p:origin x="7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59247B-9DD7-415A-A6AD-84C30E284733}"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s-MX"/>
        </a:p>
      </dgm:t>
    </dgm:pt>
    <dgm:pt modelId="{44391900-8EB0-4275-BF6A-360F47C8D733}">
      <dgm:prSet phldrT="[Texto]"/>
      <dgm:spPr/>
      <dgm:t>
        <a:bodyPr/>
        <a:lstStyle/>
        <a:p>
          <a:r>
            <a:rPr lang="es-ES_tradnl" b="1" dirty="0">
              <a:solidFill>
                <a:schemeClr val="bg1"/>
              </a:solidFill>
            </a:rPr>
            <a:t>Se recibe información</a:t>
          </a:r>
          <a:endParaRPr lang="es-MX" dirty="0"/>
        </a:p>
      </dgm:t>
    </dgm:pt>
    <dgm:pt modelId="{0A85E0C3-FDBB-4859-BE73-1FC232EE0FC2}" type="parTrans" cxnId="{11EDFF2A-3538-44FF-A0C5-0A04B36B6E0E}">
      <dgm:prSet/>
      <dgm:spPr/>
      <dgm:t>
        <a:bodyPr/>
        <a:lstStyle/>
        <a:p>
          <a:endParaRPr lang="es-MX"/>
        </a:p>
      </dgm:t>
    </dgm:pt>
    <dgm:pt modelId="{36FCEB53-F2D7-4961-B753-9F8A6A5A2653}" type="sibTrans" cxnId="{11EDFF2A-3538-44FF-A0C5-0A04B36B6E0E}">
      <dgm:prSet/>
      <dgm:spPr/>
      <dgm:t>
        <a:bodyPr/>
        <a:lstStyle/>
        <a:p>
          <a:endParaRPr lang="es-MX"/>
        </a:p>
      </dgm:t>
    </dgm:pt>
    <dgm:pt modelId="{B771B4EA-641B-4627-A930-5B7C2686A0E6}">
      <dgm:prSet phldrT="[Texto]" custT="1"/>
      <dgm:spPr/>
      <dgm:t>
        <a:bodyPr/>
        <a:lstStyle/>
        <a:p>
          <a:r>
            <a:rPr lang="es-ES_tradnl" sz="2000" b="0" dirty="0">
              <a:solidFill>
                <a:schemeClr val="bg1"/>
              </a:solidFill>
            </a:rPr>
            <a:t>1. </a:t>
          </a:r>
          <a:r>
            <a:rPr lang="es-ES_tradnl" sz="2000" b="0" dirty="0" err="1">
              <a:solidFill>
                <a:schemeClr val="bg1"/>
              </a:solidFill>
            </a:rPr>
            <a:t>SiCFI</a:t>
          </a:r>
          <a:endParaRPr lang="es-MX" sz="2000" dirty="0"/>
        </a:p>
      </dgm:t>
    </dgm:pt>
    <dgm:pt modelId="{4CABFA2C-AFC6-4E3E-8B01-B648052E3632}" type="parTrans" cxnId="{7277AA82-D39C-4B17-8BF9-C0CF78084640}">
      <dgm:prSet/>
      <dgm:spPr/>
      <dgm:t>
        <a:bodyPr/>
        <a:lstStyle/>
        <a:p>
          <a:endParaRPr lang="es-MX"/>
        </a:p>
      </dgm:t>
    </dgm:pt>
    <dgm:pt modelId="{A6B73542-D36E-43A6-A858-D5499AB7CEE6}" type="sibTrans" cxnId="{7277AA82-D39C-4B17-8BF9-C0CF78084640}">
      <dgm:prSet/>
      <dgm:spPr/>
      <dgm:t>
        <a:bodyPr/>
        <a:lstStyle/>
        <a:p>
          <a:endParaRPr lang="es-MX"/>
        </a:p>
      </dgm:t>
    </dgm:pt>
    <dgm:pt modelId="{5DD16370-66A6-45A5-B96A-8CC9CA7A2685}">
      <dgm:prSet phldrT="[Texto]"/>
      <dgm:spPr/>
      <dgm:t>
        <a:bodyPr/>
        <a:lstStyle/>
        <a:p>
          <a:r>
            <a:rPr lang="es-ES_tradnl" b="1" dirty="0">
              <a:solidFill>
                <a:schemeClr val="bg1"/>
              </a:solidFill>
            </a:rPr>
            <a:t>Revisión</a:t>
          </a:r>
          <a:endParaRPr lang="es-MX" dirty="0"/>
        </a:p>
      </dgm:t>
    </dgm:pt>
    <dgm:pt modelId="{737DD952-EF81-4D86-B3D7-30B0D7813486}" type="parTrans" cxnId="{D214C7B7-2E1B-4477-98C8-4D3537A98DDD}">
      <dgm:prSet/>
      <dgm:spPr/>
      <dgm:t>
        <a:bodyPr/>
        <a:lstStyle/>
        <a:p>
          <a:endParaRPr lang="es-MX"/>
        </a:p>
      </dgm:t>
    </dgm:pt>
    <dgm:pt modelId="{00AD3B57-7E09-47D4-85F6-99EEC79270AF}" type="sibTrans" cxnId="{D214C7B7-2E1B-4477-98C8-4D3537A98DDD}">
      <dgm:prSet/>
      <dgm:spPr/>
      <dgm:t>
        <a:bodyPr/>
        <a:lstStyle/>
        <a:p>
          <a:endParaRPr lang="es-MX"/>
        </a:p>
      </dgm:t>
    </dgm:pt>
    <dgm:pt modelId="{BF6F5D46-1C8A-4158-9C1C-06BB5731506F}">
      <dgm:prSet phldrT="[Texto]"/>
      <dgm:spPr/>
      <dgm:t>
        <a:bodyPr/>
        <a:lstStyle/>
        <a:p>
          <a:pPr algn="l"/>
          <a:r>
            <a:rPr lang="es-MX" dirty="0">
              <a:solidFill>
                <a:schemeClr val="bg1"/>
              </a:solidFill>
            </a:rPr>
            <a:t>1. Verificar que la actividad reportada corresponda al indicador solicitado.</a:t>
          </a:r>
          <a:endParaRPr lang="es-MX" dirty="0"/>
        </a:p>
      </dgm:t>
    </dgm:pt>
    <dgm:pt modelId="{C63A7D87-BAA0-4508-8141-AE4F08BE94A7}" type="parTrans" cxnId="{184453E3-927C-4F3C-861D-8B594E492BE0}">
      <dgm:prSet/>
      <dgm:spPr/>
      <dgm:t>
        <a:bodyPr/>
        <a:lstStyle/>
        <a:p>
          <a:endParaRPr lang="es-MX"/>
        </a:p>
      </dgm:t>
    </dgm:pt>
    <dgm:pt modelId="{FA04D063-AC44-4E1E-BFE5-44CF3B3ECCF2}" type="sibTrans" cxnId="{184453E3-927C-4F3C-861D-8B594E492BE0}">
      <dgm:prSet/>
      <dgm:spPr/>
      <dgm:t>
        <a:bodyPr/>
        <a:lstStyle/>
        <a:p>
          <a:endParaRPr lang="es-MX"/>
        </a:p>
      </dgm:t>
    </dgm:pt>
    <dgm:pt modelId="{8B3EDE72-71D6-470F-A1B9-D85D662FBC60}">
      <dgm:prSet phldrT="[Texto]"/>
      <dgm:spPr/>
      <dgm:t>
        <a:bodyPr/>
        <a:lstStyle/>
        <a:p>
          <a:r>
            <a:rPr lang="es-ES_tradnl" b="1" dirty="0">
              <a:solidFill>
                <a:schemeClr val="bg1"/>
              </a:solidFill>
            </a:rPr>
            <a:t>Separación</a:t>
          </a:r>
          <a:endParaRPr lang="es-MX" dirty="0"/>
        </a:p>
      </dgm:t>
    </dgm:pt>
    <dgm:pt modelId="{32775943-BC21-420E-8315-F74223FEAAA8}" type="parTrans" cxnId="{60BC00E0-4600-4235-941E-71CE6E04A212}">
      <dgm:prSet/>
      <dgm:spPr/>
      <dgm:t>
        <a:bodyPr/>
        <a:lstStyle/>
        <a:p>
          <a:endParaRPr lang="es-MX"/>
        </a:p>
      </dgm:t>
    </dgm:pt>
    <dgm:pt modelId="{ED8DC3F0-6AE5-4227-B5A4-D2DC2B3A79E2}" type="sibTrans" cxnId="{60BC00E0-4600-4235-941E-71CE6E04A212}">
      <dgm:prSet/>
      <dgm:spPr/>
      <dgm:t>
        <a:bodyPr/>
        <a:lstStyle/>
        <a:p>
          <a:endParaRPr lang="es-MX"/>
        </a:p>
      </dgm:t>
    </dgm:pt>
    <dgm:pt modelId="{DDC4FADE-C49C-49AA-9A72-5EE28F61EFB5}">
      <dgm:prSet phldrT="[Texto]"/>
      <dgm:spPr/>
      <dgm:t>
        <a:bodyPr/>
        <a:lstStyle/>
        <a:p>
          <a:r>
            <a:rPr lang="es-ES_tradnl" dirty="0">
              <a:solidFill>
                <a:schemeClr val="bg1"/>
              </a:solidFill>
            </a:rPr>
            <a:t>1. Registros correctos : son procesados e incorporados a la base de datos correspondiente para que sean considerados en la ficha individual de concentración de puntuaciones</a:t>
          </a:r>
          <a:endParaRPr lang="es-MX" dirty="0"/>
        </a:p>
      </dgm:t>
    </dgm:pt>
    <dgm:pt modelId="{BB422AE9-9B23-4126-BD4D-9A12A67C6F5C}" type="parTrans" cxnId="{62B74897-A7C7-40E4-9EA2-20CE108413E9}">
      <dgm:prSet/>
      <dgm:spPr/>
      <dgm:t>
        <a:bodyPr/>
        <a:lstStyle/>
        <a:p>
          <a:endParaRPr lang="es-MX"/>
        </a:p>
      </dgm:t>
    </dgm:pt>
    <dgm:pt modelId="{19218A95-6C6D-4F63-ACAF-06A476245979}" type="sibTrans" cxnId="{62B74897-A7C7-40E4-9EA2-20CE108413E9}">
      <dgm:prSet/>
      <dgm:spPr/>
      <dgm:t>
        <a:bodyPr/>
        <a:lstStyle/>
        <a:p>
          <a:endParaRPr lang="es-MX"/>
        </a:p>
      </dgm:t>
    </dgm:pt>
    <dgm:pt modelId="{2C031BE3-AF3C-4F86-9F27-D96E7288D1C1}">
      <dgm:prSet/>
      <dgm:spPr/>
      <dgm:t>
        <a:bodyPr/>
        <a:lstStyle/>
        <a:p>
          <a:pPr algn="l"/>
          <a:r>
            <a:rPr lang="es-MX" dirty="0">
              <a:solidFill>
                <a:schemeClr val="bg1"/>
              </a:solidFill>
            </a:rPr>
            <a:t>2. Que no existan registros duplicados.</a:t>
          </a:r>
        </a:p>
      </dgm:t>
    </dgm:pt>
    <dgm:pt modelId="{0B06ABF8-A0F4-403E-ACA9-3D5BF6DC4B16}" type="parTrans" cxnId="{370558D1-D31B-4745-9E1B-EED504FDA143}">
      <dgm:prSet/>
      <dgm:spPr/>
      <dgm:t>
        <a:bodyPr/>
        <a:lstStyle/>
        <a:p>
          <a:endParaRPr lang="es-MX"/>
        </a:p>
      </dgm:t>
    </dgm:pt>
    <dgm:pt modelId="{C20CDC3D-4CCB-457C-B7A1-93B963174B11}" type="sibTrans" cxnId="{370558D1-D31B-4745-9E1B-EED504FDA143}">
      <dgm:prSet/>
      <dgm:spPr/>
      <dgm:t>
        <a:bodyPr/>
        <a:lstStyle/>
        <a:p>
          <a:endParaRPr lang="es-MX"/>
        </a:p>
      </dgm:t>
    </dgm:pt>
    <dgm:pt modelId="{BD7ED54C-A2CD-40B3-845E-35C73CA7257B}">
      <dgm:prSet/>
      <dgm:spPr/>
      <dgm:t>
        <a:bodyPr/>
        <a:lstStyle/>
        <a:p>
          <a:pPr algn="l"/>
          <a:r>
            <a:rPr lang="es-MX" dirty="0">
              <a:solidFill>
                <a:schemeClr val="bg1"/>
              </a:solidFill>
            </a:rPr>
            <a:t>3. No colocar una descripción incorrecta o incompleta en cualquier actividad.</a:t>
          </a:r>
        </a:p>
      </dgm:t>
    </dgm:pt>
    <dgm:pt modelId="{CA5D31D0-2086-49D1-B3B9-020EDDD955ED}" type="parTrans" cxnId="{9623519F-3DEC-4FF6-89A7-AE1CE0994DCF}">
      <dgm:prSet/>
      <dgm:spPr/>
      <dgm:t>
        <a:bodyPr/>
        <a:lstStyle/>
        <a:p>
          <a:endParaRPr lang="es-MX"/>
        </a:p>
      </dgm:t>
    </dgm:pt>
    <dgm:pt modelId="{976023D9-9844-4D8D-ADEF-521EF7B0B209}" type="sibTrans" cxnId="{9623519F-3DEC-4FF6-89A7-AE1CE0994DCF}">
      <dgm:prSet/>
      <dgm:spPr/>
      <dgm:t>
        <a:bodyPr/>
        <a:lstStyle/>
        <a:p>
          <a:endParaRPr lang="es-MX"/>
        </a:p>
      </dgm:t>
    </dgm:pt>
    <dgm:pt modelId="{EF3C903F-FCAC-44D4-ABC5-47AB448DCE0E}">
      <dgm:prSet/>
      <dgm:spPr/>
      <dgm:t>
        <a:bodyPr/>
        <a:lstStyle/>
        <a:p>
          <a:pPr algn="l"/>
          <a:r>
            <a:rPr lang="es-ES_tradnl" dirty="0">
              <a:solidFill>
                <a:schemeClr val="bg1"/>
              </a:solidFill>
            </a:rPr>
            <a:t>5. Revisar fechas y puntajes.</a:t>
          </a:r>
          <a:endParaRPr lang="es-MX" dirty="0">
            <a:solidFill>
              <a:schemeClr val="bg1"/>
            </a:solidFill>
          </a:endParaRPr>
        </a:p>
      </dgm:t>
    </dgm:pt>
    <dgm:pt modelId="{AB76D419-5B4C-4CCA-B2ED-28F1F8EDCDF0}" type="parTrans" cxnId="{EC1D96A7-D75E-4C2A-9B5C-73035FB2B65D}">
      <dgm:prSet/>
      <dgm:spPr/>
      <dgm:t>
        <a:bodyPr/>
        <a:lstStyle/>
        <a:p>
          <a:endParaRPr lang="es-MX"/>
        </a:p>
      </dgm:t>
    </dgm:pt>
    <dgm:pt modelId="{88EBBA1E-8B61-4C2F-9224-7F94C3573BF8}" type="sibTrans" cxnId="{EC1D96A7-D75E-4C2A-9B5C-73035FB2B65D}">
      <dgm:prSet/>
      <dgm:spPr/>
      <dgm:t>
        <a:bodyPr/>
        <a:lstStyle/>
        <a:p>
          <a:endParaRPr lang="es-MX"/>
        </a:p>
      </dgm:t>
    </dgm:pt>
    <dgm:pt modelId="{E4A603B8-D724-4EA8-B310-275D501654D8}">
      <dgm:prSet/>
      <dgm:spPr/>
      <dgm:t>
        <a:bodyPr/>
        <a:lstStyle/>
        <a:p>
          <a:r>
            <a:rPr lang="es-ES_tradnl" dirty="0">
              <a:solidFill>
                <a:schemeClr val="bg1"/>
              </a:solidFill>
            </a:rPr>
            <a:t>2. Registros que presentan inconsistencias no podrán ser considerados.</a:t>
          </a:r>
          <a:endParaRPr lang="es-MX" dirty="0">
            <a:solidFill>
              <a:schemeClr val="bg1"/>
            </a:solidFill>
          </a:endParaRPr>
        </a:p>
      </dgm:t>
    </dgm:pt>
    <dgm:pt modelId="{58892AC4-DF56-40DD-A9FA-59CB1CDAA5ED}" type="parTrans" cxnId="{F42FBBC0-799F-4BD4-B485-EC219F49A852}">
      <dgm:prSet/>
      <dgm:spPr/>
      <dgm:t>
        <a:bodyPr/>
        <a:lstStyle/>
        <a:p>
          <a:endParaRPr lang="es-MX"/>
        </a:p>
      </dgm:t>
    </dgm:pt>
    <dgm:pt modelId="{57DA2B8B-E123-4262-BA41-4F251AB24D2D}" type="sibTrans" cxnId="{F42FBBC0-799F-4BD4-B485-EC219F49A852}">
      <dgm:prSet/>
      <dgm:spPr/>
      <dgm:t>
        <a:bodyPr/>
        <a:lstStyle/>
        <a:p>
          <a:endParaRPr lang="es-MX"/>
        </a:p>
      </dgm:t>
    </dgm:pt>
    <dgm:pt modelId="{AEA8FBAA-28B8-41C2-BAB3-FECE9460AA97}">
      <dgm:prSet custT="1"/>
      <dgm:spPr/>
      <dgm:t>
        <a:bodyPr/>
        <a:lstStyle/>
        <a:p>
          <a:r>
            <a:rPr lang="es-MX" sz="1400" dirty="0"/>
            <a:t>Módulos de captura por indicador.</a:t>
          </a:r>
        </a:p>
      </dgm:t>
    </dgm:pt>
    <dgm:pt modelId="{64769443-164A-4085-9FC1-CBBA5084B2B2}" type="parTrans" cxnId="{DCC0A6E2-A15C-4278-A093-794FEC4CA723}">
      <dgm:prSet/>
      <dgm:spPr/>
      <dgm:t>
        <a:bodyPr/>
        <a:lstStyle/>
        <a:p>
          <a:endParaRPr lang="es-MX"/>
        </a:p>
      </dgm:t>
    </dgm:pt>
    <dgm:pt modelId="{20DB142A-5D83-427F-9153-FA4827D0457F}" type="sibTrans" cxnId="{DCC0A6E2-A15C-4278-A093-794FEC4CA723}">
      <dgm:prSet/>
      <dgm:spPr/>
      <dgm:t>
        <a:bodyPr/>
        <a:lstStyle/>
        <a:p>
          <a:endParaRPr lang="es-MX"/>
        </a:p>
      </dgm:t>
    </dgm:pt>
    <dgm:pt modelId="{B949B8F2-431B-4ABC-A37F-D40AB69CA601}">
      <dgm:prSet custT="1"/>
      <dgm:spPr/>
      <dgm:t>
        <a:bodyPr/>
        <a:lstStyle/>
        <a:p>
          <a:r>
            <a:rPr lang="es-MX" sz="1400" dirty="0"/>
            <a:t>Módulos para exportar listado en Excel para las FI que cuenten con sistemas internos.</a:t>
          </a:r>
        </a:p>
      </dgm:t>
    </dgm:pt>
    <dgm:pt modelId="{650D8C29-5E0D-4FBE-A97E-B0B17B47D7FF}" type="parTrans" cxnId="{9C6CAC43-2348-4842-9EB4-BA22CF101AE1}">
      <dgm:prSet/>
      <dgm:spPr/>
      <dgm:t>
        <a:bodyPr/>
        <a:lstStyle/>
        <a:p>
          <a:endParaRPr lang="es-MX"/>
        </a:p>
      </dgm:t>
    </dgm:pt>
    <dgm:pt modelId="{9AF706D8-CE68-44DF-A39D-4EEB97407FB2}" type="sibTrans" cxnId="{9C6CAC43-2348-4842-9EB4-BA22CF101AE1}">
      <dgm:prSet/>
      <dgm:spPr/>
      <dgm:t>
        <a:bodyPr/>
        <a:lstStyle/>
        <a:p>
          <a:endParaRPr lang="es-MX"/>
        </a:p>
      </dgm:t>
    </dgm:pt>
    <dgm:pt modelId="{3B7589C8-58E1-4ADD-80A9-A20AABF33B47}" type="pres">
      <dgm:prSet presAssocID="{E759247B-9DD7-415A-A6AD-84C30E284733}" presName="Name0" presStyleCnt="0">
        <dgm:presLayoutVars>
          <dgm:dir/>
          <dgm:animLvl val="lvl"/>
          <dgm:resizeHandles val="exact"/>
        </dgm:presLayoutVars>
      </dgm:prSet>
      <dgm:spPr/>
    </dgm:pt>
    <dgm:pt modelId="{E4418DEA-A1B5-41E5-AE30-91C977948D5C}" type="pres">
      <dgm:prSet presAssocID="{44391900-8EB0-4275-BF6A-360F47C8D733}" presName="compositeNode" presStyleCnt="0">
        <dgm:presLayoutVars>
          <dgm:bulletEnabled val="1"/>
        </dgm:presLayoutVars>
      </dgm:prSet>
      <dgm:spPr/>
    </dgm:pt>
    <dgm:pt modelId="{5754DACA-AA73-490F-865D-6C031224D681}" type="pres">
      <dgm:prSet presAssocID="{44391900-8EB0-4275-BF6A-360F47C8D733}" presName="bgRect" presStyleLbl="node1" presStyleIdx="0" presStyleCnt="3"/>
      <dgm:spPr/>
    </dgm:pt>
    <dgm:pt modelId="{FF435D7F-3832-4C7F-BA93-F37A815AA03A}" type="pres">
      <dgm:prSet presAssocID="{44391900-8EB0-4275-BF6A-360F47C8D733}" presName="parentNode" presStyleLbl="node1" presStyleIdx="0" presStyleCnt="3">
        <dgm:presLayoutVars>
          <dgm:chMax val="0"/>
          <dgm:bulletEnabled val="1"/>
        </dgm:presLayoutVars>
      </dgm:prSet>
      <dgm:spPr/>
    </dgm:pt>
    <dgm:pt modelId="{5B15DF5B-1D8A-4D58-B29E-155468E8AE95}" type="pres">
      <dgm:prSet presAssocID="{44391900-8EB0-4275-BF6A-360F47C8D733}" presName="childNode" presStyleLbl="node1" presStyleIdx="0" presStyleCnt="3">
        <dgm:presLayoutVars>
          <dgm:bulletEnabled val="1"/>
        </dgm:presLayoutVars>
      </dgm:prSet>
      <dgm:spPr/>
    </dgm:pt>
    <dgm:pt modelId="{CD054002-D541-4D40-A9F5-5558DDA9429E}" type="pres">
      <dgm:prSet presAssocID="{36FCEB53-F2D7-4961-B753-9F8A6A5A2653}" presName="hSp" presStyleCnt="0"/>
      <dgm:spPr/>
    </dgm:pt>
    <dgm:pt modelId="{C8C59E71-F087-4BE9-AAA2-D7B3D8EAE8A6}" type="pres">
      <dgm:prSet presAssocID="{36FCEB53-F2D7-4961-B753-9F8A6A5A2653}" presName="vProcSp" presStyleCnt="0"/>
      <dgm:spPr/>
    </dgm:pt>
    <dgm:pt modelId="{C965FD03-5B86-4A01-AFCA-9A4997AF8EB4}" type="pres">
      <dgm:prSet presAssocID="{36FCEB53-F2D7-4961-B753-9F8A6A5A2653}" presName="vSp1" presStyleCnt="0"/>
      <dgm:spPr/>
    </dgm:pt>
    <dgm:pt modelId="{3681B72A-2E51-4B7C-901E-AB5723151974}" type="pres">
      <dgm:prSet presAssocID="{36FCEB53-F2D7-4961-B753-9F8A6A5A2653}" presName="simulatedConn" presStyleLbl="solidFgAcc1" presStyleIdx="0" presStyleCnt="2"/>
      <dgm:spPr/>
    </dgm:pt>
    <dgm:pt modelId="{AFD7CC25-60D6-454B-9D84-D0912BA958DF}" type="pres">
      <dgm:prSet presAssocID="{36FCEB53-F2D7-4961-B753-9F8A6A5A2653}" presName="vSp2" presStyleCnt="0"/>
      <dgm:spPr/>
    </dgm:pt>
    <dgm:pt modelId="{14AC1593-2482-4A56-8BFA-0F7F33D11F77}" type="pres">
      <dgm:prSet presAssocID="{36FCEB53-F2D7-4961-B753-9F8A6A5A2653}" presName="sibTrans" presStyleCnt="0"/>
      <dgm:spPr/>
    </dgm:pt>
    <dgm:pt modelId="{38D34189-2251-4AB0-9C99-0265E99FDB42}" type="pres">
      <dgm:prSet presAssocID="{5DD16370-66A6-45A5-B96A-8CC9CA7A2685}" presName="compositeNode" presStyleCnt="0">
        <dgm:presLayoutVars>
          <dgm:bulletEnabled val="1"/>
        </dgm:presLayoutVars>
      </dgm:prSet>
      <dgm:spPr/>
    </dgm:pt>
    <dgm:pt modelId="{C9887F63-4DF9-4800-AAAF-734D0D5B85E4}" type="pres">
      <dgm:prSet presAssocID="{5DD16370-66A6-45A5-B96A-8CC9CA7A2685}" presName="bgRect" presStyleLbl="node1" presStyleIdx="1" presStyleCnt="3"/>
      <dgm:spPr/>
    </dgm:pt>
    <dgm:pt modelId="{14B92FB0-3B24-4108-8808-6EBF2E85CC8D}" type="pres">
      <dgm:prSet presAssocID="{5DD16370-66A6-45A5-B96A-8CC9CA7A2685}" presName="parentNode" presStyleLbl="node1" presStyleIdx="1" presStyleCnt="3">
        <dgm:presLayoutVars>
          <dgm:chMax val="0"/>
          <dgm:bulletEnabled val="1"/>
        </dgm:presLayoutVars>
      </dgm:prSet>
      <dgm:spPr/>
    </dgm:pt>
    <dgm:pt modelId="{6562DADC-571D-470B-BB45-57929F49A0EA}" type="pres">
      <dgm:prSet presAssocID="{5DD16370-66A6-45A5-B96A-8CC9CA7A2685}" presName="childNode" presStyleLbl="node1" presStyleIdx="1" presStyleCnt="3">
        <dgm:presLayoutVars>
          <dgm:bulletEnabled val="1"/>
        </dgm:presLayoutVars>
      </dgm:prSet>
      <dgm:spPr/>
    </dgm:pt>
    <dgm:pt modelId="{28CB9C88-037E-4D4E-BC9A-6E9505FFB2E9}" type="pres">
      <dgm:prSet presAssocID="{00AD3B57-7E09-47D4-85F6-99EEC79270AF}" presName="hSp" presStyleCnt="0"/>
      <dgm:spPr/>
    </dgm:pt>
    <dgm:pt modelId="{24B53842-33B5-4FE6-B301-1691C47FBD40}" type="pres">
      <dgm:prSet presAssocID="{00AD3B57-7E09-47D4-85F6-99EEC79270AF}" presName="vProcSp" presStyleCnt="0"/>
      <dgm:spPr/>
    </dgm:pt>
    <dgm:pt modelId="{CE31CDFC-B76D-4CD9-AA65-C2FEA0782FEB}" type="pres">
      <dgm:prSet presAssocID="{00AD3B57-7E09-47D4-85F6-99EEC79270AF}" presName="vSp1" presStyleCnt="0"/>
      <dgm:spPr/>
    </dgm:pt>
    <dgm:pt modelId="{773450D3-0ECC-45DA-9280-921D2D2161E9}" type="pres">
      <dgm:prSet presAssocID="{00AD3B57-7E09-47D4-85F6-99EEC79270AF}" presName="simulatedConn" presStyleLbl="solidFgAcc1" presStyleIdx="1" presStyleCnt="2"/>
      <dgm:spPr/>
    </dgm:pt>
    <dgm:pt modelId="{ABF4FF1A-A965-4D98-9154-C11A8B915063}" type="pres">
      <dgm:prSet presAssocID="{00AD3B57-7E09-47D4-85F6-99EEC79270AF}" presName="vSp2" presStyleCnt="0"/>
      <dgm:spPr/>
    </dgm:pt>
    <dgm:pt modelId="{7E227B54-451E-4329-ADC2-F246159524E4}" type="pres">
      <dgm:prSet presAssocID="{00AD3B57-7E09-47D4-85F6-99EEC79270AF}" presName="sibTrans" presStyleCnt="0"/>
      <dgm:spPr/>
    </dgm:pt>
    <dgm:pt modelId="{3D86D391-E917-4685-BF4F-552F61E7BA33}" type="pres">
      <dgm:prSet presAssocID="{8B3EDE72-71D6-470F-A1B9-D85D662FBC60}" presName="compositeNode" presStyleCnt="0">
        <dgm:presLayoutVars>
          <dgm:bulletEnabled val="1"/>
        </dgm:presLayoutVars>
      </dgm:prSet>
      <dgm:spPr/>
    </dgm:pt>
    <dgm:pt modelId="{3E23D38B-E96A-431B-A8BC-D90E2F6BF7C6}" type="pres">
      <dgm:prSet presAssocID="{8B3EDE72-71D6-470F-A1B9-D85D662FBC60}" presName="bgRect" presStyleLbl="node1" presStyleIdx="2" presStyleCnt="3"/>
      <dgm:spPr/>
    </dgm:pt>
    <dgm:pt modelId="{6541D495-E97C-4271-BD1B-E544DA5E0C9F}" type="pres">
      <dgm:prSet presAssocID="{8B3EDE72-71D6-470F-A1B9-D85D662FBC60}" presName="parentNode" presStyleLbl="node1" presStyleIdx="2" presStyleCnt="3">
        <dgm:presLayoutVars>
          <dgm:chMax val="0"/>
          <dgm:bulletEnabled val="1"/>
        </dgm:presLayoutVars>
      </dgm:prSet>
      <dgm:spPr/>
    </dgm:pt>
    <dgm:pt modelId="{94FDE55B-5D96-485B-9F22-493D85776727}" type="pres">
      <dgm:prSet presAssocID="{8B3EDE72-71D6-470F-A1B9-D85D662FBC60}" presName="childNode" presStyleLbl="node1" presStyleIdx="2" presStyleCnt="3">
        <dgm:presLayoutVars>
          <dgm:bulletEnabled val="1"/>
        </dgm:presLayoutVars>
      </dgm:prSet>
      <dgm:spPr/>
    </dgm:pt>
  </dgm:ptLst>
  <dgm:cxnLst>
    <dgm:cxn modelId="{EA390A05-27CA-487B-A8F1-29B303EE9DAA}" type="presOf" srcId="{DDC4FADE-C49C-49AA-9A72-5EE28F61EFB5}" destId="{94FDE55B-5D96-485B-9F22-493D85776727}" srcOrd="0" destOrd="0" presId="urn:microsoft.com/office/officeart/2005/8/layout/hProcess7"/>
    <dgm:cxn modelId="{689F040A-8DB1-4264-B4E4-A7D9804EC907}" type="presOf" srcId="{44391900-8EB0-4275-BF6A-360F47C8D733}" destId="{5754DACA-AA73-490F-865D-6C031224D681}" srcOrd="0" destOrd="0" presId="urn:microsoft.com/office/officeart/2005/8/layout/hProcess7"/>
    <dgm:cxn modelId="{7D2D3914-A8E5-41BC-8132-CD7588350F60}" type="presOf" srcId="{E759247B-9DD7-415A-A6AD-84C30E284733}" destId="{3B7589C8-58E1-4ADD-80A9-A20AABF33B47}" srcOrd="0" destOrd="0" presId="urn:microsoft.com/office/officeart/2005/8/layout/hProcess7"/>
    <dgm:cxn modelId="{00266D20-F7BD-4CA5-BBDD-1746999DE371}" type="presOf" srcId="{BF6F5D46-1C8A-4158-9C1C-06BB5731506F}" destId="{6562DADC-571D-470B-BB45-57929F49A0EA}" srcOrd="0" destOrd="0" presId="urn:microsoft.com/office/officeart/2005/8/layout/hProcess7"/>
    <dgm:cxn modelId="{BCB6A121-6B16-45F3-8A1C-5FC7F26B9B52}" type="presOf" srcId="{44391900-8EB0-4275-BF6A-360F47C8D733}" destId="{FF435D7F-3832-4C7F-BA93-F37A815AA03A}" srcOrd="1" destOrd="0" presId="urn:microsoft.com/office/officeart/2005/8/layout/hProcess7"/>
    <dgm:cxn modelId="{11EDFF2A-3538-44FF-A0C5-0A04B36B6E0E}" srcId="{E759247B-9DD7-415A-A6AD-84C30E284733}" destId="{44391900-8EB0-4275-BF6A-360F47C8D733}" srcOrd="0" destOrd="0" parTransId="{0A85E0C3-FDBB-4859-BE73-1FC232EE0FC2}" sibTransId="{36FCEB53-F2D7-4961-B753-9F8A6A5A2653}"/>
    <dgm:cxn modelId="{9162832B-CA46-4703-8E16-A7D6866BA825}" type="presOf" srcId="{8B3EDE72-71D6-470F-A1B9-D85D662FBC60}" destId="{3E23D38B-E96A-431B-A8BC-D90E2F6BF7C6}" srcOrd="0" destOrd="0" presId="urn:microsoft.com/office/officeart/2005/8/layout/hProcess7"/>
    <dgm:cxn modelId="{635EA02D-C1A1-491E-8004-C941715BAEE5}" type="presOf" srcId="{AEA8FBAA-28B8-41C2-BAB3-FECE9460AA97}" destId="{5B15DF5B-1D8A-4D58-B29E-155468E8AE95}" srcOrd="0" destOrd="1" presId="urn:microsoft.com/office/officeart/2005/8/layout/hProcess7"/>
    <dgm:cxn modelId="{0D50D53F-5782-4023-952B-5815587B111B}" type="presOf" srcId="{B771B4EA-641B-4627-A930-5B7C2686A0E6}" destId="{5B15DF5B-1D8A-4D58-B29E-155468E8AE95}" srcOrd="0" destOrd="0" presId="urn:microsoft.com/office/officeart/2005/8/layout/hProcess7"/>
    <dgm:cxn modelId="{9C6CAC43-2348-4842-9EB4-BA22CF101AE1}" srcId="{B771B4EA-641B-4627-A930-5B7C2686A0E6}" destId="{B949B8F2-431B-4ABC-A37F-D40AB69CA601}" srcOrd="1" destOrd="0" parTransId="{650D8C29-5E0D-4FBE-A97E-B0B17B47D7FF}" sibTransId="{9AF706D8-CE68-44DF-A39D-4EEB97407FB2}"/>
    <dgm:cxn modelId="{1D81FA4A-53D1-4340-9BFA-D0F7D0AF30BE}" type="presOf" srcId="{8B3EDE72-71D6-470F-A1B9-D85D662FBC60}" destId="{6541D495-E97C-4271-BD1B-E544DA5E0C9F}" srcOrd="1" destOrd="0" presId="urn:microsoft.com/office/officeart/2005/8/layout/hProcess7"/>
    <dgm:cxn modelId="{03AC7F6F-A735-4DCE-91C6-66D6D956DCFA}" type="presOf" srcId="{B949B8F2-431B-4ABC-A37F-D40AB69CA601}" destId="{5B15DF5B-1D8A-4D58-B29E-155468E8AE95}" srcOrd="0" destOrd="2" presId="urn:microsoft.com/office/officeart/2005/8/layout/hProcess7"/>
    <dgm:cxn modelId="{7277AA82-D39C-4B17-8BF9-C0CF78084640}" srcId="{44391900-8EB0-4275-BF6A-360F47C8D733}" destId="{B771B4EA-641B-4627-A930-5B7C2686A0E6}" srcOrd="0" destOrd="0" parTransId="{4CABFA2C-AFC6-4E3E-8B01-B648052E3632}" sibTransId="{A6B73542-D36E-43A6-A858-D5499AB7CEE6}"/>
    <dgm:cxn modelId="{62B74897-A7C7-40E4-9EA2-20CE108413E9}" srcId="{8B3EDE72-71D6-470F-A1B9-D85D662FBC60}" destId="{DDC4FADE-C49C-49AA-9A72-5EE28F61EFB5}" srcOrd="0" destOrd="0" parTransId="{BB422AE9-9B23-4126-BD4D-9A12A67C6F5C}" sibTransId="{19218A95-6C6D-4F63-ACAF-06A476245979}"/>
    <dgm:cxn modelId="{5CE6CB9E-7EFE-4CCA-A4F5-4F293E2C5AA5}" type="presOf" srcId="{5DD16370-66A6-45A5-B96A-8CC9CA7A2685}" destId="{14B92FB0-3B24-4108-8808-6EBF2E85CC8D}" srcOrd="1" destOrd="0" presId="urn:microsoft.com/office/officeart/2005/8/layout/hProcess7"/>
    <dgm:cxn modelId="{9623519F-3DEC-4FF6-89A7-AE1CE0994DCF}" srcId="{5DD16370-66A6-45A5-B96A-8CC9CA7A2685}" destId="{BD7ED54C-A2CD-40B3-845E-35C73CA7257B}" srcOrd="2" destOrd="0" parTransId="{CA5D31D0-2086-49D1-B3B9-020EDDD955ED}" sibTransId="{976023D9-9844-4D8D-ADEF-521EF7B0B209}"/>
    <dgm:cxn modelId="{EC1D96A7-D75E-4C2A-9B5C-73035FB2B65D}" srcId="{5DD16370-66A6-45A5-B96A-8CC9CA7A2685}" destId="{EF3C903F-FCAC-44D4-ABC5-47AB448DCE0E}" srcOrd="3" destOrd="0" parTransId="{AB76D419-5B4C-4CCA-B2ED-28F1F8EDCDF0}" sibTransId="{88EBBA1E-8B61-4C2F-9224-7F94C3573BF8}"/>
    <dgm:cxn modelId="{84265BA8-6054-4CFD-AEC2-B89BFB0DF2E8}" type="presOf" srcId="{2C031BE3-AF3C-4F86-9F27-D96E7288D1C1}" destId="{6562DADC-571D-470B-BB45-57929F49A0EA}" srcOrd="0" destOrd="1" presId="urn:microsoft.com/office/officeart/2005/8/layout/hProcess7"/>
    <dgm:cxn modelId="{7CB254AC-8B5E-448A-9BF1-5E6F224CC8C0}" type="presOf" srcId="{5DD16370-66A6-45A5-B96A-8CC9CA7A2685}" destId="{C9887F63-4DF9-4800-AAAF-734D0D5B85E4}" srcOrd="0" destOrd="0" presId="urn:microsoft.com/office/officeart/2005/8/layout/hProcess7"/>
    <dgm:cxn modelId="{81BB21B5-D134-4B2B-9592-B5DA226BA1DC}" type="presOf" srcId="{BD7ED54C-A2CD-40B3-845E-35C73CA7257B}" destId="{6562DADC-571D-470B-BB45-57929F49A0EA}" srcOrd="0" destOrd="2" presId="urn:microsoft.com/office/officeart/2005/8/layout/hProcess7"/>
    <dgm:cxn modelId="{D214C7B7-2E1B-4477-98C8-4D3537A98DDD}" srcId="{E759247B-9DD7-415A-A6AD-84C30E284733}" destId="{5DD16370-66A6-45A5-B96A-8CC9CA7A2685}" srcOrd="1" destOrd="0" parTransId="{737DD952-EF81-4D86-B3D7-30B0D7813486}" sibTransId="{00AD3B57-7E09-47D4-85F6-99EEC79270AF}"/>
    <dgm:cxn modelId="{F42FBBC0-799F-4BD4-B485-EC219F49A852}" srcId="{8B3EDE72-71D6-470F-A1B9-D85D662FBC60}" destId="{E4A603B8-D724-4EA8-B310-275D501654D8}" srcOrd="1" destOrd="0" parTransId="{58892AC4-DF56-40DD-A9FA-59CB1CDAA5ED}" sibTransId="{57DA2B8B-E123-4262-BA41-4F251AB24D2D}"/>
    <dgm:cxn modelId="{370558D1-D31B-4745-9E1B-EED504FDA143}" srcId="{5DD16370-66A6-45A5-B96A-8CC9CA7A2685}" destId="{2C031BE3-AF3C-4F86-9F27-D96E7288D1C1}" srcOrd="1" destOrd="0" parTransId="{0B06ABF8-A0F4-403E-ACA9-3D5BF6DC4B16}" sibTransId="{C20CDC3D-4CCB-457C-B7A1-93B963174B11}"/>
    <dgm:cxn modelId="{60BC00E0-4600-4235-941E-71CE6E04A212}" srcId="{E759247B-9DD7-415A-A6AD-84C30E284733}" destId="{8B3EDE72-71D6-470F-A1B9-D85D662FBC60}" srcOrd="2" destOrd="0" parTransId="{32775943-BC21-420E-8315-F74223FEAAA8}" sibTransId="{ED8DC3F0-6AE5-4227-B5A4-D2DC2B3A79E2}"/>
    <dgm:cxn modelId="{DCC0A6E2-A15C-4278-A093-794FEC4CA723}" srcId="{B771B4EA-641B-4627-A930-5B7C2686A0E6}" destId="{AEA8FBAA-28B8-41C2-BAB3-FECE9460AA97}" srcOrd="0" destOrd="0" parTransId="{64769443-164A-4085-9FC1-CBBA5084B2B2}" sibTransId="{20DB142A-5D83-427F-9153-FA4827D0457F}"/>
    <dgm:cxn modelId="{184453E3-927C-4F3C-861D-8B594E492BE0}" srcId="{5DD16370-66A6-45A5-B96A-8CC9CA7A2685}" destId="{BF6F5D46-1C8A-4158-9C1C-06BB5731506F}" srcOrd="0" destOrd="0" parTransId="{C63A7D87-BAA0-4508-8141-AE4F08BE94A7}" sibTransId="{FA04D063-AC44-4E1E-BFE5-44CF3B3ECCF2}"/>
    <dgm:cxn modelId="{3A56F2E5-DEBA-4485-A0A9-F766249B46D7}" type="presOf" srcId="{E4A603B8-D724-4EA8-B310-275D501654D8}" destId="{94FDE55B-5D96-485B-9F22-493D85776727}" srcOrd="0" destOrd="1" presId="urn:microsoft.com/office/officeart/2005/8/layout/hProcess7"/>
    <dgm:cxn modelId="{A21706F8-A09D-40A7-AC81-321D8C2B89CC}" type="presOf" srcId="{EF3C903F-FCAC-44D4-ABC5-47AB448DCE0E}" destId="{6562DADC-571D-470B-BB45-57929F49A0EA}" srcOrd="0" destOrd="3" presId="urn:microsoft.com/office/officeart/2005/8/layout/hProcess7"/>
    <dgm:cxn modelId="{4059D59E-026B-46F9-A073-039ACB847CCC}" type="presParOf" srcId="{3B7589C8-58E1-4ADD-80A9-A20AABF33B47}" destId="{E4418DEA-A1B5-41E5-AE30-91C977948D5C}" srcOrd="0" destOrd="0" presId="urn:microsoft.com/office/officeart/2005/8/layout/hProcess7"/>
    <dgm:cxn modelId="{68331DD2-1A2B-4E79-A6C7-2A28C1D11392}" type="presParOf" srcId="{E4418DEA-A1B5-41E5-AE30-91C977948D5C}" destId="{5754DACA-AA73-490F-865D-6C031224D681}" srcOrd="0" destOrd="0" presId="urn:microsoft.com/office/officeart/2005/8/layout/hProcess7"/>
    <dgm:cxn modelId="{E26A9E5E-0D9F-4785-BA38-799E59F304D5}" type="presParOf" srcId="{E4418DEA-A1B5-41E5-AE30-91C977948D5C}" destId="{FF435D7F-3832-4C7F-BA93-F37A815AA03A}" srcOrd="1" destOrd="0" presId="urn:microsoft.com/office/officeart/2005/8/layout/hProcess7"/>
    <dgm:cxn modelId="{F14BECAE-47C3-4B86-B3F4-830BEB15E818}" type="presParOf" srcId="{E4418DEA-A1B5-41E5-AE30-91C977948D5C}" destId="{5B15DF5B-1D8A-4D58-B29E-155468E8AE95}" srcOrd="2" destOrd="0" presId="urn:microsoft.com/office/officeart/2005/8/layout/hProcess7"/>
    <dgm:cxn modelId="{00F00CB8-5BEA-40F6-87BC-C23E91DF1120}" type="presParOf" srcId="{3B7589C8-58E1-4ADD-80A9-A20AABF33B47}" destId="{CD054002-D541-4D40-A9F5-5558DDA9429E}" srcOrd="1" destOrd="0" presId="urn:microsoft.com/office/officeart/2005/8/layout/hProcess7"/>
    <dgm:cxn modelId="{4250ED2A-3BD7-427D-9A8D-42B2A06605A2}" type="presParOf" srcId="{3B7589C8-58E1-4ADD-80A9-A20AABF33B47}" destId="{C8C59E71-F087-4BE9-AAA2-D7B3D8EAE8A6}" srcOrd="2" destOrd="0" presId="urn:microsoft.com/office/officeart/2005/8/layout/hProcess7"/>
    <dgm:cxn modelId="{067802A0-F5CA-4663-9F97-5D70193AD35C}" type="presParOf" srcId="{C8C59E71-F087-4BE9-AAA2-D7B3D8EAE8A6}" destId="{C965FD03-5B86-4A01-AFCA-9A4997AF8EB4}" srcOrd="0" destOrd="0" presId="urn:microsoft.com/office/officeart/2005/8/layout/hProcess7"/>
    <dgm:cxn modelId="{C810582A-8EED-4FB5-BA70-642984DAF98B}" type="presParOf" srcId="{C8C59E71-F087-4BE9-AAA2-D7B3D8EAE8A6}" destId="{3681B72A-2E51-4B7C-901E-AB5723151974}" srcOrd="1" destOrd="0" presId="urn:microsoft.com/office/officeart/2005/8/layout/hProcess7"/>
    <dgm:cxn modelId="{F4FDF292-D210-4EA1-B84C-0CAF28A9D469}" type="presParOf" srcId="{C8C59E71-F087-4BE9-AAA2-D7B3D8EAE8A6}" destId="{AFD7CC25-60D6-454B-9D84-D0912BA958DF}" srcOrd="2" destOrd="0" presId="urn:microsoft.com/office/officeart/2005/8/layout/hProcess7"/>
    <dgm:cxn modelId="{D992C8F1-3D9B-43DA-84C7-073B59944215}" type="presParOf" srcId="{3B7589C8-58E1-4ADD-80A9-A20AABF33B47}" destId="{14AC1593-2482-4A56-8BFA-0F7F33D11F77}" srcOrd="3" destOrd="0" presId="urn:microsoft.com/office/officeart/2005/8/layout/hProcess7"/>
    <dgm:cxn modelId="{0B71D5C7-2657-4504-8148-BB01D0386C78}" type="presParOf" srcId="{3B7589C8-58E1-4ADD-80A9-A20AABF33B47}" destId="{38D34189-2251-4AB0-9C99-0265E99FDB42}" srcOrd="4" destOrd="0" presId="urn:microsoft.com/office/officeart/2005/8/layout/hProcess7"/>
    <dgm:cxn modelId="{E282B354-3C0D-4DA2-844F-0491C5E7FB4C}" type="presParOf" srcId="{38D34189-2251-4AB0-9C99-0265E99FDB42}" destId="{C9887F63-4DF9-4800-AAAF-734D0D5B85E4}" srcOrd="0" destOrd="0" presId="urn:microsoft.com/office/officeart/2005/8/layout/hProcess7"/>
    <dgm:cxn modelId="{97D814A6-08B8-4369-9F11-522F8DD48039}" type="presParOf" srcId="{38D34189-2251-4AB0-9C99-0265E99FDB42}" destId="{14B92FB0-3B24-4108-8808-6EBF2E85CC8D}" srcOrd="1" destOrd="0" presId="urn:microsoft.com/office/officeart/2005/8/layout/hProcess7"/>
    <dgm:cxn modelId="{582B933E-EFE5-4745-8AAA-E3B2D2580379}" type="presParOf" srcId="{38D34189-2251-4AB0-9C99-0265E99FDB42}" destId="{6562DADC-571D-470B-BB45-57929F49A0EA}" srcOrd="2" destOrd="0" presId="urn:microsoft.com/office/officeart/2005/8/layout/hProcess7"/>
    <dgm:cxn modelId="{1073824A-1FB0-4CA4-ADF1-DA26D26EA230}" type="presParOf" srcId="{3B7589C8-58E1-4ADD-80A9-A20AABF33B47}" destId="{28CB9C88-037E-4D4E-BC9A-6E9505FFB2E9}" srcOrd="5" destOrd="0" presId="urn:microsoft.com/office/officeart/2005/8/layout/hProcess7"/>
    <dgm:cxn modelId="{98400B25-843B-46DD-B6C6-256C14DB0CBF}" type="presParOf" srcId="{3B7589C8-58E1-4ADD-80A9-A20AABF33B47}" destId="{24B53842-33B5-4FE6-B301-1691C47FBD40}" srcOrd="6" destOrd="0" presId="urn:microsoft.com/office/officeart/2005/8/layout/hProcess7"/>
    <dgm:cxn modelId="{45668347-C2F5-491A-A58D-2D7509084426}" type="presParOf" srcId="{24B53842-33B5-4FE6-B301-1691C47FBD40}" destId="{CE31CDFC-B76D-4CD9-AA65-C2FEA0782FEB}" srcOrd="0" destOrd="0" presId="urn:microsoft.com/office/officeart/2005/8/layout/hProcess7"/>
    <dgm:cxn modelId="{6C254345-3620-449D-9C33-A5BF9C4F91C2}" type="presParOf" srcId="{24B53842-33B5-4FE6-B301-1691C47FBD40}" destId="{773450D3-0ECC-45DA-9280-921D2D2161E9}" srcOrd="1" destOrd="0" presId="urn:microsoft.com/office/officeart/2005/8/layout/hProcess7"/>
    <dgm:cxn modelId="{E8061D59-C4DD-437B-B8C2-59A7BAF10973}" type="presParOf" srcId="{24B53842-33B5-4FE6-B301-1691C47FBD40}" destId="{ABF4FF1A-A965-4D98-9154-C11A8B915063}" srcOrd="2" destOrd="0" presId="urn:microsoft.com/office/officeart/2005/8/layout/hProcess7"/>
    <dgm:cxn modelId="{3E92786E-A189-43E2-A1FC-DD073B760CB1}" type="presParOf" srcId="{3B7589C8-58E1-4ADD-80A9-A20AABF33B47}" destId="{7E227B54-451E-4329-ADC2-F246159524E4}" srcOrd="7" destOrd="0" presId="urn:microsoft.com/office/officeart/2005/8/layout/hProcess7"/>
    <dgm:cxn modelId="{A25FA3E0-9C2D-440D-B34C-B9349D78E3B1}" type="presParOf" srcId="{3B7589C8-58E1-4ADD-80A9-A20AABF33B47}" destId="{3D86D391-E917-4685-BF4F-552F61E7BA33}" srcOrd="8" destOrd="0" presId="urn:microsoft.com/office/officeart/2005/8/layout/hProcess7"/>
    <dgm:cxn modelId="{8F56693F-DB71-4363-8E5B-F1ED8E5E784D}" type="presParOf" srcId="{3D86D391-E917-4685-BF4F-552F61E7BA33}" destId="{3E23D38B-E96A-431B-A8BC-D90E2F6BF7C6}" srcOrd="0" destOrd="0" presId="urn:microsoft.com/office/officeart/2005/8/layout/hProcess7"/>
    <dgm:cxn modelId="{D18138F6-A50F-4691-98FE-03A15B71FB13}" type="presParOf" srcId="{3D86D391-E917-4685-BF4F-552F61E7BA33}" destId="{6541D495-E97C-4271-BD1B-E544DA5E0C9F}" srcOrd="1" destOrd="0" presId="urn:microsoft.com/office/officeart/2005/8/layout/hProcess7"/>
    <dgm:cxn modelId="{25B7D3F1-37D3-4BE0-ABF5-079C91A15E4D}" type="presParOf" srcId="{3D86D391-E917-4685-BF4F-552F61E7BA33}" destId="{94FDE55B-5D96-485B-9F22-493D85776727}"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54DACA-AA73-490F-865D-6C031224D681}">
      <dsp:nvSpPr>
        <dsp:cNvPr id="0" name=""/>
        <dsp:cNvSpPr/>
      </dsp:nvSpPr>
      <dsp:spPr>
        <a:xfrm>
          <a:off x="553" y="1131173"/>
          <a:ext cx="2382440" cy="2858928"/>
        </a:xfrm>
        <a:prstGeom prst="roundRect">
          <a:avLst>
            <a:gd name="adj" fmla="val 5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5151" rIns="84455" bIns="0" numCol="1" spcCol="1270" anchor="t" anchorCtr="0">
          <a:noAutofit/>
        </a:bodyPr>
        <a:lstStyle/>
        <a:p>
          <a:pPr marL="0" lvl="0" indent="0" algn="r" defTabSz="844550">
            <a:lnSpc>
              <a:spcPct val="90000"/>
            </a:lnSpc>
            <a:spcBef>
              <a:spcPct val="0"/>
            </a:spcBef>
            <a:spcAft>
              <a:spcPct val="35000"/>
            </a:spcAft>
            <a:buNone/>
          </a:pPr>
          <a:r>
            <a:rPr lang="es-ES_tradnl" sz="1900" b="1" kern="1200" dirty="0">
              <a:solidFill>
                <a:schemeClr val="bg1"/>
              </a:solidFill>
            </a:rPr>
            <a:t>Se recibe información</a:t>
          </a:r>
          <a:endParaRPr lang="es-MX" sz="1900" kern="1200" dirty="0"/>
        </a:p>
      </dsp:txBody>
      <dsp:txXfrm rot="16200000">
        <a:off x="-933363" y="2065089"/>
        <a:ext cx="2344321" cy="476488"/>
      </dsp:txXfrm>
    </dsp:sp>
    <dsp:sp modelId="{5B15DF5B-1D8A-4D58-B29E-155468E8AE95}">
      <dsp:nvSpPr>
        <dsp:cNvPr id="0" name=""/>
        <dsp:cNvSpPr/>
      </dsp:nvSpPr>
      <dsp:spPr>
        <a:xfrm>
          <a:off x="477041" y="1131173"/>
          <a:ext cx="1774918" cy="2858928"/>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marL="0" lvl="0" indent="0" algn="l" defTabSz="889000">
            <a:lnSpc>
              <a:spcPct val="90000"/>
            </a:lnSpc>
            <a:spcBef>
              <a:spcPct val="0"/>
            </a:spcBef>
            <a:spcAft>
              <a:spcPct val="35000"/>
            </a:spcAft>
            <a:buNone/>
          </a:pPr>
          <a:r>
            <a:rPr lang="es-ES_tradnl" sz="2000" b="0" kern="1200" dirty="0">
              <a:solidFill>
                <a:schemeClr val="bg1"/>
              </a:solidFill>
            </a:rPr>
            <a:t>1. </a:t>
          </a:r>
          <a:r>
            <a:rPr lang="es-ES_tradnl" sz="2000" b="0" kern="1200" dirty="0" err="1">
              <a:solidFill>
                <a:schemeClr val="bg1"/>
              </a:solidFill>
            </a:rPr>
            <a:t>SiCFI</a:t>
          </a:r>
          <a:endParaRPr lang="es-MX" sz="2000" kern="1200" dirty="0"/>
        </a:p>
        <a:p>
          <a:pPr marL="114300" lvl="1" indent="-114300" algn="l" defTabSz="622300">
            <a:lnSpc>
              <a:spcPct val="90000"/>
            </a:lnSpc>
            <a:spcBef>
              <a:spcPct val="0"/>
            </a:spcBef>
            <a:spcAft>
              <a:spcPct val="15000"/>
            </a:spcAft>
            <a:buChar char="•"/>
          </a:pPr>
          <a:r>
            <a:rPr lang="es-MX" sz="1400" kern="1200" dirty="0"/>
            <a:t>Módulos de captura por indicador.</a:t>
          </a:r>
        </a:p>
        <a:p>
          <a:pPr marL="114300" lvl="1" indent="-114300" algn="l" defTabSz="622300">
            <a:lnSpc>
              <a:spcPct val="90000"/>
            </a:lnSpc>
            <a:spcBef>
              <a:spcPct val="0"/>
            </a:spcBef>
            <a:spcAft>
              <a:spcPct val="15000"/>
            </a:spcAft>
            <a:buChar char="•"/>
          </a:pPr>
          <a:r>
            <a:rPr lang="es-MX" sz="1400" kern="1200" dirty="0"/>
            <a:t>Módulos para exportar listado en Excel para las FI que cuenten con sistemas internos.</a:t>
          </a:r>
        </a:p>
      </dsp:txBody>
      <dsp:txXfrm>
        <a:off x="477041" y="1131173"/>
        <a:ext cx="1774918" cy="2858928"/>
      </dsp:txXfrm>
    </dsp:sp>
    <dsp:sp modelId="{C9887F63-4DF9-4800-AAAF-734D0D5B85E4}">
      <dsp:nvSpPr>
        <dsp:cNvPr id="0" name=""/>
        <dsp:cNvSpPr/>
      </dsp:nvSpPr>
      <dsp:spPr>
        <a:xfrm>
          <a:off x="2466379" y="1131173"/>
          <a:ext cx="2382440" cy="2858928"/>
        </a:xfrm>
        <a:prstGeom prst="roundRect">
          <a:avLst>
            <a:gd name="adj" fmla="val 5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5151" rIns="84455" bIns="0" numCol="1" spcCol="1270" anchor="t" anchorCtr="0">
          <a:noAutofit/>
        </a:bodyPr>
        <a:lstStyle/>
        <a:p>
          <a:pPr marL="0" lvl="0" indent="0" algn="r" defTabSz="844550">
            <a:lnSpc>
              <a:spcPct val="90000"/>
            </a:lnSpc>
            <a:spcBef>
              <a:spcPct val="0"/>
            </a:spcBef>
            <a:spcAft>
              <a:spcPct val="35000"/>
            </a:spcAft>
            <a:buNone/>
          </a:pPr>
          <a:r>
            <a:rPr lang="es-ES_tradnl" sz="1900" b="1" kern="1200" dirty="0">
              <a:solidFill>
                <a:schemeClr val="bg1"/>
              </a:solidFill>
            </a:rPr>
            <a:t>Revisión</a:t>
          </a:r>
          <a:endParaRPr lang="es-MX" sz="1900" kern="1200" dirty="0"/>
        </a:p>
      </dsp:txBody>
      <dsp:txXfrm rot="16200000">
        <a:off x="1532462" y="2065089"/>
        <a:ext cx="2344321" cy="476488"/>
      </dsp:txXfrm>
    </dsp:sp>
    <dsp:sp modelId="{3681B72A-2E51-4B7C-901E-AB5723151974}">
      <dsp:nvSpPr>
        <dsp:cNvPr id="0" name=""/>
        <dsp:cNvSpPr/>
      </dsp:nvSpPr>
      <dsp:spPr>
        <a:xfrm rot="5400000">
          <a:off x="2268194" y="3403626"/>
          <a:ext cx="420194" cy="357366"/>
        </a:xfrm>
        <a:prstGeom prst="flowChartExtract">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62DADC-571D-470B-BB45-57929F49A0EA}">
      <dsp:nvSpPr>
        <dsp:cNvPr id="0" name=""/>
        <dsp:cNvSpPr/>
      </dsp:nvSpPr>
      <dsp:spPr>
        <a:xfrm>
          <a:off x="2942867" y="1131173"/>
          <a:ext cx="1774918" cy="2858928"/>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marL="0" lvl="0" indent="0" algn="l" defTabSz="622300">
            <a:lnSpc>
              <a:spcPct val="90000"/>
            </a:lnSpc>
            <a:spcBef>
              <a:spcPct val="0"/>
            </a:spcBef>
            <a:spcAft>
              <a:spcPct val="35000"/>
            </a:spcAft>
            <a:buNone/>
          </a:pPr>
          <a:r>
            <a:rPr lang="es-MX" sz="1400" kern="1200" dirty="0">
              <a:solidFill>
                <a:schemeClr val="bg1"/>
              </a:solidFill>
            </a:rPr>
            <a:t>1. Verificar que la actividad reportada corresponda al indicador solicitado.</a:t>
          </a:r>
          <a:endParaRPr lang="es-MX" sz="1400" kern="1200" dirty="0"/>
        </a:p>
        <a:p>
          <a:pPr marL="0" lvl="0" indent="0" algn="l" defTabSz="622300">
            <a:lnSpc>
              <a:spcPct val="90000"/>
            </a:lnSpc>
            <a:spcBef>
              <a:spcPct val="0"/>
            </a:spcBef>
            <a:spcAft>
              <a:spcPct val="35000"/>
            </a:spcAft>
            <a:buNone/>
          </a:pPr>
          <a:r>
            <a:rPr lang="es-MX" sz="1400" kern="1200" dirty="0">
              <a:solidFill>
                <a:schemeClr val="bg1"/>
              </a:solidFill>
            </a:rPr>
            <a:t>2. Que no existan registros duplicados.</a:t>
          </a:r>
        </a:p>
        <a:p>
          <a:pPr marL="0" lvl="0" indent="0" algn="l" defTabSz="622300">
            <a:lnSpc>
              <a:spcPct val="90000"/>
            </a:lnSpc>
            <a:spcBef>
              <a:spcPct val="0"/>
            </a:spcBef>
            <a:spcAft>
              <a:spcPct val="35000"/>
            </a:spcAft>
            <a:buNone/>
          </a:pPr>
          <a:r>
            <a:rPr lang="es-MX" sz="1400" kern="1200" dirty="0">
              <a:solidFill>
                <a:schemeClr val="bg1"/>
              </a:solidFill>
            </a:rPr>
            <a:t>3. No colocar una descripción incorrecta o incompleta en cualquier actividad.</a:t>
          </a:r>
        </a:p>
        <a:p>
          <a:pPr marL="0" lvl="0" indent="0" algn="l" defTabSz="622300">
            <a:lnSpc>
              <a:spcPct val="90000"/>
            </a:lnSpc>
            <a:spcBef>
              <a:spcPct val="0"/>
            </a:spcBef>
            <a:spcAft>
              <a:spcPct val="35000"/>
            </a:spcAft>
            <a:buNone/>
          </a:pPr>
          <a:r>
            <a:rPr lang="es-ES_tradnl" sz="1400" kern="1200" dirty="0">
              <a:solidFill>
                <a:schemeClr val="bg1"/>
              </a:solidFill>
            </a:rPr>
            <a:t>5. Revisar fechas y puntajes.</a:t>
          </a:r>
          <a:endParaRPr lang="es-MX" sz="1400" kern="1200" dirty="0">
            <a:solidFill>
              <a:schemeClr val="bg1"/>
            </a:solidFill>
          </a:endParaRPr>
        </a:p>
      </dsp:txBody>
      <dsp:txXfrm>
        <a:off x="2942867" y="1131173"/>
        <a:ext cx="1774918" cy="2858928"/>
      </dsp:txXfrm>
    </dsp:sp>
    <dsp:sp modelId="{3E23D38B-E96A-431B-A8BC-D90E2F6BF7C6}">
      <dsp:nvSpPr>
        <dsp:cNvPr id="0" name=""/>
        <dsp:cNvSpPr/>
      </dsp:nvSpPr>
      <dsp:spPr>
        <a:xfrm>
          <a:off x="4932205" y="1131173"/>
          <a:ext cx="2382440" cy="2858928"/>
        </a:xfrm>
        <a:prstGeom prst="roundRect">
          <a:avLst>
            <a:gd name="adj" fmla="val 5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5151" rIns="84455" bIns="0" numCol="1" spcCol="1270" anchor="t" anchorCtr="0">
          <a:noAutofit/>
        </a:bodyPr>
        <a:lstStyle/>
        <a:p>
          <a:pPr marL="0" lvl="0" indent="0" algn="r" defTabSz="844550">
            <a:lnSpc>
              <a:spcPct val="90000"/>
            </a:lnSpc>
            <a:spcBef>
              <a:spcPct val="0"/>
            </a:spcBef>
            <a:spcAft>
              <a:spcPct val="35000"/>
            </a:spcAft>
            <a:buNone/>
          </a:pPr>
          <a:r>
            <a:rPr lang="es-ES_tradnl" sz="1900" b="1" kern="1200" dirty="0">
              <a:solidFill>
                <a:schemeClr val="bg1"/>
              </a:solidFill>
            </a:rPr>
            <a:t>Separación</a:t>
          </a:r>
          <a:endParaRPr lang="es-MX" sz="1900" kern="1200" dirty="0"/>
        </a:p>
      </dsp:txBody>
      <dsp:txXfrm rot="16200000">
        <a:off x="3998289" y="2065089"/>
        <a:ext cx="2344321" cy="476488"/>
      </dsp:txXfrm>
    </dsp:sp>
    <dsp:sp modelId="{773450D3-0ECC-45DA-9280-921D2D2161E9}">
      <dsp:nvSpPr>
        <dsp:cNvPr id="0" name=""/>
        <dsp:cNvSpPr/>
      </dsp:nvSpPr>
      <dsp:spPr>
        <a:xfrm rot="5400000">
          <a:off x="4734020" y="3403626"/>
          <a:ext cx="420194" cy="357366"/>
        </a:xfrm>
        <a:prstGeom prst="flowChartExtract">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FDE55B-5D96-485B-9F22-493D85776727}">
      <dsp:nvSpPr>
        <dsp:cNvPr id="0" name=""/>
        <dsp:cNvSpPr/>
      </dsp:nvSpPr>
      <dsp:spPr>
        <a:xfrm>
          <a:off x="5408693" y="1131173"/>
          <a:ext cx="1774918" cy="2858928"/>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8006" rIns="0" bIns="0" numCol="1" spcCol="1270" anchor="t" anchorCtr="0">
          <a:noAutofit/>
        </a:bodyPr>
        <a:lstStyle/>
        <a:p>
          <a:pPr marL="0" lvl="0" indent="0" algn="l" defTabSz="622300">
            <a:lnSpc>
              <a:spcPct val="90000"/>
            </a:lnSpc>
            <a:spcBef>
              <a:spcPct val="0"/>
            </a:spcBef>
            <a:spcAft>
              <a:spcPct val="35000"/>
            </a:spcAft>
            <a:buNone/>
          </a:pPr>
          <a:r>
            <a:rPr lang="es-ES_tradnl" sz="1400" kern="1200" dirty="0">
              <a:solidFill>
                <a:schemeClr val="bg1"/>
              </a:solidFill>
            </a:rPr>
            <a:t>1. Registros correctos : son procesados e incorporados a la base de datos correspondiente para que sean considerados en la ficha individual de concentración de puntuaciones</a:t>
          </a:r>
          <a:endParaRPr lang="es-MX" sz="1400" kern="1200" dirty="0"/>
        </a:p>
        <a:p>
          <a:pPr marL="0" lvl="0" indent="0" algn="l" defTabSz="622300">
            <a:lnSpc>
              <a:spcPct val="90000"/>
            </a:lnSpc>
            <a:spcBef>
              <a:spcPct val="0"/>
            </a:spcBef>
            <a:spcAft>
              <a:spcPct val="35000"/>
            </a:spcAft>
            <a:buNone/>
          </a:pPr>
          <a:r>
            <a:rPr lang="es-ES_tradnl" sz="1400" kern="1200" dirty="0">
              <a:solidFill>
                <a:schemeClr val="bg1"/>
              </a:solidFill>
            </a:rPr>
            <a:t>2. Registros que presentan inconsistencias no podrán ser considerados.</a:t>
          </a:r>
          <a:endParaRPr lang="es-MX" sz="1400" kern="1200" dirty="0">
            <a:solidFill>
              <a:schemeClr val="bg1"/>
            </a:solidFill>
          </a:endParaRPr>
        </a:p>
      </dsp:txBody>
      <dsp:txXfrm>
        <a:off x="5408693" y="1131173"/>
        <a:ext cx="1774918" cy="285892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056C7F-27F9-4908-A871-25FD049C476E}" type="datetimeFigureOut">
              <a:rPr lang="es-MX" smtClean="0"/>
              <a:t>22/06/2022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E2737A-2824-4A4B-BF00-CF48745CEDFA}" type="slidenum">
              <a:rPr lang="es-MX" smtClean="0"/>
              <a:t>‹Nº›</a:t>
            </a:fld>
            <a:endParaRPr lang="es-MX"/>
          </a:p>
        </p:txBody>
      </p:sp>
    </p:spTree>
    <p:extLst>
      <p:ext uri="{BB962C8B-B14F-4D97-AF65-F5344CB8AC3E}">
        <p14:creationId xmlns:p14="http://schemas.microsoft.com/office/powerpoint/2010/main" val="641205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4</a:t>
            </a:fld>
            <a:endParaRPr lang="es-MX"/>
          </a:p>
        </p:txBody>
      </p:sp>
    </p:spTree>
    <p:extLst>
      <p:ext uri="{BB962C8B-B14F-4D97-AF65-F5344CB8AC3E}">
        <p14:creationId xmlns:p14="http://schemas.microsoft.com/office/powerpoint/2010/main" val="1053775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En el campo de nombre del producto</a:t>
            </a:r>
            <a:r>
              <a:rPr lang="es-MX" baseline="0" dirty="0"/>
              <a:t> hay que enfatizar en la actualización del nombre del indicador ya que en el periodo pasado en las fichas individuales siguió apareciendo como paquete para la docencia. Ya que es probable que no se hayan sometido a validación los del año pasado, los CT u OECT, tendrán que prever reuniones para las validaciones de este indicador antes de empezar con la captura.</a:t>
            </a:r>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8</a:t>
            </a:fld>
            <a:endParaRPr lang="es-MX"/>
          </a:p>
        </p:txBody>
      </p:sp>
    </p:spTree>
    <p:extLst>
      <p:ext uri="{BB962C8B-B14F-4D97-AF65-F5344CB8AC3E}">
        <p14:creationId xmlns:p14="http://schemas.microsoft.com/office/powerpoint/2010/main" val="330255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En el campo de nombre del producto</a:t>
            </a:r>
            <a:r>
              <a:rPr lang="es-MX" baseline="0" dirty="0"/>
              <a:t> hay que enfatizar en la actualización del nombre del indicador ya que en el periodo pasado en las fichas individuales siguió apareciendo como paquete para la docencia. Ya que es probable que no se hayan sometido a validación los del año pasado, los CT u OECT, tendrán que prever reuniones para las validaciones de este indicador antes de empezar con la captura.</a:t>
            </a:r>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10</a:t>
            </a:fld>
            <a:endParaRPr lang="es-MX"/>
          </a:p>
        </p:txBody>
      </p:sp>
    </p:spTree>
    <p:extLst>
      <p:ext uri="{BB962C8B-B14F-4D97-AF65-F5344CB8AC3E}">
        <p14:creationId xmlns:p14="http://schemas.microsoft.com/office/powerpoint/2010/main" val="330255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12</a:t>
            </a:fld>
            <a:endParaRPr lang="es-MX"/>
          </a:p>
        </p:txBody>
      </p:sp>
    </p:spTree>
    <p:extLst>
      <p:ext uri="{BB962C8B-B14F-4D97-AF65-F5344CB8AC3E}">
        <p14:creationId xmlns:p14="http://schemas.microsoft.com/office/powerpoint/2010/main" val="756439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baseline="0" dirty="0"/>
              <a:t>Uno de los ajustes que se realizó a este indicador es que ahora considera un puntaje mínimo a partir del tiempo que estuvo activo el nombramiento, el mínimo es un semestre con un puntaje de 5 y de ahí hasta 20 si estuvo activo los 4 semestres.</a:t>
            </a:r>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14</a:t>
            </a:fld>
            <a:endParaRPr lang="es-MX"/>
          </a:p>
        </p:txBody>
      </p:sp>
    </p:spTree>
    <p:extLst>
      <p:ext uri="{BB962C8B-B14F-4D97-AF65-F5344CB8AC3E}">
        <p14:creationId xmlns:p14="http://schemas.microsoft.com/office/powerpoint/2010/main" val="1521329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aseline="0" dirty="0"/>
              <a:t>Uno de los ajustes que se realizó a este indicador es considerar un puntaje mínimo con base en el tiempo que estuvo activo el nombramiento,  el mínimo es un semestre con un puntaje de 5 y de ahí hasta 20 si estuvo activo los 4 semestres.</a:t>
            </a:r>
            <a:endParaRPr lang="es-MX" dirty="0"/>
          </a:p>
          <a:p>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15</a:t>
            </a:fld>
            <a:endParaRPr lang="es-MX"/>
          </a:p>
        </p:txBody>
      </p:sp>
    </p:spTree>
    <p:extLst>
      <p:ext uri="{BB962C8B-B14F-4D97-AF65-F5344CB8AC3E}">
        <p14:creationId xmlns:p14="http://schemas.microsoft.com/office/powerpoint/2010/main" val="927393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Está acotado a eventos de carácter académico relacionados con el campo disciplinar del académico.</a:t>
            </a:r>
          </a:p>
        </p:txBody>
      </p:sp>
      <p:sp>
        <p:nvSpPr>
          <p:cNvPr id="4" name="Marcador de número de diapositiva 3"/>
          <p:cNvSpPr>
            <a:spLocks noGrp="1"/>
          </p:cNvSpPr>
          <p:nvPr>
            <p:ph type="sldNum" sz="quarter" idx="10"/>
          </p:nvPr>
        </p:nvSpPr>
        <p:spPr/>
        <p:txBody>
          <a:bodyPr/>
          <a:lstStyle/>
          <a:p>
            <a:fld id="{FBE2737A-2824-4A4B-BF00-CF48745CEDFA}" type="slidenum">
              <a:rPr lang="es-MX" smtClean="0"/>
              <a:t>16</a:t>
            </a:fld>
            <a:endParaRPr lang="es-MX"/>
          </a:p>
        </p:txBody>
      </p:sp>
    </p:spTree>
    <p:extLst>
      <p:ext uri="{BB962C8B-B14F-4D97-AF65-F5344CB8AC3E}">
        <p14:creationId xmlns:p14="http://schemas.microsoft.com/office/powerpoint/2010/main" val="1813693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baseline="0" dirty="0"/>
              <a:t>Si bien la convocatoria aun no está abierta, estamos avanzando con la captura de indicadores a través de Fuentes de Información con la finalidad de tener oportunidad de realizar 4 cortes que nos permitan identificar de forma gradual </a:t>
            </a:r>
          </a:p>
          <a:p>
            <a:r>
              <a:rPr lang="es-MX" baseline="0" dirty="0"/>
              <a:t>Durante este proceso informaremos vía correo electrónico a los académicos participantes las fechas en las que FI capturarán información para que estén pendientes de que todas su actividades o productos sean reportados. De igual forma como FI debe informar directamente a sus académicos sobre las fechas para este proceso y se puedan acercar para verificar que su información está cargada y a parece en los diferentes cortes de información.</a:t>
            </a:r>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19</a:t>
            </a:fld>
            <a:endParaRPr lang="es-MX"/>
          </a:p>
        </p:txBody>
      </p:sp>
    </p:spTree>
    <p:extLst>
      <p:ext uri="{BB962C8B-B14F-4D97-AF65-F5344CB8AC3E}">
        <p14:creationId xmlns:p14="http://schemas.microsoft.com/office/powerpoint/2010/main" val="3393002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Existen</a:t>
            </a:r>
            <a:r>
              <a:rPr lang="es-MX" baseline="0" dirty="0"/>
              <a:t> indicadores que se reportan por Fuente de Información que, por su propia naturaleza requieren de un proceso de revisión y validación previa por parte de los Consejos Técnicos y/u órganos Equivalentes, por ejemplo el indicador de Productos académicos de apoyo al Aprendizaje, en esos casos. La entidad que funge como fuente de información de dicho indicador, tendrá que información con tiempo si tiene criterios específicos para validar el registro del indicador y los tiempos para realizar dicha validación, con la finalidad de que la planta académica conozca el proceso que se seguirá y las fechas para hacer lo procedente y cumplir en tiempo y forma.</a:t>
            </a:r>
            <a:endParaRPr lang="es-MX" dirty="0"/>
          </a:p>
        </p:txBody>
      </p:sp>
      <p:sp>
        <p:nvSpPr>
          <p:cNvPr id="4" name="Marcador de número de diapositiva 3"/>
          <p:cNvSpPr>
            <a:spLocks noGrp="1"/>
          </p:cNvSpPr>
          <p:nvPr>
            <p:ph type="sldNum" sz="quarter" idx="10"/>
          </p:nvPr>
        </p:nvSpPr>
        <p:spPr/>
        <p:txBody>
          <a:bodyPr/>
          <a:lstStyle/>
          <a:p>
            <a:fld id="{FBE2737A-2824-4A4B-BF00-CF48745CEDFA}" type="slidenum">
              <a:rPr lang="es-MX" smtClean="0"/>
              <a:t>21</a:t>
            </a:fld>
            <a:endParaRPr lang="es-MX"/>
          </a:p>
        </p:txBody>
      </p:sp>
    </p:spTree>
    <p:extLst>
      <p:ext uri="{BB962C8B-B14F-4D97-AF65-F5344CB8AC3E}">
        <p14:creationId xmlns:p14="http://schemas.microsoft.com/office/powerpoint/2010/main" val="1204443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6/22/2022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6/22/2022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6/22/2022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6/22/2022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6/22/2022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6/22/2022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mailto:alvasquez@uv.mx"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uv.mx/evaluacionacademica/files/2019/05/Tabla-indicadores-PEDPA-2021-2023.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uv.mx/evaluacionacademica/files/2019/05/REGLAS-OPERATIVAS-PEDPA-2021-2023.pdf" TargetMode="Externa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5A9968-41D6-4718-AE24-1CFE5F21DDFC}"/>
              </a:ext>
            </a:extLst>
          </p:cNvPr>
          <p:cNvSpPr>
            <a:spLocks noGrp="1"/>
          </p:cNvSpPr>
          <p:nvPr>
            <p:ph type="ctrTitle"/>
          </p:nvPr>
        </p:nvSpPr>
        <p:spPr>
          <a:xfrm>
            <a:off x="1078726" y="1637345"/>
            <a:ext cx="7315200" cy="1828800"/>
          </a:xfrm>
        </p:spPr>
        <p:txBody>
          <a:bodyPr>
            <a:normAutofit/>
          </a:bodyPr>
          <a:lstStyle/>
          <a:p>
            <a:pPr algn="ctr"/>
            <a:r>
              <a:rPr lang="es-MX" sz="6000" dirty="0"/>
              <a:t>Registro de asistentes reunión informativa</a:t>
            </a:r>
            <a:endParaRPr lang="es-MX" dirty="0"/>
          </a:p>
        </p:txBody>
      </p:sp>
      <p:sp>
        <p:nvSpPr>
          <p:cNvPr id="3" name="Subtítulo 2">
            <a:extLst>
              <a:ext uri="{FF2B5EF4-FFF2-40B4-BE49-F238E27FC236}">
                <a16:creationId xmlns:a16="http://schemas.microsoft.com/office/drawing/2014/main" id="{C382228E-C93B-48BF-B787-56B5E7B943AC}"/>
              </a:ext>
            </a:extLst>
          </p:cNvPr>
          <p:cNvSpPr>
            <a:spLocks noGrp="1"/>
          </p:cNvSpPr>
          <p:nvPr>
            <p:ph type="subTitle" idx="1"/>
          </p:nvPr>
        </p:nvSpPr>
        <p:spPr>
          <a:xfrm>
            <a:off x="1078726" y="3622983"/>
            <a:ext cx="7404793" cy="2022916"/>
          </a:xfrm>
        </p:spPr>
        <p:txBody>
          <a:bodyPr>
            <a:normAutofit fontScale="70000" lnSpcReduction="20000"/>
          </a:bodyPr>
          <a:lstStyle/>
          <a:p>
            <a:r>
              <a:rPr lang="es-MX" altLang="es-MX" sz="4500" dirty="0"/>
              <a:t>Por favor, colocar en el chat:</a:t>
            </a:r>
          </a:p>
          <a:p>
            <a:pPr marL="685800" indent="-685800">
              <a:buClr>
                <a:schemeClr val="bg1"/>
              </a:buClr>
              <a:buFont typeface="Arial" panose="020B0604020202020204" pitchFamily="34" charset="0"/>
              <a:buChar char="•"/>
            </a:pPr>
            <a:r>
              <a:rPr lang="es-MX" altLang="es-MX" sz="4500" dirty="0"/>
              <a:t>Nombre completo y </a:t>
            </a:r>
          </a:p>
          <a:p>
            <a:pPr marL="685800" indent="-685800">
              <a:buClr>
                <a:schemeClr val="bg1"/>
              </a:buClr>
              <a:buFont typeface="Arial" panose="020B0604020202020204" pitchFamily="34" charset="0"/>
              <a:buChar char="•"/>
            </a:pPr>
            <a:r>
              <a:rPr lang="es-MX" altLang="es-MX" sz="4500" dirty="0"/>
              <a:t>Dependencia por la que asiste</a:t>
            </a:r>
          </a:p>
          <a:p>
            <a:pPr algn="ctr">
              <a:buClr>
                <a:schemeClr val="bg1"/>
              </a:buClr>
            </a:pPr>
            <a:r>
              <a:rPr lang="es-MX" altLang="es-MX" sz="4500" dirty="0"/>
              <a:t>Gracias !</a:t>
            </a:r>
          </a:p>
          <a:p>
            <a:endParaRPr lang="es-MX" dirty="0"/>
          </a:p>
        </p:txBody>
      </p:sp>
      <p:pic>
        <p:nvPicPr>
          <p:cNvPr id="1026" name="Picture 2" descr="imagenespublicas - Miniaturas">
            <a:extLst>
              <a:ext uri="{FF2B5EF4-FFF2-40B4-BE49-F238E27FC236}">
                <a16:creationId xmlns:a16="http://schemas.microsoft.com/office/drawing/2014/main" id="{EAB46EDC-BDEC-415D-982C-6F2771A7BB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8800" y="1700868"/>
            <a:ext cx="2438400" cy="1828800"/>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D389F78E-F965-44F8-8649-FAE41DB5F623}"/>
              </a:ext>
            </a:extLst>
          </p:cNvPr>
          <p:cNvSpPr txBox="1"/>
          <p:nvPr/>
        </p:nvSpPr>
        <p:spPr>
          <a:xfrm>
            <a:off x="9340442" y="4999568"/>
            <a:ext cx="2772562" cy="646331"/>
          </a:xfrm>
          <a:prstGeom prst="rect">
            <a:avLst/>
          </a:prstGeom>
          <a:noFill/>
        </p:spPr>
        <p:txBody>
          <a:bodyPr wrap="square">
            <a:spAutoFit/>
          </a:bodyPr>
          <a:lstStyle/>
          <a:p>
            <a:pPr eaLnBrk="1" hangingPunct="1"/>
            <a:r>
              <a:rPr lang="es-MX" altLang="es-MX" sz="1200" b="1" dirty="0"/>
              <a:t>Dirección General de Desarrollo Académico e Innovación Educativa  </a:t>
            </a:r>
          </a:p>
          <a:p>
            <a:pPr eaLnBrk="1" hangingPunct="1"/>
            <a:r>
              <a:rPr lang="es-MX" altLang="es-MX" sz="1200" dirty="0"/>
              <a:t>Departamento de Evaluación Académica</a:t>
            </a:r>
          </a:p>
        </p:txBody>
      </p:sp>
    </p:spTree>
    <p:extLst>
      <p:ext uri="{BB962C8B-B14F-4D97-AF65-F5344CB8AC3E}">
        <p14:creationId xmlns:p14="http://schemas.microsoft.com/office/powerpoint/2010/main" val="955491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72DA6E-838A-48E6-B936-EEE3B35E497D}"/>
              </a:ext>
            </a:extLst>
          </p:cNvPr>
          <p:cNvSpPr>
            <a:spLocks noGrp="1"/>
          </p:cNvSpPr>
          <p:nvPr>
            <p:ph type="title"/>
          </p:nvPr>
        </p:nvSpPr>
        <p:spPr/>
        <p:txBody>
          <a:bodyPr/>
          <a:lstStyle/>
          <a:p>
            <a:r>
              <a:rPr lang="es-MX" dirty="0"/>
              <a:t>Docencia, sin que implique pago adicional, en programas de la oferta educativa formal</a:t>
            </a:r>
          </a:p>
        </p:txBody>
      </p:sp>
      <p:sp>
        <p:nvSpPr>
          <p:cNvPr id="4" name="Marcador de contenido 3">
            <a:extLst>
              <a:ext uri="{FF2B5EF4-FFF2-40B4-BE49-F238E27FC236}">
                <a16:creationId xmlns:a16="http://schemas.microsoft.com/office/drawing/2014/main" id="{6E7D9DAE-F8C1-40F6-A05F-8C74DD5FEE50}"/>
              </a:ext>
            </a:extLst>
          </p:cNvPr>
          <p:cNvSpPr>
            <a:spLocks noGrp="1"/>
          </p:cNvSpPr>
          <p:nvPr>
            <p:ph sz="half" idx="1"/>
          </p:nvPr>
        </p:nvSpPr>
        <p:spPr/>
        <p:txBody>
          <a:bodyPr>
            <a:normAutofit lnSpcReduction="10000"/>
          </a:bodyPr>
          <a:lstStyle/>
          <a:p>
            <a:pPr algn="just"/>
            <a:r>
              <a:rPr lang="es-MX" dirty="0"/>
              <a:t>Impartición de experiencias educativas en su nombramiento principal, sin que implique pago adicional y que pertenezcan a la oferta educativa formal promovida por la Institución. </a:t>
            </a:r>
          </a:p>
          <a:p>
            <a:pPr algn="just"/>
            <a:r>
              <a:rPr lang="es-MX" dirty="0"/>
              <a:t>Se excluyen: asesorías y direcciones de tesis, cursos, diplomados, talleres o seminarios que formen parte de la carga docente del académico, o del requisito para participación en el Programa.</a:t>
            </a:r>
          </a:p>
          <a:p>
            <a:pPr algn="just"/>
            <a:r>
              <a:rPr lang="es-MX" dirty="0"/>
              <a:t>FI- DGAA, UEP, DGRI,DGI, UVI, DADUV, DAFBG, SEA, DAFIE.</a:t>
            </a:r>
            <a:endParaRPr lang="es-ES_tradnl" sz="2000" dirty="0"/>
          </a:p>
        </p:txBody>
      </p:sp>
      <p:sp>
        <p:nvSpPr>
          <p:cNvPr id="5" name="Marcador de contenido 4">
            <a:extLst>
              <a:ext uri="{FF2B5EF4-FFF2-40B4-BE49-F238E27FC236}">
                <a16:creationId xmlns:a16="http://schemas.microsoft.com/office/drawing/2014/main" id="{8CF476BA-3DC7-4702-B49D-0D799A34C436}"/>
              </a:ext>
            </a:extLst>
          </p:cNvPr>
          <p:cNvSpPr>
            <a:spLocks noGrp="1"/>
          </p:cNvSpPr>
          <p:nvPr>
            <p:ph sz="half" idx="2"/>
          </p:nvPr>
        </p:nvSpPr>
        <p:spPr>
          <a:solidFill>
            <a:schemeClr val="bg2">
              <a:lumMod val="40000"/>
              <a:lumOff val="60000"/>
            </a:schemeClr>
          </a:solidFill>
        </p:spPr>
        <p:txBody>
          <a:bodyPr>
            <a:normAutofit lnSpcReduction="10000"/>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del académico</a:t>
            </a:r>
          </a:p>
          <a:p>
            <a:pPr marL="502920" lvl="1" fontAlgn="t">
              <a:spcBef>
                <a:spcPts val="0"/>
              </a:spcBef>
              <a:spcAft>
                <a:spcPts val="0"/>
              </a:spcAft>
            </a:pPr>
            <a:r>
              <a:rPr lang="es-MX" dirty="0"/>
              <a:t>Nombre del programa educativo</a:t>
            </a:r>
          </a:p>
          <a:p>
            <a:pPr marL="502920" lvl="1" fontAlgn="t">
              <a:spcBef>
                <a:spcPts val="0"/>
              </a:spcBef>
              <a:spcAft>
                <a:spcPts val="0"/>
              </a:spcAft>
            </a:pPr>
            <a:r>
              <a:rPr lang="es-MX" dirty="0"/>
              <a:t>Nombre de la Asignatura o EE</a:t>
            </a:r>
          </a:p>
          <a:p>
            <a:pPr marL="502920" lvl="1" fontAlgn="t">
              <a:spcBef>
                <a:spcPts val="0"/>
              </a:spcBef>
              <a:spcAft>
                <a:spcPts val="0"/>
              </a:spcAft>
            </a:pPr>
            <a:r>
              <a:rPr lang="es-MX" dirty="0"/>
              <a:t>NRC</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término</a:t>
            </a:r>
          </a:p>
        </p:txBody>
      </p:sp>
      <p:pic>
        <p:nvPicPr>
          <p:cNvPr id="6" name="Picture 8" descr="imagenespublicas - Miniaturas">
            <a:extLst>
              <a:ext uri="{FF2B5EF4-FFF2-40B4-BE49-F238E27FC236}">
                <a16:creationId xmlns:a16="http://schemas.microsoft.com/office/drawing/2014/main" id="{D4DE0ED8-749B-4121-BA62-A3F4386CC9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4641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F5D7FC-3DA3-AAA9-48B0-11B1E7C0EADF}"/>
              </a:ext>
            </a:extLst>
          </p:cNvPr>
          <p:cNvSpPr>
            <a:spLocks noGrp="1"/>
          </p:cNvSpPr>
          <p:nvPr>
            <p:ph type="title"/>
          </p:nvPr>
        </p:nvSpPr>
        <p:spPr/>
        <p:txBody>
          <a:bodyPr>
            <a:normAutofit/>
          </a:bodyPr>
          <a:lstStyle/>
          <a:p>
            <a:r>
              <a:rPr lang="es-MX" sz="3000" dirty="0"/>
              <a:t>Participación como instructor en cursos y talleres impartidos en el marco de las redes externas de colaboración interinstitucional. (Internacional)</a:t>
            </a:r>
          </a:p>
        </p:txBody>
      </p:sp>
      <p:pic>
        <p:nvPicPr>
          <p:cNvPr id="5" name="Picture 8" descr="imagenespublicas - Miniaturas">
            <a:extLst>
              <a:ext uri="{FF2B5EF4-FFF2-40B4-BE49-F238E27FC236}">
                <a16:creationId xmlns:a16="http://schemas.microsoft.com/office/drawing/2014/main" id="{E160CD7C-D113-819A-DA9D-ED4BB1161F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3">
            <a:extLst>
              <a:ext uri="{FF2B5EF4-FFF2-40B4-BE49-F238E27FC236}">
                <a16:creationId xmlns:a16="http://schemas.microsoft.com/office/drawing/2014/main" id="{51F0F0B7-D232-BEAE-3EEF-8B583B3CA22A}"/>
              </a:ext>
            </a:extLst>
          </p:cNvPr>
          <p:cNvSpPr>
            <a:spLocks noGrp="1"/>
          </p:cNvSpPr>
          <p:nvPr>
            <p:ph sz="half" idx="1"/>
          </p:nvPr>
        </p:nvSpPr>
        <p:spPr>
          <a:xfrm>
            <a:off x="3867912" y="868680"/>
            <a:ext cx="3474720" cy="5120640"/>
          </a:xfrm>
        </p:spPr>
        <p:txBody>
          <a:bodyPr>
            <a:normAutofit/>
          </a:bodyPr>
          <a:lstStyle/>
          <a:p>
            <a:pPr algn="just"/>
            <a:r>
              <a:rPr lang="es-MX" dirty="0"/>
              <a:t>Cursos y/o talleres impartidos por invitación sin remuneración, en instituciones educativas nacionales e internacionales de reconocido prestigio y que favorecen el intercambio de conocimientos y las redes de colaboración.</a:t>
            </a:r>
          </a:p>
          <a:p>
            <a:pPr algn="just"/>
            <a:r>
              <a:rPr lang="es-MX" dirty="0"/>
              <a:t>FI- DGRI para invitación internacional.</a:t>
            </a:r>
            <a:endParaRPr lang="es-ES_tradnl" sz="2000" dirty="0"/>
          </a:p>
        </p:txBody>
      </p:sp>
      <p:sp>
        <p:nvSpPr>
          <p:cNvPr id="7" name="Marcador de contenido 4">
            <a:extLst>
              <a:ext uri="{FF2B5EF4-FFF2-40B4-BE49-F238E27FC236}">
                <a16:creationId xmlns:a16="http://schemas.microsoft.com/office/drawing/2014/main" id="{B6221037-2175-3A3D-A2A5-3EC70451F817}"/>
              </a:ext>
            </a:extLst>
          </p:cNvPr>
          <p:cNvSpPr>
            <a:spLocks noGrp="1"/>
          </p:cNvSpPr>
          <p:nvPr>
            <p:ph sz="half" idx="2"/>
          </p:nvPr>
        </p:nvSpPr>
        <p:spPr>
          <a:xfrm>
            <a:off x="7818120" y="868680"/>
            <a:ext cx="3474720" cy="5120640"/>
          </a:xfrm>
          <a:solidFill>
            <a:schemeClr val="bg2">
              <a:lumMod val="40000"/>
              <a:lumOff val="60000"/>
            </a:schemeClr>
          </a:solidFill>
        </p:spPr>
        <p:txBody>
          <a:bodyPr>
            <a:normAutofit/>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del académico</a:t>
            </a:r>
          </a:p>
          <a:p>
            <a:pPr marL="502920" lvl="1" fontAlgn="t">
              <a:spcBef>
                <a:spcPts val="0"/>
              </a:spcBef>
              <a:spcAft>
                <a:spcPts val="0"/>
              </a:spcAft>
            </a:pPr>
            <a:r>
              <a:rPr lang="es-MX" dirty="0"/>
              <a:t>Nombre del curso o taller</a:t>
            </a:r>
          </a:p>
          <a:p>
            <a:pPr marL="502920" lvl="1" fontAlgn="t">
              <a:spcBef>
                <a:spcPts val="0"/>
              </a:spcBef>
              <a:spcAft>
                <a:spcPts val="0"/>
              </a:spcAft>
            </a:pPr>
            <a:r>
              <a:rPr lang="es-MX" dirty="0"/>
              <a:t>Descripción</a:t>
            </a:r>
          </a:p>
          <a:p>
            <a:pPr marL="502920" lvl="1" fontAlgn="t">
              <a:spcBef>
                <a:spcPts val="0"/>
              </a:spcBef>
              <a:spcAft>
                <a:spcPts val="0"/>
              </a:spcAft>
            </a:pPr>
            <a:r>
              <a:rPr lang="es-MX" dirty="0"/>
              <a:t>Institución que organiza</a:t>
            </a:r>
          </a:p>
          <a:p>
            <a:pPr marL="502920" lvl="1" fontAlgn="t">
              <a:spcBef>
                <a:spcPts val="0"/>
              </a:spcBef>
              <a:spcAft>
                <a:spcPts val="0"/>
              </a:spcAft>
            </a:pPr>
            <a:r>
              <a:rPr lang="es-MX" dirty="0"/>
              <a:t>Sede</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término</a:t>
            </a:r>
          </a:p>
        </p:txBody>
      </p:sp>
    </p:spTree>
    <p:extLst>
      <p:ext uri="{BB962C8B-B14F-4D97-AF65-F5344CB8AC3E}">
        <p14:creationId xmlns:p14="http://schemas.microsoft.com/office/powerpoint/2010/main" val="2927401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84D983-7C2F-4D1C-87B3-650452199EAC}"/>
              </a:ext>
            </a:extLst>
          </p:cNvPr>
          <p:cNvSpPr>
            <a:spLocks noGrp="1"/>
          </p:cNvSpPr>
          <p:nvPr>
            <p:ph type="title"/>
          </p:nvPr>
        </p:nvSpPr>
        <p:spPr/>
        <p:txBody>
          <a:bodyPr/>
          <a:lstStyle/>
          <a:p>
            <a:r>
              <a:rPr lang="es-ES_tradnl" dirty="0"/>
              <a:t>Contribución en la elaboración y/o en el avance del PLADEA</a:t>
            </a:r>
            <a:endParaRPr lang="es-MX" dirty="0"/>
          </a:p>
        </p:txBody>
      </p:sp>
      <p:sp>
        <p:nvSpPr>
          <p:cNvPr id="3" name="Marcador de contenido 2">
            <a:extLst>
              <a:ext uri="{FF2B5EF4-FFF2-40B4-BE49-F238E27FC236}">
                <a16:creationId xmlns:a16="http://schemas.microsoft.com/office/drawing/2014/main" id="{93FA0C50-A497-482A-ABDE-5D78372724C0}"/>
              </a:ext>
            </a:extLst>
          </p:cNvPr>
          <p:cNvSpPr>
            <a:spLocks noGrp="1"/>
          </p:cNvSpPr>
          <p:nvPr>
            <p:ph sz="half" idx="1"/>
          </p:nvPr>
        </p:nvSpPr>
        <p:spPr/>
        <p:txBody>
          <a:bodyPr/>
          <a:lstStyle/>
          <a:p>
            <a:pPr algn="just"/>
            <a:r>
              <a:rPr lang="es-MX" sz="2000" dirty="0"/>
              <a:t>2 Variables: Contribución en la elaboración del PLADEA</a:t>
            </a:r>
            <a:r>
              <a:rPr lang="es-MX" dirty="0"/>
              <a:t> y </a:t>
            </a:r>
            <a:r>
              <a:rPr lang="es-MX" sz="2000" dirty="0"/>
              <a:t>Avances en el cumplimiento del PLADEA.</a:t>
            </a:r>
          </a:p>
          <a:p>
            <a:pPr algn="just"/>
            <a:r>
              <a:rPr lang="es-MX" dirty="0"/>
              <a:t>Se acepta participación hasta en dos PLADEA de distintas entidades.</a:t>
            </a:r>
          </a:p>
          <a:p>
            <a:pPr algn="just"/>
            <a:r>
              <a:rPr lang="es-MX" sz="2000" dirty="0"/>
              <a:t>FI- Entidades académicas</a:t>
            </a:r>
          </a:p>
        </p:txBody>
      </p:sp>
      <p:sp>
        <p:nvSpPr>
          <p:cNvPr id="5" name="Marcador de contenido 3">
            <a:extLst>
              <a:ext uri="{FF2B5EF4-FFF2-40B4-BE49-F238E27FC236}">
                <a16:creationId xmlns:a16="http://schemas.microsoft.com/office/drawing/2014/main" id="{DFEC8BD8-3ABA-47F7-929F-73FFDA4D44CB}"/>
              </a:ext>
            </a:extLst>
          </p:cNvPr>
          <p:cNvSpPr>
            <a:spLocks noGrp="1"/>
          </p:cNvSpPr>
          <p:nvPr>
            <p:ph sz="half" idx="2"/>
          </p:nvPr>
        </p:nvSpPr>
        <p:spPr>
          <a:xfrm>
            <a:off x="7818120" y="868680"/>
            <a:ext cx="3474720" cy="5120640"/>
          </a:xfrm>
          <a:solidFill>
            <a:schemeClr val="bg2">
              <a:lumMod val="40000"/>
              <a:lumOff val="60000"/>
            </a:schemeClr>
          </a:solidFill>
        </p:spPr>
        <p:txBody>
          <a:bodyPr>
            <a:normAutofit/>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Nombre de la actividad</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termino</a:t>
            </a:r>
          </a:p>
          <a:p>
            <a:pPr marL="502920" lvl="1" fontAlgn="t">
              <a:spcBef>
                <a:spcPts val="0"/>
              </a:spcBef>
              <a:spcAft>
                <a:spcPts val="0"/>
              </a:spcAft>
            </a:pPr>
            <a:r>
              <a:rPr lang="es-MX" dirty="0"/>
              <a:t>Tipo</a:t>
            </a:r>
          </a:p>
          <a:p>
            <a:endParaRPr lang="es-MX" dirty="0"/>
          </a:p>
        </p:txBody>
      </p:sp>
      <p:pic>
        <p:nvPicPr>
          <p:cNvPr id="6" name="Picture 8" descr="imagenespublicas - Miniaturas">
            <a:extLst>
              <a:ext uri="{FF2B5EF4-FFF2-40B4-BE49-F238E27FC236}">
                <a16:creationId xmlns:a16="http://schemas.microsoft.com/office/drawing/2014/main" id="{1382CC03-EA6A-4DD9-847B-7C1BB1871E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4154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DA7232-4A4F-4CCF-93EE-2FE7F9640BC3}"/>
              </a:ext>
            </a:extLst>
          </p:cNvPr>
          <p:cNvSpPr>
            <a:spLocks noGrp="1"/>
          </p:cNvSpPr>
          <p:nvPr>
            <p:ph type="title"/>
          </p:nvPr>
        </p:nvSpPr>
        <p:spPr/>
        <p:txBody>
          <a:bodyPr/>
          <a:lstStyle/>
          <a:p>
            <a:r>
              <a:rPr lang="es-MX" dirty="0"/>
              <a:t>Jurado de examen de oposición</a:t>
            </a:r>
          </a:p>
        </p:txBody>
      </p:sp>
      <p:sp>
        <p:nvSpPr>
          <p:cNvPr id="3" name="Marcador de contenido 2">
            <a:extLst>
              <a:ext uri="{FF2B5EF4-FFF2-40B4-BE49-F238E27FC236}">
                <a16:creationId xmlns:a16="http://schemas.microsoft.com/office/drawing/2014/main" id="{0ABF95B6-4895-4256-8077-D1AE9D8FD2BA}"/>
              </a:ext>
            </a:extLst>
          </p:cNvPr>
          <p:cNvSpPr>
            <a:spLocks noGrp="1"/>
          </p:cNvSpPr>
          <p:nvPr>
            <p:ph sz="half" idx="1"/>
          </p:nvPr>
        </p:nvSpPr>
        <p:spPr/>
        <p:txBody>
          <a:bodyPr/>
          <a:lstStyle/>
          <a:p>
            <a:pPr algn="just"/>
            <a:r>
              <a:rPr lang="es-MX" dirty="0"/>
              <a:t>Contribución del académico como jurado en exámenes de oposición, para evaluar la suficiencia de conocimientos y habilidades para el desempeño en concursos de oposición por plaza, asignatura o experiencia educativa y por periodo escolar.</a:t>
            </a:r>
            <a:endParaRPr lang="es-MX" sz="2000" dirty="0"/>
          </a:p>
          <a:p>
            <a:pPr algn="just"/>
            <a:r>
              <a:rPr lang="es-MX" sz="2000" dirty="0"/>
              <a:t>La unidad a calificar es por examen, independientemente de que se haya convocado para varios grupos, secciones o entidades.</a:t>
            </a:r>
          </a:p>
          <a:p>
            <a:pPr algn="just"/>
            <a:r>
              <a:rPr lang="es-MX" dirty="0"/>
              <a:t>FI- Entidades académicas</a:t>
            </a:r>
            <a:endParaRPr lang="es-MX" sz="2000" dirty="0"/>
          </a:p>
        </p:txBody>
      </p:sp>
      <p:pic>
        <p:nvPicPr>
          <p:cNvPr id="5" name="Picture 8" descr="imagenespublicas - Miniaturas">
            <a:extLst>
              <a:ext uri="{FF2B5EF4-FFF2-40B4-BE49-F238E27FC236}">
                <a16:creationId xmlns:a16="http://schemas.microsoft.com/office/drawing/2014/main" id="{6DC11739-C3D8-438E-91B3-242E307167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3">
            <a:extLst>
              <a:ext uri="{FF2B5EF4-FFF2-40B4-BE49-F238E27FC236}">
                <a16:creationId xmlns:a16="http://schemas.microsoft.com/office/drawing/2014/main" id="{593ABACA-DB04-4CFC-923E-B39607619AA9}"/>
              </a:ext>
            </a:extLst>
          </p:cNvPr>
          <p:cNvSpPr>
            <a:spLocks noGrp="1"/>
          </p:cNvSpPr>
          <p:nvPr>
            <p:ph sz="half" idx="2"/>
          </p:nvPr>
        </p:nvSpPr>
        <p:spPr>
          <a:xfrm>
            <a:off x="7818120" y="868680"/>
            <a:ext cx="3474720" cy="5120640"/>
          </a:xfrm>
          <a:solidFill>
            <a:schemeClr val="bg2">
              <a:lumMod val="40000"/>
              <a:lumOff val="60000"/>
            </a:schemeClr>
          </a:solidFill>
        </p:spPr>
        <p:txBody>
          <a:bodyPr>
            <a:normAutofit/>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Programa educativo</a:t>
            </a:r>
          </a:p>
          <a:p>
            <a:pPr marL="502920" lvl="1" fontAlgn="t">
              <a:spcBef>
                <a:spcPts val="0"/>
              </a:spcBef>
              <a:spcAft>
                <a:spcPts val="0"/>
              </a:spcAft>
            </a:pPr>
            <a:r>
              <a:rPr lang="es-MX" dirty="0"/>
              <a:t>Descripción de la participación</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termino</a:t>
            </a:r>
          </a:p>
          <a:p>
            <a:pPr marL="502920" lvl="1" fontAlgn="t">
              <a:spcBef>
                <a:spcPts val="0"/>
              </a:spcBef>
              <a:spcAft>
                <a:spcPts val="0"/>
              </a:spcAft>
            </a:pPr>
            <a:r>
              <a:rPr lang="es-MX" dirty="0"/>
              <a:t>Tipo</a:t>
            </a:r>
          </a:p>
          <a:p>
            <a:endParaRPr lang="es-MX" dirty="0"/>
          </a:p>
        </p:txBody>
      </p:sp>
    </p:spTree>
    <p:extLst>
      <p:ext uri="{BB962C8B-B14F-4D97-AF65-F5344CB8AC3E}">
        <p14:creationId xmlns:p14="http://schemas.microsoft.com/office/powerpoint/2010/main" val="3363222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568820-F2C9-473B-88F3-5A16FD6C4CE0}"/>
              </a:ext>
            </a:extLst>
          </p:cNvPr>
          <p:cNvSpPr>
            <a:spLocks noGrp="1"/>
          </p:cNvSpPr>
          <p:nvPr>
            <p:ph type="title"/>
          </p:nvPr>
        </p:nvSpPr>
        <p:spPr/>
        <p:txBody>
          <a:bodyPr>
            <a:normAutofit/>
          </a:bodyPr>
          <a:lstStyle/>
          <a:p>
            <a:r>
              <a:rPr lang="es-MX" sz="2800" dirty="0"/>
              <a:t>Coordinación Académica designada por Órgano Colegiado de la entidad</a:t>
            </a:r>
            <a:br>
              <a:rPr lang="es-MX" sz="2800" dirty="0"/>
            </a:br>
            <a:br>
              <a:rPr lang="es-MX" sz="2800" dirty="0"/>
            </a:br>
            <a:r>
              <a:rPr lang="es-MX" sz="2800" dirty="0"/>
              <a:t>Coordinador de Academia por área de conocimiento o línea de investigación</a:t>
            </a:r>
          </a:p>
        </p:txBody>
      </p:sp>
      <p:sp>
        <p:nvSpPr>
          <p:cNvPr id="3" name="Marcador de contenido 2">
            <a:extLst>
              <a:ext uri="{FF2B5EF4-FFF2-40B4-BE49-F238E27FC236}">
                <a16:creationId xmlns:a16="http://schemas.microsoft.com/office/drawing/2014/main" id="{6DCBB7ED-B1EA-4B61-AA13-7C0A9434AD38}"/>
              </a:ext>
            </a:extLst>
          </p:cNvPr>
          <p:cNvSpPr>
            <a:spLocks noGrp="1"/>
          </p:cNvSpPr>
          <p:nvPr>
            <p:ph sz="half" idx="1"/>
          </p:nvPr>
        </p:nvSpPr>
        <p:spPr/>
        <p:txBody>
          <a:bodyPr/>
          <a:lstStyle/>
          <a:p>
            <a:pPr algn="just"/>
            <a:r>
              <a:rPr lang="es-MX" sz="2000" dirty="0"/>
              <a:t>Colaboración no remunerada y sin descarga.</a:t>
            </a:r>
          </a:p>
          <a:p>
            <a:pPr algn="just"/>
            <a:r>
              <a:rPr lang="es-ES_tradnl" sz="2000" dirty="0"/>
              <a:t>Se considera una participación por coordinación en el periodo a evaluar.</a:t>
            </a:r>
          </a:p>
          <a:p>
            <a:pPr algn="just"/>
            <a:r>
              <a:rPr lang="es-ES_tradnl" dirty="0"/>
              <a:t>El puntaje será asignado de acuerdo al número de semestres que el académico haya permanecido al frente de la coordinación.</a:t>
            </a:r>
          </a:p>
          <a:p>
            <a:pPr algn="just"/>
            <a:r>
              <a:rPr lang="es-MX" dirty="0"/>
              <a:t>FI- Entidades académicas</a:t>
            </a:r>
            <a:endParaRPr lang="es-MX" sz="2000" dirty="0"/>
          </a:p>
        </p:txBody>
      </p:sp>
      <p:pic>
        <p:nvPicPr>
          <p:cNvPr id="5" name="Picture 8" descr="imagenespublicas - Miniaturas">
            <a:extLst>
              <a:ext uri="{FF2B5EF4-FFF2-40B4-BE49-F238E27FC236}">
                <a16:creationId xmlns:a16="http://schemas.microsoft.com/office/drawing/2014/main" id="{5CA03482-8718-4EB3-9AD4-1BFFF21B89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3">
            <a:extLst>
              <a:ext uri="{FF2B5EF4-FFF2-40B4-BE49-F238E27FC236}">
                <a16:creationId xmlns:a16="http://schemas.microsoft.com/office/drawing/2014/main" id="{B1F2749D-DD6C-49E4-8FB0-8E5D2FC4714B}"/>
              </a:ext>
            </a:extLst>
          </p:cNvPr>
          <p:cNvSpPr>
            <a:spLocks noGrp="1"/>
          </p:cNvSpPr>
          <p:nvPr>
            <p:ph sz="half" idx="2"/>
          </p:nvPr>
        </p:nvSpPr>
        <p:spPr>
          <a:xfrm>
            <a:off x="7818120" y="868680"/>
            <a:ext cx="3474720" cy="5120640"/>
          </a:xfrm>
          <a:solidFill>
            <a:schemeClr val="bg2">
              <a:lumMod val="40000"/>
              <a:lumOff val="60000"/>
            </a:schemeClr>
          </a:solidFill>
        </p:spPr>
        <p:txBody>
          <a:bodyPr>
            <a:normAutofit/>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del académico</a:t>
            </a:r>
          </a:p>
          <a:p>
            <a:pPr marL="502920" lvl="1" fontAlgn="t">
              <a:spcBef>
                <a:spcPts val="0"/>
              </a:spcBef>
              <a:spcAft>
                <a:spcPts val="0"/>
              </a:spcAft>
            </a:pPr>
            <a:r>
              <a:rPr lang="es-MX" dirty="0"/>
              <a:t>Nombre de la coordinación académica</a:t>
            </a:r>
          </a:p>
          <a:p>
            <a:pPr marL="502920" lvl="1" fontAlgn="t">
              <a:spcBef>
                <a:spcPts val="0"/>
              </a:spcBef>
              <a:spcAft>
                <a:spcPts val="0"/>
              </a:spcAft>
            </a:pPr>
            <a:r>
              <a:rPr lang="es-MX" dirty="0"/>
              <a:t>Nombre del programa educativo</a:t>
            </a:r>
          </a:p>
          <a:p>
            <a:pPr marL="502920" lvl="1" fontAlgn="t">
              <a:spcBef>
                <a:spcPts val="0"/>
              </a:spcBef>
              <a:spcAft>
                <a:spcPts val="0"/>
              </a:spcAft>
            </a:pPr>
            <a:r>
              <a:rPr lang="es-MX" dirty="0"/>
              <a:t>Número de semestres</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termino</a:t>
            </a:r>
          </a:p>
        </p:txBody>
      </p:sp>
    </p:spTree>
    <p:extLst>
      <p:ext uri="{BB962C8B-B14F-4D97-AF65-F5344CB8AC3E}">
        <p14:creationId xmlns:p14="http://schemas.microsoft.com/office/powerpoint/2010/main" val="2598448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DF0241-4BCC-4754-924D-BFAF8616FD53}"/>
              </a:ext>
            </a:extLst>
          </p:cNvPr>
          <p:cNvSpPr>
            <a:spLocks noGrp="1"/>
          </p:cNvSpPr>
          <p:nvPr>
            <p:ph type="title"/>
          </p:nvPr>
        </p:nvSpPr>
        <p:spPr/>
        <p:txBody>
          <a:bodyPr/>
          <a:lstStyle/>
          <a:p>
            <a:r>
              <a:rPr lang="es-MX" dirty="0"/>
              <a:t>Formar parte del Consejo Técnico u Órganos Equivalentes</a:t>
            </a:r>
          </a:p>
        </p:txBody>
      </p:sp>
      <p:sp>
        <p:nvSpPr>
          <p:cNvPr id="3" name="Marcador de contenido 2">
            <a:extLst>
              <a:ext uri="{FF2B5EF4-FFF2-40B4-BE49-F238E27FC236}">
                <a16:creationId xmlns:a16="http://schemas.microsoft.com/office/drawing/2014/main" id="{68D86EF9-811B-46A4-8E4E-A025B923EE56}"/>
              </a:ext>
            </a:extLst>
          </p:cNvPr>
          <p:cNvSpPr>
            <a:spLocks noGrp="1"/>
          </p:cNvSpPr>
          <p:nvPr>
            <p:ph sz="half" idx="1"/>
          </p:nvPr>
        </p:nvSpPr>
        <p:spPr/>
        <p:txBody>
          <a:bodyPr/>
          <a:lstStyle/>
          <a:p>
            <a:pPr algn="just"/>
            <a:r>
              <a:rPr lang="es-ES_tradnl" sz="2000" dirty="0"/>
              <a:t>Contribución del académico al desarrollo de las actividades del CT u OE.</a:t>
            </a:r>
          </a:p>
          <a:p>
            <a:pPr algn="just"/>
            <a:r>
              <a:rPr lang="es-ES_tradnl" dirty="0"/>
              <a:t>El puntaje será asignado de acuerdo al número de semestres que el académico haya permanecido como miembro del CT u OE.</a:t>
            </a:r>
          </a:p>
          <a:p>
            <a:pPr algn="just"/>
            <a:r>
              <a:rPr lang="es-MX" dirty="0"/>
              <a:t>FI- Entidades académicas</a:t>
            </a:r>
            <a:endParaRPr lang="es-MX" sz="2000" dirty="0"/>
          </a:p>
        </p:txBody>
      </p:sp>
      <p:pic>
        <p:nvPicPr>
          <p:cNvPr id="5" name="Picture 8" descr="imagenespublicas - Miniaturas">
            <a:extLst>
              <a:ext uri="{FF2B5EF4-FFF2-40B4-BE49-F238E27FC236}">
                <a16:creationId xmlns:a16="http://schemas.microsoft.com/office/drawing/2014/main" id="{BAAF2779-9243-4691-A845-F19E62DA40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3">
            <a:extLst>
              <a:ext uri="{FF2B5EF4-FFF2-40B4-BE49-F238E27FC236}">
                <a16:creationId xmlns:a16="http://schemas.microsoft.com/office/drawing/2014/main" id="{E6044458-6F28-4C0D-8F7D-AE212381FB30}"/>
              </a:ext>
            </a:extLst>
          </p:cNvPr>
          <p:cNvSpPr>
            <a:spLocks noGrp="1"/>
          </p:cNvSpPr>
          <p:nvPr>
            <p:ph sz="half" idx="2"/>
          </p:nvPr>
        </p:nvSpPr>
        <p:spPr>
          <a:xfrm>
            <a:off x="7818120" y="868680"/>
            <a:ext cx="3474720" cy="5120640"/>
          </a:xfrm>
          <a:solidFill>
            <a:schemeClr val="bg2">
              <a:lumMod val="40000"/>
              <a:lumOff val="60000"/>
            </a:schemeClr>
          </a:solidFill>
        </p:spPr>
        <p:txBody>
          <a:bodyPr>
            <a:normAutofit/>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Descripción de la participación</a:t>
            </a:r>
          </a:p>
          <a:p>
            <a:pPr marL="502920" lvl="1" fontAlgn="t">
              <a:spcBef>
                <a:spcPts val="0"/>
              </a:spcBef>
              <a:spcAft>
                <a:spcPts val="0"/>
              </a:spcAft>
            </a:pPr>
            <a:r>
              <a:rPr lang="es-MX" dirty="0"/>
              <a:t>Número de semestres</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termino</a:t>
            </a:r>
          </a:p>
          <a:p>
            <a:pPr marL="502920" lvl="1" fontAlgn="t">
              <a:spcBef>
                <a:spcPts val="0"/>
              </a:spcBef>
              <a:spcAft>
                <a:spcPts val="0"/>
              </a:spcAft>
            </a:pPr>
            <a:r>
              <a:rPr lang="es-MX" dirty="0"/>
              <a:t>Tipo</a:t>
            </a:r>
          </a:p>
        </p:txBody>
      </p:sp>
    </p:spTree>
    <p:extLst>
      <p:ext uri="{BB962C8B-B14F-4D97-AF65-F5344CB8AC3E}">
        <p14:creationId xmlns:p14="http://schemas.microsoft.com/office/powerpoint/2010/main" val="3992132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EEB370-40C7-4499-8D81-619248F5DA4A}"/>
              </a:ext>
            </a:extLst>
          </p:cNvPr>
          <p:cNvSpPr>
            <a:spLocks noGrp="1"/>
          </p:cNvSpPr>
          <p:nvPr>
            <p:ph type="title"/>
          </p:nvPr>
        </p:nvSpPr>
        <p:spPr/>
        <p:txBody>
          <a:bodyPr/>
          <a:lstStyle/>
          <a:p>
            <a:r>
              <a:rPr lang="es-MX" dirty="0"/>
              <a:t>Organizador de eventos académicos</a:t>
            </a:r>
          </a:p>
        </p:txBody>
      </p:sp>
      <p:sp>
        <p:nvSpPr>
          <p:cNvPr id="3" name="Marcador de contenido 2">
            <a:extLst>
              <a:ext uri="{FF2B5EF4-FFF2-40B4-BE49-F238E27FC236}">
                <a16:creationId xmlns:a16="http://schemas.microsoft.com/office/drawing/2014/main" id="{65924DEB-8E69-4D05-BD26-F132CE8DE7CE}"/>
              </a:ext>
            </a:extLst>
          </p:cNvPr>
          <p:cNvSpPr>
            <a:spLocks noGrp="1"/>
          </p:cNvSpPr>
          <p:nvPr>
            <p:ph sz="half" idx="1"/>
          </p:nvPr>
        </p:nvSpPr>
        <p:spPr/>
        <p:txBody>
          <a:bodyPr>
            <a:normAutofit fontScale="92500" lnSpcReduction="20000"/>
          </a:bodyPr>
          <a:lstStyle/>
          <a:p>
            <a:pPr algn="just"/>
            <a:r>
              <a:rPr lang="es-MX" dirty="0"/>
              <a:t>Participación en la organización de eventos académicos relacionados con el campo disciplinar del académico.</a:t>
            </a:r>
          </a:p>
          <a:p>
            <a:pPr algn="just"/>
            <a:r>
              <a:rPr lang="es-MX" sz="2000" dirty="0"/>
              <a:t>Variables: </a:t>
            </a:r>
            <a:r>
              <a:rPr lang="es-ES" sz="2000" dirty="0"/>
              <a:t>Presidente o equivalente / Miembro de comité.</a:t>
            </a:r>
          </a:p>
          <a:p>
            <a:pPr algn="just"/>
            <a:r>
              <a:rPr lang="es-ES" dirty="0"/>
              <a:t>Anteriormente este indicador era reportado por la SA a través de las DGAA correspondientes.</a:t>
            </a:r>
          </a:p>
          <a:p>
            <a:pPr algn="just"/>
            <a:r>
              <a:rPr lang="es-ES" dirty="0"/>
              <a:t>No confundir este indicador con el de Organización de encuentros académicos, deportivos o culturales.</a:t>
            </a:r>
          </a:p>
          <a:p>
            <a:pPr algn="just"/>
            <a:r>
              <a:rPr lang="es-ES" dirty="0"/>
              <a:t>FI: Entidades académicas, y Dependencias (DGDAIE, DGI, UEP, DGAA, Vicerrectorías, DGRI, DAFBG, SEA, UVI y DADUV)</a:t>
            </a:r>
          </a:p>
        </p:txBody>
      </p:sp>
      <p:pic>
        <p:nvPicPr>
          <p:cNvPr id="5" name="Picture 8" descr="imagenespublicas - Miniaturas">
            <a:extLst>
              <a:ext uri="{FF2B5EF4-FFF2-40B4-BE49-F238E27FC236}">
                <a16:creationId xmlns:a16="http://schemas.microsoft.com/office/drawing/2014/main" id="{04DEFA27-D332-4552-B772-68B90D9C80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3">
            <a:extLst>
              <a:ext uri="{FF2B5EF4-FFF2-40B4-BE49-F238E27FC236}">
                <a16:creationId xmlns:a16="http://schemas.microsoft.com/office/drawing/2014/main" id="{F6A72F3A-F909-48F8-B0BE-3E3DF1FA8ABE}"/>
              </a:ext>
            </a:extLst>
          </p:cNvPr>
          <p:cNvSpPr>
            <a:spLocks noGrp="1"/>
          </p:cNvSpPr>
          <p:nvPr>
            <p:ph sz="half" idx="2"/>
          </p:nvPr>
        </p:nvSpPr>
        <p:spPr>
          <a:xfrm>
            <a:off x="7818120" y="868680"/>
            <a:ext cx="3474720" cy="5120640"/>
          </a:xfrm>
          <a:solidFill>
            <a:schemeClr val="bg2">
              <a:lumMod val="40000"/>
              <a:lumOff val="60000"/>
            </a:schemeClr>
          </a:solidFill>
        </p:spPr>
        <p:txBody>
          <a:bodyPr>
            <a:normAutofit fontScale="92500" lnSpcReduction="20000"/>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Nombre del evento</a:t>
            </a:r>
          </a:p>
          <a:p>
            <a:pPr marL="502920" lvl="1" fontAlgn="t">
              <a:spcBef>
                <a:spcPts val="0"/>
              </a:spcBef>
              <a:spcAft>
                <a:spcPts val="0"/>
              </a:spcAft>
            </a:pPr>
            <a:r>
              <a:rPr lang="es-MX" dirty="0"/>
              <a:t>Tipo de evento</a:t>
            </a:r>
          </a:p>
          <a:p>
            <a:pPr marL="502920" lvl="1" fontAlgn="t">
              <a:spcBef>
                <a:spcPts val="0"/>
              </a:spcBef>
              <a:spcAft>
                <a:spcPts val="0"/>
              </a:spcAft>
            </a:pPr>
            <a:r>
              <a:rPr lang="es-MX" dirty="0"/>
              <a:t>Ámbito</a:t>
            </a:r>
          </a:p>
          <a:p>
            <a:pPr marL="502920" lvl="1" fontAlgn="t">
              <a:spcBef>
                <a:spcPts val="0"/>
              </a:spcBef>
              <a:spcAft>
                <a:spcPts val="0"/>
              </a:spcAft>
            </a:pPr>
            <a:r>
              <a:rPr lang="es-MX" dirty="0"/>
              <a:t>Sede</a:t>
            </a:r>
          </a:p>
          <a:p>
            <a:pPr marL="502920" lvl="1" fontAlgn="t">
              <a:spcBef>
                <a:spcPts val="0"/>
              </a:spcBef>
              <a:spcAft>
                <a:spcPts val="0"/>
              </a:spcAft>
            </a:pPr>
            <a:r>
              <a:rPr lang="es-MX" dirty="0"/>
              <a:t>Institución que organiza</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termino</a:t>
            </a:r>
          </a:p>
        </p:txBody>
      </p:sp>
    </p:spTree>
    <p:extLst>
      <p:ext uri="{BB962C8B-B14F-4D97-AF65-F5344CB8AC3E}">
        <p14:creationId xmlns:p14="http://schemas.microsoft.com/office/powerpoint/2010/main" val="938208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E85AC4-5B63-43B5-A3C1-5C6A75231AB2}"/>
              </a:ext>
            </a:extLst>
          </p:cNvPr>
          <p:cNvSpPr>
            <a:spLocks noGrp="1"/>
          </p:cNvSpPr>
          <p:nvPr>
            <p:ph type="title"/>
          </p:nvPr>
        </p:nvSpPr>
        <p:spPr/>
        <p:txBody>
          <a:bodyPr>
            <a:normAutofit/>
          </a:bodyPr>
          <a:lstStyle/>
          <a:p>
            <a:r>
              <a:rPr lang="es-MX" sz="2400" dirty="0"/>
              <a:t>Comisión para la conducción de procesos de innovación, internacionalización e interculturalidad en la docencia, así como gestión académica y docente</a:t>
            </a:r>
          </a:p>
        </p:txBody>
      </p:sp>
      <p:sp>
        <p:nvSpPr>
          <p:cNvPr id="3" name="Marcador de contenido 2">
            <a:extLst>
              <a:ext uri="{FF2B5EF4-FFF2-40B4-BE49-F238E27FC236}">
                <a16:creationId xmlns:a16="http://schemas.microsoft.com/office/drawing/2014/main" id="{B6477E9A-332F-43DA-989B-3685FE5B3304}"/>
              </a:ext>
            </a:extLst>
          </p:cNvPr>
          <p:cNvSpPr>
            <a:spLocks noGrp="1"/>
          </p:cNvSpPr>
          <p:nvPr>
            <p:ph sz="half" idx="1"/>
          </p:nvPr>
        </p:nvSpPr>
        <p:spPr/>
        <p:txBody>
          <a:bodyPr/>
          <a:lstStyle/>
          <a:p>
            <a:pPr algn="just"/>
            <a:r>
              <a:rPr lang="es-MX" dirty="0"/>
              <a:t>Cumplimiento de una misión académica estratégica para el logro de metas institucionales, no incluida en otros indicadores de este Programa </a:t>
            </a:r>
            <a:r>
              <a:rPr lang="es-MX" sz="2000" dirty="0"/>
              <a:t>o que provienen de  otras Fuentes de información</a:t>
            </a:r>
            <a:endParaRPr lang="es-MX" dirty="0"/>
          </a:p>
          <a:p>
            <a:pPr algn="just"/>
            <a:r>
              <a:rPr lang="es-MX" sz="2000" dirty="0"/>
              <a:t>Colaboración no remunerada, sin descarga </a:t>
            </a:r>
            <a:r>
              <a:rPr lang="es-MX" dirty="0"/>
              <a:t>o reconocimiento como complemento de su carga obligatoria.</a:t>
            </a:r>
          </a:p>
          <a:p>
            <a:pPr algn="just"/>
            <a:r>
              <a:rPr lang="es-ES" dirty="0"/>
              <a:t>FI: Entidades académicas y Dependencias (DGI, DGDAIE, UEP, DGAA, UVI, DGRI, SA, Vicerrectorías, Rectoría)</a:t>
            </a:r>
          </a:p>
        </p:txBody>
      </p:sp>
      <p:pic>
        <p:nvPicPr>
          <p:cNvPr id="5" name="Picture 8" descr="imagenespublicas - Miniaturas">
            <a:extLst>
              <a:ext uri="{FF2B5EF4-FFF2-40B4-BE49-F238E27FC236}">
                <a16:creationId xmlns:a16="http://schemas.microsoft.com/office/drawing/2014/main" id="{5417D58A-33E5-42D9-9F14-025D27E519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3">
            <a:extLst>
              <a:ext uri="{FF2B5EF4-FFF2-40B4-BE49-F238E27FC236}">
                <a16:creationId xmlns:a16="http://schemas.microsoft.com/office/drawing/2014/main" id="{7514A44B-C292-4EE2-B92E-7E9AE04E1E62}"/>
              </a:ext>
            </a:extLst>
          </p:cNvPr>
          <p:cNvSpPr>
            <a:spLocks noGrp="1"/>
          </p:cNvSpPr>
          <p:nvPr>
            <p:ph sz="half" idx="2"/>
          </p:nvPr>
        </p:nvSpPr>
        <p:spPr>
          <a:xfrm>
            <a:off x="7818120" y="868680"/>
            <a:ext cx="3474720" cy="5120640"/>
          </a:xfrm>
          <a:solidFill>
            <a:schemeClr val="bg2">
              <a:lumMod val="40000"/>
              <a:lumOff val="60000"/>
            </a:schemeClr>
          </a:solidFill>
        </p:spPr>
        <p:txBody>
          <a:bodyPr>
            <a:normAutofit/>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Nombre de la comisión</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termino</a:t>
            </a:r>
          </a:p>
        </p:txBody>
      </p:sp>
    </p:spTree>
    <p:extLst>
      <p:ext uri="{BB962C8B-B14F-4D97-AF65-F5344CB8AC3E}">
        <p14:creationId xmlns:p14="http://schemas.microsoft.com/office/powerpoint/2010/main" val="4168871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5DD67D0E-75F4-42A8-9845-7373C42B9A40}"/>
              </a:ext>
            </a:extLst>
          </p:cNvPr>
          <p:cNvSpPr>
            <a:spLocks noGrp="1"/>
          </p:cNvSpPr>
          <p:nvPr>
            <p:ph type="title"/>
          </p:nvPr>
        </p:nvSpPr>
        <p:spPr/>
        <p:txBody>
          <a:bodyPr>
            <a:normAutofit/>
          </a:bodyPr>
          <a:lstStyle/>
          <a:p>
            <a:r>
              <a:rPr lang="es-MX" sz="3200" dirty="0"/>
              <a:t>Consideraciones generales para la captura</a:t>
            </a:r>
          </a:p>
        </p:txBody>
      </p:sp>
      <p:sp>
        <p:nvSpPr>
          <p:cNvPr id="7" name="Marcador de contenido 6">
            <a:extLst>
              <a:ext uri="{FF2B5EF4-FFF2-40B4-BE49-F238E27FC236}">
                <a16:creationId xmlns:a16="http://schemas.microsoft.com/office/drawing/2014/main" id="{7EC16AFE-8C16-4483-8128-39A64A9DFA4A}"/>
              </a:ext>
            </a:extLst>
          </p:cNvPr>
          <p:cNvSpPr>
            <a:spLocks noGrp="1"/>
          </p:cNvSpPr>
          <p:nvPr>
            <p:ph idx="1"/>
          </p:nvPr>
        </p:nvSpPr>
        <p:spPr/>
        <p:txBody>
          <a:bodyPr/>
          <a:lstStyle/>
          <a:p>
            <a:pPr algn="just"/>
            <a:r>
              <a:rPr lang="es-MX" sz="2000" dirty="0"/>
              <a:t>No reportar actividades que son responsabilidad de otras fuentes de información.</a:t>
            </a:r>
          </a:p>
          <a:p>
            <a:pPr algn="just"/>
            <a:r>
              <a:rPr lang="es-MX" sz="2000" dirty="0"/>
              <a:t>No capturar actividades que no corresponden a la descripción del indicador.</a:t>
            </a:r>
          </a:p>
          <a:p>
            <a:pPr algn="just"/>
            <a:r>
              <a:rPr lang="es-MX" sz="2000" dirty="0"/>
              <a:t>Cuidar que no existan registros duplicados.</a:t>
            </a:r>
          </a:p>
          <a:p>
            <a:pPr algn="just"/>
            <a:r>
              <a:rPr lang="es-MX" sz="2000" dirty="0"/>
              <a:t>Deberá resguardar la evidencia correspondiente para cada actividad reportada, en caso de ser solicitada en los procesos de auditoría interna o externa.</a:t>
            </a:r>
          </a:p>
        </p:txBody>
      </p:sp>
      <p:pic>
        <p:nvPicPr>
          <p:cNvPr id="5" name="Picture 8" descr="imagenespublicas - Miniaturas">
            <a:extLst>
              <a:ext uri="{FF2B5EF4-FFF2-40B4-BE49-F238E27FC236}">
                <a16:creationId xmlns:a16="http://schemas.microsoft.com/office/drawing/2014/main" id="{7B3B65B6-E447-4462-8C60-A88A8260C5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3438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C85BDD-F34D-441F-96B1-2501CB8A3650}"/>
              </a:ext>
            </a:extLst>
          </p:cNvPr>
          <p:cNvSpPr>
            <a:spLocks noGrp="1"/>
          </p:cNvSpPr>
          <p:nvPr>
            <p:ph type="title"/>
          </p:nvPr>
        </p:nvSpPr>
        <p:spPr/>
        <p:txBody>
          <a:bodyPr/>
          <a:lstStyle/>
          <a:p>
            <a:r>
              <a:rPr lang="es-MX" dirty="0"/>
              <a:t>Fechas</a:t>
            </a:r>
          </a:p>
        </p:txBody>
      </p:sp>
      <p:graphicFrame>
        <p:nvGraphicFramePr>
          <p:cNvPr id="8" name="Tabla 8">
            <a:extLst>
              <a:ext uri="{FF2B5EF4-FFF2-40B4-BE49-F238E27FC236}">
                <a16:creationId xmlns:a16="http://schemas.microsoft.com/office/drawing/2014/main" id="{D6646C03-8AC3-47FA-B00D-20E701507438}"/>
              </a:ext>
            </a:extLst>
          </p:cNvPr>
          <p:cNvGraphicFramePr>
            <a:graphicFrameLocks noGrp="1"/>
          </p:cNvGraphicFramePr>
          <p:nvPr>
            <p:ph idx="1"/>
            <p:extLst>
              <p:ext uri="{D42A27DB-BD31-4B8C-83A1-F6EECF244321}">
                <p14:modId xmlns:p14="http://schemas.microsoft.com/office/powerpoint/2010/main" val="1226335681"/>
              </p:ext>
            </p:extLst>
          </p:nvPr>
        </p:nvGraphicFramePr>
        <p:xfrm>
          <a:off x="3868738" y="787400"/>
          <a:ext cx="7315200" cy="2899156"/>
        </p:xfrm>
        <a:graphic>
          <a:graphicData uri="http://schemas.openxmlformats.org/drawingml/2006/table">
            <a:tbl>
              <a:tblPr firstRow="1" bandRow="1">
                <a:tableStyleId>{5C22544A-7EE6-4342-B048-85BDC9FD1C3A}</a:tableStyleId>
              </a:tblPr>
              <a:tblGrid>
                <a:gridCol w="3084512">
                  <a:extLst>
                    <a:ext uri="{9D8B030D-6E8A-4147-A177-3AD203B41FA5}">
                      <a16:colId xmlns:a16="http://schemas.microsoft.com/office/drawing/2014/main" val="2915217420"/>
                    </a:ext>
                  </a:extLst>
                </a:gridCol>
                <a:gridCol w="4230688">
                  <a:extLst>
                    <a:ext uri="{9D8B030D-6E8A-4147-A177-3AD203B41FA5}">
                      <a16:colId xmlns:a16="http://schemas.microsoft.com/office/drawing/2014/main" val="3567098200"/>
                    </a:ext>
                  </a:extLst>
                </a:gridCol>
              </a:tblGrid>
              <a:tr h="370840">
                <a:tc>
                  <a:txBody>
                    <a:bodyPr/>
                    <a:lstStyle/>
                    <a:p>
                      <a:pPr algn="ctr">
                        <a:lnSpc>
                          <a:spcPct val="115000"/>
                        </a:lnSpc>
                        <a:spcAft>
                          <a:spcPts val="1000"/>
                        </a:spcAft>
                      </a:pPr>
                      <a:r>
                        <a:rPr lang="es-ES" sz="1600" b="1" kern="1200" dirty="0">
                          <a:solidFill>
                            <a:schemeClr val="bg2">
                              <a:lumMod val="50000"/>
                            </a:schemeClr>
                          </a:solidFill>
                          <a:effectLst/>
                          <a:latin typeface="+mn-lt"/>
                          <a:ea typeface="Calibri" panose="020F0502020204030204" pitchFamily="34" charset="0"/>
                          <a:cs typeface="Times New Roman" panose="02020603050405020304" pitchFamily="18" charset="0"/>
                        </a:rPr>
                        <a:t>Proceso</a:t>
                      </a:r>
                      <a:endParaRPr lang="es-MX" sz="1600" b="1" kern="1200" dirty="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Fechas</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186294"/>
                  </a:ext>
                </a:extLst>
              </a:tr>
              <a:tr h="370840">
                <a:tc>
                  <a:txBody>
                    <a:bodyPr/>
                    <a:lstStyle/>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Apertura del sistema</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Mayo del 2022 (Entidades académicas)</a:t>
                      </a:r>
                    </a:p>
                    <a:p>
                      <a:pPr algn="ctr">
                        <a:lnSpc>
                          <a:spcPct val="115000"/>
                        </a:lnSpc>
                        <a:spcAft>
                          <a:spcPts val="1000"/>
                        </a:spcAft>
                      </a:pPr>
                      <a:r>
                        <a:rPr lang="es-MX" sz="1600" dirty="0">
                          <a:solidFill>
                            <a:schemeClr val="bg2">
                              <a:lumMod val="50000"/>
                            </a:schemeClr>
                          </a:solidFill>
                          <a:effectLst/>
                          <a:latin typeface="+mn-lt"/>
                          <a:ea typeface="Calibri" panose="020F0502020204030204" pitchFamily="34" charset="0"/>
                          <a:cs typeface="Times New Roman" panose="02020603050405020304" pitchFamily="18" charset="0"/>
                        </a:rPr>
                        <a:t>Junio del 2022 (DGRI)</a:t>
                      </a:r>
                    </a:p>
                  </a:txBody>
                  <a:tcPr marL="68580" marR="68580" marT="0" marB="0"/>
                </a:tc>
                <a:extLst>
                  <a:ext uri="{0D108BD9-81ED-4DB2-BD59-A6C34878D82A}">
                    <a16:rowId xmlns:a16="http://schemas.microsoft.com/office/drawing/2014/main" val="1689743561"/>
                  </a:ext>
                </a:extLst>
              </a:tr>
              <a:tr h="370840">
                <a:tc>
                  <a:txBody>
                    <a:bodyPr/>
                    <a:lstStyle/>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Cortes de información</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Agosto 2022 – Publicación Septiembre 2022</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Noviembre 2022 – Publicación Diciembre 2022</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Febrero 2023 – Publicación Marzo 2023</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Abril 2023 – Publicación Mayo 2023</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6099726"/>
                  </a:ext>
                </a:extLst>
              </a:tr>
              <a:tr h="370840">
                <a:tc>
                  <a:txBody>
                    <a:bodyPr/>
                    <a:lstStyle/>
                    <a:p>
                      <a:pPr algn="ctr">
                        <a:lnSpc>
                          <a:spcPct val="115000"/>
                        </a:lnSpc>
                        <a:spcAft>
                          <a:spcPts val="1000"/>
                        </a:spcAft>
                      </a:pPr>
                      <a:r>
                        <a:rPr lang="es-ES" sz="1600">
                          <a:solidFill>
                            <a:schemeClr val="bg2">
                              <a:lumMod val="50000"/>
                            </a:schemeClr>
                          </a:solidFill>
                          <a:effectLst/>
                          <a:latin typeface="+mn-lt"/>
                          <a:ea typeface="Calibri" panose="020F0502020204030204" pitchFamily="34" charset="0"/>
                          <a:cs typeface="Times New Roman" panose="02020603050405020304" pitchFamily="18" charset="0"/>
                        </a:rPr>
                        <a:t>Fecha de cierre del sistema</a:t>
                      </a:r>
                      <a:endParaRPr lang="es-MX" sz="160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s-ES" sz="1600" dirty="0">
                          <a:solidFill>
                            <a:schemeClr val="bg2">
                              <a:lumMod val="50000"/>
                            </a:schemeClr>
                          </a:solidFill>
                          <a:effectLst/>
                          <a:latin typeface="+mn-lt"/>
                          <a:ea typeface="Calibri" panose="020F0502020204030204" pitchFamily="34" charset="0"/>
                          <a:cs typeface="Times New Roman" panose="02020603050405020304" pitchFamily="18" charset="0"/>
                        </a:rPr>
                        <a:t>31 de marzo del 2023</a:t>
                      </a:r>
                      <a:endParaRPr lang="es-MX" sz="1600" dirty="0">
                        <a:solidFill>
                          <a:schemeClr val="bg2">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7454124"/>
                  </a:ext>
                </a:extLst>
              </a:tr>
            </a:tbl>
          </a:graphicData>
        </a:graphic>
      </p:graphicFrame>
      <p:pic>
        <p:nvPicPr>
          <p:cNvPr id="5" name="Picture 8" descr="imagenespublicas - Miniaturas">
            <a:extLst>
              <a:ext uri="{FF2B5EF4-FFF2-40B4-BE49-F238E27FC236}">
                <a16:creationId xmlns:a16="http://schemas.microsoft.com/office/drawing/2014/main" id="{F0B0CF00-5C75-474A-A31B-5EFD7100A8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C2256F95-CF54-4EF3-B8BD-6F8646A94D6F}"/>
              </a:ext>
            </a:extLst>
          </p:cNvPr>
          <p:cNvSpPr txBox="1"/>
          <p:nvPr/>
        </p:nvSpPr>
        <p:spPr>
          <a:xfrm>
            <a:off x="3577475" y="3758375"/>
            <a:ext cx="7897725" cy="2246769"/>
          </a:xfrm>
          <a:prstGeom prst="rect">
            <a:avLst/>
          </a:prstGeom>
          <a:noFill/>
        </p:spPr>
        <p:txBody>
          <a:bodyPr wrap="square" rtlCol="0">
            <a:spAutoFit/>
          </a:bodyPr>
          <a:lstStyle/>
          <a:p>
            <a:pPr algn="just"/>
            <a:r>
              <a:rPr lang="es-MX" altLang="es-MX" sz="2000" dirty="0">
                <a:solidFill>
                  <a:schemeClr val="tx1">
                    <a:lumMod val="65000"/>
                    <a:lumOff val="35000"/>
                  </a:schemeClr>
                </a:solidFill>
              </a:rPr>
              <a:t>Las fechas establecidas son improrrogables</a:t>
            </a:r>
            <a:r>
              <a:rPr lang="es-MX" sz="2000" dirty="0">
                <a:solidFill>
                  <a:schemeClr val="tx1">
                    <a:lumMod val="65000"/>
                    <a:lumOff val="35000"/>
                  </a:schemeClr>
                </a:solidFill>
              </a:rPr>
              <a:t>, por lo que se le recomienda antes del cierre del sistema revise y descargue su información para cada uno de los indicadores.</a:t>
            </a:r>
          </a:p>
          <a:p>
            <a:pPr algn="just"/>
            <a:r>
              <a:rPr lang="es-ES_tradnl" altLang="es-MX" sz="2000" dirty="0">
                <a:solidFill>
                  <a:schemeClr val="tx1">
                    <a:lumMod val="65000"/>
                    <a:lumOff val="35000"/>
                  </a:schemeClr>
                </a:solidFill>
              </a:rPr>
              <a:t>Si la planta académica participante al visualizar su ficha individual de concentración de puntuaciones detecta que existen omisión de actividades o productos provenientes de las fuentes de información, podrá solicitar su aclaración en el recurso de revisión.</a:t>
            </a:r>
          </a:p>
        </p:txBody>
      </p:sp>
    </p:spTree>
    <p:extLst>
      <p:ext uri="{BB962C8B-B14F-4D97-AF65-F5344CB8AC3E}">
        <p14:creationId xmlns:p14="http://schemas.microsoft.com/office/powerpoint/2010/main" val="216428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5A9968-41D6-4718-AE24-1CFE5F21DDFC}"/>
              </a:ext>
            </a:extLst>
          </p:cNvPr>
          <p:cNvSpPr>
            <a:spLocks noGrp="1"/>
          </p:cNvSpPr>
          <p:nvPr>
            <p:ph type="ctrTitle"/>
          </p:nvPr>
        </p:nvSpPr>
        <p:spPr/>
        <p:txBody>
          <a:bodyPr/>
          <a:lstStyle/>
          <a:p>
            <a:r>
              <a:rPr lang="es-MX" sz="6000" dirty="0"/>
              <a:t>Reunión informativa para las Fuentes de Información</a:t>
            </a:r>
            <a:endParaRPr lang="es-MX" dirty="0"/>
          </a:p>
        </p:txBody>
      </p:sp>
      <p:sp>
        <p:nvSpPr>
          <p:cNvPr id="3" name="Subtítulo 2">
            <a:extLst>
              <a:ext uri="{FF2B5EF4-FFF2-40B4-BE49-F238E27FC236}">
                <a16:creationId xmlns:a16="http://schemas.microsoft.com/office/drawing/2014/main" id="{C382228E-C93B-48BF-B787-56B5E7B943AC}"/>
              </a:ext>
            </a:extLst>
          </p:cNvPr>
          <p:cNvSpPr>
            <a:spLocks noGrp="1"/>
          </p:cNvSpPr>
          <p:nvPr>
            <p:ph type="subTitle" idx="1"/>
          </p:nvPr>
        </p:nvSpPr>
        <p:spPr/>
        <p:txBody>
          <a:bodyPr>
            <a:normAutofit fontScale="92500" lnSpcReduction="10000"/>
          </a:bodyPr>
          <a:lstStyle/>
          <a:p>
            <a:r>
              <a:rPr lang="es-MX" altLang="es-MX" sz="2400" dirty="0"/>
              <a:t>Programa de Estímulos al Desempeño del Personal Académico (PEDPA) y Programa de Estímulos al Desempeño en la Ejecución Artística (PEDEA), ejercicio 2021-2023</a:t>
            </a:r>
          </a:p>
          <a:p>
            <a:endParaRPr lang="es-MX" dirty="0"/>
          </a:p>
        </p:txBody>
      </p:sp>
      <p:pic>
        <p:nvPicPr>
          <p:cNvPr id="1026" name="Picture 2" descr="imagenespublicas - Miniaturas">
            <a:extLst>
              <a:ext uri="{FF2B5EF4-FFF2-40B4-BE49-F238E27FC236}">
                <a16:creationId xmlns:a16="http://schemas.microsoft.com/office/drawing/2014/main" id="{EAB46EDC-BDEC-415D-982C-6F2771A7BB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8800" y="1700868"/>
            <a:ext cx="2438400" cy="1828800"/>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D389F78E-F965-44F8-8649-FAE41DB5F623}"/>
              </a:ext>
            </a:extLst>
          </p:cNvPr>
          <p:cNvSpPr txBox="1"/>
          <p:nvPr/>
        </p:nvSpPr>
        <p:spPr>
          <a:xfrm>
            <a:off x="9340442" y="4999568"/>
            <a:ext cx="2772562" cy="646331"/>
          </a:xfrm>
          <a:prstGeom prst="rect">
            <a:avLst/>
          </a:prstGeom>
          <a:noFill/>
        </p:spPr>
        <p:txBody>
          <a:bodyPr wrap="square">
            <a:spAutoFit/>
          </a:bodyPr>
          <a:lstStyle/>
          <a:p>
            <a:pPr eaLnBrk="1" hangingPunct="1"/>
            <a:r>
              <a:rPr lang="es-MX" altLang="es-MX" sz="1200" b="1" dirty="0"/>
              <a:t>Dirección General de Desarrollo Académico e Innovación Educativa  </a:t>
            </a:r>
          </a:p>
          <a:p>
            <a:pPr eaLnBrk="1" hangingPunct="1"/>
            <a:r>
              <a:rPr lang="es-MX" altLang="es-MX" sz="1200" dirty="0"/>
              <a:t>Departamento de Evaluación Académica</a:t>
            </a:r>
          </a:p>
        </p:txBody>
      </p:sp>
      <p:sp>
        <p:nvSpPr>
          <p:cNvPr id="4" name="CuadroTexto 3">
            <a:extLst>
              <a:ext uri="{FF2B5EF4-FFF2-40B4-BE49-F238E27FC236}">
                <a16:creationId xmlns:a16="http://schemas.microsoft.com/office/drawing/2014/main" id="{4301822C-2BD7-AE38-40EC-651360EA3670}"/>
              </a:ext>
            </a:extLst>
          </p:cNvPr>
          <p:cNvSpPr txBox="1"/>
          <p:nvPr/>
        </p:nvSpPr>
        <p:spPr>
          <a:xfrm>
            <a:off x="10015538" y="6343651"/>
            <a:ext cx="1671637" cy="276999"/>
          </a:xfrm>
          <a:prstGeom prst="rect">
            <a:avLst/>
          </a:prstGeom>
          <a:noFill/>
        </p:spPr>
        <p:txBody>
          <a:bodyPr wrap="square" rtlCol="0">
            <a:spAutoFit/>
          </a:bodyPr>
          <a:lstStyle/>
          <a:p>
            <a:r>
              <a:rPr lang="es-MX" sz="1200" b="1" dirty="0"/>
              <a:t>22 de junio de 2022</a:t>
            </a:r>
          </a:p>
        </p:txBody>
      </p:sp>
    </p:spTree>
    <p:extLst>
      <p:ext uri="{BB962C8B-B14F-4D97-AF65-F5344CB8AC3E}">
        <p14:creationId xmlns:p14="http://schemas.microsoft.com/office/powerpoint/2010/main" val="3107213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57697-8200-4895-84AB-6474296AD0F2}"/>
              </a:ext>
            </a:extLst>
          </p:cNvPr>
          <p:cNvSpPr>
            <a:spLocks noGrp="1"/>
          </p:cNvSpPr>
          <p:nvPr>
            <p:ph type="title"/>
          </p:nvPr>
        </p:nvSpPr>
        <p:spPr/>
        <p:txBody>
          <a:bodyPr/>
          <a:lstStyle/>
          <a:p>
            <a:r>
              <a:rPr lang="es-MX" dirty="0"/>
              <a:t>Recurso de revisión</a:t>
            </a:r>
          </a:p>
        </p:txBody>
      </p:sp>
      <p:sp>
        <p:nvSpPr>
          <p:cNvPr id="3" name="Marcador de contenido 2">
            <a:extLst>
              <a:ext uri="{FF2B5EF4-FFF2-40B4-BE49-F238E27FC236}">
                <a16:creationId xmlns:a16="http://schemas.microsoft.com/office/drawing/2014/main" id="{99B87D3B-4F1E-4ED6-A852-998EEEF24195}"/>
              </a:ext>
            </a:extLst>
          </p:cNvPr>
          <p:cNvSpPr>
            <a:spLocks noGrp="1"/>
          </p:cNvSpPr>
          <p:nvPr>
            <p:ph idx="1"/>
          </p:nvPr>
        </p:nvSpPr>
        <p:spPr/>
        <p:txBody>
          <a:bodyPr/>
          <a:lstStyle/>
          <a:p>
            <a:pPr marL="0" indent="0" algn="just">
              <a:buFont typeface="Arial" charset="0"/>
              <a:buNone/>
            </a:pPr>
            <a:r>
              <a:rPr lang="es-ES_tradnl" altLang="es-MX" sz="2000" dirty="0"/>
              <a:t>Este proceso inicia posterior a la publicación de la Ficha Individual de Concentración de Puntuaciones.</a:t>
            </a:r>
          </a:p>
          <a:p>
            <a:pPr marL="0" indent="0" algn="just">
              <a:buNone/>
            </a:pPr>
            <a:r>
              <a:rPr lang="es-ES_tradnl" altLang="es-MX" sz="2000" dirty="0"/>
              <a:t>El DEA enviará a la Fuente de Información un archivo en Excel y los correos de </a:t>
            </a:r>
            <a:r>
              <a:rPr lang="es-ES_tradnl" altLang="es-MX" dirty="0"/>
              <a:t>la planta</a:t>
            </a:r>
            <a:r>
              <a:rPr lang="es-ES_tradnl" altLang="es-MX" sz="2000" dirty="0"/>
              <a:t> </a:t>
            </a:r>
            <a:r>
              <a:rPr lang="es-ES_tradnl" altLang="es-MX" dirty="0"/>
              <a:t>académica</a:t>
            </a:r>
            <a:r>
              <a:rPr lang="es-ES_tradnl" altLang="es-MX" sz="2000" dirty="0"/>
              <a:t> donde podrá encontrar los oficios de solicitud y documentos probatorios que haya anexado para dicha revisión.</a:t>
            </a:r>
          </a:p>
          <a:p>
            <a:pPr marL="0" indent="0" algn="just">
              <a:buFont typeface="Arial" charset="0"/>
              <a:buNone/>
            </a:pPr>
            <a:r>
              <a:rPr lang="es-ES_tradnl" altLang="es-MX" sz="2000" dirty="0"/>
              <a:t>Deberá revisar y avalar cada actividad o producto descrito en el Excel y en caso de que éste no sea favorable, deberá especificar los criterios por los cuales no ha sido aceptada dicha actividad o producto.</a:t>
            </a:r>
          </a:p>
          <a:p>
            <a:pPr marL="0" indent="0" algn="just">
              <a:buFont typeface="Arial" charset="0"/>
              <a:buNone/>
            </a:pPr>
            <a:r>
              <a:rPr lang="es-ES_tradnl" altLang="es-MX" dirty="0"/>
              <a:t>Posteriormente, una vez que se publique la convocatoria se les informará sobre las fechas, actividades y responsabilidades como FI en el proceso del Recurso de Revisión.</a:t>
            </a:r>
          </a:p>
        </p:txBody>
      </p:sp>
      <p:pic>
        <p:nvPicPr>
          <p:cNvPr id="4" name="Picture 8" descr="imagenespublicas - Miniaturas">
            <a:extLst>
              <a:ext uri="{FF2B5EF4-FFF2-40B4-BE49-F238E27FC236}">
                <a16:creationId xmlns:a16="http://schemas.microsoft.com/office/drawing/2014/main" id="{F9AA7CAA-2161-4F57-92B7-125E5CF654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2827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B423FD-9A10-4FD6-ABDE-A13A2CAD4E20}"/>
              </a:ext>
            </a:extLst>
          </p:cNvPr>
          <p:cNvSpPr>
            <a:spLocks noGrp="1"/>
          </p:cNvSpPr>
          <p:nvPr>
            <p:ph type="title"/>
          </p:nvPr>
        </p:nvSpPr>
        <p:spPr/>
        <p:txBody>
          <a:bodyPr/>
          <a:lstStyle/>
          <a:p>
            <a:r>
              <a:rPr lang="es-MX" dirty="0"/>
              <a:t>Aspectos importantes a considerar</a:t>
            </a:r>
          </a:p>
        </p:txBody>
      </p:sp>
      <p:sp>
        <p:nvSpPr>
          <p:cNvPr id="3" name="Marcador de contenido 2">
            <a:extLst>
              <a:ext uri="{FF2B5EF4-FFF2-40B4-BE49-F238E27FC236}">
                <a16:creationId xmlns:a16="http://schemas.microsoft.com/office/drawing/2014/main" id="{016A6C09-1A2C-4CFC-B32A-15C58D918973}"/>
              </a:ext>
            </a:extLst>
          </p:cNvPr>
          <p:cNvSpPr>
            <a:spLocks noGrp="1"/>
          </p:cNvSpPr>
          <p:nvPr>
            <p:ph idx="1"/>
          </p:nvPr>
        </p:nvSpPr>
        <p:spPr/>
        <p:txBody>
          <a:bodyPr/>
          <a:lstStyle/>
          <a:p>
            <a:pPr algn="just"/>
            <a:r>
              <a:rPr lang="es-MX" altLang="es-MX" sz="2000" dirty="0"/>
              <a:t>Cada Fuente de Información establece internamente sus fechas de recepción, las cuales deben ser informadas de forma oportuna a </a:t>
            </a:r>
            <a:r>
              <a:rPr lang="es-MX" altLang="es-MX" dirty="0"/>
              <a:t>las entidades académicas, dependencias o la </a:t>
            </a:r>
            <a:r>
              <a:rPr lang="es-MX" altLang="es-MX" sz="2000" dirty="0"/>
              <a:t>planta académica</a:t>
            </a:r>
            <a:r>
              <a:rPr lang="es-MX" altLang="es-MX" dirty="0"/>
              <a:t>, según corresponda, </a:t>
            </a:r>
            <a:r>
              <a:rPr lang="es-MX" altLang="es-MX" sz="2000" dirty="0"/>
              <a:t>para lo procedente.</a:t>
            </a:r>
          </a:p>
          <a:p>
            <a:pPr algn="just"/>
            <a:r>
              <a:rPr lang="es-MX" altLang="es-MX" dirty="0"/>
              <a:t>Es indispensable mantener una comunicación </a:t>
            </a:r>
            <a:r>
              <a:rPr lang="es-MX" altLang="es-MX" sz="2000" dirty="0"/>
              <a:t>constante entre las Fuentes de Información y el Departamento de Evaluación Académica (dudas con los indicadores y visualización de actividades en sistema).</a:t>
            </a:r>
          </a:p>
          <a:p>
            <a:pPr algn="just"/>
            <a:r>
              <a:rPr lang="es-MX" altLang="es-MX" sz="2000" dirty="0"/>
              <a:t>En caso necesario, la Fuente de Información podrá publicar los criterios para la validación de cada indicador y esto deberá ser informado </a:t>
            </a:r>
            <a:r>
              <a:rPr lang="es-MX" altLang="es-MX" dirty="0"/>
              <a:t>oportunamente a </a:t>
            </a:r>
            <a:r>
              <a:rPr lang="es-MX" dirty="0"/>
              <a:t>las entidades académicas, dependencias o la planta académica, según corresponda, para lo procedente.</a:t>
            </a:r>
          </a:p>
          <a:p>
            <a:pPr algn="just"/>
            <a:r>
              <a:rPr lang="es-MX" altLang="es-MX" dirty="0"/>
              <a:t>El</a:t>
            </a:r>
            <a:r>
              <a:rPr lang="es-MX" altLang="es-MX" sz="2000" dirty="0"/>
              <a:t> DEA turnará las dudas de </a:t>
            </a:r>
            <a:r>
              <a:rPr lang="es-MX" altLang="es-MX" dirty="0"/>
              <a:t>la</a:t>
            </a:r>
            <a:r>
              <a:rPr lang="es-MX" altLang="es-MX" sz="2000" dirty="0"/>
              <a:t> </a:t>
            </a:r>
            <a:r>
              <a:rPr lang="es-MX" altLang="es-MX" dirty="0"/>
              <a:t>planta académica a </a:t>
            </a:r>
            <a:r>
              <a:rPr lang="es-MX" altLang="es-MX" sz="2000" dirty="0"/>
              <a:t>la Fuente de Información responsable, ésta deberá resolverlas y en caso necesario comunicarse al DEA para la aclaración de las mismas.</a:t>
            </a:r>
            <a:endParaRPr lang="es-MX" dirty="0"/>
          </a:p>
        </p:txBody>
      </p:sp>
      <p:pic>
        <p:nvPicPr>
          <p:cNvPr id="4" name="Picture 8" descr="imagenespublicas - Miniaturas">
            <a:extLst>
              <a:ext uri="{FF2B5EF4-FFF2-40B4-BE49-F238E27FC236}">
                <a16:creationId xmlns:a16="http://schemas.microsoft.com/office/drawing/2014/main" id="{48028D32-2014-44C8-AA16-8A7CE659E4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2401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FD8CC1-0136-4365-B4C3-B53725695CCE}"/>
              </a:ext>
            </a:extLst>
          </p:cNvPr>
          <p:cNvSpPr>
            <a:spLocks noGrp="1"/>
          </p:cNvSpPr>
          <p:nvPr>
            <p:ph type="title"/>
          </p:nvPr>
        </p:nvSpPr>
        <p:spPr/>
        <p:txBody>
          <a:bodyPr/>
          <a:lstStyle/>
          <a:p>
            <a:r>
              <a:rPr lang="es-MX" dirty="0"/>
              <a:t>Página web</a:t>
            </a:r>
          </a:p>
        </p:txBody>
      </p:sp>
      <p:pic>
        <p:nvPicPr>
          <p:cNvPr id="4" name="Picture 8" descr="imagenespublicas - Miniaturas">
            <a:extLst>
              <a:ext uri="{FF2B5EF4-FFF2-40B4-BE49-F238E27FC236}">
                <a16:creationId xmlns:a16="http://schemas.microsoft.com/office/drawing/2014/main" id="{F1EF0925-298A-482D-B04F-0EF2C220DB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75294F60-9796-44EB-A796-EDDE17B845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6743" y="672445"/>
            <a:ext cx="3842384" cy="1040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 name="Grupo 9">
            <a:extLst>
              <a:ext uri="{FF2B5EF4-FFF2-40B4-BE49-F238E27FC236}">
                <a16:creationId xmlns:a16="http://schemas.microsoft.com/office/drawing/2014/main" id="{20E78358-3C1D-45FE-A8AD-29AF7C0390C3}"/>
              </a:ext>
            </a:extLst>
          </p:cNvPr>
          <p:cNvGrpSpPr/>
          <p:nvPr/>
        </p:nvGrpSpPr>
        <p:grpSpPr>
          <a:xfrm>
            <a:off x="3960545" y="849867"/>
            <a:ext cx="2135455" cy="685451"/>
            <a:chOff x="91814" y="68882"/>
            <a:chExt cx="2135455" cy="685451"/>
          </a:xfrm>
        </p:grpSpPr>
        <p:sp>
          <p:nvSpPr>
            <p:cNvPr id="11" name="Rectángulo 10">
              <a:extLst>
                <a:ext uri="{FF2B5EF4-FFF2-40B4-BE49-F238E27FC236}">
                  <a16:creationId xmlns:a16="http://schemas.microsoft.com/office/drawing/2014/main" id="{5FA31A8A-3438-4C55-ACD8-803A06379BD2}"/>
                </a:ext>
              </a:extLst>
            </p:cNvPr>
            <p:cNvSpPr/>
            <p:nvPr/>
          </p:nvSpPr>
          <p:spPr>
            <a:xfrm>
              <a:off x="91814" y="68882"/>
              <a:ext cx="2135455" cy="685451"/>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CuadroTexto 11">
              <a:extLst>
                <a:ext uri="{FF2B5EF4-FFF2-40B4-BE49-F238E27FC236}">
                  <a16:creationId xmlns:a16="http://schemas.microsoft.com/office/drawing/2014/main" id="{6688E4C0-163F-4593-A548-9C239B709E25}"/>
                </a:ext>
              </a:extLst>
            </p:cNvPr>
            <p:cNvSpPr txBox="1"/>
            <p:nvPr/>
          </p:nvSpPr>
          <p:spPr>
            <a:xfrm>
              <a:off x="91814" y="68882"/>
              <a:ext cx="2114119" cy="6854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0" rIns="25400" bIns="0" numCol="1" spcCol="1270" anchor="ctr" anchorCtr="0">
              <a:noAutofit/>
            </a:bodyPr>
            <a:lstStyle/>
            <a:p>
              <a:pPr marL="0" lvl="0" indent="0" algn="l" defTabSz="889000">
                <a:lnSpc>
                  <a:spcPct val="90000"/>
                </a:lnSpc>
                <a:spcBef>
                  <a:spcPct val="0"/>
                </a:spcBef>
                <a:spcAft>
                  <a:spcPct val="35000"/>
                </a:spcAft>
                <a:buNone/>
              </a:pPr>
              <a:r>
                <a:rPr lang="es-MX" sz="2000" kern="1200" dirty="0">
                  <a:effectLst>
                    <a:outerShdw blurRad="38100" dist="38100" dir="2700000" algn="tl">
                      <a:srgbClr val="000000">
                        <a:alpha val="43137"/>
                      </a:srgbClr>
                    </a:outerShdw>
                  </a:effectLst>
                </a:rPr>
                <a:t>1</a:t>
              </a:r>
              <a:r>
                <a:rPr lang="es-MX" sz="2000" kern="1200" dirty="0"/>
                <a:t> Página web DEA	</a:t>
              </a:r>
            </a:p>
          </p:txBody>
        </p:sp>
      </p:grpSp>
      <p:sp>
        <p:nvSpPr>
          <p:cNvPr id="13" name="Flecha: a la derecha 12">
            <a:extLst>
              <a:ext uri="{FF2B5EF4-FFF2-40B4-BE49-F238E27FC236}">
                <a16:creationId xmlns:a16="http://schemas.microsoft.com/office/drawing/2014/main" id="{A219C634-885D-41F6-82A3-2880CEF8E045}"/>
              </a:ext>
            </a:extLst>
          </p:cNvPr>
          <p:cNvSpPr/>
          <p:nvPr/>
        </p:nvSpPr>
        <p:spPr>
          <a:xfrm rot="16200000">
            <a:off x="8935506" y="1561266"/>
            <a:ext cx="377505" cy="265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5" name="Grupo 14">
            <a:extLst>
              <a:ext uri="{FF2B5EF4-FFF2-40B4-BE49-F238E27FC236}">
                <a16:creationId xmlns:a16="http://schemas.microsoft.com/office/drawing/2014/main" id="{3C43B171-D58D-4384-BA69-ADDCE8F9564B}"/>
              </a:ext>
            </a:extLst>
          </p:cNvPr>
          <p:cNvGrpSpPr/>
          <p:nvPr/>
        </p:nvGrpSpPr>
        <p:grpSpPr>
          <a:xfrm>
            <a:off x="3960544" y="1986835"/>
            <a:ext cx="2135455" cy="685451"/>
            <a:chOff x="91814" y="68882"/>
            <a:chExt cx="2135455" cy="685451"/>
          </a:xfrm>
        </p:grpSpPr>
        <p:sp>
          <p:nvSpPr>
            <p:cNvPr id="16" name="Rectángulo 15">
              <a:extLst>
                <a:ext uri="{FF2B5EF4-FFF2-40B4-BE49-F238E27FC236}">
                  <a16:creationId xmlns:a16="http://schemas.microsoft.com/office/drawing/2014/main" id="{E2A63672-F567-4F07-BDA7-0175F7141164}"/>
                </a:ext>
              </a:extLst>
            </p:cNvPr>
            <p:cNvSpPr/>
            <p:nvPr/>
          </p:nvSpPr>
          <p:spPr>
            <a:xfrm>
              <a:off x="91814" y="68882"/>
              <a:ext cx="2135455" cy="685451"/>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CuadroTexto 16">
              <a:extLst>
                <a:ext uri="{FF2B5EF4-FFF2-40B4-BE49-F238E27FC236}">
                  <a16:creationId xmlns:a16="http://schemas.microsoft.com/office/drawing/2014/main" id="{2E22E56C-DEAA-415A-A0AA-0A365A85C67A}"/>
                </a:ext>
              </a:extLst>
            </p:cNvPr>
            <p:cNvSpPr txBox="1"/>
            <p:nvPr/>
          </p:nvSpPr>
          <p:spPr>
            <a:xfrm>
              <a:off x="91814" y="68882"/>
              <a:ext cx="2135455" cy="6854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0" rIns="25400" bIns="0" numCol="1" spcCol="1270" anchor="ctr" anchorCtr="0">
              <a:noAutofit/>
            </a:bodyPr>
            <a:lstStyle/>
            <a:p>
              <a:pPr marL="0" lvl="0" indent="0" algn="l" defTabSz="889000">
                <a:lnSpc>
                  <a:spcPct val="90000"/>
                </a:lnSpc>
                <a:spcBef>
                  <a:spcPct val="0"/>
                </a:spcBef>
                <a:spcAft>
                  <a:spcPct val="35000"/>
                </a:spcAft>
                <a:buNone/>
              </a:pPr>
              <a:r>
                <a:rPr lang="es-MX" sz="2000" kern="1200" dirty="0">
                  <a:effectLst>
                    <a:outerShdw blurRad="38100" dist="38100" dir="2700000" algn="tl">
                      <a:srgbClr val="000000">
                        <a:alpha val="43137"/>
                      </a:srgbClr>
                    </a:outerShdw>
                  </a:effectLst>
                </a:rPr>
                <a:t>2</a:t>
              </a:r>
              <a:r>
                <a:rPr lang="es-MX" sz="2000" kern="1200" dirty="0"/>
                <a:t> Ejercicio </a:t>
              </a:r>
              <a:br>
                <a:rPr lang="es-MX" sz="2000" kern="1200" dirty="0"/>
              </a:br>
              <a:r>
                <a:rPr lang="es-MX" sz="2000" kern="1200" dirty="0"/>
                <a:t>2021-2023</a:t>
              </a:r>
            </a:p>
          </p:txBody>
        </p:sp>
      </p:grpSp>
      <p:sp>
        <p:nvSpPr>
          <p:cNvPr id="23" name="Flecha: a la derecha 22">
            <a:extLst>
              <a:ext uri="{FF2B5EF4-FFF2-40B4-BE49-F238E27FC236}">
                <a16:creationId xmlns:a16="http://schemas.microsoft.com/office/drawing/2014/main" id="{24E102A8-164E-4CAF-9B7D-14601FD0C1E3}"/>
              </a:ext>
            </a:extLst>
          </p:cNvPr>
          <p:cNvSpPr/>
          <p:nvPr/>
        </p:nvSpPr>
        <p:spPr>
          <a:xfrm rot="10800000">
            <a:off x="8497935" y="2709513"/>
            <a:ext cx="377505" cy="265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24" name="Grupo 23">
            <a:extLst>
              <a:ext uri="{FF2B5EF4-FFF2-40B4-BE49-F238E27FC236}">
                <a16:creationId xmlns:a16="http://schemas.microsoft.com/office/drawing/2014/main" id="{3068639D-68BB-476A-B591-CE936C3401CD}"/>
              </a:ext>
            </a:extLst>
          </p:cNvPr>
          <p:cNvGrpSpPr/>
          <p:nvPr/>
        </p:nvGrpSpPr>
        <p:grpSpPr>
          <a:xfrm>
            <a:off x="3969920" y="3218673"/>
            <a:ext cx="2135455" cy="685451"/>
            <a:chOff x="91814" y="68882"/>
            <a:chExt cx="2135455" cy="685451"/>
          </a:xfrm>
        </p:grpSpPr>
        <p:sp>
          <p:nvSpPr>
            <p:cNvPr id="25" name="Rectángulo 24">
              <a:extLst>
                <a:ext uri="{FF2B5EF4-FFF2-40B4-BE49-F238E27FC236}">
                  <a16:creationId xmlns:a16="http://schemas.microsoft.com/office/drawing/2014/main" id="{61F4AD21-F7A8-45BF-8BDD-540C7D48FE40}"/>
                </a:ext>
              </a:extLst>
            </p:cNvPr>
            <p:cNvSpPr/>
            <p:nvPr/>
          </p:nvSpPr>
          <p:spPr>
            <a:xfrm>
              <a:off x="91814" y="68882"/>
              <a:ext cx="2135455" cy="685451"/>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CuadroTexto 25">
              <a:extLst>
                <a:ext uri="{FF2B5EF4-FFF2-40B4-BE49-F238E27FC236}">
                  <a16:creationId xmlns:a16="http://schemas.microsoft.com/office/drawing/2014/main" id="{EBD9EB42-C675-46E7-A9CA-D9A59F986EB7}"/>
                </a:ext>
              </a:extLst>
            </p:cNvPr>
            <p:cNvSpPr txBox="1"/>
            <p:nvPr/>
          </p:nvSpPr>
          <p:spPr>
            <a:xfrm>
              <a:off x="91814" y="68882"/>
              <a:ext cx="2135455" cy="6854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0" rIns="25400" bIns="0" numCol="1" spcCol="1270" anchor="ctr" anchorCtr="0">
              <a:noAutofit/>
            </a:bodyPr>
            <a:lstStyle/>
            <a:p>
              <a:pPr marL="0" lvl="0" indent="0" algn="l" defTabSz="889000">
                <a:lnSpc>
                  <a:spcPct val="90000"/>
                </a:lnSpc>
                <a:spcBef>
                  <a:spcPct val="0"/>
                </a:spcBef>
                <a:spcAft>
                  <a:spcPct val="35000"/>
                </a:spcAft>
                <a:buNone/>
              </a:pPr>
              <a:r>
                <a:rPr lang="es-MX" sz="2000" kern="1200" dirty="0">
                  <a:effectLst>
                    <a:outerShdw blurRad="38100" dist="38100" dir="2700000" algn="tl">
                      <a:srgbClr val="000000">
                        <a:alpha val="43137"/>
                      </a:srgbClr>
                    </a:outerShdw>
                  </a:effectLst>
                </a:rPr>
                <a:t>3</a:t>
              </a:r>
              <a:r>
                <a:rPr lang="es-MX" sz="2000" kern="1200" dirty="0"/>
                <a:t> Opciones </a:t>
              </a:r>
              <a:r>
                <a:rPr lang="es-MX" sz="2000" kern="1200" dirty="0" err="1"/>
                <a:t>SiCFI</a:t>
              </a:r>
              <a:endParaRPr lang="es-MX" sz="2000" kern="1200" dirty="0"/>
            </a:p>
          </p:txBody>
        </p:sp>
      </p:grpSp>
      <p:sp>
        <p:nvSpPr>
          <p:cNvPr id="30" name="CuadroTexto 29">
            <a:extLst>
              <a:ext uri="{FF2B5EF4-FFF2-40B4-BE49-F238E27FC236}">
                <a16:creationId xmlns:a16="http://schemas.microsoft.com/office/drawing/2014/main" id="{FC0F5048-F715-4B20-B2F1-20BA7BB37A66}"/>
              </a:ext>
            </a:extLst>
          </p:cNvPr>
          <p:cNvSpPr txBox="1"/>
          <p:nvPr/>
        </p:nvSpPr>
        <p:spPr>
          <a:xfrm>
            <a:off x="3599062" y="4395004"/>
            <a:ext cx="7897725" cy="1975734"/>
          </a:xfrm>
          <a:prstGeom prst="rect">
            <a:avLst/>
          </a:prstGeom>
          <a:noFill/>
        </p:spPr>
        <p:txBody>
          <a:bodyPr wrap="square" rtlCol="0">
            <a:spAutoFit/>
          </a:bodyPr>
          <a:lstStyle/>
          <a:p>
            <a:pPr algn="just"/>
            <a:r>
              <a:rPr lang="es-MX" altLang="es-MX" sz="1600" dirty="0">
                <a:solidFill>
                  <a:schemeClr val="tx1">
                    <a:lumMod val="65000"/>
                    <a:lumOff val="35000"/>
                  </a:schemeClr>
                </a:solidFill>
              </a:rPr>
              <a:t>Para otorgar el acceso del </a:t>
            </a:r>
            <a:r>
              <a:rPr lang="es-MX" altLang="es-MX" sz="1600" dirty="0" err="1">
                <a:solidFill>
                  <a:schemeClr val="tx1">
                    <a:lumMod val="65000"/>
                    <a:lumOff val="35000"/>
                  </a:schemeClr>
                </a:solidFill>
              </a:rPr>
              <a:t>SiCFI</a:t>
            </a:r>
            <a:r>
              <a:rPr lang="es-MX" altLang="es-MX" sz="1600" dirty="0">
                <a:solidFill>
                  <a:schemeClr val="tx1">
                    <a:lumMod val="65000"/>
                    <a:lumOff val="35000"/>
                  </a:schemeClr>
                </a:solidFill>
              </a:rPr>
              <a:t> al responsable de captura es necesario que la Fuente de información </a:t>
            </a:r>
            <a:r>
              <a:rPr lang="es-ES" sz="1600" dirty="0">
                <a:solidFill>
                  <a:schemeClr val="tx1">
                    <a:lumMod val="65000"/>
                    <a:lumOff val="35000"/>
                  </a:schemeClr>
                </a:solidFill>
              </a:rPr>
              <a:t>envíe un correo electrónico a la cuenta </a:t>
            </a:r>
            <a:r>
              <a:rPr lang="es-ES" sz="1600" dirty="0">
                <a:solidFill>
                  <a:schemeClr val="tx1">
                    <a:lumMod val="65000"/>
                    <a:lumOff val="35000"/>
                  </a:schemeClr>
                </a:solidFill>
                <a:hlinkClick r:id="rId4">
                  <a:extLst>
                    <a:ext uri="{A12FA001-AC4F-418D-AE19-62706E023703}">
                      <ahyp:hlinkClr xmlns:ahyp="http://schemas.microsoft.com/office/drawing/2018/hyperlinkcolor" val="tx"/>
                    </a:ext>
                  </a:extLst>
                </a:hlinkClick>
              </a:rPr>
              <a:t>alvasquez@uv.mx</a:t>
            </a:r>
            <a:r>
              <a:rPr lang="es-ES" sz="1600" dirty="0">
                <a:solidFill>
                  <a:schemeClr val="tx1">
                    <a:lumMod val="65000"/>
                    <a:lumOff val="35000"/>
                  </a:schemeClr>
                </a:solidFill>
              </a:rPr>
              <a:t> con la siguiente información:</a:t>
            </a:r>
          </a:p>
          <a:p>
            <a:pPr marL="342900" lvl="0" indent="-342900">
              <a:lnSpc>
                <a:spcPct val="107000"/>
              </a:lnSpc>
              <a:spcBef>
                <a:spcPts val="800"/>
              </a:spcBef>
              <a:buFont typeface="+mj-lt"/>
              <a:buAutoNum type="arabicPeriod"/>
            </a:pPr>
            <a:r>
              <a:rPr lang="es-ES" sz="1600" dirty="0">
                <a:solidFill>
                  <a:schemeClr val="tx1">
                    <a:lumMod val="65000"/>
                    <a:lumOff val="35000"/>
                  </a:schemeClr>
                </a:solidFill>
              </a:rPr>
              <a:t>Número de entidad académica o dependencia</a:t>
            </a:r>
            <a:endParaRPr lang="es-MX" sz="1600" dirty="0">
              <a:solidFill>
                <a:srgbClr val="FF0000"/>
              </a:solidFill>
            </a:endParaRPr>
          </a:p>
          <a:p>
            <a:pPr marL="342900" lvl="0" indent="-342900">
              <a:lnSpc>
                <a:spcPct val="107000"/>
              </a:lnSpc>
              <a:buFont typeface="+mj-lt"/>
              <a:buAutoNum type="arabicPeriod"/>
            </a:pPr>
            <a:r>
              <a:rPr lang="es-ES" sz="1600" dirty="0">
                <a:solidFill>
                  <a:schemeClr val="tx1">
                    <a:lumMod val="65000"/>
                    <a:lumOff val="35000"/>
                  </a:schemeClr>
                </a:solidFill>
              </a:rPr>
              <a:t>Nombre de la entidad académica o dependencia</a:t>
            </a:r>
            <a:endParaRPr lang="es-MX" sz="1600" dirty="0">
              <a:solidFill>
                <a:schemeClr val="tx1">
                  <a:lumMod val="65000"/>
                  <a:lumOff val="35000"/>
                </a:schemeClr>
              </a:solidFill>
            </a:endParaRPr>
          </a:p>
          <a:p>
            <a:pPr marL="342900" lvl="0" indent="-342900">
              <a:lnSpc>
                <a:spcPct val="107000"/>
              </a:lnSpc>
              <a:buFont typeface="+mj-lt"/>
              <a:buAutoNum type="arabicPeriod"/>
            </a:pPr>
            <a:r>
              <a:rPr lang="es-ES" sz="1600" dirty="0">
                <a:solidFill>
                  <a:schemeClr val="tx1">
                    <a:lumMod val="65000"/>
                    <a:lumOff val="35000"/>
                  </a:schemeClr>
                </a:solidFill>
              </a:rPr>
              <a:t>Correo electrónico (UV) del responsable de captura</a:t>
            </a:r>
            <a:endParaRPr lang="es-MX" sz="1600" dirty="0">
              <a:solidFill>
                <a:schemeClr val="tx1">
                  <a:lumMod val="65000"/>
                  <a:lumOff val="35000"/>
                </a:schemeClr>
              </a:solidFill>
            </a:endParaRPr>
          </a:p>
          <a:p>
            <a:pPr marL="342900" lvl="0" indent="-342900">
              <a:lnSpc>
                <a:spcPct val="107000"/>
              </a:lnSpc>
              <a:buFont typeface="+mj-lt"/>
              <a:buAutoNum type="arabicPeriod"/>
            </a:pPr>
            <a:r>
              <a:rPr lang="es-ES" sz="1600" dirty="0">
                <a:solidFill>
                  <a:schemeClr val="tx1">
                    <a:lumMod val="65000"/>
                    <a:lumOff val="35000"/>
                  </a:schemeClr>
                </a:solidFill>
              </a:rPr>
              <a:t>Nombre completo del responsable de captura</a:t>
            </a:r>
            <a:endParaRPr lang="es-MX" sz="1600" dirty="0">
              <a:solidFill>
                <a:schemeClr val="tx1">
                  <a:lumMod val="65000"/>
                  <a:lumOff val="35000"/>
                </a:schemeClr>
              </a:solidFill>
            </a:endParaRPr>
          </a:p>
        </p:txBody>
      </p:sp>
      <p:sp>
        <p:nvSpPr>
          <p:cNvPr id="31" name="CuadroTexto 30">
            <a:extLst>
              <a:ext uri="{FF2B5EF4-FFF2-40B4-BE49-F238E27FC236}">
                <a16:creationId xmlns:a16="http://schemas.microsoft.com/office/drawing/2014/main" id="{DE956C67-2636-46A3-82B6-75DC3E8A0976}"/>
              </a:ext>
            </a:extLst>
          </p:cNvPr>
          <p:cNvSpPr txBox="1"/>
          <p:nvPr/>
        </p:nvSpPr>
        <p:spPr>
          <a:xfrm>
            <a:off x="-1782" y="3751470"/>
            <a:ext cx="3386953" cy="307777"/>
          </a:xfrm>
          <a:prstGeom prst="rect">
            <a:avLst/>
          </a:prstGeom>
          <a:noFill/>
        </p:spPr>
        <p:txBody>
          <a:bodyPr wrap="none" rtlCol="0">
            <a:spAutoFit/>
          </a:bodyPr>
          <a:lstStyle/>
          <a:p>
            <a:r>
              <a:rPr lang="es-MX" sz="1400" b="1" dirty="0">
                <a:solidFill>
                  <a:schemeClr val="tx2"/>
                </a:solidFill>
              </a:rPr>
              <a:t>https://www.uv.mx/evaluacionacademica</a:t>
            </a:r>
          </a:p>
        </p:txBody>
      </p:sp>
      <p:pic>
        <p:nvPicPr>
          <p:cNvPr id="5" name="Imagen 4">
            <a:extLst>
              <a:ext uri="{FF2B5EF4-FFF2-40B4-BE49-F238E27FC236}">
                <a16:creationId xmlns:a16="http://schemas.microsoft.com/office/drawing/2014/main" id="{B4387C8C-0542-1E91-293D-91F8F711259A}"/>
              </a:ext>
            </a:extLst>
          </p:cNvPr>
          <p:cNvPicPr>
            <a:picLocks noChangeAspect="1"/>
          </p:cNvPicPr>
          <p:nvPr/>
        </p:nvPicPr>
        <p:blipFill>
          <a:blip r:embed="rId5"/>
          <a:stretch>
            <a:fillRect/>
          </a:stretch>
        </p:blipFill>
        <p:spPr>
          <a:xfrm>
            <a:off x="6495937" y="1936121"/>
            <a:ext cx="1840195" cy="1016108"/>
          </a:xfrm>
          <a:prstGeom prst="rect">
            <a:avLst/>
          </a:prstGeom>
        </p:spPr>
      </p:pic>
      <p:pic>
        <p:nvPicPr>
          <p:cNvPr id="8" name="Imagen 7">
            <a:extLst>
              <a:ext uri="{FF2B5EF4-FFF2-40B4-BE49-F238E27FC236}">
                <a16:creationId xmlns:a16="http://schemas.microsoft.com/office/drawing/2014/main" id="{5CE6B95B-DE38-BF6E-94E2-7B0555BF2769}"/>
              </a:ext>
            </a:extLst>
          </p:cNvPr>
          <p:cNvPicPr>
            <a:picLocks noChangeAspect="1"/>
          </p:cNvPicPr>
          <p:nvPr/>
        </p:nvPicPr>
        <p:blipFill>
          <a:blip r:embed="rId6"/>
          <a:stretch>
            <a:fillRect/>
          </a:stretch>
        </p:blipFill>
        <p:spPr>
          <a:xfrm>
            <a:off x="6495937" y="3179525"/>
            <a:ext cx="3450456" cy="1187180"/>
          </a:xfrm>
          <a:prstGeom prst="rect">
            <a:avLst/>
          </a:prstGeom>
        </p:spPr>
      </p:pic>
      <p:sp>
        <p:nvSpPr>
          <p:cNvPr id="27" name="Flecha: a la derecha 26">
            <a:extLst>
              <a:ext uri="{FF2B5EF4-FFF2-40B4-BE49-F238E27FC236}">
                <a16:creationId xmlns:a16="http://schemas.microsoft.com/office/drawing/2014/main" id="{34460DDE-F9E6-A087-1F13-E293B21AF4E1}"/>
              </a:ext>
            </a:extLst>
          </p:cNvPr>
          <p:cNvSpPr/>
          <p:nvPr/>
        </p:nvSpPr>
        <p:spPr>
          <a:xfrm rot="10800000">
            <a:off x="10075654" y="3135674"/>
            <a:ext cx="377505" cy="265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96283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CAEB87-E5CE-4CDE-A5B4-36F0A5C91CB6}"/>
              </a:ext>
            </a:extLst>
          </p:cNvPr>
          <p:cNvSpPr>
            <a:spLocks noGrp="1"/>
          </p:cNvSpPr>
          <p:nvPr>
            <p:ph type="title"/>
          </p:nvPr>
        </p:nvSpPr>
        <p:spPr/>
        <p:txBody>
          <a:bodyPr/>
          <a:lstStyle/>
          <a:p>
            <a:r>
              <a:rPr lang="es-MX" dirty="0"/>
              <a:t>Contactos</a:t>
            </a:r>
            <a:br>
              <a:rPr lang="es-MX" dirty="0"/>
            </a:br>
            <a:r>
              <a:rPr lang="es-MX" dirty="0"/>
              <a:t>Tels. </a:t>
            </a:r>
            <a:br>
              <a:rPr lang="es-MX" dirty="0"/>
            </a:br>
            <a:r>
              <a:rPr lang="es-MX" sz="2800" dirty="0"/>
              <a:t>(228) 8175043 y (228) 8421700 </a:t>
            </a:r>
            <a:br>
              <a:rPr lang="es-MX" sz="2800" dirty="0"/>
            </a:br>
            <a:r>
              <a:rPr lang="es-MX" sz="2800" dirty="0"/>
              <a:t>Ext. 18300</a:t>
            </a:r>
            <a:br>
              <a:rPr lang="es-MX" sz="2800" dirty="0"/>
            </a:br>
            <a:br>
              <a:rPr lang="es-MX" sz="2800" dirty="0"/>
            </a:br>
            <a:r>
              <a:rPr lang="es-MX" sz="2800" dirty="0"/>
              <a:t>Horario de atención: Lunes a viernes de 8:00 a 15:00 </a:t>
            </a:r>
            <a:r>
              <a:rPr lang="es-MX" sz="2800" dirty="0" err="1"/>
              <a:t>hrs</a:t>
            </a:r>
            <a:r>
              <a:rPr lang="es-MX" sz="2800" dirty="0"/>
              <a:t>.</a:t>
            </a:r>
          </a:p>
        </p:txBody>
      </p:sp>
      <p:graphicFrame>
        <p:nvGraphicFramePr>
          <p:cNvPr id="7" name="Tabla 7">
            <a:extLst>
              <a:ext uri="{FF2B5EF4-FFF2-40B4-BE49-F238E27FC236}">
                <a16:creationId xmlns:a16="http://schemas.microsoft.com/office/drawing/2014/main" id="{9FB29550-A6F7-4D57-879A-18CE6E103EDF}"/>
              </a:ext>
            </a:extLst>
          </p:cNvPr>
          <p:cNvGraphicFramePr>
            <a:graphicFrameLocks noGrp="1"/>
          </p:cNvGraphicFramePr>
          <p:nvPr>
            <p:ph idx="1"/>
            <p:extLst>
              <p:ext uri="{D42A27DB-BD31-4B8C-83A1-F6EECF244321}">
                <p14:modId xmlns:p14="http://schemas.microsoft.com/office/powerpoint/2010/main" val="3450632718"/>
              </p:ext>
            </p:extLst>
          </p:nvPr>
        </p:nvGraphicFramePr>
        <p:xfrm>
          <a:off x="3868738" y="1467608"/>
          <a:ext cx="7315200" cy="4189794"/>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3688437184"/>
                    </a:ext>
                  </a:extLst>
                </a:gridCol>
                <a:gridCol w="2702638">
                  <a:extLst>
                    <a:ext uri="{9D8B030D-6E8A-4147-A177-3AD203B41FA5}">
                      <a16:colId xmlns:a16="http://schemas.microsoft.com/office/drawing/2014/main" val="3485546538"/>
                    </a:ext>
                  </a:extLst>
                </a:gridCol>
                <a:gridCol w="2174162">
                  <a:extLst>
                    <a:ext uri="{9D8B030D-6E8A-4147-A177-3AD203B41FA5}">
                      <a16:colId xmlns:a16="http://schemas.microsoft.com/office/drawing/2014/main" val="3341433447"/>
                    </a:ext>
                  </a:extLst>
                </a:gridCol>
              </a:tblGrid>
              <a:tr h="370840">
                <a:tc>
                  <a:txBody>
                    <a:bodyPr/>
                    <a:lstStyle/>
                    <a:p>
                      <a:pPr algn="ctr"/>
                      <a:r>
                        <a:rPr lang="es-MX" dirty="0"/>
                        <a:t>Área</a:t>
                      </a:r>
                    </a:p>
                  </a:txBody>
                  <a:tcPr/>
                </a:tc>
                <a:tc>
                  <a:txBody>
                    <a:bodyPr/>
                    <a:lstStyle/>
                    <a:p>
                      <a:pPr algn="ctr"/>
                      <a:r>
                        <a:rPr lang="es-MX" dirty="0"/>
                        <a:t>Personal</a:t>
                      </a:r>
                    </a:p>
                  </a:txBody>
                  <a:tcPr/>
                </a:tc>
                <a:tc>
                  <a:txBody>
                    <a:bodyPr/>
                    <a:lstStyle/>
                    <a:p>
                      <a:pPr algn="ctr"/>
                      <a:r>
                        <a:rPr lang="es-MX" dirty="0"/>
                        <a:t>Correo</a:t>
                      </a:r>
                    </a:p>
                  </a:txBody>
                  <a:tcPr/>
                </a:tc>
                <a:extLst>
                  <a:ext uri="{0D108BD9-81ED-4DB2-BD59-A6C34878D82A}">
                    <a16:rowId xmlns:a16="http://schemas.microsoft.com/office/drawing/2014/main" val="3655005746"/>
                  </a:ext>
                </a:extLst>
              </a:tr>
              <a:tr h="123613">
                <a:tc>
                  <a:txBody>
                    <a:bodyPr/>
                    <a:lstStyle/>
                    <a:p>
                      <a:r>
                        <a:rPr lang="es-MX" sz="1400" dirty="0">
                          <a:solidFill>
                            <a:schemeClr val="bg2">
                              <a:lumMod val="50000"/>
                            </a:schemeClr>
                          </a:solidFill>
                        </a:rPr>
                        <a:t>Directora de Fortalecimiento</a:t>
                      </a:r>
                      <a:r>
                        <a:rPr lang="es-MX" sz="1400" baseline="0" dirty="0">
                          <a:solidFill>
                            <a:schemeClr val="bg2">
                              <a:lumMod val="50000"/>
                            </a:schemeClr>
                          </a:solidFill>
                        </a:rPr>
                        <a:t> Académico</a:t>
                      </a:r>
                      <a:endParaRPr lang="es-MX" sz="1400" dirty="0">
                        <a:solidFill>
                          <a:schemeClr val="bg2">
                            <a:lumMod val="50000"/>
                          </a:schemeClr>
                        </a:solidFill>
                      </a:endParaRPr>
                    </a:p>
                  </a:txBody>
                  <a:tcPr>
                    <a:solidFill>
                      <a:schemeClr val="accent1">
                        <a:lumMod val="60000"/>
                        <a:lumOff val="40000"/>
                      </a:schemeClr>
                    </a:solidFill>
                  </a:tcPr>
                </a:tc>
                <a:tc>
                  <a:txBody>
                    <a:bodyPr/>
                    <a:lstStyle/>
                    <a:p>
                      <a:pPr>
                        <a:lnSpc>
                          <a:spcPct val="115000"/>
                        </a:lnSpc>
                        <a:spcAft>
                          <a:spcPts val="0"/>
                        </a:spcAft>
                      </a:pPr>
                      <a:r>
                        <a:rPr lang="es-ES_tradnl" sz="1400" dirty="0">
                          <a:solidFill>
                            <a:schemeClr val="bg2">
                              <a:lumMod val="50000"/>
                            </a:schemeClr>
                          </a:solidFill>
                          <a:effectLst/>
                        </a:rPr>
                        <a:t>Mtra. Araceli Arguello Aguilar</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ararguello@uv.mx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4225937853"/>
                  </a:ext>
                </a:extLst>
              </a:tr>
              <a:tr h="181187">
                <a:tc>
                  <a:txBody>
                    <a:bodyPr/>
                    <a:lstStyle/>
                    <a:p>
                      <a:r>
                        <a:rPr lang="es-MX" sz="1400" dirty="0">
                          <a:solidFill>
                            <a:schemeClr val="bg2">
                              <a:lumMod val="50000"/>
                            </a:schemeClr>
                          </a:solidFill>
                        </a:rPr>
                        <a:t>Jefa del Departamento de Evaluación Académica</a:t>
                      </a:r>
                    </a:p>
                  </a:txBody>
                  <a:tcPr>
                    <a:solidFill>
                      <a:schemeClr val="accent1">
                        <a:lumMod val="60000"/>
                        <a:lumOff val="40000"/>
                      </a:schemeClr>
                    </a:solidFill>
                  </a:tcPr>
                </a:tc>
                <a:tc>
                  <a:txBody>
                    <a:bodyPr/>
                    <a:lstStyle/>
                    <a:p>
                      <a:pPr>
                        <a:lnSpc>
                          <a:spcPct val="115000"/>
                        </a:lnSpc>
                        <a:spcAft>
                          <a:spcPts val="0"/>
                        </a:spcAft>
                      </a:pPr>
                      <a:r>
                        <a:rPr lang="es-MX" sz="1400" dirty="0">
                          <a:solidFill>
                            <a:schemeClr val="bg2">
                              <a:lumMod val="50000"/>
                            </a:schemeClr>
                          </a:solidFill>
                          <a:effectLst/>
                          <a:latin typeface="Calibri"/>
                          <a:ea typeface="Calibri"/>
                          <a:cs typeface="Times New Roman"/>
                        </a:rPr>
                        <a:t>Dra. Esmeralda</a:t>
                      </a:r>
                      <a:r>
                        <a:rPr lang="es-MX" sz="1400" baseline="0" dirty="0">
                          <a:solidFill>
                            <a:schemeClr val="bg2">
                              <a:lumMod val="50000"/>
                            </a:schemeClr>
                          </a:solidFill>
                          <a:effectLst/>
                          <a:latin typeface="Calibri"/>
                          <a:ea typeface="Calibri"/>
                          <a:cs typeface="Times New Roman"/>
                        </a:rPr>
                        <a:t> Alarcón Montiel</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latin typeface="Calibri"/>
                          <a:ea typeface="Calibri"/>
                          <a:cs typeface="Times New Roman"/>
                        </a:rPr>
                        <a:t>esalarcon@uv.mx</a:t>
                      </a:r>
                    </a:p>
                  </a:txBody>
                  <a:tcPr marL="68579" marR="68579" marT="0" marB="0"/>
                </a:tc>
                <a:extLst>
                  <a:ext uri="{0D108BD9-81ED-4DB2-BD59-A6C34878D82A}">
                    <a16:rowId xmlns:a16="http://schemas.microsoft.com/office/drawing/2014/main" val="10002"/>
                  </a:ext>
                </a:extLst>
              </a:tr>
              <a:tr h="123613">
                <a:tc>
                  <a:txBody>
                    <a:bodyPr/>
                    <a:lstStyle/>
                    <a:p>
                      <a:r>
                        <a:rPr lang="es-MX" sz="1400" dirty="0">
                          <a:solidFill>
                            <a:schemeClr val="bg2">
                              <a:lumMod val="50000"/>
                            </a:schemeClr>
                          </a:solidFill>
                        </a:rPr>
                        <a:t>Área Técnica</a:t>
                      </a:r>
                    </a:p>
                  </a:txBody>
                  <a:tcPr>
                    <a:solidFill>
                      <a:schemeClr val="accent1">
                        <a:lumMod val="60000"/>
                        <a:lumOff val="40000"/>
                      </a:schemeClr>
                    </a:solidFill>
                  </a:tcPr>
                </a:tc>
                <a:tc>
                  <a:txBody>
                    <a:bodyPr/>
                    <a:lstStyle/>
                    <a:p>
                      <a:pPr>
                        <a:lnSpc>
                          <a:spcPct val="115000"/>
                        </a:lnSpc>
                        <a:spcAft>
                          <a:spcPts val="0"/>
                        </a:spcAft>
                      </a:pPr>
                      <a:r>
                        <a:rPr lang="es-ES_tradnl" sz="1400" dirty="0">
                          <a:solidFill>
                            <a:schemeClr val="bg2">
                              <a:lumMod val="50000"/>
                            </a:schemeClr>
                          </a:solidFill>
                          <a:effectLst/>
                        </a:rPr>
                        <a:t>Lic. Eunice </a:t>
                      </a:r>
                      <a:r>
                        <a:rPr lang="es-ES_tradnl" sz="1400" dirty="0" err="1">
                          <a:solidFill>
                            <a:schemeClr val="bg2">
                              <a:lumMod val="50000"/>
                            </a:schemeClr>
                          </a:solidFill>
                          <a:effectLst/>
                        </a:rPr>
                        <a:t>Ilancuey</a:t>
                      </a:r>
                      <a:r>
                        <a:rPr lang="es-ES_tradnl" sz="1400" dirty="0">
                          <a:solidFill>
                            <a:schemeClr val="bg2">
                              <a:lumMod val="50000"/>
                            </a:schemeClr>
                          </a:solidFill>
                          <a:effectLst/>
                        </a:rPr>
                        <a:t> Torres Blas</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eutorres@uv.mx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10003"/>
                  </a:ext>
                </a:extLst>
              </a:tr>
              <a:tr h="370840">
                <a:tc>
                  <a:txBody>
                    <a:bodyPr/>
                    <a:lstStyle/>
                    <a:p>
                      <a:r>
                        <a:rPr lang="es-MX" sz="1400" dirty="0">
                          <a:solidFill>
                            <a:schemeClr val="bg2">
                              <a:lumMod val="50000"/>
                            </a:schemeClr>
                          </a:solidFill>
                        </a:rPr>
                        <a:t>Área  de Humanidades</a:t>
                      </a:r>
                    </a:p>
                    <a:p>
                      <a:r>
                        <a:rPr lang="es-MX" sz="1400" dirty="0">
                          <a:solidFill>
                            <a:schemeClr val="bg2">
                              <a:lumMod val="50000"/>
                            </a:schemeClr>
                          </a:solidFill>
                        </a:rPr>
                        <a:t>AFBG, DGRI, DCIAA</a:t>
                      </a:r>
                    </a:p>
                  </a:txBody>
                  <a:tcPr>
                    <a:solidFill>
                      <a:schemeClr val="accent1">
                        <a:lumMod val="60000"/>
                        <a:lumOff val="40000"/>
                      </a:schemeClr>
                    </a:solidFill>
                  </a:tcPr>
                </a:tc>
                <a:tc>
                  <a:txBody>
                    <a:bodyPr/>
                    <a:lstStyle/>
                    <a:p>
                      <a:pPr>
                        <a:lnSpc>
                          <a:spcPct val="115000"/>
                        </a:lnSpc>
                        <a:spcAft>
                          <a:spcPts val="0"/>
                        </a:spcAft>
                      </a:pPr>
                      <a:r>
                        <a:rPr lang="es-ES_tradnl" sz="1400" dirty="0">
                          <a:solidFill>
                            <a:schemeClr val="bg2">
                              <a:lumMod val="50000"/>
                            </a:schemeClr>
                          </a:solidFill>
                          <a:effectLst/>
                        </a:rPr>
                        <a:t>Lic. Yadira Valencia Cervantes</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yvalencia@uv.mx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3761630760"/>
                  </a:ext>
                </a:extLst>
              </a:tr>
              <a:tr h="370840">
                <a:tc>
                  <a:txBody>
                    <a:bodyPr/>
                    <a:lstStyle/>
                    <a:p>
                      <a:pPr>
                        <a:lnSpc>
                          <a:spcPct val="115000"/>
                        </a:lnSpc>
                        <a:spcAft>
                          <a:spcPts val="0"/>
                        </a:spcAft>
                      </a:pPr>
                      <a:r>
                        <a:rPr lang="es-MX" sz="1400" dirty="0">
                          <a:solidFill>
                            <a:schemeClr val="bg2">
                              <a:lumMod val="50000"/>
                            </a:schemeClr>
                          </a:solidFill>
                        </a:rPr>
                        <a:t>Área  </a:t>
                      </a:r>
                      <a:r>
                        <a:rPr lang="es-ES_tradnl" sz="1400" dirty="0">
                          <a:solidFill>
                            <a:schemeClr val="bg2">
                              <a:lumMod val="50000"/>
                            </a:schemeClr>
                          </a:solidFill>
                          <a:effectLst/>
                        </a:rPr>
                        <a:t>Económico Administrativa</a:t>
                      </a:r>
                      <a:endParaRPr lang="es-MX" sz="1400" dirty="0">
                        <a:solidFill>
                          <a:schemeClr val="bg2">
                            <a:lumMod val="50000"/>
                          </a:schemeClr>
                        </a:solidFill>
                        <a:effectLst/>
                        <a:latin typeface="Calibri"/>
                        <a:ea typeface="Calibri"/>
                        <a:cs typeface="Times New Roman"/>
                      </a:endParaRPr>
                    </a:p>
                  </a:txBody>
                  <a:tcPr marL="68579" marR="68579" marT="0" marB="0">
                    <a:solidFill>
                      <a:schemeClr val="accent1">
                        <a:lumMod val="60000"/>
                        <a:lumOff val="40000"/>
                      </a:schemeClr>
                    </a:solidFill>
                  </a:tcPr>
                </a:tc>
                <a:tc>
                  <a:txBody>
                    <a:bodyPr/>
                    <a:lstStyle/>
                    <a:p>
                      <a:pPr>
                        <a:lnSpc>
                          <a:spcPct val="115000"/>
                        </a:lnSpc>
                        <a:spcAft>
                          <a:spcPts val="0"/>
                        </a:spcAft>
                      </a:pPr>
                      <a:r>
                        <a:rPr lang="es-ES_tradnl" sz="1400" dirty="0">
                          <a:solidFill>
                            <a:schemeClr val="bg2">
                              <a:lumMod val="50000"/>
                            </a:schemeClr>
                          </a:solidFill>
                          <a:effectLst/>
                        </a:rPr>
                        <a:t>Lic. Obdulia Martínez Pérez</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obmartinez@uv.mx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1137001652"/>
                  </a:ext>
                </a:extLst>
              </a:tr>
              <a:tr h="370840">
                <a:tc>
                  <a:txBody>
                    <a:bodyPr/>
                    <a:lstStyle/>
                    <a:p>
                      <a:pPr>
                        <a:lnSpc>
                          <a:spcPct val="115000"/>
                        </a:lnSpc>
                        <a:spcAft>
                          <a:spcPts val="0"/>
                        </a:spcAft>
                      </a:pPr>
                      <a:r>
                        <a:rPr lang="es-MX" sz="1400" dirty="0">
                          <a:solidFill>
                            <a:schemeClr val="bg2">
                              <a:lumMod val="50000"/>
                            </a:schemeClr>
                          </a:solidFill>
                        </a:rPr>
                        <a:t>Área  de </a:t>
                      </a:r>
                      <a:r>
                        <a:rPr lang="es-ES_tradnl" sz="1400" dirty="0">
                          <a:solidFill>
                            <a:schemeClr val="bg2">
                              <a:lumMod val="50000"/>
                            </a:schemeClr>
                          </a:solidFill>
                          <a:effectLst/>
                        </a:rPr>
                        <a:t>Ciencias de la Salud</a:t>
                      </a:r>
                      <a:endParaRPr lang="es-MX" sz="1400" dirty="0">
                        <a:solidFill>
                          <a:schemeClr val="bg2">
                            <a:lumMod val="50000"/>
                          </a:schemeClr>
                        </a:solidFill>
                        <a:effectLst/>
                        <a:latin typeface="Calibri"/>
                        <a:ea typeface="Calibri"/>
                        <a:cs typeface="Times New Roman"/>
                      </a:endParaRPr>
                    </a:p>
                  </a:txBody>
                  <a:tcPr marL="68579" marR="68579" marT="0" marB="0">
                    <a:solidFill>
                      <a:schemeClr val="accent1">
                        <a:lumMod val="60000"/>
                        <a:lumOff val="40000"/>
                      </a:schemeClr>
                    </a:solidFill>
                  </a:tcPr>
                </a:tc>
                <a:tc>
                  <a:txBody>
                    <a:bodyPr/>
                    <a:lstStyle/>
                    <a:p>
                      <a:pPr>
                        <a:lnSpc>
                          <a:spcPct val="115000"/>
                        </a:lnSpc>
                        <a:spcAft>
                          <a:spcPts val="0"/>
                        </a:spcAft>
                      </a:pPr>
                      <a:r>
                        <a:rPr lang="es-ES_tradnl" sz="1400" dirty="0">
                          <a:solidFill>
                            <a:schemeClr val="bg2">
                              <a:lumMod val="50000"/>
                            </a:schemeClr>
                          </a:solidFill>
                          <a:effectLst/>
                        </a:rPr>
                        <a:t>Lic. José Luis Saavedra Rojas</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jsaavedra@uv.mx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1909165513"/>
                  </a:ext>
                </a:extLst>
              </a:tr>
              <a:tr h="370840">
                <a:tc>
                  <a:txBody>
                    <a:bodyPr/>
                    <a:lstStyle/>
                    <a:p>
                      <a:pPr>
                        <a:lnSpc>
                          <a:spcPct val="115000"/>
                        </a:lnSpc>
                        <a:spcAft>
                          <a:spcPts val="0"/>
                        </a:spcAft>
                      </a:pPr>
                      <a:r>
                        <a:rPr lang="es-MX" sz="1400" dirty="0">
                          <a:solidFill>
                            <a:schemeClr val="bg2">
                              <a:lumMod val="50000"/>
                            </a:schemeClr>
                          </a:solidFill>
                        </a:rPr>
                        <a:t>Área </a:t>
                      </a:r>
                      <a:r>
                        <a:rPr lang="es-ES_tradnl" sz="1400" dirty="0">
                          <a:solidFill>
                            <a:schemeClr val="bg2">
                              <a:lumMod val="50000"/>
                            </a:schemeClr>
                          </a:solidFill>
                          <a:effectLst/>
                        </a:rPr>
                        <a:t>Biológico Agropecuarias</a:t>
                      </a:r>
                      <a:endParaRPr lang="es-MX" sz="1400" dirty="0">
                        <a:solidFill>
                          <a:schemeClr val="bg2">
                            <a:lumMod val="50000"/>
                          </a:schemeClr>
                        </a:solidFill>
                        <a:effectLst/>
                        <a:latin typeface="Calibri"/>
                        <a:ea typeface="Calibri"/>
                        <a:cs typeface="Times New Roman"/>
                      </a:endParaRPr>
                    </a:p>
                  </a:txBody>
                  <a:tcPr marL="68579" marR="68579" marT="0" marB="0">
                    <a:solidFill>
                      <a:schemeClr val="accent1">
                        <a:lumMod val="60000"/>
                        <a:lumOff val="40000"/>
                      </a:schemeClr>
                    </a:solidFill>
                  </a:tcPr>
                </a:tc>
                <a:tc>
                  <a:txBody>
                    <a:bodyPr/>
                    <a:lstStyle/>
                    <a:p>
                      <a:pPr>
                        <a:lnSpc>
                          <a:spcPct val="115000"/>
                        </a:lnSpc>
                        <a:spcAft>
                          <a:spcPts val="0"/>
                        </a:spcAft>
                      </a:pPr>
                      <a:r>
                        <a:rPr lang="es-ES_tradnl" sz="1400">
                          <a:solidFill>
                            <a:schemeClr val="bg2">
                              <a:lumMod val="50000"/>
                            </a:schemeClr>
                          </a:solidFill>
                          <a:effectLst/>
                        </a:rPr>
                        <a:t>Lic. Marisela Palacios González</a:t>
                      </a:r>
                      <a:endParaRPr lang="es-MX" sz="140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u="none" strike="noStrike" dirty="0">
                          <a:solidFill>
                            <a:schemeClr val="bg2">
                              <a:lumMod val="50000"/>
                            </a:schemeClr>
                          </a:solidFill>
                          <a:effectLst/>
                        </a:rPr>
                        <a:t>mapalacios@uv.mx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3296809959"/>
                  </a:ext>
                </a:extLst>
              </a:tr>
              <a:tr h="370840">
                <a:tc>
                  <a:txBody>
                    <a:bodyPr/>
                    <a:lstStyle/>
                    <a:p>
                      <a:pPr>
                        <a:lnSpc>
                          <a:spcPct val="115000"/>
                        </a:lnSpc>
                        <a:spcAft>
                          <a:spcPts val="0"/>
                        </a:spcAft>
                      </a:pPr>
                      <a:r>
                        <a:rPr lang="es-MX" sz="1400" dirty="0">
                          <a:solidFill>
                            <a:schemeClr val="bg2">
                              <a:lumMod val="50000"/>
                            </a:schemeClr>
                          </a:solidFill>
                        </a:rPr>
                        <a:t>Área  de </a:t>
                      </a:r>
                      <a:r>
                        <a:rPr lang="es-ES_tradnl" sz="1400" dirty="0">
                          <a:solidFill>
                            <a:schemeClr val="bg2">
                              <a:lumMod val="50000"/>
                            </a:schemeClr>
                          </a:solidFill>
                          <a:effectLst/>
                        </a:rPr>
                        <a:t>Artes</a:t>
                      </a:r>
                      <a:endParaRPr lang="es-MX" sz="1400" dirty="0">
                        <a:solidFill>
                          <a:schemeClr val="bg2">
                            <a:lumMod val="50000"/>
                          </a:schemeClr>
                        </a:solidFill>
                        <a:effectLst/>
                        <a:latin typeface="Calibri"/>
                        <a:ea typeface="Calibri"/>
                        <a:cs typeface="Times New Roman"/>
                      </a:endParaRPr>
                    </a:p>
                  </a:txBody>
                  <a:tcPr marL="68579" marR="68579" marT="0" marB="0">
                    <a:solidFill>
                      <a:schemeClr val="accent1">
                        <a:lumMod val="60000"/>
                        <a:lumOff val="40000"/>
                      </a:schemeClr>
                    </a:solidFill>
                  </a:tcPr>
                </a:tc>
                <a:tc>
                  <a:txBody>
                    <a:bodyPr/>
                    <a:lstStyle/>
                    <a:p>
                      <a:pPr>
                        <a:lnSpc>
                          <a:spcPct val="115000"/>
                        </a:lnSpc>
                        <a:spcAft>
                          <a:spcPts val="0"/>
                        </a:spcAft>
                      </a:pPr>
                      <a:r>
                        <a:rPr lang="es-ES_tradnl" sz="1400">
                          <a:solidFill>
                            <a:schemeClr val="bg2">
                              <a:lumMod val="50000"/>
                            </a:schemeClr>
                          </a:solidFill>
                          <a:effectLst/>
                        </a:rPr>
                        <a:t>Lic. Marisela Palacios González</a:t>
                      </a:r>
                      <a:endParaRPr lang="es-MX" sz="140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mapalacios@uv.mx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2161008305"/>
                  </a:ext>
                </a:extLst>
              </a:tr>
              <a:tr h="370840">
                <a:tc>
                  <a:txBody>
                    <a:bodyPr/>
                    <a:lstStyle/>
                    <a:p>
                      <a:pPr>
                        <a:lnSpc>
                          <a:spcPct val="115000"/>
                        </a:lnSpc>
                        <a:spcAft>
                          <a:spcPts val="0"/>
                        </a:spcAft>
                      </a:pPr>
                      <a:r>
                        <a:rPr lang="es-ES_tradnl" sz="1400" dirty="0">
                          <a:solidFill>
                            <a:schemeClr val="bg2">
                              <a:lumMod val="50000"/>
                            </a:schemeClr>
                          </a:solidFill>
                          <a:effectLst/>
                        </a:rPr>
                        <a:t>Difusión Cultural</a:t>
                      </a:r>
                      <a:endParaRPr lang="es-MX" sz="1400" dirty="0">
                        <a:solidFill>
                          <a:schemeClr val="bg2">
                            <a:lumMod val="50000"/>
                          </a:schemeClr>
                        </a:solidFill>
                        <a:effectLst/>
                        <a:latin typeface="Calibri"/>
                        <a:ea typeface="Calibri"/>
                        <a:cs typeface="Times New Roman"/>
                      </a:endParaRPr>
                    </a:p>
                  </a:txBody>
                  <a:tcPr marL="68579" marR="68579" marT="0" marB="0">
                    <a:solidFill>
                      <a:schemeClr val="accent1">
                        <a:lumMod val="60000"/>
                        <a:lumOff val="40000"/>
                      </a:schemeClr>
                    </a:solidFill>
                  </a:tcPr>
                </a:tc>
                <a:tc>
                  <a:txBody>
                    <a:bodyPr/>
                    <a:lstStyle/>
                    <a:p>
                      <a:pPr>
                        <a:lnSpc>
                          <a:spcPct val="115000"/>
                        </a:lnSpc>
                        <a:spcAft>
                          <a:spcPts val="0"/>
                        </a:spcAft>
                      </a:pPr>
                      <a:r>
                        <a:rPr lang="es-ES_tradnl" sz="1400" dirty="0">
                          <a:solidFill>
                            <a:schemeClr val="bg2">
                              <a:lumMod val="50000"/>
                            </a:schemeClr>
                          </a:solidFill>
                          <a:effectLst/>
                        </a:rPr>
                        <a:t>Lic. Karina Hernández González</a:t>
                      </a:r>
                      <a:endParaRPr lang="es-MX" sz="1400" dirty="0">
                        <a:solidFill>
                          <a:schemeClr val="bg2">
                            <a:lumMod val="50000"/>
                          </a:schemeClr>
                        </a:solidFill>
                        <a:effectLst/>
                        <a:latin typeface="Calibri"/>
                        <a:ea typeface="Calibri"/>
                        <a:cs typeface="Times New Roman"/>
                      </a:endParaRPr>
                    </a:p>
                  </a:txBody>
                  <a:tcPr marL="68579" marR="68579" marT="0" marB="0"/>
                </a:tc>
                <a:tc>
                  <a:txBody>
                    <a:bodyPr/>
                    <a:lstStyle/>
                    <a:p>
                      <a:pPr>
                        <a:lnSpc>
                          <a:spcPct val="115000"/>
                        </a:lnSpc>
                        <a:spcAft>
                          <a:spcPts val="0"/>
                        </a:spcAft>
                      </a:pPr>
                      <a:r>
                        <a:rPr lang="es-MX" sz="1400" dirty="0">
                          <a:solidFill>
                            <a:schemeClr val="bg2">
                              <a:lumMod val="50000"/>
                            </a:schemeClr>
                          </a:solidFill>
                          <a:effectLst/>
                        </a:rPr>
                        <a:t>khernandez@uv.mx</a:t>
                      </a:r>
                      <a:endParaRPr lang="es-MX" sz="1400" dirty="0">
                        <a:solidFill>
                          <a:schemeClr val="bg2">
                            <a:lumMod val="50000"/>
                          </a:schemeClr>
                        </a:solidFill>
                        <a:effectLst/>
                        <a:latin typeface="Calibri"/>
                        <a:ea typeface="Calibri"/>
                        <a:cs typeface="Times New Roman"/>
                      </a:endParaRPr>
                    </a:p>
                  </a:txBody>
                  <a:tcPr marL="68579" marR="68579" marT="0" marB="0"/>
                </a:tc>
                <a:extLst>
                  <a:ext uri="{0D108BD9-81ED-4DB2-BD59-A6C34878D82A}">
                    <a16:rowId xmlns:a16="http://schemas.microsoft.com/office/drawing/2014/main" val="1792321047"/>
                  </a:ext>
                </a:extLst>
              </a:tr>
            </a:tbl>
          </a:graphicData>
        </a:graphic>
      </p:graphicFrame>
      <p:sp>
        <p:nvSpPr>
          <p:cNvPr id="8" name="CuadroTexto 7">
            <a:extLst>
              <a:ext uri="{FF2B5EF4-FFF2-40B4-BE49-F238E27FC236}">
                <a16:creationId xmlns:a16="http://schemas.microsoft.com/office/drawing/2014/main" id="{2B00C66F-73DC-4829-81C0-C63D3D125EEB}"/>
              </a:ext>
            </a:extLst>
          </p:cNvPr>
          <p:cNvSpPr txBox="1"/>
          <p:nvPr/>
        </p:nvSpPr>
        <p:spPr>
          <a:xfrm>
            <a:off x="3810015" y="893004"/>
            <a:ext cx="1720343" cy="461665"/>
          </a:xfrm>
          <a:prstGeom prst="rect">
            <a:avLst/>
          </a:prstGeom>
          <a:noFill/>
        </p:spPr>
        <p:txBody>
          <a:bodyPr wrap="none" rtlCol="0">
            <a:spAutoFit/>
          </a:bodyPr>
          <a:lstStyle/>
          <a:p>
            <a:r>
              <a:rPr lang="es-MX" sz="2400" b="1" dirty="0">
                <a:solidFill>
                  <a:schemeClr val="bg2">
                    <a:lumMod val="50000"/>
                  </a:schemeClr>
                </a:solidFill>
              </a:rPr>
              <a:t>Indicadores</a:t>
            </a:r>
          </a:p>
        </p:txBody>
      </p:sp>
      <p:pic>
        <p:nvPicPr>
          <p:cNvPr id="9" name="Picture 8" descr="imagenespublicas - Miniaturas">
            <a:extLst>
              <a:ext uri="{FF2B5EF4-FFF2-40B4-BE49-F238E27FC236}">
                <a16:creationId xmlns:a16="http://schemas.microsoft.com/office/drawing/2014/main" id="{B1182DB2-1BF5-4067-9216-7AFACEB32F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9">
            <a:extLst>
              <a:ext uri="{FF2B5EF4-FFF2-40B4-BE49-F238E27FC236}">
                <a16:creationId xmlns:a16="http://schemas.microsoft.com/office/drawing/2014/main" id="{75392329-6D1A-40A1-9D56-9FCE64E1C11E}"/>
              </a:ext>
            </a:extLst>
          </p:cNvPr>
          <p:cNvSpPr txBox="1"/>
          <p:nvPr/>
        </p:nvSpPr>
        <p:spPr>
          <a:xfrm>
            <a:off x="3868738" y="5835871"/>
            <a:ext cx="4445384" cy="677108"/>
          </a:xfrm>
          <a:prstGeom prst="rect">
            <a:avLst/>
          </a:prstGeom>
          <a:noFill/>
        </p:spPr>
        <p:txBody>
          <a:bodyPr wrap="none" rtlCol="0">
            <a:spAutoFit/>
          </a:bodyPr>
          <a:lstStyle/>
          <a:p>
            <a:r>
              <a:rPr lang="es-MX" sz="2400" b="1">
                <a:solidFill>
                  <a:schemeClr val="bg2">
                    <a:lumMod val="50000"/>
                  </a:schemeClr>
                </a:solidFill>
              </a:rPr>
              <a:t>Sistema</a:t>
            </a:r>
            <a:endParaRPr lang="es-MX" sz="2400" b="1" dirty="0">
              <a:solidFill>
                <a:schemeClr val="bg2">
                  <a:lumMod val="50000"/>
                </a:schemeClr>
              </a:solidFill>
            </a:endParaRPr>
          </a:p>
          <a:p>
            <a:r>
              <a:rPr lang="es-MX" sz="1400" b="1" dirty="0">
                <a:solidFill>
                  <a:schemeClr val="bg2">
                    <a:lumMod val="50000"/>
                  </a:schemeClr>
                </a:solidFill>
              </a:rPr>
              <a:t>Lic. Alma Liliana Vásquez Medrano – alvasquez@uv.mx</a:t>
            </a:r>
          </a:p>
        </p:txBody>
      </p:sp>
    </p:spTree>
    <p:extLst>
      <p:ext uri="{BB962C8B-B14F-4D97-AF65-F5344CB8AC3E}">
        <p14:creationId xmlns:p14="http://schemas.microsoft.com/office/powerpoint/2010/main" val="1966579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4">
            <a:extLst>
              <a:ext uri="{FF2B5EF4-FFF2-40B4-BE49-F238E27FC236}">
                <a16:creationId xmlns:a16="http://schemas.microsoft.com/office/drawing/2014/main" id="{C8304842-545B-4387-9842-4CD5996282FC}"/>
              </a:ext>
            </a:extLst>
          </p:cNvPr>
          <p:cNvSpPr txBox="1">
            <a:spLocks noChangeArrowheads="1"/>
          </p:cNvSpPr>
          <p:nvPr/>
        </p:nvSpPr>
        <p:spPr bwMode="auto">
          <a:xfrm>
            <a:off x="2495550" y="2505868"/>
            <a:ext cx="72009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endParaRPr lang="es-MX" altLang="es-MX" dirty="0"/>
          </a:p>
          <a:p>
            <a:pPr algn="ctr" eaLnBrk="1" hangingPunct="1"/>
            <a:r>
              <a:rPr lang="es-MX" altLang="es-MX" sz="9600" dirty="0">
                <a:solidFill>
                  <a:schemeClr val="tx1">
                    <a:lumMod val="65000"/>
                    <a:lumOff val="35000"/>
                  </a:schemeClr>
                </a:solidFill>
              </a:rPr>
              <a:t>Gracias!</a:t>
            </a:r>
            <a:r>
              <a:rPr lang="es-MX" altLang="es-MX" dirty="0">
                <a:solidFill>
                  <a:schemeClr val="tx1">
                    <a:lumMod val="65000"/>
                    <a:lumOff val="35000"/>
                  </a:schemeClr>
                </a:solidFill>
              </a:rPr>
              <a:t> </a:t>
            </a:r>
          </a:p>
        </p:txBody>
      </p:sp>
    </p:spTree>
    <p:extLst>
      <p:ext uri="{BB962C8B-B14F-4D97-AF65-F5344CB8AC3E}">
        <p14:creationId xmlns:p14="http://schemas.microsoft.com/office/powerpoint/2010/main" val="4187042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084E8B-056A-4AD9-9CB2-952906855CF7}"/>
              </a:ext>
            </a:extLst>
          </p:cNvPr>
          <p:cNvSpPr>
            <a:spLocks noGrp="1"/>
          </p:cNvSpPr>
          <p:nvPr>
            <p:ph type="title"/>
          </p:nvPr>
        </p:nvSpPr>
        <p:spPr/>
        <p:txBody>
          <a:bodyPr/>
          <a:lstStyle/>
          <a:p>
            <a:r>
              <a:rPr lang="es-MX" dirty="0"/>
              <a:t>Fuentes de información</a:t>
            </a:r>
          </a:p>
        </p:txBody>
      </p:sp>
      <p:sp>
        <p:nvSpPr>
          <p:cNvPr id="3" name="Marcador de contenido 2">
            <a:extLst>
              <a:ext uri="{FF2B5EF4-FFF2-40B4-BE49-F238E27FC236}">
                <a16:creationId xmlns:a16="http://schemas.microsoft.com/office/drawing/2014/main" id="{EAF5BECB-26E2-4FD1-9F4C-BEFAED86EA2A}"/>
              </a:ext>
            </a:extLst>
          </p:cNvPr>
          <p:cNvSpPr>
            <a:spLocks noGrp="1"/>
          </p:cNvSpPr>
          <p:nvPr>
            <p:ph idx="1"/>
          </p:nvPr>
        </p:nvSpPr>
        <p:spPr/>
        <p:txBody>
          <a:bodyPr/>
          <a:lstStyle/>
          <a:p>
            <a:pPr marL="0" indent="0" algn="ctr">
              <a:buFont typeface="Arial" charset="0"/>
              <a:buNone/>
            </a:pPr>
            <a:r>
              <a:rPr lang="es-MX" altLang="es-MX" b="1" dirty="0"/>
              <a:t>Concentración de información de las Entidades Académicas y Dependencias </a:t>
            </a:r>
          </a:p>
          <a:p>
            <a:pPr marL="0" indent="0">
              <a:buFont typeface="Arial" charset="0"/>
              <a:buNone/>
            </a:pPr>
            <a:endParaRPr lang="es-MX" altLang="es-MX" dirty="0"/>
          </a:p>
          <a:p>
            <a:pPr marL="0" indent="0" algn="just">
              <a:buFont typeface="Arial" charset="0"/>
              <a:buNone/>
            </a:pPr>
            <a:r>
              <a:rPr lang="es-MX" altLang="es-MX" sz="2000" dirty="0"/>
              <a:t>La responsabilidad de las Fuentes de Información y del Departamento de Evaluación Académica en el Proceso de la Evaluación de los Programas de Estímulos.</a:t>
            </a:r>
          </a:p>
          <a:p>
            <a:endParaRPr lang="es-MX" dirty="0"/>
          </a:p>
        </p:txBody>
      </p:sp>
      <p:pic>
        <p:nvPicPr>
          <p:cNvPr id="2056" name="Picture 8" descr="imagenespublicas - Miniaturas">
            <a:extLst>
              <a:ext uri="{FF2B5EF4-FFF2-40B4-BE49-F238E27FC236}">
                <a16:creationId xmlns:a16="http://schemas.microsoft.com/office/drawing/2014/main" id="{DDD80353-E4A2-4945-85CF-775F2D1B47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9335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A68790-937B-4964-9995-B9F8DE491E0B}"/>
              </a:ext>
            </a:extLst>
          </p:cNvPr>
          <p:cNvSpPr>
            <a:spLocks noGrp="1"/>
          </p:cNvSpPr>
          <p:nvPr>
            <p:ph type="title"/>
          </p:nvPr>
        </p:nvSpPr>
        <p:spPr/>
        <p:txBody>
          <a:bodyPr/>
          <a:lstStyle/>
          <a:p>
            <a:r>
              <a:rPr lang="es-MX" dirty="0"/>
              <a:t>Ejercicio </a:t>
            </a:r>
            <a:br>
              <a:rPr lang="es-MX" dirty="0"/>
            </a:br>
            <a:r>
              <a:rPr lang="es-MX" dirty="0"/>
              <a:t>2021- 2023</a:t>
            </a:r>
          </a:p>
        </p:txBody>
      </p:sp>
      <p:sp>
        <p:nvSpPr>
          <p:cNvPr id="3" name="Marcador de contenido 2">
            <a:extLst>
              <a:ext uri="{FF2B5EF4-FFF2-40B4-BE49-F238E27FC236}">
                <a16:creationId xmlns:a16="http://schemas.microsoft.com/office/drawing/2014/main" id="{90FF3E7A-9DB5-4A07-A346-DA6AA3423533}"/>
              </a:ext>
            </a:extLst>
          </p:cNvPr>
          <p:cNvSpPr>
            <a:spLocks noGrp="1"/>
          </p:cNvSpPr>
          <p:nvPr>
            <p:ph idx="1"/>
          </p:nvPr>
        </p:nvSpPr>
        <p:spPr/>
        <p:txBody>
          <a:bodyPr>
            <a:normAutofit fontScale="92500" lnSpcReduction="20000"/>
          </a:bodyPr>
          <a:lstStyle/>
          <a:p>
            <a:pPr marL="0" indent="0" algn="just" fontAlgn="auto">
              <a:spcAft>
                <a:spcPts val="0"/>
              </a:spcAft>
              <a:buFont typeface="Arial" panose="020B0604020202020204" pitchFamily="34" charset="0"/>
              <a:buNone/>
              <a:defRPr/>
            </a:pPr>
            <a:r>
              <a:rPr lang="es-MX" dirty="0"/>
              <a:t>Las actividades a reportar son exclusivamente las que fueron realizadas y concluidas dentro del </a:t>
            </a:r>
            <a:r>
              <a:rPr lang="es-MX" b="1" dirty="0"/>
              <a:t>periodo de evaluación</a:t>
            </a:r>
            <a:r>
              <a:rPr lang="es-MX" dirty="0"/>
              <a:t>:</a:t>
            </a:r>
          </a:p>
          <a:p>
            <a:pPr marL="0" indent="0" algn="just" fontAlgn="auto">
              <a:spcAft>
                <a:spcPts val="0"/>
              </a:spcAft>
              <a:buFont typeface="Arial" panose="020B0604020202020204" pitchFamily="34" charset="0"/>
              <a:buNone/>
              <a:defRPr/>
            </a:pPr>
            <a:endParaRPr lang="es-MX" sz="1800" dirty="0"/>
          </a:p>
          <a:p>
            <a:pPr marL="0" indent="0" algn="ctr" fontAlgn="auto">
              <a:spcAft>
                <a:spcPts val="0"/>
              </a:spcAft>
              <a:buFont typeface="Arial" panose="020B0604020202020204" pitchFamily="34" charset="0"/>
              <a:buNone/>
              <a:defRPr/>
            </a:pPr>
            <a:r>
              <a:rPr lang="es-MX" b="1" dirty="0"/>
              <a:t>1 de Abril del 2021 al 31 de Marzo del 2023</a:t>
            </a:r>
          </a:p>
          <a:p>
            <a:pPr marL="0" indent="0" algn="ctr" fontAlgn="auto">
              <a:spcAft>
                <a:spcPts val="0"/>
              </a:spcAft>
              <a:buFont typeface="Arial" panose="020B0604020202020204" pitchFamily="34" charset="0"/>
              <a:buNone/>
              <a:defRPr/>
            </a:pPr>
            <a:endParaRPr lang="es-MX" sz="1800" b="1" dirty="0"/>
          </a:p>
          <a:p>
            <a:pPr marL="0" indent="0" algn="just" fontAlgn="auto">
              <a:spcAft>
                <a:spcPts val="0"/>
              </a:spcAft>
              <a:buFont typeface="Arial" panose="020B0604020202020204" pitchFamily="34" charset="0"/>
              <a:buNone/>
              <a:defRPr/>
            </a:pPr>
            <a:r>
              <a:rPr lang="es-MX" sz="2700" dirty="0"/>
              <a:t>La descripción de los indicadores se encuentra en:</a:t>
            </a:r>
          </a:p>
          <a:p>
            <a:pPr algn="just" fontAlgn="auto">
              <a:spcAft>
                <a:spcPts val="0"/>
              </a:spcAft>
              <a:buFont typeface="Arial" panose="020B0604020202020204" pitchFamily="34" charset="0"/>
              <a:buChar char="•"/>
              <a:defRPr/>
            </a:pPr>
            <a:r>
              <a:rPr lang="es-ES" sz="2000" dirty="0"/>
              <a:t>Tabla de descripción </a:t>
            </a:r>
            <a:r>
              <a:rPr lang="es-ES" dirty="0"/>
              <a:t>de indicadores del Programa de Estímulos al Desempeño del Personal Académico (PEDPA) de la Universidad Veracruzana: </a:t>
            </a:r>
            <a:r>
              <a:rPr lang="es-ES" dirty="0">
                <a:solidFill>
                  <a:srgbClr val="18529D"/>
                </a:solidFill>
                <a:hlinkClick r:id="rId3">
                  <a:extLst>
                    <a:ext uri="{A12FA001-AC4F-418D-AE19-62706E023703}">
                      <ahyp:hlinkClr xmlns:ahyp="http://schemas.microsoft.com/office/drawing/2018/hyperlinkcolor" val="tx"/>
                    </a:ext>
                  </a:extLst>
                </a:hlinkClick>
              </a:rPr>
              <a:t>https://www.uv.mx/evaluacionacademica/files/2019/05/Tabla-indicadores-PEDPA-2021-2023.pdf</a:t>
            </a:r>
            <a:endParaRPr lang="es-ES" dirty="0">
              <a:solidFill>
                <a:srgbClr val="18529D"/>
              </a:solidFill>
            </a:endParaRPr>
          </a:p>
          <a:p>
            <a:pPr algn="just" fontAlgn="auto">
              <a:spcAft>
                <a:spcPts val="0"/>
              </a:spcAft>
              <a:buFont typeface="Arial" panose="020B0604020202020204" pitchFamily="34" charset="0"/>
              <a:buChar char="•"/>
              <a:defRPr/>
            </a:pPr>
            <a:r>
              <a:rPr lang="es-ES" sz="2000" dirty="0"/>
              <a:t>Las Reglas Operativas </a:t>
            </a:r>
            <a:r>
              <a:rPr lang="es-ES" dirty="0"/>
              <a:t>del PEDPA están en: </a:t>
            </a:r>
            <a:r>
              <a:rPr lang="es-ES" dirty="0">
                <a:solidFill>
                  <a:srgbClr val="18529D"/>
                </a:solidFill>
                <a:hlinkClick r:id="rId4">
                  <a:extLst>
                    <a:ext uri="{A12FA001-AC4F-418D-AE19-62706E023703}">
                      <ahyp:hlinkClr xmlns:ahyp="http://schemas.microsoft.com/office/drawing/2018/hyperlinkcolor" val="tx"/>
                    </a:ext>
                  </a:extLst>
                </a:hlinkClick>
              </a:rPr>
              <a:t>https://www.uv.mx/evaluacionacademica/files/2019/05/REGLAS-OPERATIVAS-PEDPA-2021-2023.pdf</a:t>
            </a:r>
            <a:endParaRPr lang="es-ES" dirty="0">
              <a:solidFill>
                <a:srgbClr val="18529D"/>
              </a:solidFill>
            </a:endParaRPr>
          </a:p>
          <a:p>
            <a:pPr fontAlgn="auto">
              <a:spcAft>
                <a:spcPts val="0"/>
              </a:spcAft>
              <a:buFont typeface="Arial" panose="020B0604020202020204" pitchFamily="34" charset="0"/>
              <a:buChar char="•"/>
              <a:defRPr/>
            </a:pPr>
            <a:endParaRPr lang="es-MX" sz="2000" dirty="0"/>
          </a:p>
          <a:p>
            <a:pPr algn="just" fontAlgn="auto">
              <a:spcAft>
                <a:spcPts val="0"/>
              </a:spcAft>
              <a:buFont typeface="Arial" panose="020B0604020202020204" pitchFamily="34" charset="0"/>
              <a:buChar char="•"/>
              <a:defRPr/>
            </a:pPr>
            <a:r>
              <a:rPr lang="es-MX" sz="2000" dirty="0"/>
              <a:t>Lineamientos del Programa de Estímulos al Desempeño en la Ejecución Artística. </a:t>
            </a:r>
            <a:r>
              <a:rPr lang="es-MX" sz="1700" dirty="0"/>
              <a:t>(En proceso de revisión)</a:t>
            </a:r>
          </a:p>
          <a:p>
            <a:endParaRPr lang="es-MX" dirty="0"/>
          </a:p>
        </p:txBody>
      </p:sp>
      <p:pic>
        <p:nvPicPr>
          <p:cNvPr id="4" name="Picture 8" descr="imagenespublicas - Miniaturas">
            <a:extLst>
              <a:ext uri="{FF2B5EF4-FFF2-40B4-BE49-F238E27FC236}">
                <a16:creationId xmlns:a16="http://schemas.microsoft.com/office/drawing/2014/main" id="{8E947941-D1A6-4333-A2F6-5313F50FBBB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7342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546157-2073-46C0-A9C5-48AF79007675}"/>
              </a:ext>
            </a:extLst>
          </p:cNvPr>
          <p:cNvSpPr>
            <a:spLocks noGrp="1"/>
          </p:cNvSpPr>
          <p:nvPr>
            <p:ph type="title"/>
          </p:nvPr>
        </p:nvSpPr>
        <p:spPr/>
        <p:txBody>
          <a:bodyPr/>
          <a:lstStyle/>
          <a:p>
            <a:r>
              <a:rPr lang="es-MX" dirty="0"/>
              <a:t>Proceso</a:t>
            </a:r>
          </a:p>
        </p:txBody>
      </p:sp>
      <p:graphicFrame>
        <p:nvGraphicFramePr>
          <p:cNvPr id="4" name="Marcador de contenido 3">
            <a:extLst>
              <a:ext uri="{FF2B5EF4-FFF2-40B4-BE49-F238E27FC236}">
                <a16:creationId xmlns:a16="http://schemas.microsoft.com/office/drawing/2014/main" id="{8AE799ED-CB1C-4335-A2F5-25BE9D430364}"/>
              </a:ext>
            </a:extLst>
          </p:cNvPr>
          <p:cNvGraphicFramePr>
            <a:graphicFrameLocks noGrp="1"/>
          </p:cNvGraphicFramePr>
          <p:nvPr>
            <p:ph idx="1"/>
            <p:extLst>
              <p:ext uri="{D42A27DB-BD31-4B8C-83A1-F6EECF244321}">
                <p14:modId xmlns:p14="http://schemas.microsoft.com/office/powerpoint/2010/main" val="3474077472"/>
              </p:ext>
            </p:extLst>
          </p:nvPr>
        </p:nvGraphicFramePr>
        <p:xfrm>
          <a:off x="3868738" y="49758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id="{137B3F2A-CA54-493E-AF6E-D965A135E341}"/>
              </a:ext>
            </a:extLst>
          </p:cNvPr>
          <p:cNvSpPr txBox="1"/>
          <p:nvPr/>
        </p:nvSpPr>
        <p:spPr>
          <a:xfrm>
            <a:off x="3577473" y="779273"/>
            <a:ext cx="7897725" cy="584775"/>
          </a:xfrm>
          <a:prstGeom prst="rect">
            <a:avLst/>
          </a:prstGeom>
          <a:noFill/>
        </p:spPr>
        <p:txBody>
          <a:bodyPr wrap="square" rtlCol="0">
            <a:spAutoFit/>
          </a:bodyPr>
          <a:lstStyle/>
          <a:p>
            <a:pPr algn="ctr" eaLnBrk="1" hangingPunct="1"/>
            <a:r>
              <a:rPr lang="es-ES_tradnl" altLang="es-MX" sz="1600" dirty="0">
                <a:solidFill>
                  <a:schemeClr val="tx1">
                    <a:lumMod val="65000"/>
                    <a:lumOff val="35000"/>
                  </a:schemeClr>
                </a:solidFill>
              </a:rPr>
              <a:t>Total de participaciones reportadas por las Fuentes de Información, Ejercicio 2019-2021: </a:t>
            </a:r>
            <a:r>
              <a:rPr lang="es-ES_tradnl" altLang="es-MX" sz="1600" b="1" dirty="0">
                <a:solidFill>
                  <a:schemeClr val="tx1">
                    <a:lumMod val="65000"/>
                    <a:lumOff val="35000"/>
                  </a:schemeClr>
                </a:solidFill>
              </a:rPr>
              <a:t>144, 752 registros</a:t>
            </a:r>
            <a:endParaRPr lang="es-MX" altLang="es-MX" sz="1600" b="1" dirty="0">
              <a:solidFill>
                <a:schemeClr val="tx1">
                  <a:lumMod val="65000"/>
                  <a:lumOff val="35000"/>
                </a:schemeClr>
              </a:solidFill>
            </a:endParaRPr>
          </a:p>
        </p:txBody>
      </p:sp>
      <p:sp>
        <p:nvSpPr>
          <p:cNvPr id="6" name="CuadroTexto 5">
            <a:extLst>
              <a:ext uri="{FF2B5EF4-FFF2-40B4-BE49-F238E27FC236}">
                <a16:creationId xmlns:a16="http://schemas.microsoft.com/office/drawing/2014/main" id="{D5ED9EA9-4A40-4595-B097-76A5B80FDA7D}"/>
              </a:ext>
            </a:extLst>
          </p:cNvPr>
          <p:cNvSpPr txBox="1"/>
          <p:nvPr/>
        </p:nvSpPr>
        <p:spPr>
          <a:xfrm>
            <a:off x="3577474" y="4788082"/>
            <a:ext cx="7897725" cy="1323439"/>
          </a:xfrm>
          <a:prstGeom prst="rect">
            <a:avLst/>
          </a:prstGeom>
          <a:noFill/>
        </p:spPr>
        <p:txBody>
          <a:bodyPr wrap="square" rtlCol="0">
            <a:spAutoFit/>
          </a:bodyPr>
          <a:lstStyle/>
          <a:p>
            <a:pPr algn="just"/>
            <a:r>
              <a:rPr lang="es-MX" sz="1600" dirty="0">
                <a:solidFill>
                  <a:schemeClr val="tx1">
                    <a:lumMod val="65000"/>
                    <a:lumOff val="35000"/>
                  </a:schemeClr>
                </a:solidFill>
              </a:rPr>
              <a:t>Para la revisión de la información el Departamento de Evaluación Académica (DEA) descarga una copia de la base de datos y la filtra para la detección de inconsistencias, posteriormente se realiza la carga y publicación de la información en el Sistema de Productos y Actividades para que la planta académica participante pueda visualizar las actividades y productos reportados por las Fuentes de Información.</a:t>
            </a:r>
          </a:p>
        </p:txBody>
      </p:sp>
      <p:pic>
        <p:nvPicPr>
          <p:cNvPr id="7" name="Picture 8" descr="imagenespublicas - Miniaturas">
            <a:extLst>
              <a:ext uri="{FF2B5EF4-FFF2-40B4-BE49-F238E27FC236}">
                <a16:creationId xmlns:a16="http://schemas.microsoft.com/office/drawing/2014/main" id="{F56A9EB5-B99F-44EA-AFEF-8D9632E4ADA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034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D26E8E-61F7-4AA7-8260-B9F209F6FAE5}"/>
              </a:ext>
            </a:extLst>
          </p:cNvPr>
          <p:cNvSpPr>
            <a:spLocks noGrp="1"/>
          </p:cNvSpPr>
          <p:nvPr>
            <p:ph type="title"/>
          </p:nvPr>
        </p:nvSpPr>
        <p:spPr/>
        <p:txBody>
          <a:bodyPr/>
          <a:lstStyle/>
          <a:p>
            <a:r>
              <a:rPr lang="es-MX" dirty="0"/>
              <a:t>Indicadores</a:t>
            </a:r>
          </a:p>
        </p:txBody>
      </p:sp>
      <p:sp>
        <p:nvSpPr>
          <p:cNvPr id="3" name="Marcador de contenido 2">
            <a:extLst>
              <a:ext uri="{FF2B5EF4-FFF2-40B4-BE49-F238E27FC236}">
                <a16:creationId xmlns:a16="http://schemas.microsoft.com/office/drawing/2014/main" id="{485B75A6-1408-4DF2-B88C-83CC58E19A50}"/>
              </a:ext>
            </a:extLst>
          </p:cNvPr>
          <p:cNvSpPr>
            <a:spLocks noGrp="1"/>
          </p:cNvSpPr>
          <p:nvPr>
            <p:ph idx="1"/>
          </p:nvPr>
        </p:nvSpPr>
        <p:spPr/>
        <p:txBody>
          <a:bodyPr>
            <a:noAutofit/>
          </a:bodyPr>
          <a:lstStyle/>
          <a:p>
            <a:pPr marL="0" indent="0" algn="just">
              <a:buNone/>
            </a:pPr>
            <a:r>
              <a:rPr lang="es-MX" dirty="0"/>
              <a:t>Los indicadores que cada Fuente de Información podrá capturar dentro del </a:t>
            </a:r>
            <a:r>
              <a:rPr lang="es-MX" dirty="0" err="1"/>
              <a:t>SiCFi</a:t>
            </a:r>
            <a:r>
              <a:rPr lang="es-MX" dirty="0"/>
              <a:t> se encuentran señalados en la Tabla de descripción de indicadores, ejercicio 2021-2023. Para la Dirección General de Relaciones Internacionales (</a:t>
            </a:r>
            <a:r>
              <a:rPr lang="es-MX" dirty="0">
                <a:solidFill>
                  <a:srgbClr val="18529D"/>
                </a:solidFill>
              </a:rPr>
              <a:t>*</a:t>
            </a:r>
            <a:r>
              <a:rPr lang="es-MX" dirty="0"/>
              <a:t>), la Dirección de Centro de Idiomas y </a:t>
            </a:r>
            <a:r>
              <a:rPr lang="es-MX" dirty="0" err="1"/>
              <a:t>Autoacceso</a:t>
            </a:r>
            <a:r>
              <a:rPr lang="es-MX" dirty="0"/>
              <a:t>(</a:t>
            </a:r>
            <a:r>
              <a:rPr lang="es-MX" dirty="0">
                <a:solidFill>
                  <a:srgbClr val="00B050"/>
                </a:solidFill>
              </a:rPr>
              <a:t>*</a:t>
            </a:r>
            <a:r>
              <a:rPr lang="es-MX" dirty="0">
                <a:solidFill>
                  <a:schemeClr val="tx2"/>
                </a:solidFill>
              </a:rPr>
              <a:t>),</a:t>
            </a:r>
            <a:r>
              <a:rPr lang="es-MX" dirty="0">
                <a:solidFill>
                  <a:srgbClr val="00B050"/>
                </a:solidFill>
              </a:rPr>
              <a:t> </a:t>
            </a:r>
            <a:r>
              <a:rPr lang="es-MX" dirty="0"/>
              <a:t>los Centros de Idiomas y Centro de </a:t>
            </a:r>
            <a:r>
              <a:rPr lang="es-MX" dirty="0" err="1"/>
              <a:t>Autoacceso</a:t>
            </a:r>
            <a:r>
              <a:rPr lang="es-MX" dirty="0"/>
              <a:t> USBI Xalapa (</a:t>
            </a:r>
            <a:r>
              <a:rPr lang="es-MX" dirty="0">
                <a:solidFill>
                  <a:schemeClr val="accent6"/>
                </a:solidFill>
              </a:rPr>
              <a:t>*</a:t>
            </a:r>
            <a:r>
              <a:rPr lang="es-MX" dirty="0"/>
              <a:t>) y la Escuela para Estudiantes Extranjeros (</a:t>
            </a:r>
            <a:r>
              <a:rPr lang="es-MX" dirty="0">
                <a:solidFill>
                  <a:srgbClr val="FFC000"/>
                </a:solidFill>
              </a:rPr>
              <a:t>*</a:t>
            </a:r>
            <a:r>
              <a:rPr lang="es-MX" dirty="0"/>
              <a:t>) los indicadores son los siguientes:</a:t>
            </a:r>
          </a:p>
          <a:p>
            <a:pPr marL="0" indent="0" algn="just">
              <a:buNone/>
            </a:pPr>
            <a:r>
              <a:rPr lang="es-ES_tradnl" dirty="0"/>
              <a:t>1.2.2  Productos académicos de apoyo al aprendizaje.</a:t>
            </a:r>
            <a:r>
              <a:rPr lang="es-MX" dirty="0">
                <a:solidFill>
                  <a:schemeClr val="accent6"/>
                </a:solidFill>
              </a:rPr>
              <a:t> *</a:t>
            </a:r>
            <a:r>
              <a:rPr lang="es-MX" dirty="0">
                <a:solidFill>
                  <a:srgbClr val="FFC000"/>
                </a:solidFill>
              </a:rPr>
              <a:t>*</a:t>
            </a:r>
            <a:endParaRPr lang="es-ES_tradnl" dirty="0"/>
          </a:p>
          <a:p>
            <a:pPr marL="0" indent="0" algn="just">
              <a:buNone/>
            </a:pPr>
            <a:r>
              <a:rPr lang="es-ES_tradnl" dirty="0"/>
              <a:t>1.2.3.2 Organización de encuentros académicos, deportivos o culturales.</a:t>
            </a:r>
            <a:r>
              <a:rPr lang="es-MX" dirty="0">
                <a:solidFill>
                  <a:srgbClr val="18529D"/>
                </a:solidFill>
              </a:rPr>
              <a:t> </a:t>
            </a:r>
            <a:r>
              <a:rPr lang="es-MX" dirty="0">
                <a:solidFill>
                  <a:schemeClr val="accent6"/>
                </a:solidFill>
              </a:rPr>
              <a:t>*</a:t>
            </a:r>
            <a:r>
              <a:rPr lang="es-MX" dirty="0">
                <a:solidFill>
                  <a:srgbClr val="FFC000"/>
                </a:solidFill>
              </a:rPr>
              <a:t>*</a:t>
            </a:r>
            <a:endParaRPr lang="es-ES_tradnl" dirty="0"/>
          </a:p>
          <a:p>
            <a:pPr marL="0" indent="0" algn="just">
              <a:buNone/>
            </a:pPr>
            <a:r>
              <a:rPr lang="es-ES_tradnl" dirty="0"/>
              <a:t>1.2.3.3 Exposición oral  o actuación de apoyo a la enseñanza. </a:t>
            </a:r>
            <a:r>
              <a:rPr lang="es-MX" dirty="0">
                <a:solidFill>
                  <a:schemeClr val="accent6"/>
                </a:solidFill>
              </a:rPr>
              <a:t>*</a:t>
            </a:r>
            <a:r>
              <a:rPr lang="es-MX" dirty="0">
                <a:solidFill>
                  <a:srgbClr val="FFC000"/>
                </a:solidFill>
              </a:rPr>
              <a:t>*</a:t>
            </a:r>
            <a:endParaRPr lang="es-ES_tradnl" dirty="0"/>
          </a:p>
          <a:p>
            <a:pPr marL="0" indent="0" algn="just">
              <a:buNone/>
            </a:pPr>
            <a:r>
              <a:rPr lang="es-ES_tradnl" dirty="0"/>
              <a:t>1.2.3.4 Presentaciones artísticas individuales.</a:t>
            </a:r>
            <a:r>
              <a:rPr lang="es-MX" dirty="0">
                <a:solidFill>
                  <a:srgbClr val="18529D"/>
                </a:solidFill>
              </a:rPr>
              <a:t> </a:t>
            </a:r>
            <a:r>
              <a:rPr lang="es-MX" dirty="0">
                <a:solidFill>
                  <a:schemeClr val="accent6"/>
                </a:solidFill>
              </a:rPr>
              <a:t>*</a:t>
            </a:r>
            <a:r>
              <a:rPr lang="es-MX" dirty="0">
                <a:solidFill>
                  <a:srgbClr val="FFC000"/>
                </a:solidFill>
              </a:rPr>
              <a:t>*</a:t>
            </a:r>
            <a:endParaRPr lang="es-ES_tradnl" dirty="0"/>
          </a:p>
          <a:p>
            <a:pPr marL="0" indent="0" algn="just">
              <a:buNone/>
            </a:pPr>
            <a:r>
              <a:rPr lang="es-MX" dirty="0"/>
              <a:t>1.2.3.5 Docencia, sin que implique pago adicional, en programas de la oferta educativa formal.</a:t>
            </a:r>
            <a:r>
              <a:rPr lang="es-MX" dirty="0">
                <a:solidFill>
                  <a:srgbClr val="18529D"/>
                </a:solidFill>
              </a:rPr>
              <a:t> *</a:t>
            </a:r>
          </a:p>
        </p:txBody>
      </p:sp>
      <p:pic>
        <p:nvPicPr>
          <p:cNvPr id="4" name="Picture 8" descr="imagenespublicas - Miniaturas">
            <a:extLst>
              <a:ext uri="{FF2B5EF4-FFF2-40B4-BE49-F238E27FC236}">
                <a16:creationId xmlns:a16="http://schemas.microsoft.com/office/drawing/2014/main" id="{F40B25D6-B418-4164-BAFD-732EA2D72D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3527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480B37-8A23-256C-6CB9-EDADB8F5D7DB}"/>
              </a:ext>
            </a:extLst>
          </p:cNvPr>
          <p:cNvSpPr>
            <a:spLocks noGrp="1"/>
          </p:cNvSpPr>
          <p:nvPr>
            <p:ph type="title"/>
          </p:nvPr>
        </p:nvSpPr>
        <p:spPr/>
        <p:txBody>
          <a:bodyPr/>
          <a:lstStyle/>
          <a:p>
            <a:r>
              <a:rPr lang="es-MX" dirty="0"/>
              <a:t>Indicadores</a:t>
            </a:r>
          </a:p>
        </p:txBody>
      </p:sp>
      <p:sp>
        <p:nvSpPr>
          <p:cNvPr id="3" name="Marcador de contenido 2">
            <a:extLst>
              <a:ext uri="{FF2B5EF4-FFF2-40B4-BE49-F238E27FC236}">
                <a16:creationId xmlns:a16="http://schemas.microsoft.com/office/drawing/2014/main" id="{FD9DD9E2-0D0A-2A16-CA29-03EDE48B1A6E}"/>
              </a:ext>
            </a:extLst>
          </p:cNvPr>
          <p:cNvSpPr>
            <a:spLocks noGrp="1"/>
          </p:cNvSpPr>
          <p:nvPr>
            <p:ph idx="1"/>
          </p:nvPr>
        </p:nvSpPr>
        <p:spPr/>
        <p:txBody>
          <a:bodyPr>
            <a:normAutofit lnSpcReduction="10000"/>
          </a:bodyPr>
          <a:lstStyle/>
          <a:p>
            <a:pPr marL="0" indent="0" algn="just">
              <a:buNone/>
            </a:pPr>
            <a:r>
              <a:rPr lang="es-MX" dirty="0"/>
              <a:t>2.7.2 Participación como instructor en cursos y talleres impartidos en el marco de las redes externas de colaboración interinstitucional. (Variable 2.7.2.2 Internacional)</a:t>
            </a:r>
            <a:r>
              <a:rPr lang="es-MX" dirty="0">
                <a:solidFill>
                  <a:srgbClr val="18529D"/>
                </a:solidFill>
              </a:rPr>
              <a:t> *</a:t>
            </a:r>
            <a:endParaRPr lang="es-MX" dirty="0"/>
          </a:p>
          <a:p>
            <a:pPr marL="0" indent="0" algn="just">
              <a:buNone/>
            </a:pPr>
            <a:r>
              <a:rPr lang="es-ES_tradnl" dirty="0"/>
              <a:t>3.4.1 Contribución en la elaboración y/o en el avance del Plan de Desarrollo de la Entidad Académica (PLADEA).</a:t>
            </a:r>
            <a:r>
              <a:rPr lang="es-MX" dirty="0">
                <a:solidFill>
                  <a:srgbClr val="18529D"/>
                </a:solidFill>
              </a:rPr>
              <a:t> </a:t>
            </a:r>
            <a:r>
              <a:rPr lang="es-MX" dirty="0">
                <a:solidFill>
                  <a:schemeClr val="accent6"/>
                </a:solidFill>
              </a:rPr>
              <a:t>*</a:t>
            </a:r>
            <a:r>
              <a:rPr lang="es-MX" dirty="0">
                <a:solidFill>
                  <a:srgbClr val="FFC000"/>
                </a:solidFill>
              </a:rPr>
              <a:t>*</a:t>
            </a:r>
            <a:r>
              <a:rPr lang="es-MX" dirty="0">
                <a:solidFill>
                  <a:srgbClr val="00B050"/>
                </a:solidFill>
              </a:rPr>
              <a:t>*</a:t>
            </a:r>
            <a:endParaRPr lang="es-ES_tradnl" dirty="0"/>
          </a:p>
          <a:p>
            <a:pPr marL="0" indent="0" algn="just">
              <a:buNone/>
            </a:pPr>
            <a:r>
              <a:rPr lang="es-ES_tradnl" dirty="0"/>
              <a:t>3.5.1 Jurado de examen de oposición.</a:t>
            </a:r>
            <a:r>
              <a:rPr lang="es-MX" dirty="0">
                <a:solidFill>
                  <a:srgbClr val="00B050"/>
                </a:solidFill>
              </a:rPr>
              <a:t> </a:t>
            </a:r>
            <a:r>
              <a:rPr lang="es-MX" dirty="0">
                <a:solidFill>
                  <a:schemeClr val="accent6"/>
                </a:solidFill>
              </a:rPr>
              <a:t>*</a:t>
            </a:r>
            <a:r>
              <a:rPr lang="es-MX" dirty="0">
                <a:solidFill>
                  <a:srgbClr val="FFC000"/>
                </a:solidFill>
              </a:rPr>
              <a:t>*</a:t>
            </a:r>
          </a:p>
          <a:p>
            <a:pPr marL="0" indent="0" algn="just">
              <a:buNone/>
            </a:pPr>
            <a:r>
              <a:rPr lang="es-MX" dirty="0"/>
              <a:t>3.5.4.1 Coordinación Académica designada por Órgano Colegiado de la entidad. </a:t>
            </a:r>
            <a:r>
              <a:rPr lang="es-MX" dirty="0">
                <a:solidFill>
                  <a:schemeClr val="accent6"/>
                </a:solidFill>
              </a:rPr>
              <a:t>*</a:t>
            </a:r>
            <a:r>
              <a:rPr lang="es-MX" dirty="0">
                <a:solidFill>
                  <a:srgbClr val="FFC000"/>
                </a:solidFill>
              </a:rPr>
              <a:t>*</a:t>
            </a:r>
            <a:endParaRPr lang="es-MX" dirty="0"/>
          </a:p>
          <a:p>
            <a:pPr marL="0" indent="0" algn="just">
              <a:buNone/>
            </a:pPr>
            <a:r>
              <a:rPr lang="es-MX" dirty="0"/>
              <a:t>3.5.4.2 Coordinador de Academia por área de conocimiento o línea de investigación. </a:t>
            </a:r>
            <a:r>
              <a:rPr lang="es-MX" dirty="0">
                <a:solidFill>
                  <a:schemeClr val="accent6"/>
                </a:solidFill>
              </a:rPr>
              <a:t>*</a:t>
            </a:r>
            <a:r>
              <a:rPr lang="es-MX" dirty="0">
                <a:solidFill>
                  <a:srgbClr val="FFC000"/>
                </a:solidFill>
              </a:rPr>
              <a:t>*</a:t>
            </a:r>
            <a:r>
              <a:rPr lang="es-MX" dirty="0">
                <a:solidFill>
                  <a:srgbClr val="00B050"/>
                </a:solidFill>
              </a:rPr>
              <a:t>*</a:t>
            </a:r>
            <a:endParaRPr lang="es-MX" dirty="0">
              <a:solidFill>
                <a:srgbClr val="FFC000"/>
              </a:solidFill>
            </a:endParaRPr>
          </a:p>
          <a:p>
            <a:pPr marL="0" indent="0" algn="just">
              <a:buNone/>
            </a:pPr>
            <a:r>
              <a:rPr lang="es-ES_tradnl" dirty="0"/>
              <a:t>3.5.5 Formar parte del Consejo Técnico u Órganos Equivalentes. </a:t>
            </a:r>
            <a:r>
              <a:rPr lang="es-MX" dirty="0">
                <a:solidFill>
                  <a:schemeClr val="accent6"/>
                </a:solidFill>
              </a:rPr>
              <a:t>*</a:t>
            </a:r>
            <a:r>
              <a:rPr lang="es-MX" dirty="0">
                <a:solidFill>
                  <a:srgbClr val="FFC000"/>
                </a:solidFill>
              </a:rPr>
              <a:t>*</a:t>
            </a:r>
            <a:endParaRPr lang="es-ES_tradnl" dirty="0"/>
          </a:p>
          <a:p>
            <a:pPr marL="0" indent="0" algn="just">
              <a:buNone/>
            </a:pPr>
            <a:r>
              <a:rPr lang="es-MX" dirty="0"/>
              <a:t>3.5.7 Organizador de eventos académicos.</a:t>
            </a:r>
            <a:r>
              <a:rPr lang="es-MX" dirty="0">
                <a:solidFill>
                  <a:srgbClr val="18529D"/>
                </a:solidFill>
              </a:rPr>
              <a:t> *</a:t>
            </a:r>
            <a:r>
              <a:rPr lang="es-MX" dirty="0">
                <a:solidFill>
                  <a:srgbClr val="00B050"/>
                </a:solidFill>
              </a:rPr>
              <a:t>*</a:t>
            </a:r>
            <a:r>
              <a:rPr lang="es-MX" dirty="0">
                <a:solidFill>
                  <a:srgbClr val="FFC000"/>
                </a:solidFill>
              </a:rPr>
              <a:t>*</a:t>
            </a:r>
          </a:p>
          <a:p>
            <a:pPr marL="0" indent="0" algn="just">
              <a:buNone/>
            </a:pPr>
            <a:r>
              <a:rPr lang="es-MX" dirty="0"/>
              <a:t>3.7.3.2 Comisión para la conducción de procesos de innovación, internacionalización e interculturalidad en la docencia, así como gestión académica y docente. </a:t>
            </a:r>
            <a:r>
              <a:rPr lang="es-MX" dirty="0">
                <a:solidFill>
                  <a:srgbClr val="18529D"/>
                </a:solidFill>
              </a:rPr>
              <a:t>*</a:t>
            </a:r>
            <a:r>
              <a:rPr lang="es-MX" dirty="0">
                <a:solidFill>
                  <a:srgbClr val="00B050"/>
                </a:solidFill>
              </a:rPr>
              <a:t>*</a:t>
            </a:r>
            <a:r>
              <a:rPr lang="es-MX" dirty="0">
                <a:solidFill>
                  <a:srgbClr val="FFC000"/>
                </a:solidFill>
              </a:rPr>
              <a:t>*</a:t>
            </a:r>
            <a:endParaRPr lang="es-ES_tradnl" dirty="0"/>
          </a:p>
        </p:txBody>
      </p:sp>
      <p:pic>
        <p:nvPicPr>
          <p:cNvPr id="4" name="Picture 8" descr="imagenespublicas - Miniaturas">
            <a:extLst>
              <a:ext uri="{FF2B5EF4-FFF2-40B4-BE49-F238E27FC236}">
                <a16:creationId xmlns:a16="http://schemas.microsoft.com/office/drawing/2014/main" id="{17AC9375-6209-9D41-90B4-13F86D89B2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6781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72DA6E-838A-48E6-B936-EEE3B35E497D}"/>
              </a:ext>
            </a:extLst>
          </p:cNvPr>
          <p:cNvSpPr>
            <a:spLocks noGrp="1"/>
          </p:cNvSpPr>
          <p:nvPr>
            <p:ph type="title"/>
          </p:nvPr>
        </p:nvSpPr>
        <p:spPr/>
        <p:txBody>
          <a:bodyPr/>
          <a:lstStyle/>
          <a:p>
            <a:r>
              <a:rPr lang="es-MX" dirty="0"/>
              <a:t>Productos académicos de apoyo al aprendizaje</a:t>
            </a:r>
          </a:p>
        </p:txBody>
      </p:sp>
      <p:sp>
        <p:nvSpPr>
          <p:cNvPr id="4" name="Marcador de contenido 3">
            <a:extLst>
              <a:ext uri="{FF2B5EF4-FFF2-40B4-BE49-F238E27FC236}">
                <a16:creationId xmlns:a16="http://schemas.microsoft.com/office/drawing/2014/main" id="{6E7D9DAE-F8C1-40F6-A05F-8C74DD5FEE50}"/>
              </a:ext>
            </a:extLst>
          </p:cNvPr>
          <p:cNvSpPr>
            <a:spLocks noGrp="1"/>
          </p:cNvSpPr>
          <p:nvPr>
            <p:ph sz="half" idx="1"/>
          </p:nvPr>
        </p:nvSpPr>
        <p:spPr/>
        <p:txBody>
          <a:bodyPr>
            <a:normAutofit fontScale="92500"/>
          </a:bodyPr>
          <a:lstStyle/>
          <a:p>
            <a:pPr algn="just"/>
            <a:r>
              <a:rPr lang="es-ES_tradnl" sz="2000" dirty="0"/>
              <a:t>Planeación de los aprendizajes.</a:t>
            </a:r>
          </a:p>
          <a:p>
            <a:pPr algn="just"/>
            <a:r>
              <a:rPr lang="es-ES_tradnl" sz="2000" dirty="0"/>
              <a:t>Diseño de estrategias de aprendizaje y/o enseñanza.</a:t>
            </a:r>
          </a:p>
          <a:p>
            <a:pPr algn="just"/>
            <a:r>
              <a:rPr lang="es-ES_tradnl" sz="2000" dirty="0"/>
              <a:t>Presentación de material didáctico.</a:t>
            </a:r>
          </a:p>
          <a:p>
            <a:pPr algn="just"/>
            <a:r>
              <a:rPr lang="es-ES_tradnl" sz="2000" dirty="0"/>
              <a:t>Diseño de estrategias de evaluación de los aprendizajes.</a:t>
            </a:r>
          </a:p>
          <a:p>
            <a:pPr algn="just"/>
            <a:r>
              <a:rPr lang="es-ES_tradnl" sz="2000" dirty="0"/>
              <a:t>Informe de la operación de la </a:t>
            </a:r>
            <a:r>
              <a:rPr lang="es-MX" dirty="0"/>
              <a:t>Experiencia Educativa</a:t>
            </a:r>
            <a:r>
              <a:rPr lang="es-ES_tradnl" sz="2000" dirty="0"/>
              <a:t> (EE).</a:t>
            </a:r>
          </a:p>
          <a:p>
            <a:pPr marL="0" indent="0" algn="just">
              <a:buNone/>
            </a:pPr>
            <a:endParaRPr lang="es-ES_tradnl" sz="2000" dirty="0"/>
          </a:p>
          <a:p>
            <a:pPr marL="0" indent="0" algn="just">
              <a:buNone/>
            </a:pPr>
            <a:r>
              <a:rPr lang="es-ES_tradnl" sz="2000" dirty="0"/>
              <a:t>Requiere aval de la academia y del Consejo Técnico </a:t>
            </a:r>
            <a:r>
              <a:rPr lang="es-MX" dirty="0"/>
              <a:t>u Órgano Equivalente</a:t>
            </a:r>
          </a:p>
          <a:p>
            <a:pPr marL="0" indent="0" algn="just">
              <a:buNone/>
            </a:pPr>
            <a:r>
              <a:rPr lang="es-MX" sz="2100" dirty="0"/>
              <a:t>FI- Entidades Académicas y DAFBG</a:t>
            </a:r>
          </a:p>
        </p:txBody>
      </p:sp>
      <p:sp>
        <p:nvSpPr>
          <p:cNvPr id="5" name="Marcador de contenido 4">
            <a:extLst>
              <a:ext uri="{FF2B5EF4-FFF2-40B4-BE49-F238E27FC236}">
                <a16:creationId xmlns:a16="http://schemas.microsoft.com/office/drawing/2014/main" id="{8CF476BA-3DC7-4702-B49D-0D799A34C436}"/>
              </a:ext>
            </a:extLst>
          </p:cNvPr>
          <p:cNvSpPr>
            <a:spLocks noGrp="1"/>
          </p:cNvSpPr>
          <p:nvPr>
            <p:ph sz="half" idx="2"/>
          </p:nvPr>
        </p:nvSpPr>
        <p:spPr>
          <a:solidFill>
            <a:schemeClr val="bg2">
              <a:lumMod val="40000"/>
              <a:lumOff val="60000"/>
            </a:schemeClr>
          </a:solidFill>
        </p:spPr>
        <p:txBody>
          <a:bodyPr>
            <a:normAutofit fontScale="92500"/>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Nombre del producto académico</a:t>
            </a:r>
          </a:p>
          <a:p>
            <a:pPr marL="502920" lvl="1" fontAlgn="t">
              <a:spcBef>
                <a:spcPts val="0"/>
              </a:spcBef>
              <a:spcAft>
                <a:spcPts val="0"/>
              </a:spcAft>
            </a:pPr>
            <a:r>
              <a:rPr lang="es-MX" dirty="0"/>
              <a:t>Periodo de elaboración</a:t>
            </a:r>
          </a:p>
          <a:p>
            <a:pPr marL="502920" lvl="1" fontAlgn="t">
              <a:spcBef>
                <a:spcPts val="0"/>
              </a:spcBef>
              <a:spcAft>
                <a:spcPts val="0"/>
              </a:spcAft>
            </a:pPr>
            <a:r>
              <a:rPr lang="es-MX" dirty="0"/>
              <a:t>Fecha de aplicación</a:t>
            </a:r>
          </a:p>
          <a:p>
            <a:pPr marL="502920" lvl="1" fontAlgn="t">
              <a:spcBef>
                <a:spcPts val="0"/>
              </a:spcBef>
              <a:spcAft>
                <a:spcPts val="0"/>
              </a:spcAft>
            </a:pPr>
            <a:r>
              <a:rPr lang="es-MX" dirty="0"/>
              <a:t>Nombre de la academia por área de conocimiento</a:t>
            </a:r>
          </a:p>
          <a:p>
            <a:pPr marL="502920" lvl="1" fontAlgn="t">
              <a:spcBef>
                <a:spcPts val="0"/>
              </a:spcBef>
              <a:spcAft>
                <a:spcPts val="0"/>
              </a:spcAft>
            </a:pPr>
            <a:r>
              <a:rPr lang="es-MX" dirty="0"/>
              <a:t>Nombre de la Asignatura o Experiencia educativa</a:t>
            </a:r>
          </a:p>
          <a:p>
            <a:pPr marL="502920" lvl="1" fontAlgn="t">
              <a:spcBef>
                <a:spcPts val="0"/>
              </a:spcBef>
              <a:spcAft>
                <a:spcPts val="0"/>
              </a:spcAft>
            </a:pPr>
            <a:r>
              <a:rPr lang="es-MX" dirty="0"/>
              <a:t>Variables que integran el producto académico</a:t>
            </a:r>
          </a:p>
        </p:txBody>
      </p:sp>
      <p:pic>
        <p:nvPicPr>
          <p:cNvPr id="6" name="Picture 8" descr="imagenespublicas - Miniaturas">
            <a:extLst>
              <a:ext uri="{FF2B5EF4-FFF2-40B4-BE49-F238E27FC236}">
                <a16:creationId xmlns:a16="http://schemas.microsoft.com/office/drawing/2014/main" id="{D4DE0ED8-749B-4121-BA62-A3F4386CC9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0223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8FB724-FFD2-41FA-9AB3-A790CE07F44B}"/>
              </a:ext>
            </a:extLst>
          </p:cNvPr>
          <p:cNvSpPr>
            <a:spLocks noGrp="1"/>
          </p:cNvSpPr>
          <p:nvPr>
            <p:ph type="title"/>
          </p:nvPr>
        </p:nvSpPr>
        <p:spPr/>
        <p:txBody>
          <a:bodyPr>
            <a:normAutofit fontScale="90000"/>
          </a:bodyPr>
          <a:lstStyle/>
          <a:p>
            <a:r>
              <a:rPr lang="es-ES_tradnl" sz="3100" dirty="0"/>
              <a:t>Organización de encuentros académicos, deportivos y culturales.</a:t>
            </a:r>
            <a:br>
              <a:rPr lang="es-ES_tradnl" sz="3100" dirty="0"/>
            </a:br>
            <a:br>
              <a:rPr lang="es-ES_tradnl" sz="3100" dirty="0"/>
            </a:br>
            <a:r>
              <a:rPr lang="es-ES_tradnl" sz="3100" dirty="0"/>
              <a:t>Exposición oral o actuación de apoyo a la enseñanza</a:t>
            </a:r>
            <a:br>
              <a:rPr lang="es-ES_tradnl" sz="3100" dirty="0"/>
            </a:br>
            <a:br>
              <a:rPr lang="es-ES_tradnl" sz="3100" dirty="0"/>
            </a:br>
            <a:r>
              <a:rPr lang="es-ES_tradnl" sz="3100" dirty="0"/>
              <a:t>Presentaciones artísticas individuales</a:t>
            </a:r>
            <a:endParaRPr lang="es-MX" dirty="0"/>
          </a:p>
        </p:txBody>
      </p:sp>
      <p:sp>
        <p:nvSpPr>
          <p:cNvPr id="3" name="Marcador de contenido 2">
            <a:extLst>
              <a:ext uri="{FF2B5EF4-FFF2-40B4-BE49-F238E27FC236}">
                <a16:creationId xmlns:a16="http://schemas.microsoft.com/office/drawing/2014/main" id="{4A7A082A-6E42-4184-ADDC-0D2513D04D47}"/>
              </a:ext>
            </a:extLst>
          </p:cNvPr>
          <p:cNvSpPr>
            <a:spLocks noGrp="1"/>
          </p:cNvSpPr>
          <p:nvPr>
            <p:ph sz="half" idx="1"/>
          </p:nvPr>
        </p:nvSpPr>
        <p:spPr/>
        <p:txBody>
          <a:bodyPr/>
          <a:lstStyle/>
          <a:p>
            <a:pPr algn="just"/>
            <a:r>
              <a:rPr lang="es-MX" dirty="0"/>
              <a:t>Actividades de apoyo a la formación integral de los alumnos de la Universidad Veracruzana.</a:t>
            </a:r>
            <a:endParaRPr lang="es-ES_tradnl" dirty="0"/>
          </a:p>
          <a:p>
            <a:pPr algn="just"/>
            <a:r>
              <a:rPr lang="es-ES_tradnl" sz="2000" dirty="0"/>
              <a:t>2 subvariables: en la región de adscripción o en una región distinta a la de adscripción.</a:t>
            </a:r>
          </a:p>
          <a:p>
            <a:pPr algn="just"/>
            <a:r>
              <a:rPr lang="es-ES_tradnl" dirty="0"/>
              <a:t>FI- Entidades académicas</a:t>
            </a:r>
            <a:endParaRPr lang="es-ES_tradnl" sz="2000" dirty="0"/>
          </a:p>
          <a:p>
            <a:pPr marL="0" indent="0">
              <a:buNone/>
            </a:pPr>
            <a:endParaRPr lang="es-ES_tradnl" sz="2000" dirty="0"/>
          </a:p>
        </p:txBody>
      </p:sp>
      <p:sp>
        <p:nvSpPr>
          <p:cNvPr id="4" name="Marcador de contenido 3">
            <a:extLst>
              <a:ext uri="{FF2B5EF4-FFF2-40B4-BE49-F238E27FC236}">
                <a16:creationId xmlns:a16="http://schemas.microsoft.com/office/drawing/2014/main" id="{7C8BBC2C-CFD2-4C4F-924E-357600EFAEC4}"/>
              </a:ext>
            </a:extLst>
          </p:cNvPr>
          <p:cNvSpPr>
            <a:spLocks noGrp="1"/>
          </p:cNvSpPr>
          <p:nvPr>
            <p:ph sz="half" idx="2"/>
          </p:nvPr>
        </p:nvSpPr>
        <p:spPr>
          <a:solidFill>
            <a:schemeClr val="bg2">
              <a:lumMod val="40000"/>
              <a:lumOff val="60000"/>
            </a:schemeClr>
          </a:solidFill>
        </p:spPr>
        <p:txBody>
          <a:bodyPr/>
          <a:lstStyle/>
          <a:p>
            <a:pPr marL="0" indent="0">
              <a:buNone/>
            </a:pPr>
            <a:r>
              <a:rPr lang="es-MX" sz="2000" dirty="0"/>
              <a:t>Campos solicitados en el </a:t>
            </a:r>
            <a:r>
              <a:rPr lang="es-MX" sz="2000" dirty="0" err="1"/>
              <a:t>SiCFI</a:t>
            </a:r>
            <a:r>
              <a:rPr lang="es-MX" dirty="0"/>
              <a:t>:</a:t>
            </a:r>
            <a:endParaRPr lang="es-MX" sz="1800" b="0" i="0" u="none" strike="noStrike" dirty="0">
              <a:effectLst/>
              <a:latin typeface="Arial" panose="020B0604020202020204" pitchFamily="34" charset="0"/>
            </a:endParaRPr>
          </a:p>
          <a:p>
            <a:pPr marL="502920" lvl="1" fontAlgn="t">
              <a:spcBef>
                <a:spcPts val="0"/>
              </a:spcBef>
              <a:spcAft>
                <a:spcPts val="0"/>
              </a:spcAft>
            </a:pPr>
            <a:r>
              <a:rPr lang="es-MX" dirty="0"/>
              <a:t>No. de personal</a:t>
            </a:r>
          </a:p>
          <a:p>
            <a:pPr marL="502920" lvl="1" fontAlgn="t">
              <a:spcBef>
                <a:spcPts val="0"/>
              </a:spcBef>
              <a:spcAft>
                <a:spcPts val="0"/>
              </a:spcAft>
            </a:pPr>
            <a:r>
              <a:rPr lang="es-MX" dirty="0"/>
              <a:t>Nombre de los académicos</a:t>
            </a:r>
          </a:p>
          <a:p>
            <a:pPr marL="502920" lvl="1" fontAlgn="t">
              <a:spcBef>
                <a:spcPts val="0"/>
              </a:spcBef>
              <a:spcAft>
                <a:spcPts val="0"/>
              </a:spcAft>
            </a:pPr>
            <a:r>
              <a:rPr lang="es-MX" dirty="0"/>
              <a:t>Nombre del encuentro o Descripción de la participación</a:t>
            </a:r>
          </a:p>
          <a:p>
            <a:pPr marL="502920" lvl="1" fontAlgn="t">
              <a:spcBef>
                <a:spcPts val="0"/>
              </a:spcBef>
              <a:spcAft>
                <a:spcPts val="0"/>
              </a:spcAft>
            </a:pPr>
            <a:r>
              <a:rPr lang="es-MX" dirty="0"/>
              <a:t>Nombre del programa educativo</a:t>
            </a:r>
          </a:p>
          <a:p>
            <a:pPr marL="502920" lvl="1" fontAlgn="t">
              <a:spcBef>
                <a:spcPts val="0"/>
              </a:spcBef>
              <a:spcAft>
                <a:spcPts val="0"/>
              </a:spcAft>
            </a:pPr>
            <a:r>
              <a:rPr lang="es-MX" dirty="0"/>
              <a:t>Fecha de inicio</a:t>
            </a:r>
          </a:p>
          <a:p>
            <a:pPr marL="502920" lvl="1" fontAlgn="t">
              <a:spcBef>
                <a:spcPts val="0"/>
              </a:spcBef>
              <a:spcAft>
                <a:spcPts val="0"/>
              </a:spcAft>
            </a:pPr>
            <a:r>
              <a:rPr lang="es-MX" dirty="0"/>
              <a:t>Fecha de termino</a:t>
            </a:r>
          </a:p>
          <a:p>
            <a:pPr marL="502920" lvl="1" fontAlgn="t">
              <a:spcBef>
                <a:spcPts val="0"/>
              </a:spcBef>
              <a:spcAft>
                <a:spcPts val="0"/>
              </a:spcAft>
            </a:pPr>
            <a:r>
              <a:rPr lang="es-MX" dirty="0"/>
              <a:t>Tipo</a:t>
            </a:r>
          </a:p>
          <a:p>
            <a:endParaRPr lang="es-MX" dirty="0"/>
          </a:p>
        </p:txBody>
      </p:sp>
      <p:pic>
        <p:nvPicPr>
          <p:cNvPr id="5" name="Picture 8" descr="imagenespublicas - Miniaturas">
            <a:extLst>
              <a:ext uri="{FF2B5EF4-FFF2-40B4-BE49-F238E27FC236}">
                <a16:creationId xmlns:a16="http://schemas.microsoft.com/office/drawing/2014/main" id="{26B25DBD-4555-4E0C-809F-D808584D7B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 y="187732"/>
            <a:ext cx="3444229" cy="557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150780"/>
      </p:ext>
    </p:extLst>
  </p:cSld>
  <p:clrMapOvr>
    <a:masterClrMapping/>
  </p:clrMapOvr>
</p:sld>
</file>

<file path=ppt/theme/theme1.xml><?xml version="1.0" encoding="utf-8"?>
<a:theme xmlns:a="http://schemas.openxmlformats.org/drawingml/2006/main" name="Marco">
  <a:themeElements>
    <a:clrScheme name="Personalizado 3">
      <a:dk1>
        <a:srgbClr val="000000"/>
      </a:dk1>
      <a:lt1>
        <a:srgbClr val="FFFFFF"/>
      </a:lt1>
      <a:dk2>
        <a:srgbClr val="545454"/>
      </a:dk2>
      <a:lt2>
        <a:srgbClr val="BFBFBF"/>
      </a:lt2>
      <a:accent1>
        <a:srgbClr val="28AD56"/>
      </a:accent1>
      <a:accent2>
        <a:srgbClr val="18529D"/>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TM03457475[[fn=Marco]]</Template>
  <TotalTime>1877</TotalTime>
  <Words>2882</Words>
  <Application>Microsoft Office PowerPoint</Application>
  <PresentationFormat>Panorámica</PresentationFormat>
  <Paragraphs>279</Paragraphs>
  <Slides>24</Slides>
  <Notes>9</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24</vt:i4>
      </vt:variant>
    </vt:vector>
  </HeadingPairs>
  <TitlesOfParts>
    <vt:vector size="29" baseType="lpstr">
      <vt:lpstr>Arial</vt:lpstr>
      <vt:lpstr>Calibri</vt:lpstr>
      <vt:lpstr>Corbel</vt:lpstr>
      <vt:lpstr>Wingdings 2</vt:lpstr>
      <vt:lpstr>Marco</vt:lpstr>
      <vt:lpstr>Registro de asistentes reunión informativa</vt:lpstr>
      <vt:lpstr>Reunión informativa para las Fuentes de Información</vt:lpstr>
      <vt:lpstr>Fuentes de información</vt:lpstr>
      <vt:lpstr>Ejercicio  2021- 2023</vt:lpstr>
      <vt:lpstr>Proceso</vt:lpstr>
      <vt:lpstr>Indicadores</vt:lpstr>
      <vt:lpstr>Indicadores</vt:lpstr>
      <vt:lpstr>Productos académicos de apoyo al aprendizaje</vt:lpstr>
      <vt:lpstr>Organización de encuentros académicos, deportivos y culturales.  Exposición oral o actuación de apoyo a la enseñanza  Presentaciones artísticas individuales</vt:lpstr>
      <vt:lpstr>Docencia, sin que implique pago adicional, en programas de la oferta educativa formal</vt:lpstr>
      <vt:lpstr>Participación como instructor en cursos y talleres impartidos en el marco de las redes externas de colaboración interinstitucional. (Internacional)</vt:lpstr>
      <vt:lpstr>Contribución en la elaboración y/o en el avance del PLADEA</vt:lpstr>
      <vt:lpstr>Jurado de examen de oposición</vt:lpstr>
      <vt:lpstr>Coordinación Académica designada por Órgano Colegiado de la entidad  Coordinador de Academia por área de conocimiento o línea de investigación</vt:lpstr>
      <vt:lpstr>Formar parte del Consejo Técnico u Órganos Equivalentes</vt:lpstr>
      <vt:lpstr>Organizador de eventos académicos</vt:lpstr>
      <vt:lpstr>Comisión para la conducción de procesos de innovación, internacionalización e interculturalidad en la docencia, así como gestión académica y docente</vt:lpstr>
      <vt:lpstr>Consideraciones generales para la captura</vt:lpstr>
      <vt:lpstr>Fechas</vt:lpstr>
      <vt:lpstr>Recurso de revisión</vt:lpstr>
      <vt:lpstr>Aspectos importantes a considerar</vt:lpstr>
      <vt:lpstr>Página web</vt:lpstr>
      <vt:lpstr>Contactos Tels.  (228) 8175043 y (228) 8421700  Ext. 18300  Horario de atención: Lunes a viernes de 8:00 a 15:00 hrs.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Reunión informativa para las Fuentes de Información</dc:title>
  <dc:creator>DEA06</dc:creator>
  <cp:lastModifiedBy>DEA06</cp:lastModifiedBy>
  <cp:revision>66</cp:revision>
  <dcterms:created xsi:type="dcterms:W3CDTF">2022-04-19T16:26:52Z</dcterms:created>
  <dcterms:modified xsi:type="dcterms:W3CDTF">2022-06-22T14:29:15Z</dcterms:modified>
</cp:coreProperties>
</file>