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58" r:id="rId4"/>
    <p:sldId id="257" r:id="rId5"/>
    <p:sldId id="269" r:id="rId6"/>
    <p:sldId id="259" r:id="rId7"/>
    <p:sldId id="268" r:id="rId8"/>
    <p:sldId id="262" r:id="rId9"/>
    <p:sldId id="263" r:id="rId10"/>
    <p:sldId id="264" r:id="rId11"/>
    <p:sldId id="267" r:id="rId12"/>
    <p:sldId id="265" r:id="rId13"/>
    <p:sldId id="270" r:id="rId14"/>
    <p:sldId id="266" r:id="rId15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8E955-9C90-4284-9505-8D1135745299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FFA786-3EFC-4306-A002-14F5645CBAA4}">
      <dgm:prSet phldrT="[Texto]"/>
      <dgm:spPr>
        <a:solidFill>
          <a:schemeClr val="accent1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Se recibe información</a:t>
          </a:r>
          <a:endParaRPr lang="es-MX" b="1" dirty="0">
            <a:solidFill>
              <a:schemeClr val="tx1"/>
            </a:solidFill>
          </a:endParaRPr>
        </a:p>
      </dgm:t>
    </dgm:pt>
    <dgm:pt modelId="{0FDE462A-C6B1-425E-8DFE-7A2F76DEFAF7}" type="parTrans" cxnId="{5208ECDF-BD42-45A7-B7B3-0D4019B70DB0}">
      <dgm:prSet/>
      <dgm:spPr/>
      <dgm:t>
        <a:bodyPr/>
        <a:lstStyle/>
        <a:p>
          <a:endParaRPr lang="es-MX"/>
        </a:p>
      </dgm:t>
    </dgm:pt>
    <dgm:pt modelId="{744D86A6-1E1D-4F01-9DE3-3C874887511D}" type="sibTrans" cxnId="{5208ECDF-BD42-45A7-B7B3-0D4019B70DB0}">
      <dgm:prSet/>
      <dgm:spPr/>
      <dgm:t>
        <a:bodyPr/>
        <a:lstStyle/>
        <a:p>
          <a:endParaRPr lang="es-MX"/>
        </a:p>
      </dgm:t>
    </dgm:pt>
    <dgm:pt modelId="{A9085F7D-65BD-4493-9BF6-F2F367B482C5}">
      <dgm:prSet phldrT="[Texto]" custT="1"/>
      <dgm:spPr/>
      <dgm:t>
        <a:bodyPr/>
        <a:lstStyle/>
        <a:p>
          <a:r>
            <a:rPr lang="es-ES_tradnl" sz="2000" b="0" dirty="0" smtClean="0">
              <a:solidFill>
                <a:schemeClr val="tx1"/>
              </a:solidFill>
            </a:rPr>
            <a:t>1. SCPI</a:t>
          </a:r>
        </a:p>
        <a:p>
          <a:r>
            <a:rPr lang="es-ES_tradnl" sz="2000" b="0" dirty="0" smtClean="0">
              <a:solidFill>
                <a:schemeClr val="tx1"/>
              </a:solidFill>
            </a:rPr>
            <a:t>2. SICAA</a:t>
          </a:r>
        </a:p>
        <a:p>
          <a:r>
            <a:rPr lang="es-ES_tradnl" sz="2000" b="0" dirty="0" smtClean="0">
              <a:solidFill>
                <a:schemeClr val="tx1"/>
              </a:solidFill>
            </a:rPr>
            <a:t>3. Excel</a:t>
          </a:r>
          <a:endParaRPr lang="es-MX" sz="2000" b="0" dirty="0">
            <a:solidFill>
              <a:schemeClr val="tx1"/>
            </a:solidFill>
          </a:endParaRPr>
        </a:p>
      </dgm:t>
    </dgm:pt>
    <dgm:pt modelId="{DB03ED94-8D2C-485D-8495-30D256336E9B}" type="parTrans" cxnId="{DB278BC1-DC7A-4FEA-B201-207D92C107D2}">
      <dgm:prSet/>
      <dgm:spPr/>
      <dgm:t>
        <a:bodyPr/>
        <a:lstStyle/>
        <a:p>
          <a:endParaRPr lang="es-MX"/>
        </a:p>
      </dgm:t>
    </dgm:pt>
    <dgm:pt modelId="{25E0B6DD-4499-4F4B-980B-6E6087B01BE4}" type="sibTrans" cxnId="{DB278BC1-DC7A-4FEA-B201-207D92C107D2}">
      <dgm:prSet/>
      <dgm:spPr/>
      <dgm:t>
        <a:bodyPr/>
        <a:lstStyle/>
        <a:p>
          <a:endParaRPr lang="es-MX"/>
        </a:p>
      </dgm:t>
    </dgm:pt>
    <dgm:pt modelId="{41AB7332-48D4-475A-B3C3-CB4FDC4F4757}">
      <dgm:prSet phldrT="[Texto]"/>
      <dgm:spPr>
        <a:solidFill>
          <a:schemeClr val="accent1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Revisión</a:t>
          </a:r>
          <a:endParaRPr lang="es-MX" b="1" dirty="0">
            <a:solidFill>
              <a:schemeClr val="tx1"/>
            </a:solidFill>
          </a:endParaRPr>
        </a:p>
      </dgm:t>
    </dgm:pt>
    <dgm:pt modelId="{12C42222-984C-4F27-A10E-60D1D209D823}" type="parTrans" cxnId="{024F483B-0F7B-43A7-BD5C-804ACAA63AEE}">
      <dgm:prSet/>
      <dgm:spPr/>
      <dgm:t>
        <a:bodyPr/>
        <a:lstStyle/>
        <a:p>
          <a:endParaRPr lang="es-MX"/>
        </a:p>
      </dgm:t>
    </dgm:pt>
    <dgm:pt modelId="{9D60D2A4-3B7F-469D-B188-DB3B90928232}" type="sibTrans" cxnId="{024F483B-0F7B-43A7-BD5C-804ACAA63AEE}">
      <dgm:prSet/>
      <dgm:spPr/>
      <dgm:t>
        <a:bodyPr/>
        <a:lstStyle/>
        <a:p>
          <a:endParaRPr lang="es-MX"/>
        </a:p>
      </dgm:t>
    </dgm:pt>
    <dgm:pt modelId="{969C77F7-F769-4BCA-A78F-F56541FF7C9B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1. Verificar que la actividad reportada corresponda al indicador solicitado</a:t>
          </a:r>
          <a:endParaRPr lang="es-MX" sz="1400" dirty="0">
            <a:solidFill>
              <a:schemeClr val="tx1"/>
            </a:solidFill>
          </a:endParaRPr>
        </a:p>
      </dgm:t>
    </dgm:pt>
    <dgm:pt modelId="{ECFEE1C7-C582-415B-B170-286D60561B44}" type="parTrans" cxnId="{3AF916C1-50D9-4E9B-B901-4222C68AD92A}">
      <dgm:prSet/>
      <dgm:spPr/>
      <dgm:t>
        <a:bodyPr/>
        <a:lstStyle/>
        <a:p>
          <a:endParaRPr lang="es-MX"/>
        </a:p>
      </dgm:t>
    </dgm:pt>
    <dgm:pt modelId="{C7BD9EDD-01BB-454D-84D1-FD2C50C264E6}" type="sibTrans" cxnId="{3AF916C1-50D9-4E9B-B901-4222C68AD92A}">
      <dgm:prSet/>
      <dgm:spPr/>
      <dgm:t>
        <a:bodyPr/>
        <a:lstStyle/>
        <a:p>
          <a:endParaRPr lang="es-MX"/>
        </a:p>
      </dgm:t>
    </dgm:pt>
    <dgm:pt modelId="{DB78FB81-B5CA-4AF3-A6FB-2D0E8D89719C}">
      <dgm:prSet phldrT="[Texto]"/>
      <dgm:spPr>
        <a:solidFill>
          <a:schemeClr val="accent1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</a:rPr>
            <a:t>Separación</a:t>
          </a:r>
          <a:endParaRPr lang="es-MX" b="1" dirty="0">
            <a:solidFill>
              <a:schemeClr val="tx1"/>
            </a:solidFill>
          </a:endParaRPr>
        </a:p>
      </dgm:t>
    </dgm:pt>
    <dgm:pt modelId="{E3F1BE20-8E4A-4894-97B5-FC528AC378F6}" type="parTrans" cxnId="{765A4C3B-FE16-4FD6-AE11-8CC20BBC6AA7}">
      <dgm:prSet/>
      <dgm:spPr/>
      <dgm:t>
        <a:bodyPr/>
        <a:lstStyle/>
        <a:p>
          <a:endParaRPr lang="es-MX"/>
        </a:p>
      </dgm:t>
    </dgm:pt>
    <dgm:pt modelId="{91D5F4EA-FD88-4731-B3E6-7A2E837B6737}" type="sibTrans" cxnId="{765A4C3B-FE16-4FD6-AE11-8CC20BBC6AA7}">
      <dgm:prSet/>
      <dgm:spPr/>
      <dgm:t>
        <a:bodyPr/>
        <a:lstStyle/>
        <a:p>
          <a:endParaRPr lang="es-MX"/>
        </a:p>
      </dgm:t>
    </dgm:pt>
    <dgm:pt modelId="{59160539-F2E8-4661-8CFB-2725596A715C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1. Registros correctos : son procesados e incorporados a la base de datos correspondiente para que aparezcan en el Sistema de PEDPA y PEDEA.</a:t>
          </a:r>
        </a:p>
        <a:p>
          <a:endParaRPr lang="es-ES_tradnl" dirty="0" smtClean="0">
            <a:solidFill>
              <a:schemeClr val="tx1"/>
            </a:solidFill>
          </a:endParaRPr>
        </a:p>
        <a:p>
          <a:r>
            <a:rPr lang="es-ES_tradnl" dirty="0" smtClean="0">
              <a:solidFill>
                <a:schemeClr val="tx1"/>
              </a:solidFill>
            </a:rPr>
            <a:t>2. Registros que presentan inconsistencias: serán notificadas a la fuente de información correspondiente mediante correo electrónico para que realice la corrección o justifique los criterios tomados en cuenta para dicha captura.</a:t>
          </a:r>
          <a:endParaRPr lang="es-MX" dirty="0">
            <a:solidFill>
              <a:schemeClr val="tx1"/>
            </a:solidFill>
          </a:endParaRPr>
        </a:p>
      </dgm:t>
    </dgm:pt>
    <dgm:pt modelId="{3917A3E5-0A02-4631-82B2-68C9598F54C3}" type="parTrans" cxnId="{1F912C1C-8068-4E73-BBE3-E91D8A23DA4B}">
      <dgm:prSet/>
      <dgm:spPr/>
      <dgm:t>
        <a:bodyPr/>
        <a:lstStyle/>
        <a:p>
          <a:endParaRPr lang="es-MX"/>
        </a:p>
      </dgm:t>
    </dgm:pt>
    <dgm:pt modelId="{21B268E2-2F37-421E-835E-06D1D9696C8E}" type="sibTrans" cxnId="{1F912C1C-8068-4E73-BBE3-E91D8A23DA4B}">
      <dgm:prSet/>
      <dgm:spPr/>
      <dgm:t>
        <a:bodyPr/>
        <a:lstStyle/>
        <a:p>
          <a:endParaRPr lang="es-MX"/>
        </a:p>
      </dgm:t>
    </dgm:pt>
    <dgm:pt modelId="{5DF8FB9E-5784-4FD3-A849-8693BB279D06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2. Que no existan registros duplicados</a:t>
          </a:r>
          <a:endParaRPr lang="es-MX" sz="1400" dirty="0">
            <a:solidFill>
              <a:schemeClr val="tx1"/>
            </a:solidFill>
          </a:endParaRPr>
        </a:p>
      </dgm:t>
    </dgm:pt>
    <dgm:pt modelId="{C21A3042-3667-4B57-AB20-8B77D4C36EBE}" type="parTrans" cxnId="{A4EEA3FC-67EA-4201-B37D-86C7360A88EA}">
      <dgm:prSet/>
      <dgm:spPr/>
      <dgm:t>
        <a:bodyPr/>
        <a:lstStyle/>
        <a:p>
          <a:endParaRPr lang="es-MX"/>
        </a:p>
      </dgm:t>
    </dgm:pt>
    <dgm:pt modelId="{9640DB59-E377-46F8-AF77-A39C01EF0F06}" type="sibTrans" cxnId="{A4EEA3FC-67EA-4201-B37D-86C7360A88EA}">
      <dgm:prSet/>
      <dgm:spPr/>
      <dgm:t>
        <a:bodyPr/>
        <a:lstStyle/>
        <a:p>
          <a:endParaRPr lang="es-MX"/>
        </a:p>
      </dgm:t>
    </dgm:pt>
    <dgm:pt modelId="{41B3E65A-4014-4987-A44D-57F02D56AE91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3. No colocar una descripción incorrecta o incompleta en cualquier actividad</a:t>
          </a:r>
        </a:p>
        <a:p>
          <a:r>
            <a:rPr lang="es-MX" sz="1400" dirty="0" smtClean="0">
              <a:solidFill>
                <a:schemeClr val="tx1"/>
              </a:solidFill>
            </a:rPr>
            <a:t>4. Verificar números de personal</a:t>
          </a:r>
        </a:p>
        <a:p>
          <a:r>
            <a:rPr lang="es-ES_tradnl" sz="1400" dirty="0" smtClean="0">
              <a:solidFill>
                <a:schemeClr val="tx1"/>
              </a:solidFill>
            </a:rPr>
            <a:t>5. Revisar fechas y puntajes</a:t>
          </a:r>
          <a:endParaRPr lang="es-MX" sz="1400" dirty="0">
            <a:solidFill>
              <a:schemeClr val="tx1"/>
            </a:solidFill>
          </a:endParaRPr>
        </a:p>
      </dgm:t>
    </dgm:pt>
    <dgm:pt modelId="{FFE7C74C-D641-4DFA-BB0E-F842699F08F3}" type="parTrans" cxnId="{6C69DE2C-087C-4941-9930-61D93ED9C8EA}">
      <dgm:prSet/>
      <dgm:spPr/>
      <dgm:t>
        <a:bodyPr/>
        <a:lstStyle/>
        <a:p>
          <a:endParaRPr lang="es-MX"/>
        </a:p>
      </dgm:t>
    </dgm:pt>
    <dgm:pt modelId="{35429E13-5B79-4C64-8355-5B00A8D35E60}" type="sibTrans" cxnId="{6C69DE2C-087C-4941-9930-61D93ED9C8EA}">
      <dgm:prSet/>
      <dgm:spPr/>
      <dgm:t>
        <a:bodyPr/>
        <a:lstStyle/>
        <a:p>
          <a:endParaRPr lang="es-MX"/>
        </a:p>
      </dgm:t>
    </dgm:pt>
    <dgm:pt modelId="{570CCEB5-7D5A-4BC2-BE60-C39A217479EF}" type="pres">
      <dgm:prSet presAssocID="{9D88E955-9C90-4284-9505-8D1135745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89E0DF3-A935-4571-9685-48F340D7C0FB}" type="pres">
      <dgm:prSet presAssocID="{99FFA786-3EFC-4306-A002-14F5645CBAA4}" presName="compositeNode" presStyleCnt="0">
        <dgm:presLayoutVars>
          <dgm:bulletEnabled val="1"/>
        </dgm:presLayoutVars>
      </dgm:prSet>
      <dgm:spPr/>
    </dgm:pt>
    <dgm:pt modelId="{1490C821-D44F-4DBE-8855-36CC27A046D3}" type="pres">
      <dgm:prSet presAssocID="{99FFA786-3EFC-4306-A002-14F5645CBAA4}" presName="bgRect" presStyleLbl="node1" presStyleIdx="0" presStyleCnt="3"/>
      <dgm:spPr/>
      <dgm:t>
        <a:bodyPr/>
        <a:lstStyle/>
        <a:p>
          <a:endParaRPr lang="es-MX"/>
        </a:p>
      </dgm:t>
    </dgm:pt>
    <dgm:pt modelId="{51CF27DD-83D0-450B-9817-96435B6F3AFF}" type="pres">
      <dgm:prSet presAssocID="{99FFA786-3EFC-4306-A002-14F5645CBAA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FA0290-717A-42D9-A875-13E716C4BEC5}" type="pres">
      <dgm:prSet presAssocID="{99FFA786-3EFC-4306-A002-14F5645CBAA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AFF74-48F0-48D2-A9FB-6A1D78A9445B}" type="pres">
      <dgm:prSet presAssocID="{744D86A6-1E1D-4F01-9DE3-3C874887511D}" presName="hSp" presStyleCnt="0"/>
      <dgm:spPr/>
    </dgm:pt>
    <dgm:pt modelId="{9D75708C-3E4B-443B-AC72-4939BA5907C2}" type="pres">
      <dgm:prSet presAssocID="{744D86A6-1E1D-4F01-9DE3-3C874887511D}" presName="vProcSp" presStyleCnt="0"/>
      <dgm:spPr/>
    </dgm:pt>
    <dgm:pt modelId="{1F861CE4-C036-4496-9709-150E39C8B29A}" type="pres">
      <dgm:prSet presAssocID="{744D86A6-1E1D-4F01-9DE3-3C874887511D}" presName="vSp1" presStyleCnt="0"/>
      <dgm:spPr/>
    </dgm:pt>
    <dgm:pt modelId="{45F896B4-EFE8-479F-A60A-16C6AB2FA974}" type="pres">
      <dgm:prSet presAssocID="{744D86A6-1E1D-4F01-9DE3-3C874887511D}" presName="simulatedConn" presStyleLbl="solidFgAcc1" presStyleIdx="0" presStyleCnt="2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3E0D4-21EB-4AB7-98A2-1159541D40F4}" type="pres">
      <dgm:prSet presAssocID="{744D86A6-1E1D-4F01-9DE3-3C874887511D}" presName="vSp2" presStyleCnt="0"/>
      <dgm:spPr/>
    </dgm:pt>
    <dgm:pt modelId="{53CEC916-4C91-4464-AD54-F12CFC98B0B8}" type="pres">
      <dgm:prSet presAssocID="{744D86A6-1E1D-4F01-9DE3-3C874887511D}" presName="sibTrans" presStyleCnt="0"/>
      <dgm:spPr/>
    </dgm:pt>
    <dgm:pt modelId="{8BE2945E-9E71-445C-98B9-730399338CC9}" type="pres">
      <dgm:prSet presAssocID="{41AB7332-48D4-475A-B3C3-CB4FDC4F4757}" presName="compositeNode" presStyleCnt="0">
        <dgm:presLayoutVars>
          <dgm:bulletEnabled val="1"/>
        </dgm:presLayoutVars>
      </dgm:prSet>
      <dgm:spPr/>
    </dgm:pt>
    <dgm:pt modelId="{8BD59F23-4BCA-4176-9AD9-FEBB6D11DD51}" type="pres">
      <dgm:prSet presAssocID="{41AB7332-48D4-475A-B3C3-CB4FDC4F4757}" presName="bgRect" presStyleLbl="node1" presStyleIdx="1" presStyleCnt="3"/>
      <dgm:spPr/>
      <dgm:t>
        <a:bodyPr/>
        <a:lstStyle/>
        <a:p>
          <a:endParaRPr lang="es-MX"/>
        </a:p>
      </dgm:t>
    </dgm:pt>
    <dgm:pt modelId="{66102758-EEFF-4B0B-8D4D-519A226AAA53}" type="pres">
      <dgm:prSet presAssocID="{41AB7332-48D4-475A-B3C3-CB4FDC4F475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6FA1F3-9D4C-4D4C-B0FC-B0BD27DDEACA}" type="pres">
      <dgm:prSet presAssocID="{41AB7332-48D4-475A-B3C3-CB4FDC4F47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D69BFC-558B-4745-BF2B-C2DA86C05714}" type="pres">
      <dgm:prSet presAssocID="{9D60D2A4-3B7F-469D-B188-DB3B90928232}" presName="hSp" presStyleCnt="0"/>
      <dgm:spPr/>
    </dgm:pt>
    <dgm:pt modelId="{F00E8CC9-CB8A-4DBC-ABC0-11ABAB8F4444}" type="pres">
      <dgm:prSet presAssocID="{9D60D2A4-3B7F-469D-B188-DB3B90928232}" presName="vProcSp" presStyleCnt="0"/>
      <dgm:spPr/>
    </dgm:pt>
    <dgm:pt modelId="{A502F975-9E0E-4384-8D2E-B491FA5E4AA2}" type="pres">
      <dgm:prSet presAssocID="{9D60D2A4-3B7F-469D-B188-DB3B90928232}" presName="vSp1" presStyleCnt="0"/>
      <dgm:spPr/>
    </dgm:pt>
    <dgm:pt modelId="{F5C1C4A6-30C8-45F2-BB9F-2BD9251C04F5}" type="pres">
      <dgm:prSet presAssocID="{9D60D2A4-3B7F-469D-B188-DB3B90928232}" presName="simulatedConn" presStyleLbl="solidFgAcc1" presStyleIdx="1" presStyleCnt="2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B9C62D41-B962-497E-A9A1-14DF2732495E}" type="pres">
      <dgm:prSet presAssocID="{9D60D2A4-3B7F-469D-B188-DB3B90928232}" presName="vSp2" presStyleCnt="0"/>
      <dgm:spPr/>
    </dgm:pt>
    <dgm:pt modelId="{13B33097-C8DC-4354-BD50-A39ABA676C3F}" type="pres">
      <dgm:prSet presAssocID="{9D60D2A4-3B7F-469D-B188-DB3B90928232}" presName="sibTrans" presStyleCnt="0"/>
      <dgm:spPr/>
    </dgm:pt>
    <dgm:pt modelId="{0E14681A-57A8-4EF6-AE1D-06BB99698C29}" type="pres">
      <dgm:prSet presAssocID="{DB78FB81-B5CA-4AF3-A6FB-2D0E8D89719C}" presName="compositeNode" presStyleCnt="0">
        <dgm:presLayoutVars>
          <dgm:bulletEnabled val="1"/>
        </dgm:presLayoutVars>
      </dgm:prSet>
      <dgm:spPr/>
    </dgm:pt>
    <dgm:pt modelId="{B44DBB18-726B-40FC-8A7C-AFE9705B7DD4}" type="pres">
      <dgm:prSet presAssocID="{DB78FB81-B5CA-4AF3-A6FB-2D0E8D89719C}" presName="bgRect" presStyleLbl="node1" presStyleIdx="2" presStyleCnt="3"/>
      <dgm:spPr/>
      <dgm:t>
        <a:bodyPr/>
        <a:lstStyle/>
        <a:p>
          <a:endParaRPr lang="es-MX"/>
        </a:p>
      </dgm:t>
    </dgm:pt>
    <dgm:pt modelId="{3952F552-76D6-4E22-9D84-95ED33F27803}" type="pres">
      <dgm:prSet presAssocID="{DB78FB81-B5CA-4AF3-A6FB-2D0E8D89719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866A7C-97F2-45C5-8F85-84E7B3E6F907}" type="pres">
      <dgm:prSet presAssocID="{DB78FB81-B5CA-4AF3-A6FB-2D0E8D89719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F912C1C-8068-4E73-BBE3-E91D8A23DA4B}" srcId="{DB78FB81-B5CA-4AF3-A6FB-2D0E8D89719C}" destId="{59160539-F2E8-4661-8CFB-2725596A715C}" srcOrd="0" destOrd="0" parTransId="{3917A3E5-0A02-4631-82B2-68C9598F54C3}" sibTransId="{21B268E2-2F37-421E-835E-06D1D9696C8E}"/>
    <dgm:cxn modelId="{20031197-687F-4531-B69E-83F063AC7054}" type="presOf" srcId="{41AB7332-48D4-475A-B3C3-CB4FDC4F4757}" destId="{8BD59F23-4BCA-4176-9AD9-FEBB6D11DD51}" srcOrd="0" destOrd="0" presId="urn:microsoft.com/office/officeart/2005/8/layout/hProcess7"/>
    <dgm:cxn modelId="{C28AF778-221F-4AA8-9B71-46CF37D82BAD}" type="presOf" srcId="{969C77F7-F769-4BCA-A78F-F56541FF7C9B}" destId="{FC6FA1F3-9D4C-4D4C-B0FC-B0BD27DDEACA}" srcOrd="0" destOrd="0" presId="urn:microsoft.com/office/officeart/2005/8/layout/hProcess7"/>
    <dgm:cxn modelId="{DB278BC1-DC7A-4FEA-B201-207D92C107D2}" srcId="{99FFA786-3EFC-4306-A002-14F5645CBAA4}" destId="{A9085F7D-65BD-4493-9BF6-F2F367B482C5}" srcOrd="0" destOrd="0" parTransId="{DB03ED94-8D2C-485D-8495-30D256336E9B}" sibTransId="{25E0B6DD-4499-4F4B-980B-6E6087B01BE4}"/>
    <dgm:cxn modelId="{3AF916C1-50D9-4E9B-B901-4222C68AD92A}" srcId="{41AB7332-48D4-475A-B3C3-CB4FDC4F4757}" destId="{969C77F7-F769-4BCA-A78F-F56541FF7C9B}" srcOrd="0" destOrd="0" parTransId="{ECFEE1C7-C582-415B-B170-286D60561B44}" sibTransId="{C7BD9EDD-01BB-454D-84D1-FD2C50C264E6}"/>
    <dgm:cxn modelId="{78D9DE33-6054-4E8E-8692-15CB20E3B142}" type="presOf" srcId="{DB78FB81-B5CA-4AF3-A6FB-2D0E8D89719C}" destId="{3952F552-76D6-4E22-9D84-95ED33F27803}" srcOrd="1" destOrd="0" presId="urn:microsoft.com/office/officeart/2005/8/layout/hProcess7"/>
    <dgm:cxn modelId="{765A4C3B-FE16-4FD6-AE11-8CC20BBC6AA7}" srcId="{9D88E955-9C90-4284-9505-8D1135745299}" destId="{DB78FB81-B5CA-4AF3-A6FB-2D0E8D89719C}" srcOrd="2" destOrd="0" parTransId="{E3F1BE20-8E4A-4894-97B5-FC528AC378F6}" sibTransId="{91D5F4EA-FD88-4731-B3E6-7A2E837B6737}"/>
    <dgm:cxn modelId="{075CD289-A52B-44B5-8FB8-5AAB4F68D16E}" type="presOf" srcId="{41B3E65A-4014-4987-A44D-57F02D56AE91}" destId="{FC6FA1F3-9D4C-4D4C-B0FC-B0BD27DDEACA}" srcOrd="0" destOrd="2" presId="urn:microsoft.com/office/officeart/2005/8/layout/hProcess7"/>
    <dgm:cxn modelId="{3B781D2F-BB66-413F-920D-0BD7CA9D1E73}" type="presOf" srcId="{5DF8FB9E-5784-4FD3-A849-8693BB279D06}" destId="{FC6FA1F3-9D4C-4D4C-B0FC-B0BD27DDEACA}" srcOrd="0" destOrd="1" presId="urn:microsoft.com/office/officeart/2005/8/layout/hProcess7"/>
    <dgm:cxn modelId="{7DD3E978-A135-48EA-BC13-F94940BC6D4C}" type="presOf" srcId="{DB78FB81-B5CA-4AF3-A6FB-2D0E8D89719C}" destId="{B44DBB18-726B-40FC-8A7C-AFE9705B7DD4}" srcOrd="0" destOrd="0" presId="urn:microsoft.com/office/officeart/2005/8/layout/hProcess7"/>
    <dgm:cxn modelId="{5208ECDF-BD42-45A7-B7B3-0D4019B70DB0}" srcId="{9D88E955-9C90-4284-9505-8D1135745299}" destId="{99FFA786-3EFC-4306-A002-14F5645CBAA4}" srcOrd="0" destOrd="0" parTransId="{0FDE462A-C6B1-425E-8DFE-7A2F76DEFAF7}" sibTransId="{744D86A6-1E1D-4F01-9DE3-3C874887511D}"/>
    <dgm:cxn modelId="{6C69DE2C-087C-4941-9930-61D93ED9C8EA}" srcId="{41AB7332-48D4-475A-B3C3-CB4FDC4F4757}" destId="{41B3E65A-4014-4987-A44D-57F02D56AE91}" srcOrd="2" destOrd="0" parTransId="{FFE7C74C-D641-4DFA-BB0E-F842699F08F3}" sibTransId="{35429E13-5B79-4C64-8355-5B00A8D35E60}"/>
    <dgm:cxn modelId="{78120435-281C-4A65-B654-8F158895E7E2}" type="presOf" srcId="{41AB7332-48D4-475A-B3C3-CB4FDC4F4757}" destId="{66102758-EEFF-4B0B-8D4D-519A226AAA53}" srcOrd="1" destOrd="0" presId="urn:microsoft.com/office/officeart/2005/8/layout/hProcess7"/>
    <dgm:cxn modelId="{0FCF7115-5B92-48BD-9477-2854AC1AD0F9}" type="presOf" srcId="{A9085F7D-65BD-4493-9BF6-F2F367B482C5}" destId="{61FA0290-717A-42D9-A875-13E716C4BEC5}" srcOrd="0" destOrd="0" presId="urn:microsoft.com/office/officeart/2005/8/layout/hProcess7"/>
    <dgm:cxn modelId="{024F483B-0F7B-43A7-BD5C-804ACAA63AEE}" srcId="{9D88E955-9C90-4284-9505-8D1135745299}" destId="{41AB7332-48D4-475A-B3C3-CB4FDC4F4757}" srcOrd="1" destOrd="0" parTransId="{12C42222-984C-4F27-A10E-60D1D209D823}" sibTransId="{9D60D2A4-3B7F-469D-B188-DB3B90928232}"/>
    <dgm:cxn modelId="{C30AFCEB-89CA-476B-AE82-A11781348685}" type="presOf" srcId="{9D88E955-9C90-4284-9505-8D1135745299}" destId="{570CCEB5-7D5A-4BC2-BE60-C39A217479EF}" srcOrd="0" destOrd="0" presId="urn:microsoft.com/office/officeart/2005/8/layout/hProcess7"/>
    <dgm:cxn modelId="{4DC00CFB-C21E-4AFD-8043-449A847F4F11}" type="presOf" srcId="{99FFA786-3EFC-4306-A002-14F5645CBAA4}" destId="{51CF27DD-83D0-450B-9817-96435B6F3AFF}" srcOrd="1" destOrd="0" presId="urn:microsoft.com/office/officeart/2005/8/layout/hProcess7"/>
    <dgm:cxn modelId="{B0665126-72F2-4773-91AA-1C2FCB145322}" type="presOf" srcId="{99FFA786-3EFC-4306-A002-14F5645CBAA4}" destId="{1490C821-D44F-4DBE-8855-36CC27A046D3}" srcOrd="0" destOrd="0" presId="urn:microsoft.com/office/officeart/2005/8/layout/hProcess7"/>
    <dgm:cxn modelId="{58916C96-5992-4071-BE30-6C5684B34B11}" type="presOf" srcId="{59160539-F2E8-4661-8CFB-2725596A715C}" destId="{E5866A7C-97F2-45C5-8F85-84E7B3E6F907}" srcOrd="0" destOrd="0" presId="urn:microsoft.com/office/officeart/2005/8/layout/hProcess7"/>
    <dgm:cxn modelId="{A4EEA3FC-67EA-4201-B37D-86C7360A88EA}" srcId="{41AB7332-48D4-475A-B3C3-CB4FDC4F4757}" destId="{5DF8FB9E-5784-4FD3-A849-8693BB279D06}" srcOrd="1" destOrd="0" parTransId="{C21A3042-3667-4B57-AB20-8B77D4C36EBE}" sibTransId="{9640DB59-E377-46F8-AF77-A39C01EF0F06}"/>
    <dgm:cxn modelId="{0A5400DE-B086-44A2-9476-0EF9C685DFC6}" type="presParOf" srcId="{570CCEB5-7D5A-4BC2-BE60-C39A217479EF}" destId="{F89E0DF3-A935-4571-9685-48F340D7C0FB}" srcOrd="0" destOrd="0" presId="urn:microsoft.com/office/officeart/2005/8/layout/hProcess7"/>
    <dgm:cxn modelId="{F62C942C-2D1E-46F9-972B-0B02EC634496}" type="presParOf" srcId="{F89E0DF3-A935-4571-9685-48F340D7C0FB}" destId="{1490C821-D44F-4DBE-8855-36CC27A046D3}" srcOrd="0" destOrd="0" presId="urn:microsoft.com/office/officeart/2005/8/layout/hProcess7"/>
    <dgm:cxn modelId="{F492657A-8B57-41AF-B2B2-B977DD977290}" type="presParOf" srcId="{F89E0DF3-A935-4571-9685-48F340D7C0FB}" destId="{51CF27DD-83D0-450B-9817-96435B6F3AFF}" srcOrd="1" destOrd="0" presId="urn:microsoft.com/office/officeart/2005/8/layout/hProcess7"/>
    <dgm:cxn modelId="{B806E22E-C8E6-45B4-9ECB-726A123894E7}" type="presParOf" srcId="{F89E0DF3-A935-4571-9685-48F340D7C0FB}" destId="{61FA0290-717A-42D9-A875-13E716C4BEC5}" srcOrd="2" destOrd="0" presId="urn:microsoft.com/office/officeart/2005/8/layout/hProcess7"/>
    <dgm:cxn modelId="{A96E75C7-2261-4B30-8CA4-E43132A010AE}" type="presParOf" srcId="{570CCEB5-7D5A-4BC2-BE60-C39A217479EF}" destId="{406AFF74-48F0-48D2-A9FB-6A1D78A9445B}" srcOrd="1" destOrd="0" presId="urn:microsoft.com/office/officeart/2005/8/layout/hProcess7"/>
    <dgm:cxn modelId="{C3C4BF63-3BB4-447B-BF04-3170F33E74F4}" type="presParOf" srcId="{570CCEB5-7D5A-4BC2-BE60-C39A217479EF}" destId="{9D75708C-3E4B-443B-AC72-4939BA5907C2}" srcOrd="2" destOrd="0" presId="urn:microsoft.com/office/officeart/2005/8/layout/hProcess7"/>
    <dgm:cxn modelId="{BA510A77-5DCB-48C6-973C-70B48E016928}" type="presParOf" srcId="{9D75708C-3E4B-443B-AC72-4939BA5907C2}" destId="{1F861CE4-C036-4496-9709-150E39C8B29A}" srcOrd="0" destOrd="0" presId="urn:microsoft.com/office/officeart/2005/8/layout/hProcess7"/>
    <dgm:cxn modelId="{9773729D-EB67-4335-8A93-420B1EC2A403}" type="presParOf" srcId="{9D75708C-3E4B-443B-AC72-4939BA5907C2}" destId="{45F896B4-EFE8-479F-A60A-16C6AB2FA974}" srcOrd="1" destOrd="0" presId="urn:microsoft.com/office/officeart/2005/8/layout/hProcess7"/>
    <dgm:cxn modelId="{3ADBB5F0-EB3B-4C2C-A8FE-5998226091C0}" type="presParOf" srcId="{9D75708C-3E4B-443B-AC72-4939BA5907C2}" destId="{F993E0D4-21EB-4AB7-98A2-1159541D40F4}" srcOrd="2" destOrd="0" presId="urn:microsoft.com/office/officeart/2005/8/layout/hProcess7"/>
    <dgm:cxn modelId="{45B51633-F15D-42CC-BDCA-6212B1E31E51}" type="presParOf" srcId="{570CCEB5-7D5A-4BC2-BE60-C39A217479EF}" destId="{53CEC916-4C91-4464-AD54-F12CFC98B0B8}" srcOrd="3" destOrd="0" presId="urn:microsoft.com/office/officeart/2005/8/layout/hProcess7"/>
    <dgm:cxn modelId="{A72A30F9-7769-4078-954A-79CA4BE9A23A}" type="presParOf" srcId="{570CCEB5-7D5A-4BC2-BE60-C39A217479EF}" destId="{8BE2945E-9E71-445C-98B9-730399338CC9}" srcOrd="4" destOrd="0" presId="urn:microsoft.com/office/officeart/2005/8/layout/hProcess7"/>
    <dgm:cxn modelId="{BA9B5E8C-1F10-49AB-AAA2-E6034B0E2A94}" type="presParOf" srcId="{8BE2945E-9E71-445C-98B9-730399338CC9}" destId="{8BD59F23-4BCA-4176-9AD9-FEBB6D11DD51}" srcOrd="0" destOrd="0" presId="urn:microsoft.com/office/officeart/2005/8/layout/hProcess7"/>
    <dgm:cxn modelId="{8CAFCAF4-C020-47CF-B0B2-0C1A65B23087}" type="presParOf" srcId="{8BE2945E-9E71-445C-98B9-730399338CC9}" destId="{66102758-EEFF-4B0B-8D4D-519A226AAA53}" srcOrd="1" destOrd="0" presId="urn:microsoft.com/office/officeart/2005/8/layout/hProcess7"/>
    <dgm:cxn modelId="{BD3C35A9-6682-41D3-A31F-C8FDEFBBB111}" type="presParOf" srcId="{8BE2945E-9E71-445C-98B9-730399338CC9}" destId="{FC6FA1F3-9D4C-4D4C-B0FC-B0BD27DDEACA}" srcOrd="2" destOrd="0" presId="urn:microsoft.com/office/officeart/2005/8/layout/hProcess7"/>
    <dgm:cxn modelId="{06E1EF06-40FF-42C7-A7CC-1BECB8D3423D}" type="presParOf" srcId="{570CCEB5-7D5A-4BC2-BE60-C39A217479EF}" destId="{65D69BFC-558B-4745-BF2B-C2DA86C05714}" srcOrd="5" destOrd="0" presId="urn:microsoft.com/office/officeart/2005/8/layout/hProcess7"/>
    <dgm:cxn modelId="{9FA525A1-1D71-456D-9344-A6550AAEE0E7}" type="presParOf" srcId="{570CCEB5-7D5A-4BC2-BE60-C39A217479EF}" destId="{F00E8CC9-CB8A-4DBC-ABC0-11ABAB8F4444}" srcOrd="6" destOrd="0" presId="urn:microsoft.com/office/officeart/2005/8/layout/hProcess7"/>
    <dgm:cxn modelId="{031A715F-6B75-40E0-B66A-69F194F54581}" type="presParOf" srcId="{F00E8CC9-CB8A-4DBC-ABC0-11ABAB8F4444}" destId="{A502F975-9E0E-4384-8D2E-B491FA5E4AA2}" srcOrd="0" destOrd="0" presId="urn:microsoft.com/office/officeart/2005/8/layout/hProcess7"/>
    <dgm:cxn modelId="{0B4A7487-A587-4185-909A-489DE54E5C34}" type="presParOf" srcId="{F00E8CC9-CB8A-4DBC-ABC0-11ABAB8F4444}" destId="{F5C1C4A6-30C8-45F2-BB9F-2BD9251C04F5}" srcOrd="1" destOrd="0" presId="urn:microsoft.com/office/officeart/2005/8/layout/hProcess7"/>
    <dgm:cxn modelId="{A41ECC4D-7DC5-4EA3-A975-DC285BE995D0}" type="presParOf" srcId="{F00E8CC9-CB8A-4DBC-ABC0-11ABAB8F4444}" destId="{B9C62D41-B962-497E-A9A1-14DF2732495E}" srcOrd="2" destOrd="0" presId="urn:microsoft.com/office/officeart/2005/8/layout/hProcess7"/>
    <dgm:cxn modelId="{4ECEFCE3-31FE-4518-891A-630DEA0FFB33}" type="presParOf" srcId="{570CCEB5-7D5A-4BC2-BE60-C39A217479EF}" destId="{13B33097-C8DC-4354-BD50-A39ABA676C3F}" srcOrd="7" destOrd="0" presId="urn:microsoft.com/office/officeart/2005/8/layout/hProcess7"/>
    <dgm:cxn modelId="{FBA6D54D-FE0E-46B5-8054-EA070CF897ED}" type="presParOf" srcId="{570CCEB5-7D5A-4BC2-BE60-C39A217479EF}" destId="{0E14681A-57A8-4EF6-AE1D-06BB99698C29}" srcOrd="8" destOrd="0" presId="urn:microsoft.com/office/officeart/2005/8/layout/hProcess7"/>
    <dgm:cxn modelId="{216F3A0B-5047-4E74-ADBB-F8A4EC317BD4}" type="presParOf" srcId="{0E14681A-57A8-4EF6-AE1D-06BB99698C29}" destId="{B44DBB18-726B-40FC-8A7C-AFE9705B7DD4}" srcOrd="0" destOrd="0" presId="urn:microsoft.com/office/officeart/2005/8/layout/hProcess7"/>
    <dgm:cxn modelId="{08835DF8-A983-41C0-B028-4DD56B3AEF93}" type="presParOf" srcId="{0E14681A-57A8-4EF6-AE1D-06BB99698C29}" destId="{3952F552-76D6-4E22-9D84-95ED33F27803}" srcOrd="1" destOrd="0" presId="urn:microsoft.com/office/officeart/2005/8/layout/hProcess7"/>
    <dgm:cxn modelId="{ADDB1EDF-858F-4592-80D8-04A02BCB57DD}" type="presParOf" srcId="{0E14681A-57A8-4EF6-AE1D-06BB99698C29}" destId="{E5866A7C-97F2-45C5-8F85-84E7B3E6F90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0C821-D44F-4DBE-8855-36CC27A046D3}">
      <dsp:nvSpPr>
        <dsp:cNvPr id="0" name=""/>
        <dsp:cNvSpPr/>
      </dsp:nvSpPr>
      <dsp:spPr>
        <a:xfrm>
          <a:off x="622" y="222786"/>
          <a:ext cx="2680245" cy="3216294"/>
        </a:xfrm>
        <a:prstGeom prst="roundRect">
          <a:avLst>
            <a:gd name="adj" fmla="val 5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1"/>
              </a:solidFill>
            </a:rPr>
            <a:t>Se recibe información</a:t>
          </a:r>
          <a:endParaRPr lang="es-MX" sz="2200" b="1" kern="1200" dirty="0">
            <a:solidFill>
              <a:schemeClr val="tx1"/>
            </a:solidFill>
          </a:endParaRPr>
        </a:p>
      </dsp:txBody>
      <dsp:txXfrm rot="16200000">
        <a:off x="-1050033" y="1273442"/>
        <a:ext cx="2637361" cy="536049"/>
      </dsp:txXfrm>
    </dsp:sp>
    <dsp:sp modelId="{61FA0290-717A-42D9-A875-13E716C4BEC5}">
      <dsp:nvSpPr>
        <dsp:cNvPr id="0" name=""/>
        <dsp:cNvSpPr/>
      </dsp:nvSpPr>
      <dsp:spPr>
        <a:xfrm>
          <a:off x="536671" y="222786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</a:rPr>
            <a:t>1. SCPI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</a:rPr>
            <a:t>2. SICAA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</a:rPr>
            <a:t>3. Excel</a:t>
          </a:r>
          <a:endParaRPr lang="es-MX" sz="2000" b="0" kern="1200" dirty="0">
            <a:solidFill>
              <a:schemeClr val="tx1"/>
            </a:solidFill>
          </a:endParaRPr>
        </a:p>
      </dsp:txBody>
      <dsp:txXfrm>
        <a:off x="536671" y="222786"/>
        <a:ext cx="1996783" cy="3216294"/>
      </dsp:txXfrm>
    </dsp:sp>
    <dsp:sp modelId="{8BD59F23-4BCA-4176-9AD9-FEBB6D11DD51}">
      <dsp:nvSpPr>
        <dsp:cNvPr id="0" name=""/>
        <dsp:cNvSpPr/>
      </dsp:nvSpPr>
      <dsp:spPr>
        <a:xfrm>
          <a:off x="2774677" y="222786"/>
          <a:ext cx="2680245" cy="3216294"/>
        </a:xfrm>
        <a:prstGeom prst="roundRect">
          <a:avLst>
            <a:gd name="adj" fmla="val 5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1"/>
              </a:solidFill>
            </a:rPr>
            <a:t>Revisión</a:t>
          </a:r>
          <a:endParaRPr lang="es-MX" sz="2200" b="1" kern="1200" dirty="0">
            <a:solidFill>
              <a:schemeClr val="tx1"/>
            </a:solidFill>
          </a:endParaRPr>
        </a:p>
      </dsp:txBody>
      <dsp:txXfrm rot="16200000">
        <a:off x="1724020" y="1273442"/>
        <a:ext cx="2637361" cy="536049"/>
      </dsp:txXfrm>
    </dsp:sp>
    <dsp:sp modelId="{45F896B4-EFE8-479F-A60A-16C6AB2FA974}">
      <dsp:nvSpPr>
        <dsp:cNvPr id="0" name=""/>
        <dsp:cNvSpPr/>
      </dsp:nvSpPr>
      <dsp:spPr>
        <a:xfrm rot="5400000">
          <a:off x="2551801" y="2778331"/>
          <a:ext cx="47255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FA1F3-9D4C-4D4C-B0FC-B0BD27DDEACA}">
      <dsp:nvSpPr>
        <dsp:cNvPr id="0" name=""/>
        <dsp:cNvSpPr/>
      </dsp:nvSpPr>
      <dsp:spPr>
        <a:xfrm>
          <a:off x="3310726" y="222786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1. Verificar que la actividad reportada corresponda al indicador solicitado</a:t>
          </a:r>
          <a:endParaRPr lang="es-MX" sz="1400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2. Que no existan registros duplicados</a:t>
          </a:r>
          <a:endParaRPr lang="es-MX" sz="1400" kern="1200" dirty="0">
            <a:solidFill>
              <a:schemeClr val="tx1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3. No colocar una descripción incorrecta o incompleta en cualquier actividad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4. Verificar números de personal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chemeClr val="tx1"/>
              </a:solidFill>
            </a:rPr>
            <a:t>5. Revisar fechas y puntajes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310726" y="222786"/>
        <a:ext cx="1996783" cy="3216294"/>
      </dsp:txXfrm>
    </dsp:sp>
    <dsp:sp modelId="{B44DBB18-726B-40FC-8A7C-AFE9705B7DD4}">
      <dsp:nvSpPr>
        <dsp:cNvPr id="0" name=""/>
        <dsp:cNvSpPr/>
      </dsp:nvSpPr>
      <dsp:spPr>
        <a:xfrm>
          <a:off x="5548731" y="222786"/>
          <a:ext cx="2680245" cy="3216294"/>
        </a:xfrm>
        <a:prstGeom prst="roundRect">
          <a:avLst>
            <a:gd name="adj" fmla="val 5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200" b="1" kern="1200" dirty="0" smtClean="0">
              <a:solidFill>
                <a:schemeClr val="tx1"/>
              </a:solidFill>
            </a:rPr>
            <a:t>Separación</a:t>
          </a:r>
          <a:endParaRPr lang="es-MX" sz="2200" b="1" kern="1200" dirty="0">
            <a:solidFill>
              <a:schemeClr val="tx1"/>
            </a:solidFill>
          </a:endParaRPr>
        </a:p>
      </dsp:txBody>
      <dsp:txXfrm rot="16200000">
        <a:off x="4498075" y="1273442"/>
        <a:ext cx="2637361" cy="536049"/>
      </dsp:txXfrm>
    </dsp:sp>
    <dsp:sp modelId="{F5C1C4A6-30C8-45F2-BB9F-2BD9251C04F5}">
      <dsp:nvSpPr>
        <dsp:cNvPr id="0" name=""/>
        <dsp:cNvSpPr/>
      </dsp:nvSpPr>
      <dsp:spPr>
        <a:xfrm rot="5400000">
          <a:off x="5325855" y="2778331"/>
          <a:ext cx="472553" cy="40203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66A7C-97F2-45C5-8F85-84E7B3E6F907}">
      <dsp:nvSpPr>
        <dsp:cNvPr id="0" name=""/>
        <dsp:cNvSpPr/>
      </dsp:nvSpPr>
      <dsp:spPr>
        <a:xfrm>
          <a:off x="6084780" y="222786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>
              <a:solidFill>
                <a:schemeClr val="tx1"/>
              </a:solidFill>
            </a:rPr>
            <a:t>1. Registros correctos : son procesados e incorporados a la base de datos correspondiente para que aparezcan en el Sistema de PEDPA y PEDEA.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300" kern="1200" dirty="0" smtClean="0">
            <a:solidFill>
              <a:schemeClr val="tx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>
              <a:solidFill>
                <a:schemeClr val="tx1"/>
              </a:solidFill>
            </a:rPr>
            <a:t>2. Registros que presentan inconsistencias: serán notificadas a la fuente de información correspondiente mediante correo electrónico para que realice la corrección o justifique los criterios tomados en cuenta para dicha captura.</a:t>
          </a:r>
          <a:endParaRPr lang="es-MX" sz="1300" kern="1200" dirty="0">
            <a:solidFill>
              <a:schemeClr val="tx1"/>
            </a:solidFill>
          </a:endParaRPr>
        </a:p>
      </dsp:txBody>
      <dsp:txXfrm>
        <a:off x="6084780" y="222786"/>
        <a:ext cx="1996783" cy="3216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43A18A-5047-4EC2-8C21-0B18420E9A2B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DD4A68-DA0D-4B09-BF8F-C3F1FE22A39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48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AE1019-C053-4D62-BD6B-0E75603D5454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69D1D6-D230-40E4-AF9C-B9F799BEEA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311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D1D6-D230-40E4-AF9C-B9F799BEEAB7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7761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9D1D6-D230-40E4-AF9C-B9F799BEEAB7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5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07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01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52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927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9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262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45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7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8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984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A9D25-E89E-4A84-AF18-61E16B455493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750-83CF-45DC-AF34-BA35F61F27C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22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.mx/dgdaie/files/2018/04/FUENTES-Y-EVIDENCIAS-PEDPA-2017-2019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v.mx/dgdaie/files/2018/04/Lineamientos-PEDEA-2017-2019.pdf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Sistema de Captura para las Áreas Académicas (SICAA)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Capacitación para las Direcciones Generales de las Áreas Académicas</a:t>
            </a:r>
          </a:p>
          <a:p>
            <a:r>
              <a:rPr lang="es-MX" dirty="0" smtClean="0"/>
              <a:t>Ejercicio 2017-2019</a:t>
            </a:r>
            <a:endParaRPr lang="es-MX" dirty="0"/>
          </a:p>
          <a:p>
            <a:pPr algn="r"/>
            <a:r>
              <a:rPr lang="es-MX" sz="1700" dirty="0" smtClean="0"/>
              <a:t>Mayo 2018</a:t>
            </a:r>
            <a:endParaRPr lang="es-MX" sz="1700" dirty="0"/>
          </a:p>
        </p:txBody>
      </p:sp>
      <p:grpSp>
        <p:nvGrpSpPr>
          <p:cNvPr id="9" name="8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7440"/>
            <a:ext cx="1678444" cy="1457344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197601" cy="129569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8640"/>
            <a:ext cx="2197601" cy="127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Elaboración del plan de estudios:</a:t>
            </a:r>
          </a:p>
          <a:p>
            <a:pPr marL="514350" indent="-457200"/>
            <a:r>
              <a:rPr lang="es-MX" dirty="0" smtClean="0"/>
              <a:t>Se considera contribución a la creación o rediseño del plan de estudios.</a:t>
            </a:r>
          </a:p>
          <a:p>
            <a:pPr marL="514350" indent="-457200"/>
            <a:r>
              <a:rPr lang="es-MX" dirty="0" smtClean="0"/>
              <a:t>No se debe considerar para esta actividad la actualización de experiencias educativas.</a:t>
            </a:r>
          </a:p>
          <a:p>
            <a:pPr marL="57150" indent="0">
              <a:buNone/>
            </a:pPr>
            <a:endParaRPr lang="es-MX" b="1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81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Comisión para la reorganización académica:</a:t>
            </a:r>
          </a:p>
          <a:p>
            <a:r>
              <a:rPr lang="es-MX" dirty="0" smtClean="0"/>
              <a:t>Autoevaluación MEIF – Secretaria Académica</a:t>
            </a:r>
          </a:p>
          <a:p>
            <a:r>
              <a:rPr lang="es-MX" dirty="0" smtClean="0"/>
              <a:t>Evaluador Perfil Deseable	- Superación Académica</a:t>
            </a:r>
          </a:p>
          <a:p>
            <a:r>
              <a:rPr lang="es-MX" dirty="0" smtClean="0"/>
              <a:t>Plan Veracruzano de Desarrollos – Secretaría de la Rectoría</a:t>
            </a:r>
          </a:p>
          <a:p>
            <a:r>
              <a:rPr lang="es-MX" dirty="0" smtClean="0"/>
              <a:t>Coordinador de: Posgrado, Tutorías, Vinculación, acreditación de PE, etc.</a:t>
            </a:r>
          </a:p>
          <a:p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276872"/>
            <a:ext cx="288031" cy="279188"/>
          </a:xfrm>
          <a:prstGeom prst="rect">
            <a:avLst/>
          </a:prstGeom>
        </p:spPr>
      </p:pic>
      <p:grpSp>
        <p:nvGrpSpPr>
          <p:cNvPr id="12" name="11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13" name="12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4" name="13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542607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Fechas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smtClean="0"/>
              <a:t>Apertura del sistema: Mayo del 2018</a:t>
            </a:r>
          </a:p>
          <a:p>
            <a:pPr marL="0" indent="0">
              <a:buNone/>
            </a:pPr>
            <a:r>
              <a:rPr lang="es-MX" sz="2000" dirty="0" smtClean="0"/>
              <a:t>Cierre del sistema: </a:t>
            </a:r>
            <a:r>
              <a:rPr lang="es-MX" sz="2000" b="1" dirty="0" smtClean="0"/>
              <a:t>31 de Marzo del 2019</a:t>
            </a:r>
          </a:p>
          <a:p>
            <a:pPr marL="0" indent="0">
              <a:buNone/>
            </a:pPr>
            <a:r>
              <a:rPr lang="es-MX" sz="2000" dirty="0" smtClean="0"/>
              <a:t>Recepción de información y publicación: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sz="800" dirty="0" smtClean="0"/>
          </a:p>
          <a:p>
            <a:pPr marL="0" indent="0">
              <a:buNone/>
            </a:pPr>
            <a:endParaRPr lang="es-ES_tradnl" sz="1800" dirty="0" smtClean="0"/>
          </a:p>
          <a:p>
            <a:pPr marL="0" indent="0">
              <a:buNone/>
            </a:pPr>
            <a:r>
              <a:rPr lang="es-ES_tradnl" sz="1800" dirty="0" smtClean="0"/>
              <a:t>Al </a:t>
            </a:r>
            <a:r>
              <a:rPr lang="es-ES_tradnl" sz="1800" dirty="0"/>
              <a:t>termino del ejercicio las actividades que presenten inconsistencias no serán consideradas para el proceso de evaluación</a:t>
            </a:r>
            <a:r>
              <a:rPr lang="es-ES_tradnl" sz="1800" dirty="0" smtClean="0"/>
              <a:t>.</a:t>
            </a:r>
            <a:endParaRPr lang="es-MX" sz="1800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430170"/>
              </p:ext>
            </p:extLst>
          </p:nvPr>
        </p:nvGraphicFramePr>
        <p:xfrm>
          <a:off x="1303330" y="2852936"/>
          <a:ext cx="6408712" cy="1891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900"/>
                <a:gridCol w="3062812"/>
              </a:tblGrid>
              <a:tr h="4899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 smtClean="0">
                          <a:effectLst/>
                        </a:rPr>
                        <a:t>Fecha </a:t>
                      </a:r>
                      <a:r>
                        <a:rPr lang="es-ES_tradnl" sz="2000" dirty="0">
                          <a:effectLst/>
                        </a:rPr>
                        <a:t>de corte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Publicación en línea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21 de Junio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29 de septiembre de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15 de Noviembre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7 de Diciembre del 2018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30 de Enero del 2019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18 de Febrero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31 de Marzo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20 de Abril del 2019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94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Aspectos importantes </a:t>
            </a:r>
            <a:br>
              <a:rPr lang="es-MX" dirty="0" smtClean="0"/>
            </a:br>
            <a:r>
              <a:rPr lang="es-MX" dirty="0" smtClean="0"/>
              <a:t>a considerar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7440"/>
            <a:ext cx="1678444" cy="1457344"/>
          </a:xfrm>
          <a:prstGeom prst="rect">
            <a:avLst/>
          </a:prstGeom>
        </p:spPr>
      </p:pic>
      <p:sp>
        <p:nvSpPr>
          <p:cNvPr id="9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MX" sz="2100" dirty="0" smtClean="0"/>
              <a:t>Fechas de recepción internas establecidas por cada fuente de información.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100" dirty="0" smtClean="0"/>
              <a:t>No prorrogas.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100" dirty="0" smtClean="0"/>
              <a:t>Comunicación constante entre las fuentes de información y el Departamento de Evaluación Académica (dudas con los indicadores, reporte de inconsistencias, visualizar actividades en sistema).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100" dirty="0" smtClean="0"/>
              <a:t>En caso necesario, publicación de criterios para la validación de cada indicador, por la fuente de información responsable.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100" dirty="0" smtClean="0"/>
              <a:t>El DEA dirigirá las dudas de los académicos a la fuente de información responsable. El proveedor deberá atender las dudas o comunicarse con el DEA para la aclaración de las mismas.</a:t>
            </a:r>
            <a:endParaRPr lang="es-MX" sz="2100" dirty="0"/>
          </a:p>
        </p:txBody>
      </p:sp>
      <p:grpSp>
        <p:nvGrpSpPr>
          <p:cNvPr id="10" name="9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11" name="10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390514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Dudas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Teléfono: (228)8175043 y 8421700 ext. 18300, 18302 y 18304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sz="2400" dirty="0" smtClean="0"/>
          </a:p>
          <a:p>
            <a:pPr marL="0" indent="0" algn="r">
              <a:buNone/>
            </a:pPr>
            <a:r>
              <a:rPr lang="es-MX" sz="2400" dirty="0" smtClean="0"/>
              <a:t>Correo: epdgada@uv.mx</a:t>
            </a:r>
            <a:endParaRPr lang="es-MX" sz="24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37926"/>
              </p:ext>
            </p:extLst>
          </p:nvPr>
        </p:nvGraphicFramePr>
        <p:xfrm>
          <a:off x="899592" y="2708920"/>
          <a:ext cx="7485806" cy="2804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0117"/>
                <a:gridCol w="4025689"/>
              </a:tblGrid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Área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Analista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Técnica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Mtra. Margarita Montano Rivas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Humanidades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Yadira Valencia Cervantes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Económico Administrativa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Obdulia Martínez Pérez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Ciencias de la Salud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José Luis Saavedra Rojas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Biológico Agropecuarias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Marisela Palacios González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>
                          <a:effectLst/>
                        </a:rPr>
                        <a:t>Artes</a:t>
                      </a:r>
                      <a:endParaRPr lang="es-MX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Marisela Palacios González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Difusión Cultural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Lic. Iván Villa Guzmán</a:t>
                      </a:r>
                      <a:endParaRPr lang="es-MX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Subproceso: Evaluación del Desempeño Académico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500" dirty="0" smtClean="0"/>
              <a:t>Procedimiento </a:t>
            </a:r>
            <a:r>
              <a:rPr lang="es-MX" sz="2500" b="1" dirty="0" smtClean="0"/>
              <a:t>DGDAIE-DEA-P-02</a:t>
            </a:r>
          </a:p>
          <a:p>
            <a:pPr marL="0" indent="0">
              <a:buNone/>
            </a:pPr>
            <a:r>
              <a:rPr lang="es-MX" sz="2500" b="1" dirty="0" smtClean="0"/>
              <a:t>Concentración de información de las Entidades Académicas y Dependencias </a:t>
            </a:r>
          </a:p>
          <a:p>
            <a:pPr marL="0" indent="0">
              <a:buNone/>
            </a:pPr>
            <a:r>
              <a:rPr lang="es-MX" sz="2500" dirty="0" smtClean="0"/>
              <a:t>II. Políticas</a:t>
            </a:r>
          </a:p>
          <a:p>
            <a:pPr marL="0" indent="0">
              <a:buNone/>
            </a:pPr>
            <a:r>
              <a:rPr lang="es-MX" sz="2500" dirty="0" smtClean="0"/>
              <a:t>Se muestran 12 incisos donde se detalla la responsabilidad de las Fuentes de Información y del Departamento de Evaluación Académica en el Proceso de la Evaluación de los Programas de Estímulos y en el Proceso de Conciliación de Resultados.</a:t>
            </a:r>
          </a:p>
          <a:p>
            <a:pPr marL="0" indent="0">
              <a:buNone/>
            </a:pPr>
            <a:endParaRPr lang="es-MX" sz="2500" dirty="0" smtClean="0"/>
          </a:p>
          <a:p>
            <a:pPr marL="0" indent="0">
              <a:buNone/>
            </a:pPr>
            <a:r>
              <a:rPr lang="es-MX" sz="2500" dirty="0" smtClean="0">
                <a:solidFill>
                  <a:schemeClr val="accent1"/>
                </a:solidFill>
              </a:rPr>
              <a:t>https://www.uv.mx/orgmet/dgdap/</a:t>
            </a:r>
            <a:endParaRPr lang="es-MX" sz="2500" dirty="0">
              <a:solidFill>
                <a:schemeClr val="accent1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321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Ejercicio 2017-2019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500" dirty="0" smtClean="0"/>
              <a:t>Las actividades a reportar deberán ser las realizadas y concluidas dentro del periodo:</a:t>
            </a:r>
          </a:p>
          <a:p>
            <a:pPr marL="0" indent="0" algn="ctr">
              <a:buNone/>
            </a:pPr>
            <a:r>
              <a:rPr lang="es-MX" b="1" dirty="0" smtClean="0"/>
              <a:t>1 de Abril del 2017 al 31 de Marzo del 2019</a:t>
            </a:r>
          </a:p>
          <a:p>
            <a:pPr marL="0" indent="0" algn="just">
              <a:buNone/>
            </a:pPr>
            <a:r>
              <a:rPr lang="es-MX" sz="2500" dirty="0" smtClean="0"/>
              <a:t>La descripción de cada uno de los indicadores podrá encontrarla en los siguientes documentos:</a:t>
            </a:r>
          </a:p>
          <a:p>
            <a:pPr algn="just"/>
            <a:r>
              <a:rPr lang="es-MX" sz="2500" b="1" dirty="0" smtClean="0"/>
              <a:t>Guía de descripción de indicadores, puntajes, fuentes de información o evidencias de desempeño.</a:t>
            </a:r>
          </a:p>
          <a:p>
            <a:pPr algn="just"/>
            <a:r>
              <a:rPr lang="es-MX" sz="2500" b="1" dirty="0" smtClean="0"/>
              <a:t>Lineamientos del Programa de Estímulos al Desempeño en la Ejecución Artística.</a:t>
            </a:r>
            <a:endParaRPr lang="es-MX" sz="2500" b="1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8" name="7 Imagen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93096"/>
            <a:ext cx="404664" cy="404664"/>
          </a:xfrm>
          <a:prstGeom prst="rect">
            <a:avLst/>
          </a:prstGeom>
        </p:spPr>
      </p:pic>
      <p:pic>
        <p:nvPicPr>
          <p:cNvPr id="9" name="8 Imagen">
            <a:hlinkClick r:id="rId5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136848"/>
            <a:ext cx="404664" cy="40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2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Indicadores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10" name="9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11" name="10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El SICAA es un sistema diseñado para la captura de los siguientes indicadores:</a:t>
            </a:r>
          </a:p>
          <a:p>
            <a:pPr marL="0" indent="0">
              <a:buNone/>
            </a:pPr>
            <a:endParaRPr lang="es-ES_tradnl" sz="2300" dirty="0" smtClean="0"/>
          </a:p>
          <a:p>
            <a:pPr marL="0" indent="0">
              <a:buNone/>
            </a:pPr>
            <a:r>
              <a:rPr lang="es-ES_tradnl" sz="2900" dirty="0"/>
              <a:t>1.2.3.5 PARTICIPACION DOCENTE EN OFERTA EDUCATIVA </a:t>
            </a:r>
            <a:r>
              <a:rPr lang="es-ES_tradnl" sz="2900" dirty="0" smtClean="0"/>
              <a:t>EMERGENTE </a:t>
            </a:r>
            <a:r>
              <a:rPr lang="es-ES_tradnl" sz="2500" dirty="0" smtClean="0"/>
              <a:t>(</a:t>
            </a:r>
            <a:r>
              <a:rPr lang="es-ES_tradnl" sz="2500" b="1" dirty="0" smtClean="0"/>
              <a:t>261</a:t>
            </a:r>
            <a:r>
              <a:rPr lang="es-ES_tradnl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3.3 </a:t>
            </a:r>
            <a:r>
              <a:rPr lang="es-MX" sz="2900" dirty="0"/>
              <a:t>CONTRIBUCION EN LA OBTENCION Y/O MANTENIMIENTO DEL RECONOCIMIENTO DE PROGRAMA EDUCATIVO DE </a:t>
            </a:r>
            <a:r>
              <a:rPr lang="es-MX" sz="2900" dirty="0" smtClean="0"/>
              <a:t>CALIDAD </a:t>
            </a:r>
            <a:r>
              <a:rPr lang="es-MX" sz="2500" dirty="0" smtClean="0"/>
              <a:t>(</a:t>
            </a:r>
            <a:r>
              <a:rPr lang="es-MX" sz="2500" b="1" dirty="0" smtClean="0"/>
              <a:t>1346</a:t>
            </a:r>
            <a:r>
              <a:rPr lang="es-MX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3.4.1 </a:t>
            </a:r>
            <a:r>
              <a:rPr lang="es-MX" sz="2900" dirty="0" smtClean="0"/>
              <a:t>CONTRIBUCION </a:t>
            </a:r>
            <a:r>
              <a:rPr lang="es-MX" sz="2900" dirty="0"/>
              <a:t>EN EL AVANCE DEL PLAN DE DESARROLLO DE LA ENTIDAD </a:t>
            </a:r>
            <a:r>
              <a:rPr lang="es-MX" sz="2900" dirty="0" smtClean="0"/>
              <a:t>ACADEMICA </a:t>
            </a:r>
            <a:r>
              <a:rPr lang="es-MX" sz="2500" dirty="0" smtClean="0"/>
              <a:t>(</a:t>
            </a:r>
            <a:r>
              <a:rPr lang="es-MX" sz="2500" b="1" dirty="0" smtClean="0"/>
              <a:t>193</a:t>
            </a:r>
            <a:r>
              <a:rPr lang="es-MX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3.4.2 </a:t>
            </a:r>
            <a:r>
              <a:rPr lang="es-MX" sz="2900" dirty="0"/>
              <a:t>CONTRIBUCION EN LA ELABORACION DEL PLAN DE </a:t>
            </a:r>
            <a:r>
              <a:rPr lang="es-MX" sz="2900" dirty="0" smtClean="0"/>
              <a:t>ESTUDIOS </a:t>
            </a:r>
            <a:r>
              <a:rPr lang="es-MX" sz="2500" dirty="0" smtClean="0"/>
              <a:t>(</a:t>
            </a:r>
            <a:r>
              <a:rPr lang="es-MX" sz="2500" b="1" dirty="0" smtClean="0"/>
              <a:t>132</a:t>
            </a:r>
            <a:r>
              <a:rPr lang="es-MX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3.7.3.1 </a:t>
            </a:r>
            <a:r>
              <a:rPr lang="es-MX" sz="2900" dirty="0"/>
              <a:t>COMISION PARA LA INTEGRACION DEL PROGRAMA INTEGRAL DE FORTALECIMIENTO </a:t>
            </a:r>
            <a:r>
              <a:rPr lang="es-MX" sz="2900" dirty="0" smtClean="0"/>
              <a:t>INSTITUCIONAL </a:t>
            </a:r>
            <a:r>
              <a:rPr lang="es-MX" sz="2500" dirty="0" smtClean="0"/>
              <a:t>(</a:t>
            </a:r>
            <a:r>
              <a:rPr lang="es-MX" sz="2500" b="1" dirty="0" smtClean="0"/>
              <a:t>233</a:t>
            </a:r>
            <a:r>
              <a:rPr lang="es-MX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3.7.3.2 </a:t>
            </a:r>
            <a:r>
              <a:rPr lang="es-MX" sz="2900" dirty="0"/>
              <a:t>COMISION PARA LA REORGANIZACION </a:t>
            </a:r>
            <a:r>
              <a:rPr lang="es-MX" sz="2900" dirty="0" smtClean="0"/>
              <a:t>ACADEMICA </a:t>
            </a:r>
            <a:r>
              <a:rPr lang="es-MX" sz="2500" dirty="0" smtClean="0"/>
              <a:t>(</a:t>
            </a:r>
            <a:r>
              <a:rPr lang="es-MX" sz="2500" b="1" dirty="0" smtClean="0"/>
              <a:t>428</a:t>
            </a:r>
            <a:r>
              <a:rPr lang="es-MX" sz="2500" dirty="0" smtClean="0"/>
              <a:t>)</a:t>
            </a:r>
            <a:endParaRPr lang="es-ES_tradnl" sz="2500" dirty="0" smtClean="0"/>
          </a:p>
          <a:p>
            <a:pPr marL="0" indent="0">
              <a:buNone/>
            </a:pPr>
            <a:r>
              <a:rPr lang="es-ES_tradnl" sz="2900" dirty="0"/>
              <a:t>3.2.2  OTROS RECURSOS </a:t>
            </a:r>
            <a:r>
              <a:rPr lang="es-ES_tradnl" sz="2900" dirty="0" smtClean="0"/>
              <a:t>EXTERNOS </a:t>
            </a:r>
            <a:r>
              <a:rPr lang="es-ES_tradnl" sz="2500" dirty="0" smtClean="0"/>
              <a:t>(</a:t>
            </a:r>
            <a:r>
              <a:rPr lang="es-ES_tradnl" sz="2500" b="1" dirty="0" smtClean="0"/>
              <a:t>78</a:t>
            </a:r>
            <a:r>
              <a:rPr lang="es-ES_tradnl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 smtClean="0"/>
              <a:t>3.5.6 </a:t>
            </a:r>
            <a:r>
              <a:rPr lang="es-MX" sz="2900" dirty="0"/>
              <a:t>PARTICIPACION COMO MIEMBRO DEL COMITÉ DE SELECCIÓN DE ALUMNOS DE NUEVO </a:t>
            </a:r>
            <a:r>
              <a:rPr lang="es-MX" sz="2900" dirty="0" smtClean="0"/>
              <a:t>INGRESO </a:t>
            </a:r>
            <a:r>
              <a:rPr lang="es-MX" sz="2500" dirty="0" smtClean="0"/>
              <a:t>(</a:t>
            </a:r>
            <a:r>
              <a:rPr lang="es-MX" sz="2500" b="1" dirty="0" smtClean="0"/>
              <a:t>346</a:t>
            </a:r>
            <a:r>
              <a:rPr lang="es-MX" sz="2500" dirty="0" smtClean="0"/>
              <a:t>)</a:t>
            </a:r>
          </a:p>
          <a:p>
            <a:pPr marL="0" indent="0">
              <a:buNone/>
            </a:pPr>
            <a:r>
              <a:rPr lang="es-ES_tradnl" sz="2900" dirty="0"/>
              <a:t>1.1.3.2 DISTINCIONES POR TRAYECTORIA </a:t>
            </a:r>
            <a:r>
              <a:rPr lang="es-ES_tradnl" sz="2900" dirty="0" smtClean="0"/>
              <a:t>ACADEMICA </a:t>
            </a:r>
            <a:r>
              <a:rPr lang="es-ES_tradnl" sz="2500" dirty="0" smtClean="0"/>
              <a:t>(</a:t>
            </a:r>
            <a:r>
              <a:rPr lang="es-ES_tradnl" sz="2500" b="1" dirty="0" smtClean="0"/>
              <a:t>199</a:t>
            </a:r>
            <a:r>
              <a:rPr lang="es-ES_tradnl" sz="2500" dirty="0" smtClean="0"/>
              <a:t>) </a:t>
            </a:r>
          </a:p>
          <a:p>
            <a:pPr marL="0" indent="0">
              <a:buNone/>
            </a:pPr>
            <a:r>
              <a:rPr lang="es-ES_tradnl" sz="2900" dirty="0"/>
              <a:t>1.1.3.1 PREMIOS EN CONCURSOS ACADEMICOS O </a:t>
            </a:r>
            <a:r>
              <a:rPr lang="es-ES_tradnl" sz="2900" dirty="0" smtClean="0"/>
              <a:t>ARTISTICOS </a:t>
            </a:r>
            <a:r>
              <a:rPr lang="es-ES_tradnl" sz="2500" dirty="0" smtClean="0"/>
              <a:t>(</a:t>
            </a:r>
            <a:r>
              <a:rPr lang="es-ES_tradnl" sz="2500" b="1" dirty="0" smtClean="0"/>
              <a:t>198</a:t>
            </a:r>
            <a:r>
              <a:rPr lang="es-ES_tradnl" sz="2500" dirty="0" smtClean="0"/>
              <a:t>)</a:t>
            </a:r>
          </a:p>
          <a:p>
            <a:pPr marL="0" indent="0">
              <a:buNone/>
            </a:pPr>
            <a:endParaRPr lang="es-ES_tradnl" sz="2900" dirty="0"/>
          </a:p>
          <a:p>
            <a:pPr marL="0" indent="0">
              <a:buNone/>
            </a:pPr>
            <a:r>
              <a:rPr lang="es-ES_tradnl" sz="2700" dirty="0" smtClean="0"/>
              <a:t>Total de participaciones reportadas por las Fuentes de Información, Ejercicio 2015-2017</a:t>
            </a:r>
          </a:p>
          <a:p>
            <a:pPr marL="0" indent="0" algn="ctr">
              <a:buNone/>
            </a:pPr>
            <a:r>
              <a:rPr lang="es-ES_tradnl" sz="3400" b="1" dirty="0" smtClean="0"/>
              <a:t>132,950</a:t>
            </a:r>
            <a:endParaRPr lang="es-MX" sz="3400" b="1" dirty="0"/>
          </a:p>
        </p:txBody>
      </p:sp>
    </p:spTree>
    <p:extLst>
      <p:ext uri="{BB962C8B-B14F-4D97-AF65-F5344CB8AC3E}">
        <p14:creationId xmlns:p14="http://schemas.microsoft.com/office/powerpoint/2010/main" val="282887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953588"/>
              </p:ext>
            </p:extLst>
          </p:nvPr>
        </p:nvGraphicFramePr>
        <p:xfrm>
          <a:off x="457200" y="1556792"/>
          <a:ext cx="8229600" cy="3661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MX" dirty="0" smtClean="0"/>
              <a:t>Proceso</a:t>
            </a:r>
            <a:endParaRPr lang="es-MX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7440"/>
            <a:ext cx="1678444" cy="1457344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395536" y="508518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Se descarga una copia de la base de datos y se filtra, para la detección de inconsistencias:</a:t>
            </a:r>
          </a:p>
        </p:txBody>
      </p:sp>
    </p:spTree>
    <p:extLst>
      <p:ext uri="{BB962C8B-B14F-4D97-AF65-F5344CB8AC3E}">
        <p14:creationId xmlns:p14="http://schemas.microsoft.com/office/powerpoint/2010/main" val="83434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Consideraciones generales para la captura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No </a:t>
            </a:r>
            <a:r>
              <a:rPr lang="es-MX" dirty="0"/>
              <a:t>incluir información de los programas de </a:t>
            </a:r>
            <a:r>
              <a:rPr lang="es-MX" dirty="0" smtClean="0"/>
              <a:t>posgrado.</a:t>
            </a:r>
          </a:p>
          <a:p>
            <a:r>
              <a:rPr lang="es-MX" dirty="0" smtClean="0"/>
              <a:t>No reportar actividades que son responsabilidad de otros proveedores de información.</a:t>
            </a:r>
          </a:p>
          <a:p>
            <a:r>
              <a:rPr lang="es-MX" dirty="0" smtClean="0"/>
              <a:t>No capturar actividades que no corresponden a lo señalado en el indicador.</a:t>
            </a:r>
          </a:p>
          <a:p>
            <a:r>
              <a:rPr lang="es-MX" dirty="0" smtClean="0"/>
              <a:t>Cuidar que en la información que se envía no existan duplicados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b="1" dirty="0" smtClean="0"/>
          </a:p>
        </p:txBody>
      </p:sp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53" y="2477324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3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/>
              <a:t>Premios y Distinciones:</a:t>
            </a:r>
          </a:p>
          <a:p>
            <a:r>
              <a:rPr lang="es-MX" dirty="0" smtClean="0"/>
              <a:t>No incluir reconocimientos del tutor mejor evaluado, el Estímulo de Fondo Extraordinario U040</a:t>
            </a:r>
          </a:p>
          <a:p>
            <a:r>
              <a:rPr lang="es-MX" dirty="0" smtClean="0"/>
              <a:t>No incluir certificaciones académicas</a:t>
            </a:r>
          </a:p>
          <a:p>
            <a:r>
              <a:rPr lang="es-MX" dirty="0" smtClean="0"/>
              <a:t>No confundir distinción con comisión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txBody>
          <a:bodyPr>
            <a:normAutofit/>
          </a:bodyPr>
          <a:lstStyle/>
          <a:p>
            <a:r>
              <a:rPr lang="es-MX" dirty="0" smtClean="0"/>
              <a:t>Consideraciones para la captura</a:t>
            </a:r>
            <a:endParaRPr lang="es-MX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53" y="2296244"/>
            <a:ext cx="288031" cy="279188"/>
          </a:xfrm>
          <a:prstGeom prst="rect">
            <a:avLst/>
          </a:prstGeom>
        </p:spPr>
      </p:pic>
      <p:grpSp>
        <p:nvGrpSpPr>
          <p:cNvPr id="7" name="6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8" name="7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73673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Oferta Educativa Emergente:</a:t>
            </a:r>
          </a:p>
          <a:p>
            <a:pPr marL="0" indent="0">
              <a:buNone/>
            </a:pPr>
            <a:r>
              <a:rPr lang="es-MX" dirty="0" smtClean="0"/>
              <a:t>Oferta educativa promovida por la Institución sin remuneración</a:t>
            </a:r>
          </a:p>
          <a:p>
            <a:r>
              <a:rPr lang="es-MX" dirty="0" smtClean="0"/>
              <a:t>No considerar complementos de carga académica</a:t>
            </a:r>
          </a:p>
          <a:p>
            <a:pPr marL="57150" indent="0">
              <a:buNone/>
            </a:pPr>
            <a:r>
              <a:rPr lang="es-MX" b="1" dirty="0"/>
              <a:t>Otros recursos externos:</a:t>
            </a:r>
          </a:p>
          <a:p>
            <a:pPr marL="514350" indent="-457200"/>
            <a:r>
              <a:rPr lang="es-MX" dirty="0"/>
              <a:t>No incluir recursos PROMEP</a:t>
            </a:r>
            <a:endParaRPr lang="es-ES_tradnl" dirty="0"/>
          </a:p>
          <a:p>
            <a:pPr marL="0" indent="0">
              <a:buNone/>
            </a:pPr>
            <a:endParaRPr lang="es-MX" dirty="0" smtClean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65" y="3356992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075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 smtClean="0"/>
              <a:t>Programas educativos de calidad:</a:t>
            </a:r>
            <a:endParaRPr lang="es-MX" b="1" dirty="0"/>
          </a:p>
          <a:p>
            <a:r>
              <a:rPr lang="es-MX" dirty="0" smtClean="0"/>
              <a:t>El reconocimiento debe ser vigente al finalizar el ejercicio.    Omisión en la fecha de vigencia.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b="1" dirty="0"/>
              <a:t>PLADEA:</a:t>
            </a:r>
          </a:p>
          <a:p>
            <a:r>
              <a:rPr lang="es-MX" dirty="0"/>
              <a:t>Solo reportar las actividades del </a:t>
            </a:r>
            <a:r>
              <a:rPr lang="es-MX" dirty="0" smtClean="0"/>
              <a:t>PLADEE </a:t>
            </a:r>
            <a:r>
              <a:rPr lang="es-MX" dirty="0"/>
              <a:t>del Área Académica, no de las Facultades.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042" y="27440"/>
            <a:ext cx="1346713" cy="1169312"/>
          </a:xfrm>
          <a:prstGeom prst="rect">
            <a:avLst/>
          </a:prstGeom>
        </p:spPr>
      </p:pic>
      <p:grpSp>
        <p:nvGrpSpPr>
          <p:cNvPr id="5" name="4 Grupo"/>
          <p:cNvGrpSpPr/>
          <p:nvPr/>
        </p:nvGrpSpPr>
        <p:grpSpPr>
          <a:xfrm>
            <a:off x="0" y="5877272"/>
            <a:ext cx="9144000" cy="980728"/>
            <a:chOff x="0" y="5877272"/>
            <a:chExt cx="9144000" cy="980728"/>
          </a:xfrm>
        </p:grpSpPr>
        <p:sp>
          <p:nvSpPr>
            <p:cNvPr id="6" name="5 Recortar y redondear rectángulo de esquina sencilla"/>
            <p:cNvSpPr/>
            <p:nvPr/>
          </p:nvSpPr>
          <p:spPr>
            <a:xfrm>
              <a:off x="0" y="5877272"/>
              <a:ext cx="9144000" cy="980728"/>
            </a:xfrm>
            <a:prstGeom prst="snipRoundRect">
              <a:avLst/>
            </a:prstGeom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Recortar y redondear rectángulo de esquina sencilla"/>
            <p:cNvSpPr/>
            <p:nvPr/>
          </p:nvSpPr>
          <p:spPr>
            <a:xfrm>
              <a:off x="0" y="6159130"/>
              <a:ext cx="9144000" cy="698870"/>
            </a:xfrm>
            <a:prstGeom prst="snip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/>
              <a:t>Consideraciones para la captura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823855"/>
            <a:ext cx="288031" cy="27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074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903</Words>
  <Application>Microsoft Office PowerPoint</Application>
  <PresentationFormat>Presentación en pantalla (4:3)</PresentationFormat>
  <Paragraphs>133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Sistema de Captura para las Áreas Académicas (SICAA)</vt:lpstr>
      <vt:lpstr>Subproceso: Evaluación del Desempeño Académico</vt:lpstr>
      <vt:lpstr>Ejercicio 2017-2019</vt:lpstr>
      <vt:lpstr>Indicadores</vt:lpstr>
      <vt:lpstr>Proceso</vt:lpstr>
      <vt:lpstr>Consideraciones generales para la captura</vt:lpstr>
      <vt:lpstr>Consideraciones para la captura</vt:lpstr>
      <vt:lpstr>Consideraciones para la captura</vt:lpstr>
      <vt:lpstr>Consideraciones para la captura</vt:lpstr>
      <vt:lpstr>Consideraciones para la captura</vt:lpstr>
      <vt:lpstr>Consideraciones para la captura</vt:lpstr>
      <vt:lpstr>Fechas</vt:lpstr>
      <vt:lpstr>Aspectos importantes  a considerar</vt:lpstr>
      <vt:lpstr>Dudas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Captura de Proveedores de Información (SCPI)</dc:title>
  <dc:creator>UV</dc:creator>
  <cp:lastModifiedBy>UV</cp:lastModifiedBy>
  <cp:revision>45</cp:revision>
  <cp:lastPrinted>2018-04-26T15:46:48Z</cp:lastPrinted>
  <dcterms:created xsi:type="dcterms:W3CDTF">2018-04-24T17:38:58Z</dcterms:created>
  <dcterms:modified xsi:type="dcterms:W3CDTF">2018-05-09T14:25:34Z</dcterms:modified>
</cp:coreProperties>
</file>