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7" r:id="rId6"/>
    <p:sldId id="262" r:id="rId7"/>
    <p:sldId id="276" r:id="rId8"/>
    <p:sldId id="278" r:id="rId9"/>
    <p:sldId id="275" r:id="rId10"/>
    <p:sldId id="279" r:id="rId11"/>
    <p:sldId id="282" r:id="rId12"/>
    <p:sldId id="283" r:id="rId13"/>
    <p:sldId id="287" r:id="rId14"/>
    <p:sldId id="288" r:id="rId15"/>
  </p:sldIdLst>
  <p:sldSz cx="9144000" cy="6858000" type="screen4x3"/>
  <p:notesSz cx="7004050" cy="9290050"/>
  <p:defaultTextStyle>
    <a:defPPr>
      <a:defRPr lang="es-MX"/>
    </a:defPPr>
    <a:lvl1pPr marL="0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15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30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446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265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078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895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710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525" algn="l" defTabSz="9136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CCFF"/>
    <a:srgbClr val="99FFCC"/>
    <a:srgbClr val="FF66FF"/>
    <a:srgbClr val="99FF99"/>
    <a:srgbClr val="00FFFF"/>
    <a:srgbClr val="00CCFF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71" autoAdjust="0"/>
  </p:normalViewPr>
  <p:slideViewPr>
    <p:cSldViewPr>
      <p:cViewPr>
        <p:scale>
          <a:sx n="77" d="100"/>
          <a:sy n="77" d="100"/>
        </p:scale>
        <p:origin x="-2610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67343" y="0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DA42944D-0C91-48EE-BBCF-9FBF9517A481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3935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67343" y="8823935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2FE4F7D5-17EF-4363-823D-103F02FEFA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61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67343" y="0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6976D067-9738-4E48-AE4F-48AB7735FA16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406" y="4412774"/>
            <a:ext cx="5603240" cy="4180523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3935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67343" y="8823935"/>
            <a:ext cx="3035088" cy="46450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290DF26A-B4DD-48D3-8125-998EC8E56D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66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15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30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446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65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078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95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710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25" algn="l" defTabSz="9136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F26A-B4DD-48D3-8125-998EC8E56DE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64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1"/>
          <p:cNvGrpSpPr/>
          <p:nvPr userDrawn="1"/>
        </p:nvGrpSpPr>
        <p:grpSpPr>
          <a:xfrm>
            <a:off x="0" y="-15434"/>
            <a:ext cx="9144000" cy="6843985"/>
            <a:chOff x="139534" y="7"/>
            <a:chExt cx="8915707" cy="6885377"/>
          </a:xfrm>
        </p:grpSpPr>
        <p:sp>
          <p:nvSpPr>
            <p:cNvPr id="8" name="Rectangle 3"/>
            <p:cNvSpPr>
              <a:spLocks/>
            </p:cNvSpPr>
            <p:nvPr/>
          </p:nvSpPr>
          <p:spPr bwMode="auto">
            <a:xfrm>
              <a:off x="191410" y="7"/>
              <a:ext cx="8863831" cy="6861349"/>
            </a:xfrm>
            <a:prstGeom prst="rect">
              <a:avLst/>
            </a:prstGeom>
            <a:solidFill>
              <a:srgbClr val="E6E6E6"/>
            </a:solidFill>
            <a:ln w="3175">
              <a:noFill/>
              <a:round/>
              <a:headEnd/>
              <a:tailEnd/>
            </a:ln>
          </p:spPr>
          <p:txBody>
            <a:bodyPr lIns="44784" tIns="44784" rIns="44784" bIns="44784" anchor="ctr"/>
            <a:lstStyle/>
            <a:p>
              <a:endParaRPr lang="es-MX"/>
            </a:p>
          </p:txBody>
        </p:sp>
        <p:pic>
          <p:nvPicPr>
            <p:cNvPr id="9" name="Picture 4" descr="image2-small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534" y="26267"/>
              <a:ext cx="2652117" cy="6859117"/>
            </a:xfrm>
            <a:prstGeom prst="rect">
              <a:avLst/>
            </a:prstGeom>
            <a:noFill/>
            <a:ln w="12700">
              <a:noFill/>
              <a:miter lim="0"/>
              <a:headEnd/>
              <a:tailEnd/>
            </a:ln>
          </p:spPr>
        </p:pic>
        <p:pic>
          <p:nvPicPr>
            <p:cNvPr id="10" name="Picture 6" descr="image3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69625" y="404664"/>
              <a:ext cx="1721197" cy="1493490"/>
            </a:xfrm>
            <a:prstGeom prst="rect">
              <a:avLst/>
            </a:prstGeom>
            <a:noFill/>
            <a:ln w="12700">
              <a:noFill/>
              <a:miter lim="0"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5" y="2130432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8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5" indent="0">
              <a:buNone/>
              <a:defRPr sz="2000" b="1"/>
            </a:lvl2pPr>
            <a:lvl3pPr marL="913630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5" indent="0">
              <a:buNone/>
              <a:defRPr sz="1600" b="1"/>
            </a:lvl5pPr>
            <a:lvl6pPr marL="2284078" indent="0">
              <a:buNone/>
              <a:defRPr sz="1600" b="1"/>
            </a:lvl6pPr>
            <a:lvl7pPr marL="2740895" indent="0">
              <a:buNone/>
              <a:defRPr sz="1600" b="1"/>
            </a:lvl7pPr>
            <a:lvl8pPr marL="3197710" indent="0">
              <a:buNone/>
              <a:defRPr sz="1600" b="1"/>
            </a:lvl8pPr>
            <a:lvl9pPr marL="365452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5" indent="0">
              <a:buNone/>
              <a:defRPr sz="2000" b="1"/>
            </a:lvl2pPr>
            <a:lvl3pPr marL="913630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5" indent="0">
              <a:buNone/>
              <a:defRPr sz="1600" b="1"/>
            </a:lvl5pPr>
            <a:lvl6pPr marL="2284078" indent="0">
              <a:buNone/>
              <a:defRPr sz="1600" b="1"/>
            </a:lvl6pPr>
            <a:lvl7pPr marL="2740895" indent="0">
              <a:buNone/>
              <a:defRPr sz="1600" b="1"/>
            </a:lvl7pPr>
            <a:lvl8pPr marL="3197710" indent="0">
              <a:buNone/>
              <a:defRPr sz="1600" b="1"/>
            </a:lvl8pPr>
            <a:lvl9pPr marL="365452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2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15" indent="0">
              <a:buNone/>
              <a:defRPr sz="1200"/>
            </a:lvl2pPr>
            <a:lvl3pPr marL="913630" indent="0">
              <a:buNone/>
              <a:defRPr sz="1000"/>
            </a:lvl3pPr>
            <a:lvl4pPr marL="1370446" indent="0">
              <a:buNone/>
              <a:defRPr sz="900"/>
            </a:lvl4pPr>
            <a:lvl5pPr marL="1827265" indent="0">
              <a:buNone/>
              <a:defRPr sz="900"/>
            </a:lvl5pPr>
            <a:lvl6pPr marL="2284078" indent="0">
              <a:buNone/>
              <a:defRPr sz="900"/>
            </a:lvl6pPr>
            <a:lvl7pPr marL="2740895" indent="0">
              <a:buNone/>
              <a:defRPr sz="900"/>
            </a:lvl7pPr>
            <a:lvl8pPr marL="3197710" indent="0">
              <a:buNone/>
              <a:defRPr sz="900"/>
            </a:lvl8pPr>
            <a:lvl9pPr marL="36545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15" indent="0">
              <a:buNone/>
              <a:defRPr sz="2800"/>
            </a:lvl2pPr>
            <a:lvl3pPr marL="913630" indent="0">
              <a:buNone/>
              <a:defRPr sz="2400"/>
            </a:lvl3pPr>
            <a:lvl4pPr marL="1370446" indent="0">
              <a:buNone/>
              <a:defRPr sz="2000"/>
            </a:lvl4pPr>
            <a:lvl5pPr marL="1827265" indent="0">
              <a:buNone/>
              <a:defRPr sz="2000"/>
            </a:lvl5pPr>
            <a:lvl6pPr marL="2284078" indent="0">
              <a:buNone/>
              <a:defRPr sz="2000"/>
            </a:lvl6pPr>
            <a:lvl7pPr marL="2740895" indent="0">
              <a:buNone/>
              <a:defRPr sz="2000"/>
            </a:lvl7pPr>
            <a:lvl8pPr marL="3197710" indent="0">
              <a:buNone/>
              <a:defRPr sz="2000"/>
            </a:lvl8pPr>
            <a:lvl9pPr marL="3654525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15" indent="0">
              <a:buNone/>
              <a:defRPr sz="1200"/>
            </a:lvl2pPr>
            <a:lvl3pPr marL="913630" indent="0">
              <a:buNone/>
              <a:defRPr sz="1000"/>
            </a:lvl3pPr>
            <a:lvl4pPr marL="1370446" indent="0">
              <a:buNone/>
              <a:defRPr sz="900"/>
            </a:lvl4pPr>
            <a:lvl5pPr marL="1827265" indent="0">
              <a:buNone/>
              <a:defRPr sz="900"/>
            </a:lvl5pPr>
            <a:lvl6pPr marL="2284078" indent="0">
              <a:buNone/>
              <a:defRPr sz="900"/>
            </a:lvl6pPr>
            <a:lvl7pPr marL="2740895" indent="0">
              <a:buNone/>
              <a:defRPr sz="900"/>
            </a:lvl7pPr>
            <a:lvl8pPr marL="3197710" indent="0">
              <a:buNone/>
              <a:defRPr sz="900"/>
            </a:lvl8pPr>
            <a:lvl9pPr marL="36545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 userDrawn="1"/>
        </p:nvSpPr>
        <p:spPr bwMode="auto">
          <a:xfrm>
            <a:off x="7" y="1"/>
            <a:ext cx="9143999" cy="1556792"/>
          </a:xfrm>
          <a:prstGeom prst="rect">
            <a:avLst/>
          </a:prstGeom>
          <a:solidFill>
            <a:srgbClr val="E6E6E6"/>
          </a:solidFill>
          <a:ln w="3175">
            <a:noFill/>
            <a:round/>
            <a:headEnd/>
            <a:tailEnd/>
          </a:ln>
        </p:spPr>
        <p:txBody>
          <a:bodyPr lIns="44784" tIns="44784" rIns="44784" bIns="44784" anchor="ctr"/>
          <a:lstStyle/>
          <a:p>
            <a:pPr marL="263304"/>
            <a:r>
              <a:rPr lang="es-ES_tradnl" sz="32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  <a:prstGeom prst="rect">
            <a:avLst/>
          </a:prstGeom>
        </p:spPr>
        <p:txBody>
          <a:bodyPr vert="horz" lIns="91363" tIns="45680" rIns="91363" bIns="4568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060849"/>
            <a:ext cx="8229600" cy="4608511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2" y="6356350"/>
            <a:ext cx="2133600" cy="365125"/>
          </a:xfrm>
          <a:prstGeom prst="rect">
            <a:avLst/>
          </a:prstGeom>
        </p:spPr>
        <p:txBody>
          <a:bodyPr vert="horz" lIns="91363" tIns="45680" rIns="91363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04EC-3E59-4493-A048-1CFADF275050}" type="datetimeFigureOut">
              <a:rPr lang="es-MX" smtClean="0"/>
              <a:pPr/>
              <a:t>12/09/2016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63" tIns="45680" rIns="91363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63" tIns="45680" rIns="91363" bIns="456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2272-F8A5-47F7-BEC3-1766C66BD014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Picture 2" descr="image1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6998" y="252585"/>
            <a:ext cx="1356197" cy="117537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6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12" indent="-342612" algn="l" defTabSz="91363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26" indent="-285509" algn="l" defTabSz="9136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040" indent="-228409" algn="l" defTabSz="9136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854" indent="-228409" algn="l" defTabSz="9136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70" indent="-228409" algn="l" defTabSz="9136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486" indent="-228409" algn="l" defTabSz="9136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301" indent="-228409" algn="l" defTabSz="9136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16" indent="-228409" algn="l" defTabSz="9136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935" indent="-228409" algn="l" defTabSz="9136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5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30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46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65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78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95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10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25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.mx/secretarios-facultad/general/expo-orienta-201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sanchez@uv.mx" TargetMode="External"/><Relationship Id="rId2" Type="http://schemas.openxmlformats.org/officeDocument/2006/relationships/hyperlink" Target="mailto:pedagogia@uv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5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300" b="1" dirty="0" smtClean="0"/>
              <a:t>EXPO-ORIENTA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3200" dirty="0" smtClean="0"/>
              <a:t>17</a:t>
            </a:r>
            <a:r>
              <a:rPr lang="es-MX" sz="3200" dirty="0"/>
              <a:t>, 18 y 19 de Octubre de </a:t>
            </a:r>
            <a:r>
              <a:rPr lang="es-MX" sz="3200" dirty="0" smtClean="0"/>
              <a:t>2016 </a:t>
            </a:r>
            <a:br>
              <a:rPr lang="es-MX" sz="3200" dirty="0" smtClean="0"/>
            </a:br>
            <a:r>
              <a:rPr lang="es-MX" sz="3200" dirty="0" smtClean="0"/>
              <a:t>09:00 </a:t>
            </a:r>
            <a:r>
              <a:rPr lang="es-MX" sz="3200" dirty="0"/>
              <a:t>a 17:00 horas</a:t>
            </a:r>
            <a:r>
              <a:rPr lang="es-MX" sz="3200" dirty="0" smtClean="0"/>
              <a:t>.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b="1" dirty="0" smtClean="0"/>
              <a:t>Inauguración: 17 de octubre, 10:00 horas</a:t>
            </a:r>
            <a:endParaRPr lang="es-MX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pPr algn="r"/>
            <a:r>
              <a:rPr lang="es-MX" sz="2400" dirty="0" smtClean="0"/>
              <a:t>12 de septiembre </a:t>
            </a:r>
            <a:r>
              <a:rPr lang="es-MX" sz="2400" dirty="0"/>
              <a:t>de 2016</a:t>
            </a:r>
          </a:p>
        </p:txBody>
      </p:sp>
    </p:spTree>
    <p:extLst>
      <p:ext uri="{BB962C8B-B14F-4D97-AF65-F5344CB8AC3E}">
        <p14:creationId xmlns:p14="http://schemas.microsoft.com/office/powerpoint/2010/main" val="381570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Logística en Xalapa</a:t>
            </a:r>
            <a:endParaRPr lang="es-MX" sz="40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844825"/>
            <a:ext cx="5256584" cy="46085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/>
              <a:t>Stands</a:t>
            </a:r>
          </a:p>
          <a:p>
            <a:r>
              <a:rPr lang="es-MX" sz="2200" dirty="0"/>
              <a:t>Para asegurar uniformidad y costo preferencial todas las Direcciones Generales de las áreas académicas contratarán con el mismo proveedor. </a:t>
            </a:r>
          </a:p>
          <a:p>
            <a:pPr marL="0" indent="0">
              <a:buNone/>
            </a:pPr>
            <a:endParaRPr lang="es-MX" sz="2200" dirty="0"/>
          </a:p>
          <a:p>
            <a:r>
              <a:rPr lang="es-MX" sz="2200" dirty="0"/>
              <a:t>Cada Facultad asumirá el pago de stand y mobiliario (</a:t>
            </a:r>
            <a:r>
              <a:rPr lang="es-MX" sz="2200" dirty="0" smtClean="0"/>
              <a:t>mesas y sillas), </a:t>
            </a:r>
            <a:r>
              <a:rPr lang="es-MX" sz="2200" dirty="0"/>
              <a:t>mismo que transferirán a la administración de cada Dirección de Área para realizar el pago al proveedor oportunamente. </a:t>
            </a:r>
          </a:p>
          <a:p>
            <a:pPr marL="0" indent="0" algn="just">
              <a:buNone/>
            </a:pPr>
            <a:endParaRPr lang="es-MX" sz="1900" dirty="0"/>
          </a:p>
        </p:txBody>
      </p:sp>
      <p:pic>
        <p:nvPicPr>
          <p:cNvPr id="5" name="4 Imagen" descr="C:\Users\sursanchez\AppData\Local\Microsoft\Windows\Temporary Internet Files\Content.Outlook\5S78O5GH\09-02-07_16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44" y="2060848"/>
            <a:ext cx="2877820" cy="215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C:\Users\sursanchez\AppData\Local\Microsoft\Windows\Temporary Internet Files\Content.Outlook\5S78O5GH\DSC0211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44" y="4437112"/>
            <a:ext cx="2877819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63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Logística en Xalapa</a:t>
            </a:r>
            <a:endParaRPr lang="es-MX" sz="40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7525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 smtClean="0"/>
              <a:t>Costo por Stand: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endParaRPr lang="es-MX" sz="2800" dirty="0" smtClean="0"/>
          </a:p>
          <a:p>
            <a:pPr algn="just"/>
            <a:r>
              <a:rPr lang="es-MX" sz="2200" dirty="0" smtClean="0"/>
              <a:t>Por el número de PE algunas Facultades rentarán más de un stand.</a:t>
            </a:r>
          </a:p>
          <a:p>
            <a:pPr algn="just"/>
            <a:r>
              <a:rPr lang="es-MX" sz="2200" dirty="0" smtClean="0"/>
              <a:t>La información del proveedor y fechas de pago serán enviadas a las direcciones de Área.</a:t>
            </a:r>
          </a:p>
          <a:p>
            <a:pPr marL="0" indent="0" algn="just">
              <a:buNone/>
            </a:pPr>
            <a:endParaRPr lang="es-MX" sz="1900" dirty="0" smtClean="0"/>
          </a:p>
          <a:p>
            <a:pPr marL="0" indent="0" algn="just">
              <a:buNone/>
            </a:pPr>
            <a:endParaRPr lang="es-MX" sz="19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10604"/>
            <a:ext cx="8181975" cy="330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46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Objetivo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200" dirty="0" smtClean="0"/>
              <a:t>Dar </a:t>
            </a:r>
            <a:r>
              <a:rPr lang="es-MX" sz="2200" dirty="0"/>
              <a:t>conocer la diversidad de opciones profesionales </a:t>
            </a:r>
            <a:r>
              <a:rPr lang="es-MX" sz="2200" dirty="0"/>
              <a:t>de nivel </a:t>
            </a:r>
            <a:r>
              <a:rPr lang="es-MX" sz="2200" b="1" dirty="0" smtClean="0"/>
              <a:t>licenciatura</a:t>
            </a:r>
            <a:r>
              <a:rPr lang="es-MX" sz="2200" dirty="0" smtClean="0"/>
              <a:t> </a:t>
            </a:r>
            <a:r>
              <a:rPr lang="es-MX" sz="2200" dirty="0"/>
              <a:t>y Técnico Superior Universitario </a:t>
            </a:r>
            <a:r>
              <a:rPr lang="es-MX" sz="2200" b="1" dirty="0"/>
              <a:t>(</a:t>
            </a:r>
            <a:r>
              <a:rPr lang="es-MX" sz="2200" b="1" dirty="0" smtClean="0"/>
              <a:t>TSU) </a:t>
            </a:r>
            <a:r>
              <a:rPr lang="es-MX" sz="2200" dirty="0"/>
              <a:t>de la Universidad Veracruzana</a:t>
            </a:r>
            <a:r>
              <a:rPr lang="es-MX" sz="2200" b="1" dirty="0" smtClean="0"/>
              <a:t> </a:t>
            </a:r>
            <a:r>
              <a:rPr lang="es-MX" sz="2200" dirty="0" smtClean="0"/>
              <a:t>en </a:t>
            </a:r>
            <a:r>
              <a:rPr lang="es-MX" sz="2200" dirty="0"/>
              <a:t>sus diferentes áreas, modalidades y campus, describiendo cada uno de los </a:t>
            </a:r>
            <a:r>
              <a:rPr lang="es-MX" sz="2200" b="1" dirty="0"/>
              <a:t>programas educativos </a:t>
            </a:r>
            <a:r>
              <a:rPr lang="es-MX" sz="2200" dirty="0"/>
              <a:t>desde su </a:t>
            </a:r>
            <a:r>
              <a:rPr lang="es-MX" sz="2200" b="1" dirty="0"/>
              <a:t>perspectiva curricular (plan de estudios, perfiles de ingreso, egreso, mercado laboral</a:t>
            </a:r>
            <a:r>
              <a:rPr lang="es-MX" sz="2200" dirty="0"/>
              <a:t>, entre </a:t>
            </a:r>
            <a:r>
              <a:rPr lang="es-MX" sz="2200" dirty="0" smtClean="0"/>
              <a:t>otros), así como los principales programas de apoyo al estudiante y ofrecer </a:t>
            </a:r>
            <a:r>
              <a:rPr lang="es-MX" sz="2200" dirty="0"/>
              <a:t>servicios de </a:t>
            </a:r>
            <a:r>
              <a:rPr lang="es-MX" sz="2200" b="1" dirty="0"/>
              <a:t>orientación vocacional e información </a:t>
            </a:r>
            <a:r>
              <a:rPr lang="es-MX" sz="2200" b="1" dirty="0" err="1"/>
              <a:t>profesiográfica</a:t>
            </a:r>
            <a:r>
              <a:rPr lang="es-MX" sz="2200" b="1" dirty="0"/>
              <a:t> a los estudiantes del nivel medio superior</a:t>
            </a:r>
            <a:r>
              <a:rPr lang="es-MX" sz="2200" dirty="0"/>
              <a:t> que coadyuven en su proceso de elección profesional, de acuerdo </a:t>
            </a:r>
            <a:r>
              <a:rPr lang="es-MX" sz="2200" dirty="0" smtClean="0"/>
              <a:t>a </a:t>
            </a:r>
            <a:r>
              <a:rPr lang="es-MX" sz="2200" dirty="0"/>
              <a:t>sus intereses, habilidades y aptitudes</a:t>
            </a:r>
            <a:r>
              <a:rPr lang="es-MX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32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Actividades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9"/>
            <a:ext cx="4896544" cy="4608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150" dirty="0" smtClean="0"/>
              <a:t>El evento está integrado </a:t>
            </a:r>
            <a:r>
              <a:rPr lang="es-MX" sz="2150" dirty="0"/>
              <a:t>por cuatro principales actividades</a:t>
            </a:r>
            <a:r>
              <a:rPr lang="es-MX" sz="2150" dirty="0" smtClean="0"/>
              <a:t>:</a:t>
            </a:r>
            <a:endParaRPr lang="es-MX" sz="215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MX" sz="2150" b="1" dirty="0" smtClean="0"/>
              <a:t>Conferencias</a:t>
            </a:r>
            <a:r>
              <a:rPr lang="es-MX" sz="2150" dirty="0" smtClean="0"/>
              <a:t> </a:t>
            </a:r>
            <a:r>
              <a:rPr lang="es-MX" sz="2150" dirty="0"/>
              <a:t>sobre el proceso de ingreso.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150" b="1" dirty="0"/>
              <a:t>Taller</a:t>
            </a:r>
            <a:r>
              <a:rPr lang="es-MX" sz="2150" dirty="0"/>
              <a:t> para el ingreso a la UV con la autoevaluación del examen AEXI.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150" b="1" dirty="0"/>
              <a:t>Orientación </a:t>
            </a:r>
            <a:r>
              <a:rPr lang="es-MX" sz="2150" b="1" dirty="0" err="1"/>
              <a:t>profesiográfica</a:t>
            </a:r>
            <a:r>
              <a:rPr lang="es-MX" sz="2150" b="1" dirty="0"/>
              <a:t> </a:t>
            </a:r>
            <a:r>
              <a:rPr lang="es-MX" sz="2150" dirty="0"/>
              <a:t>y profesional (pasos para elegir la mejor carrera).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150" b="1" dirty="0" smtClean="0"/>
              <a:t>Stands por facultad</a:t>
            </a:r>
            <a:r>
              <a:rPr lang="es-MX" sz="2150" dirty="0" smtClean="0"/>
              <a:t> </a:t>
            </a:r>
            <a:r>
              <a:rPr lang="es-MX" sz="2150" dirty="0"/>
              <a:t>con la participación de </a:t>
            </a:r>
            <a:r>
              <a:rPr lang="es-MX" sz="2150" dirty="0" smtClean="0"/>
              <a:t>estudiantes.</a:t>
            </a:r>
            <a:endParaRPr lang="es-MX" sz="2150" dirty="0"/>
          </a:p>
          <a:p>
            <a:pPr lvl="1"/>
            <a:endParaRPr lang="es-MX" sz="2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3"/>
            <a:ext cx="3476093" cy="480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5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/>
              <a:t>Acciones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5626968" cy="201622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MX" sz="2200" dirty="0" smtClean="0"/>
              <a:t>Evento simultáneo en todas las regiones </a:t>
            </a:r>
            <a:r>
              <a:rPr lang="es-MX" sz="2200" dirty="0"/>
              <a:t>los </a:t>
            </a:r>
            <a:r>
              <a:rPr lang="es-MX" sz="2200" dirty="0" smtClean="0"/>
              <a:t>días </a:t>
            </a:r>
            <a:r>
              <a:rPr lang="es-MX" sz="2200" b="1" dirty="0"/>
              <a:t>17, 18 y 19 de Octubre de </a:t>
            </a:r>
            <a:r>
              <a:rPr lang="es-MX" sz="2200" b="1" dirty="0" smtClean="0"/>
              <a:t>2016</a:t>
            </a:r>
            <a:r>
              <a:rPr lang="es-MX" sz="2200" dirty="0" smtClean="0"/>
              <a:t>, de 09:00 </a:t>
            </a:r>
            <a:r>
              <a:rPr lang="es-MX" sz="2200" dirty="0"/>
              <a:t>a 17:00 </a:t>
            </a:r>
            <a:r>
              <a:rPr lang="es-MX" sz="2200" dirty="0" smtClean="0"/>
              <a:t>h. </a:t>
            </a:r>
            <a:endParaRPr lang="es-MX" sz="2200" dirty="0" smtClean="0"/>
          </a:p>
          <a:p>
            <a:pPr algn="just">
              <a:lnSpc>
                <a:spcPct val="120000"/>
              </a:lnSpc>
            </a:pPr>
            <a:r>
              <a:rPr lang="es-MX" sz="2200" b="1" dirty="0" smtClean="0"/>
              <a:t>Inauguración</a:t>
            </a:r>
            <a:r>
              <a:rPr lang="es-MX" sz="2200" b="1" dirty="0"/>
              <a:t>: </a:t>
            </a:r>
            <a:r>
              <a:rPr lang="es-MX" sz="2200" dirty="0"/>
              <a:t>17 de octubre, 10:00 </a:t>
            </a:r>
            <a:r>
              <a:rPr lang="es-MX" sz="2200" dirty="0" smtClean="0"/>
              <a:t>h.</a:t>
            </a:r>
            <a:endParaRPr lang="es-MX" sz="2200" dirty="0" smtClean="0"/>
          </a:p>
        </p:txBody>
      </p:sp>
      <p:pic>
        <p:nvPicPr>
          <p:cNvPr id="4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" t="15680" r="64301"/>
          <a:stretch/>
        </p:blipFill>
        <p:spPr bwMode="auto">
          <a:xfrm>
            <a:off x="5848945" y="2996952"/>
            <a:ext cx="3277935" cy="21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3384376"/>
            <a:ext cx="5363025" cy="3645024"/>
          </a:xfrm>
          <a:prstGeom prst="rect">
            <a:avLst/>
          </a:prstGeom>
        </p:spPr>
        <p:txBody>
          <a:bodyPr vert="horz" lIns="91363" tIns="45680" rIns="91363" bIns="45680" rtlCol="0">
            <a:noAutofit/>
          </a:bodyPr>
          <a:lstStyle>
            <a:lvl1pPr marL="342612" indent="-342612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326" indent="-285509" algn="l" defTabSz="913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040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854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70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486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301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116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935" indent="-228409" algn="l" defTabSz="913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s-MX" sz="2200" b="1" dirty="0" smtClean="0">
                <a:solidFill>
                  <a:schemeClr val="tx2"/>
                </a:solidFill>
              </a:rPr>
              <a:t>Por región</a:t>
            </a:r>
            <a:endParaRPr lang="es-MX" sz="2200" b="1" dirty="0">
              <a:solidFill>
                <a:schemeClr val="tx2"/>
              </a:solidFill>
            </a:endParaRPr>
          </a:p>
          <a:p>
            <a:pPr algn="just"/>
            <a:r>
              <a:rPr lang="es-MX" sz="2200" dirty="0" smtClean="0"/>
              <a:t>Adaptar el programa </a:t>
            </a:r>
            <a:r>
              <a:rPr lang="es-MX" sz="2200" dirty="0" smtClean="0"/>
              <a:t>de actividades y </a:t>
            </a:r>
            <a:r>
              <a:rPr lang="es-MX" sz="2200" dirty="0" smtClean="0"/>
              <a:t>definir la </a:t>
            </a:r>
            <a:r>
              <a:rPr lang="es-MX" sz="2200" dirty="0" smtClean="0"/>
              <a:t>sede </a:t>
            </a:r>
            <a:r>
              <a:rPr lang="es-MX" sz="2200" dirty="0" smtClean="0"/>
              <a:t>del </a:t>
            </a:r>
            <a:r>
              <a:rPr lang="es-MX" sz="2200" dirty="0" smtClean="0"/>
              <a:t>evento.</a:t>
            </a:r>
          </a:p>
          <a:p>
            <a:pPr algn="just"/>
            <a:r>
              <a:rPr lang="es-MX" sz="2200" dirty="0" smtClean="0"/>
              <a:t>Gestionar los </a:t>
            </a:r>
            <a:r>
              <a:rPr lang="es-MX" sz="2200" dirty="0" smtClean="0"/>
              <a:t>recursos técnicos y materiales.</a:t>
            </a:r>
          </a:p>
          <a:p>
            <a:r>
              <a:rPr lang="es-MX" sz="2200" dirty="0" smtClean="0"/>
              <a:t>Conformar </a:t>
            </a:r>
            <a:r>
              <a:rPr lang="es-MX" sz="2200" dirty="0" smtClean="0"/>
              <a:t>comisiones </a:t>
            </a:r>
            <a:r>
              <a:rPr lang="es-MX" sz="2200" dirty="0" smtClean="0"/>
              <a:t>y asignar funciones para la organización, planeación, operación y evaluación del evento en su respectiva región.</a:t>
            </a:r>
          </a:p>
          <a:p>
            <a:pPr marL="0" indent="0">
              <a:buFont typeface="Arial" pitchFamily="34" charset="0"/>
              <a:buNone/>
            </a:pPr>
            <a:endParaRPr lang="es-MX" sz="2200" dirty="0" smtClean="0"/>
          </a:p>
          <a:p>
            <a:pPr>
              <a:lnSpc>
                <a:spcPct val="120000"/>
              </a:lnSpc>
            </a:pP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24612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/>
              <a:t>Acciones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MX" sz="2200" b="1" dirty="0">
                <a:solidFill>
                  <a:schemeClr val="tx2"/>
                </a:solidFill>
              </a:rPr>
              <a:t>Por región</a:t>
            </a:r>
          </a:p>
          <a:p>
            <a:pPr algn="just"/>
            <a:r>
              <a:rPr lang="es-MX" sz="2200" dirty="0" smtClean="0"/>
              <a:t>Realizar </a:t>
            </a:r>
            <a:r>
              <a:rPr lang="es-MX" sz="2200" dirty="0"/>
              <a:t>reuniones de coordinación con los Directores de las Facultades.</a:t>
            </a:r>
          </a:p>
          <a:p>
            <a:pPr algn="just"/>
            <a:r>
              <a:rPr lang="es-MX" sz="2200" dirty="0" smtClean="0"/>
              <a:t>Hacer </a:t>
            </a:r>
            <a:r>
              <a:rPr lang="es-MX" sz="2200" dirty="0"/>
              <a:t>amplia difusión del evento, a través de los portales instituciones, comunicados, redes sociales, entre otros.</a:t>
            </a:r>
          </a:p>
          <a:p>
            <a:pPr lvl="0" algn="just"/>
            <a:r>
              <a:rPr lang="es-MX" sz="2200" dirty="0" smtClean="0"/>
              <a:t>Extender </a:t>
            </a:r>
            <a:r>
              <a:rPr lang="es-MX" sz="2200" dirty="0"/>
              <a:t>la invitación a todas las escuelas de nivel medio superior de la región y sus alrededores, así como también la coordinación de su asistencia.</a:t>
            </a:r>
          </a:p>
          <a:p>
            <a:pPr marL="0" lvl="0" indent="0" algn="just">
              <a:buNone/>
            </a:pPr>
            <a:endParaRPr lang="es-MX" sz="2200" dirty="0"/>
          </a:p>
          <a:p>
            <a:pPr algn="just">
              <a:lnSpc>
                <a:spcPct val="120000"/>
              </a:lnSpc>
            </a:pP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13266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Acciones</a:t>
            </a:r>
            <a:endParaRPr lang="es-MX" sz="40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200" b="1" dirty="0">
                <a:solidFill>
                  <a:schemeClr val="tx2"/>
                </a:solidFill>
              </a:rPr>
              <a:t>La Dirección General de Administración Escolar </a:t>
            </a:r>
            <a:r>
              <a:rPr lang="es-MX" sz="2200" dirty="0" smtClean="0"/>
              <a:t>es</a:t>
            </a:r>
            <a:r>
              <a:rPr lang="es-MX" sz="2200" b="1" dirty="0" smtClean="0"/>
              <a:t> </a:t>
            </a:r>
            <a:r>
              <a:rPr lang="es-MX" sz="2200" dirty="0" smtClean="0"/>
              <a:t>la </a:t>
            </a:r>
            <a:r>
              <a:rPr lang="es-MX" sz="2200" dirty="0" smtClean="0"/>
              <a:t>responsable de la </a:t>
            </a:r>
            <a:r>
              <a:rPr lang="es-MX" sz="2200" dirty="0" smtClean="0"/>
              <a:t>coordinación general </a:t>
            </a:r>
            <a:r>
              <a:rPr lang="es-MX" sz="2200" dirty="0" smtClean="0"/>
              <a:t>de la </a:t>
            </a:r>
            <a:r>
              <a:rPr lang="es-MX" sz="2200" dirty="0"/>
              <a:t>Expo </a:t>
            </a:r>
            <a:r>
              <a:rPr lang="es-MX" sz="2200" dirty="0" smtClean="0"/>
              <a:t>Orienta y en Xalapa estarán colaborando con la Facultad de Pedagogía, Xalapa</a:t>
            </a:r>
            <a:endParaRPr lang="es-MX" sz="2000" dirty="0"/>
          </a:p>
          <a:p>
            <a:pPr lvl="0" algn="just"/>
            <a:r>
              <a:rPr lang="es-MX" sz="2200" dirty="0" smtClean="0"/>
              <a:t>Asesorar </a:t>
            </a:r>
            <a:r>
              <a:rPr lang="es-MX" sz="2200" dirty="0"/>
              <a:t>la organización y puesta en marcha </a:t>
            </a:r>
            <a:r>
              <a:rPr lang="es-MX" sz="2200" dirty="0" smtClean="0"/>
              <a:t>del evento en </a:t>
            </a:r>
            <a:r>
              <a:rPr lang="es-MX" sz="2200" dirty="0"/>
              <a:t>cada región.</a:t>
            </a:r>
          </a:p>
          <a:p>
            <a:pPr lvl="0" algn="just"/>
            <a:r>
              <a:rPr lang="es-MX" sz="2200" dirty="0" smtClean="0"/>
              <a:t>Compartir </a:t>
            </a:r>
            <a:r>
              <a:rPr lang="es-MX" sz="2200" dirty="0"/>
              <a:t>a todas las regiones: </a:t>
            </a:r>
            <a:endParaRPr lang="es-MX" sz="2200" dirty="0" smtClean="0"/>
          </a:p>
          <a:p>
            <a:pPr marL="742614" lvl="1" indent="-342900" algn="just">
              <a:buFont typeface="Wingdings" panose="05000000000000000000" pitchFamily="2" charset="2"/>
              <a:buChar char="ü"/>
            </a:pPr>
            <a:r>
              <a:rPr lang="es-MX" sz="2200" dirty="0"/>
              <a:t>Programa </a:t>
            </a:r>
            <a:r>
              <a:rPr lang="es-MX" sz="2200" dirty="0" smtClean="0"/>
              <a:t>general;</a:t>
            </a:r>
            <a:endParaRPr lang="es-MX" sz="2200" dirty="0"/>
          </a:p>
          <a:p>
            <a:pPr marL="742614" lvl="1" indent="-342900" algn="just">
              <a:buFont typeface="Wingdings" panose="05000000000000000000" pitchFamily="2" charset="2"/>
              <a:buChar char="ü"/>
            </a:pPr>
            <a:r>
              <a:rPr lang="es-MX" sz="2200" dirty="0"/>
              <a:t>Formatos e </a:t>
            </a:r>
            <a:r>
              <a:rPr lang="es-MX" sz="2200" dirty="0" smtClean="0"/>
              <a:t>instrumentos;</a:t>
            </a:r>
            <a:endParaRPr lang="es-MX" sz="2200" dirty="0"/>
          </a:p>
          <a:p>
            <a:pPr marL="742614" lvl="1" indent="-342900" algn="just">
              <a:buFont typeface="Wingdings" panose="05000000000000000000" pitchFamily="2" charset="2"/>
              <a:buChar char="ü"/>
            </a:pPr>
            <a:r>
              <a:rPr lang="es-MX" sz="2200" dirty="0"/>
              <a:t>Imagen institucional del </a:t>
            </a:r>
            <a:r>
              <a:rPr lang="es-MX" sz="2200" dirty="0" smtClean="0"/>
              <a:t>evento;</a:t>
            </a:r>
            <a:endParaRPr lang="es-MX" sz="2200" dirty="0"/>
          </a:p>
          <a:p>
            <a:pPr marL="742614" lvl="1" indent="-342900" algn="just">
              <a:buFont typeface="Wingdings" panose="05000000000000000000" pitchFamily="2" charset="2"/>
              <a:buChar char="ü"/>
            </a:pPr>
            <a:r>
              <a:rPr lang="es-MX" sz="2200" dirty="0"/>
              <a:t>Aplicaciones (banner, imágenes para redes sociales, carteles, tríptico institucional, mampara, gafetes, constancias, entre otros), los cuales estarán disponibles en el sitio </a:t>
            </a:r>
            <a:r>
              <a:rPr lang="es-MX" sz="2200" dirty="0">
                <a:hlinkClick r:id="rId2"/>
              </a:rPr>
              <a:t>https://www.uv.mx/secretarios-facultad/general/expo-orienta-2016/</a:t>
            </a:r>
            <a:endParaRPr lang="es-MX" sz="2200" dirty="0"/>
          </a:p>
          <a:p>
            <a:pPr marL="0" indent="0" algn="just">
              <a:buNone/>
            </a:pPr>
            <a:endParaRPr lang="es-MX" sz="2200" dirty="0"/>
          </a:p>
          <a:p>
            <a:pPr algn="just"/>
            <a:endParaRPr lang="es-MX" sz="2200" dirty="0"/>
          </a:p>
          <a:p>
            <a:pPr algn="just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97091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Acciones</a:t>
            </a:r>
            <a:endParaRPr lang="es-MX" sz="40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844825"/>
            <a:ext cx="8496944" cy="46085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200" b="1" dirty="0">
                <a:solidFill>
                  <a:schemeClr val="tx2"/>
                </a:solidFill>
              </a:rPr>
              <a:t>La Dirección General de Administración </a:t>
            </a:r>
            <a:r>
              <a:rPr lang="es-MX" sz="2200" b="1" dirty="0" smtClean="0">
                <a:solidFill>
                  <a:schemeClr val="tx2"/>
                </a:solidFill>
              </a:rPr>
              <a:t>Escolar</a:t>
            </a:r>
            <a:endParaRPr lang="es-MX" sz="2200" b="1" dirty="0">
              <a:solidFill>
                <a:schemeClr val="tx2"/>
              </a:solidFill>
            </a:endParaRPr>
          </a:p>
          <a:p>
            <a:pPr algn="just"/>
            <a:r>
              <a:rPr lang="es-MX" sz="2200" dirty="0" smtClean="0"/>
              <a:t>Establecer </a:t>
            </a:r>
            <a:r>
              <a:rPr lang="es-MX" sz="2200" dirty="0"/>
              <a:t>comunicación directa con la SEV y la DGB, para emitir la invitación y difusión del evento</a:t>
            </a:r>
            <a:r>
              <a:rPr lang="es-MX" sz="2200" b="1" dirty="0" smtClean="0"/>
              <a:t>.</a:t>
            </a:r>
          </a:p>
          <a:p>
            <a:pPr algn="just"/>
            <a:endParaRPr lang="es-MX" sz="2200" b="1" dirty="0"/>
          </a:p>
          <a:p>
            <a:pPr marL="0" indent="0" algn="just">
              <a:buNone/>
            </a:pPr>
            <a:r>
              <a:rPr lang="es-MX" sz="2200" b="1" dirty="0" smtClean="0"/>
              <a:t>Acciones a mediano plazo</a:t>
            </a:r>
          </a:p>
          <a:p>
            <a:pPr lvl="0" algn="just"/>
            <a:r>
              <a:rPr lang="es-MX" sz="2200" dirty="0" smtClean="0"/>
              <a:t>Unificar </a:t>
            </a:r>
            <a:r>
              <a:rPr lang="es-MX" sz="2200" dirty="0"/>
              <a:t>los portales web de las facultades con información útil y atractiva para los aspirantes, teniendo como punto de partida el portal de aspirantes (resaltar las oportunidades laborales y publicar material promocional).</a:t>
            </a:r>
          </a:p>
          <a:p>
            <a:pPr lvl="0" algn="just"/>
            <a:r>
              <a:rPr lang="es-MX" sz="2200" dirty="0"/>
              <a:t>Rediseñar el contenido del portal de aspirantes.</a:t>
            </a:r>
          </a:p>
          <a:p>
            <a:pPr lvl="0" algn="just"/>
            <a:r>
              <a:rPr lang="es-MX" sz="2200" dirty="0"/>
              <a:t>En coordinación con Comunicación Universitaria, creará videos y recorridos virtuales por las instalaciones de las facultades.</a:t>
            </a:r>
          </a:p>
          <a:p>
            <a:pPr marL="0" indent="0" algn="just">
              <a:buNone/>
            </a:pPr>
            <a:endParaRPr lang="es-MX" sz="2200" b="1" dirty="0"/>
          </a:p>
          <a:p>
            <a:pPr marL="0" indent="0" algn="just">
              <a:buNone/>
            </a:pPr>
            <a:endParaRPr lang="es-MX" sz="2200" dirty="0"/>
          </a:p>
          <a:p>
            <a:pPr algn="just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64377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Logística en Xalapa</a:t>
            </a:r>
            <a:endParaRPr lang="es-MX" sz="40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5013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200" b="1" dirty="0" smtClean="0">
                <a:solidFill>
                  <a:schemeClr val="tx2"/>
                </a:solidFill>
              </a:rPr>
              <a:t>Responsabilidad de las Direcciones </a:t>
            </a:r>
            <a:r>
              <a:rPr lang="es-MX" sz="2200" b="1" dirty="0">
                <a:solidFill>
                  <a:schemeClr val="tx2"/>
                </a:solidFill>
              </a:rPr>
              <a:t>Generales de Áreas Académicas y </a:t>
            </a:r>
            <a:r>
              <a:rPr lang="es-MX" sz="2200" b="1" dirty="0" smtClean="0">
                <a:solidFill>
                  <a:schemeClr val="tx2"/>
                </a:solidFill>
              </a:rPr>
              <a:t>SEA:</a:t>
            </a:r>
            <a:endParaRPr lang="es-MX" sz="2200" dirty="0">
              <a:solidFill>
                <a:schemeClr val="tx2"/>
              </a:solidFill>
            </a:endParaRPr>
          </a:p>
          <a:p>
            <a:pPr algn="just"/>
            <a:r>
              <a:rPr lang="es-MX" sz="2200" dirty="0"/>
              <a:t>Nombrar a un coordinador por área académica, con el fin de apoyar y supervisar la participación de las Facultades durante la organización y operación del evento, además de ser el enlace con la coordinación general de la Expo Orienta.</a:t>
            </a:r>
          </a:p>
          <a:p>
            <a:pPr algn="just"/>
            <a:r>
              <a:rPr lang="es-MX" sz="2200" dirty="0"/>
              <a:t>Convocar a una reunión con </a:t>
            </a:r>
            <a:r>
              <a:rPr lang="es-MX" sz="2200" dirty="0" smtClean="0"/>
              <a:t>directores de las entidades para:</a:t>
            </a:r>
          </a:p>
          <a:p>
            <a:pPr lvl="1" algn="just"/>
            <a:r>
              <a:rPr lang="es-MX" sz="1800" dirty="0" smtClean="0"/>
              <a:t>Dar a conocer el objetivo e importancia del evento</a:t>
            </a:r>
          </a:p>
          <a:p>
            <a:pPr lvl="1" algn="just"/>
            <a:r>
              <a:rPr lang="es-MX" sz="1800" dirty="0" smtClean="0"/>
              <a:t>La renta </a:t>
            </a:r>
            <a:r>
              <a:rPr lang="es-MX" sz="1800" dirty="0"/>
              <a:t>de stands, mesas, sillas y demás material </a:t>
            </a:r>
            <a:r>
              <a:rPr lang="es-MX" sz="1800" dirty="0" smtClean="0"/>
              <a:t>será cubierta </a:t>
            </a:r>
            <a:r>
              <a:rPr lang="es-MX" sz="1800" dirty="0"/>
              <a:t>con </a:t>
            </a:r>
            <a:r>
              <a:rPr lang="es-MX" sz="1800" dirty="0" smtClean="0"/>
              <a:t>los recursos de cada entidad.</a:t>
            </a:r>
            <a:endParaRPr lang="es-MX" sz="1800" dirty="0"/>
          </a:p>
          <a:p>
            <a:pPr marL="0" lvl="0" indent="0" algn="just">
              <a:buNone/>
            </a:pPr>
            <a:endParaRPr lang="es-MX" sz="2200" dirty="0"/>
          </a:p>
          <a:p>
            <a:pPr algn="just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18121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Logística en Xalapa</a:t>
            </a:r>
            <a:endParaRPr lang="es-MX" sz="40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824536"/>
          </a:xfrm>
        </p:spPr>
        <p:txBody>
          <a:bodyPr>
            <a:normAutofit/>
          </a:bodyPr>
          <a:lstStyle/>
          <a:p>
            <a:pPr lvl="1"/>
            <a:r>
              <a:rPr lang="es-MX" sz="1800" dirty="0"/>
              <a:t>Solicitar los datos completos del personal académico y estudiantes que participarán como informadores </a:t>
            </a:r>
            <a:r>
              <a:rPr lang="es-MX" sz="1800" dirty="0" err="1" smtClean="0"/>
              <a:t>profesiográficos</a:t>
            </a:r>
            <a:r>
              <a:rPr lang="es-MX" sz="1800" dirty="0" smtClean="0"/>
              <a:t>, </a:t>
            </a:r>
            <a:r>
              <a:rPr lang="es-MX" sz="1800" dirty="0"/>
              <a:t>así como el nombre del responsable del stand y enviarlo. Cada dirección de área enviará el concentrado de responsables a los correos </a:t>
            </a:r>
            <a:r>
              <a:rPr lang="es-MX" sz="1800" dirty="0">
                <a:hlinkClick r:id="rId2"/>
              </a:rPr>
              <a:t>pedagogia@uv.mx</a:t>
            </a:r>
            <a:r>
              <a:rPr lang="es-MX" sz="1800" dirty="0"/>
              <a:t> y </a:t>
            </a:r>
            <a:r>
              <a:rPr lang="es-MX" sz="1800" dirty="0">
                <a:hlinkClick r:id="rId3"/>
              </a:rPr>
              <a:t>bsanchez@uv.mx</a:t>
            </a:r>
            <a:r>
              <a:rPr lang="es-MX" sz="1800" dirty="0"/>
              <a:t>  a más tardar el día 22 de septiembre de 2016.</a:t>
            </a:r>
          </a:p>
          <a:p>
            <a:pPr lvl="1"/>
            <a:r>
              <a:rPr lang="es-MX" sz="1800" dirty="0" smtClean="0"/>
              <a:t>Entregar </a:t>
            </a:r>
            <a:r>
              <a:rPr lang="es-MX" sz="1800" dirty="0"/>
              <a:t>a cada director de Facultad los siguientes documentos que serán proporcionados por la coordinación general: </a:t>
            </a:r>
            <a:r>
              <a:rPr lang="es-MX" sz="1800" i="1" dirty="0"/>
              <a:t>guion didáctico del Informador </a:t>
            </a:r>
            <a:r>
              <a:rPr lang="es-MX" sz="1800" i="1" dirty="0" err="1"/>
              <a:t>Profesiográfico</a:t>
            </a:r>
            <a:r>
              <a:rPr lang="es-MX" sz="1800" i="1" dirty="0"/>
              <a:t>, lineamientos de participación, lugar de stand asignado, funciones y obligaciones</a:t>
            </a:r>
            <a:r>
              <a:rPr lang="es-MX" sz="1800" i="1" dirty="0" smtClean="0"/>
              <a:t>.</a:t>
            </a:r>
          </a:p>
          <a:p>
            <a:pPr lvl="1"/>
            <a:r>
              <a:rPr lang="es-MX" sz="1800" dirty="0" smtClean="0"/>
              <a:t>Coordinar la elaboración de los trípticos con </a:t>
            </a:r>
            <a:r>
              <a:rPr lang="es-MX" sz="1800" dirty="0"/>
              <a:t>la información de su programa </a:t>
            </a:r>
            <a:r>
              <a:rPr lang="es-MX" sz="1800" dirty="0" smtClean="0"/>
              <a:t>educativo, así como la actualización de </a:t>
            </a:r>
            <a:r>
              <a:rPr lang="es-MX" sz="1800" dirty="0"/>
              <a:t>los portales </a:t>
            </a:r>
            <a:r>
              <a:rPr lang="es-MX" sz="1800" dirty="0" smtClean="0"/>
              <a:t>web de </a:t>
            </a:r>
            <a:r>
              <a:rPr lang="es-MX" sz="1800" dirty="0"/>
              <a:t>cada </a:t>
            </a:r>
            <a:r>
              <a:rPr lang="es-MX" sz="1800" dirty="0" smtClean="0"/>
              <a:t>entidad.</a:t>
            </a:r>
            <a:endParaRPr lang="es-MX" sz="1800" dirty="0"/>
          </a:p>
          <a:p>
            <a:pPr lvl="1"/>
            <a:endParaRPr lang="es-MX" sz="1800" dirty="0"/>
          </a:p>
          <a:p>
            <a:pPr marL="456817" lvl="1" indent="0">
              <a:buNone/>
            </a:pPr>
            <a:endParaRPr lang="es-MX" sz="1800" i="1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568484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40ED11F26FB74FA89B32F28F9F7496" ma:contentTypeVersion="0" ma:contentTypeDescription="Crear nuevo documento." ma:contentTypeScope="" ma:versionID="816d063469ed7366bae274177b1c2d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9E4113-16E6-474F-8562-C85ED25E6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034527-8B37-403E-968E-37CD66C95177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B9C0B1-F132-4140-859C-B9FC3D0A8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792</Words>
  <Application>Microsoft Office PowerPoint</Application>
  <PresentationFormat>Presentación en pantalla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EXPO-ORIENTA  17, 18 y 19 de Octubre de 2016  09:00 a 17:00 horas.  Inauguración: 17 de octubre, 10:00 horas</vt:lpstr>
      <vt:lpstr>Objetivo</vt:lpstr>
      <vt:lpstr>Actividades</vt:lpstr>
      <vt:lpstr>Acciones</vt:lpstr>
      <vt:lpstr>Acciones</vt:lpstr>
      <vt:lpstr>Acciones</vt:lpstr>
      <vt:lpstr>Acciones</vt:lpstr>
      <vt:lpstr>Logística en Xalapa</vt:lpstr>
      <vt:lpstr>Logística en Xalapa</vt:lpstr>
      <vt:lpstr>Logística en Xalapa</vt:lpstr>
      <vt:lpstr>Logística en Xalapa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Soledad</dc:creator>
  <cp:lastModifiedBy>Guerrero Ramirez Karen Lisset</cp:lastModifiedBy>
  <cp:revision>383</cp:revision>
  <cp:lastPrinted>2016-09-12T14:28:55Z</cp:lastPrinted>
  <dcterms:created xsi:type="dcterms:W3CDTF">2012-08-29T18:43:09Z</dcterms:created>
  <dcterms:modified xsi:type="dcterms:W3CDTF">2016-09-12T14:29:08Z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0x0101003D40ED11F26FB74FA89B32F28F9F7496</vt:lpwstr>
  </property>
</Properties>
</file>