
<file path=[Content_Types].xml><?xml version="1.0" encoding="utf-8"?>
<Types xmlns="http://schemas.openxmlformats.org/package/2006/content-types">
  <Default Extension="mp3" ContentType="audio/mpeg"/>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h7Y9PlIWbKiUgBu8qWyGxoOfN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5800A-86CB-A76A-CF3A-1A1324D69058}" v="173" dt="2023-07-22T10:41:01.6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ae6df5b8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5ae6df5b8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311c3994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g2311c3994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6" name="Google Shape;37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311c3994f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311c3994f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311c3994f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311c3994f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311c3994f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311c3994f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3"/>
        <p:cNvGrpSpPr/>
        <p:nvPr/>
      </p:nvGrpSpPr>
      <p:grpSpPr>
        <a:xfrm>
          <a:off x="0" y="0"/>
          <a:ext cx="0" cy="0"/>
          <a:chOff x="0" y="0"/>
          <a:chExt cx="0" cy="0"/>
        </a:xfrm>
      </p:grpSpPr>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8"/>
        <p:cNvGrpSpPr/>
        <p:nvPr/>
      </p:nvGrpSpPr>
      <p:grpSpPr>
        <a:xfrm>
          <a:off x="0" y="0"/>
          <a:ext cx="0" cy="0"/>
          <a:chOff x="0" y="0"/>
          <a:chExt cx="0" cy="0"/>
        </a:xfrm>
      </p:grpSpPr>
      <p:sp>
        <p:nvSpPr>
          <p:cNvPr id="39" name="Google Shape;3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5"/>
        <p:cNvGrpSpPr/>
        <p:nvPr/>
      </p:nvGrpSpPr>
      <p:grpSpPr>
        <a:xfrm>
          <a:off x="0" y="0"/>
          <a:ext cx="0" cy="0"/>
          <a:chOff x="0" y="0"/>
          <a:chExt cx="0" cy="0"/>
        </a:xfrm>
      </p:grpSpPr>
      <p:sp>
        <p:nvSpPr>
          <p:cNvPr id="46" name="Google Shape;46;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hyperlink" Target="https://www.scielo.org.mx/pdf/ins/n17/2007-4964-ins-17-259.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doi.org.ezproxy.uv.mx/10.5281/zenodo.4278369" TargetMode="External"/><Relationship Id="rId5" Type="http://schemas.openxmlformats.org/officeDocument/2006/relationships/hyperlink" Target="https://documents-dds-ny.un.org/doc/UNDOC/GEN/N99/774/46/PDF/N9977446.pdf" TargetMode="External"/><Relationship Id="rId4" Type="http://schemas.openxmlformats.org/officeDocument/2006/relationships/hyperlink" Target="https://articulo19.org/periodistasasesinado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inegi.org.mx/contenidos/saladeprensa/boletines/2023/molec/molec2023.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hyperlink" Target="https://nuso.org/articulo/el-fracaso-de-una-estrategia-una-critica-a-la-guerra-contra-el-narcotrafico-en-mexico-sus-justificaciones-y-efectos/" TargetMode="External"/><Relationship Id="rId4" Type="http://schemas.openxmlformats.org/officeDocument/2006/relationships/hyperlink" Target="https://letralia.com/editorial/especiales/letralia25/"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aho.org/es/temas/prevencion-violencia#:~:text=La%20violencia%20es%20el%20%E2%80%9Cuso,muerte%2C%20privaci%C3%B3n%20o%20mal%20desarrollo"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gob.mx/sesnsp/acciones-y-programas/incidencia-delictiva-del-fuero-comun-nueva-metodologia?state=published" TargetMode="External"/><Relationship Id="rId5" Type="http://schemas.openxmlformats.org/officeDocument/2006/relationships/hyperlink" Target="https://doi.org/10.25009/lpyh.v0i48.2912" TargetMode="External"/><Relationship Id="rId4" Type="http://schemas.openxmlformats.org/officeDocument/2006/relationships/hyperlink" Target="https://revista-iberoamericana.pitt.edu/ojs/index.php/Iberoamericana/article/viewFile/3692/386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versionpublicarnpdno.segob.gob.mx/Dashboard/ContextoGeneral"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doi.org.ezproxy.uv.mx/10.25267/periferica.2019.i20.26" TargetMode="External"/><Relationship Id="rId5" Type="http://schemas.openxmlformats.org/officeDocument/2006/relationships/hyperlink" Target="https://www.uv.mx/documentos/files/2023/06/Plan-de-cultura-de-paz-y-no-violencia.pdf" TargetMode="External"/><Relationship Id="rId4" Type="http://schemas.openxmlformats.org/officeDocument/2006/relationships/hyperlink" Target="https://www.uv.mx/comunicacionuv/files/2022/03/Programa-Trabajo-2021-2025-1.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vivemasseguro.org/historias-cotidianas/los-peligros-de-normalizar-la-violencia/"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cerlalc.org/wp-" TargetMode="External"/><Relationship Id="rId4" Type="http://schemas.openxmlformats.org/officeDocument/2006/relationships/hyperlink" Target="https://cipe.umd.edu/conferences/DecliningMiddleClassesSpain/Papers/Valero.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25ae6df5b8a_0_20"/>
          <p:cNvSpPr txBox="1"/>
          <p:nvPr/>
        </p:nvSpPr>
        <p:spPr>
          <a:xfrm>
            <a:off x="1524000" y="514349"/>
            <a:ext cx="9144000" cy="6047400"/>
          </a:xfrm>
          <a:prstGeom prst="rect">
            <a:avLst/>
          </a:prstGeom>
          <a:noFill/>
          <a:ln>
            <a:noFill/>
          </a:ln>
        </p:spPr>
        <p:txBody>
          <a:bodyPr spcFirstLastPara="1" wrap="square" lIns="91425" tIns="45700" rIns="91425" bIns="45700" anchor="t" anchorCtr="0">
            <a:normAutofit fontScale="85000" lnSpcReduction="20000"/>
          </a:bodyPr>
          <a:lstStyle/>
          <a:p>
            <a:pPr marL="0" lvl="0" indent="0" algn="ctr" rtl="0">
              <a:lnSpc>
                <a:spcPct val="90000"/>
              </a:lnSpc>
              <a:spcBef>
                <a:spcPts val="0"/>
              </a:spcBef>
              <a:spcAft>
                <a:spcPts val="0"/>
              </a:spcAft>
              <a:buNone/>
            </a:pPr>
            <a:r>
              <a:rPr lang="es-ES" sz="2400" b="1" dirty="0">
                <a:solidFill>
                  <a:srgbClr val="000000"/>
                </a:solidFill>
                <a:latin typeface="Times"/>
                <a:ea typeface="Times"/>
                <a:cs typeface="Times"/>
                <a:sym typeface="Times"/>
              </a:rPr>
              <a:t>Universidad Veracruzana</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r>
              <a:rPr lang="es-ES" sz="2400" b="1" dirty="0">
                <a:solidFill>
                  <a:srgbClr val="000000"/>
                </a:solidFill>
                <a:latin typeface="Times"/>
                <a:ea typeface="Times"/>
                <a:cs typeface="Times"/>
                <a:sym typeface="Times"/>
              </a:rPr>
              <a:t>Centro de Idiomas Córdoba</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r>
              <a:rPr lang="es-ES" sz="2400" b="1" dirty="0">
                <a:solidFill>
                  <a:srgbClr val="000000"/>
                </a:solidFill>
                <a:latin typeface="Times"/>
                <a:ea typeface="Times"/>
                <a:cs typeface="Times"/>
                <a:sym typeface="Times"/>
              </a:rPr>
              <a:t>Especialización en Promoción de la Lectura</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r>
              <a:rPr lang="es-ES" sz="2400" b="1" dirty="0">
                <a:solidFill>
                  <a:srgbClr val="000000"/>
                </a:solidFill>
                <a:latin typeface="Times"/>
                <a:ea typeface="Times"/>
                <a:cs typeface="Times"/>
                <a:sym typeface="Times"/>
              </a:rPr>
              <a:t>Sede: Córdoba</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r>
              <a:rPr lang="es-ES" sz="2400" b="1" i="1" dirty="0" err="1">
                <a:latin typeface="Times"/>
                <a:ea typeface="Times"/>
                <a:cs typeface="Times"/>
                <a:sym typeface="Times"/>
              </a:rPr>
              <a:t>DespertArte</a:t>
            </a:r>
            <a:r>
              <a:rPr lang="es-ES" sz="2400" b="1" i="1" dirty="0">
                <a:latin typeface="Times"/>
                <a:ea typeface="Times"/>
                <a:cs typeface="Times"/>
                <a:sym typeface="Times"/>
              </a:rPr>
              <a:t>: Mediación lectora entre universitarios, como un camino hacia una cultura de paz</a:t>
            </a:r>
            <a:endParaRPr sz="2400" b="1" i="1" dirty="0">
              <a:latin typeface="Times"/>
              <a:ea typeface="Times"/>
              <a:cs typeface="Times"/>
              <a:sym typeface="Times"/>
            </a:endParaRPr>
          </a:p>
          <a:p>
            <a:pPr marL="0" lvl="0" indent="0" algn="ctr" rtl="0">
              <a:lnSpc>
                <a:spcPct val="90000"/>
              </a:lnSpc>
              <a:spcBef>
                <a:spcPts val="1000"/>
              </a:spcBef>
              <a:spcAft>
                <a:spcPts val="0"/>
              </a:spcAft>
              <a:buNone/>
            </a:pPr>
            <a:endParaRPr sz="2400" b="1" i="1" dirty="0">
              <a:latin typeface="Times"/>
              <a:ea typeface="Times"/>
              <a:cs typeface="Times"/>
              <a:sym typeface="Times"/>
            </a:endParaRPr>
          </a:p>
          <a:p>
            <a:pPr marL="0" lvl="0" indent="0" algn="ctr" rtl="0">
              <a:lnSpc>
                <a:spcPct val="90000"/>
              </a:lnSpc>
              <a:spcBef>
                <a:spcPts val="1000"/>
              </a:spcBef>
              <a:spcAft>
                <a:spcPts val="0"/>
              </a:spcAft>
              <a:buNone/>
            </a:pPr>
            <a:endParaRPr sz="2400" b="1" i="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endParaRPr sz="2400" b="1" dirty="0">
              <a:solidFill>
                <a:srgbClr val="000000"/>
              </a:solidFill>
              <a:latin typeface="Times"/>
              <a:ea typeface="Times"/>
              <a:cs typeface="Times"/>
              <a:sym typeface="Times"/>
            </a:endParaRPr>
          </a:p>
          <a:p>
            <a:pPr marL="0" lvl="0" indent="0" algn="ctr" rtl="0">
              <a:lnSpc>
                <a:spcPct val="90000"/>
              </a:lnSpc>
              <a:spcBef>
                <a:spcPts val="1000"/>
              </a:spcBef>
              <a:spcAft>
                <a:spcPts val="0"/>
              </a:spcAft>
              <a:buNone/>
            </a:pPr>
            <a:r>
              <a:rPr lang="es-ES" sz="2400" b="1" dirty="0">
                <a:solidFill>
                  <a:srgbClr val="000000"/>
                </a:solidFill>
                <a:latin typeface="Times"/>
                <a:ea typeface="Times"/>
                <a:cs typeface="Times"/>
                <a:sym typeface="Times"/>
              </a:rPr>
              <a:t>Estudiante: Oliver Coronado Paz</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r>
              <a:rPr lang="es-ES" sz="2400" b="1" dirty="0">
                <a:solidFill>
                  <a:srgbClr val="000000"/>
                </a:solidFill>
                <a:latin typeface="Times"/>
                <a:ea typeface="Times"/>
                <a:cs typeface="Times"/>
                <a:sym typeface="Times"/>
              </a:rPr>
              <a:t>      Tutor (a): Dr. Daniel Domínguez Cuenca</a:t>
            </a:r>
            <a:endParaRPr sz="2400" dirty="0">
              <a:solidFill>
                <a:srgbClr val="000000"/>
              </a:solidFill>
              <a:latin typeface="Calibri"/>
              <a:ea typeface="Calibri"/>
              <a:cs typeface="Calibri"/>
              <a:sym typeface="Calibri"/>
            </a:endParaRPr>
          </a:p>
          <a:p>
            <a:pPr marL="0" lvl="0" indent="0" algn="ctr" rtl="0">
              <a:lnSpc>
                <a:spcPct val="90000"/>
              </a:lnSpc>
              <a:spcBef>
                <a:spcPts val="1000"/>
              </a:spcBef>
              <a:spcAft>
                <a:spcPts val="0"/>
              </a:spcAft>
              <a:buNone/>
            </a:pPr>
            <a:endParaRPr sz="2400" dirty="0">
              <a:solidFill>
                <a:srgbClr val="000000"/>
              </a:solidFill>
              <a:latin typeface="Calibri"/>
              <a:ea typeface="Calibri"/>
              <a:cs typeface="Calibri"/>
              <a:sym typeface="Calibri"/>
            </a:endParaRPr>
          </a:p>
          <a:p>
            <a:pPr marL="0" lvl="0" indent="0" algn="r" rtl="0">
              <a:lnSpc>
                <a:spcPct val="90000"/>
              </a:lnSpc>
              <a:spcBef>
                <a:spcPts val="1000"/>
              </a:spcBef>
              <a:spcAft>
                <a:spcPts val="0"/>
              </a:spcAft>
              <a:buNone/>
            </a:pPr>
            <a:r>
              <a:rPr lang="es-ES" sz="2400" b="1" dirty="0">
                <a:solidFill>
                  <a:srgbClr val="000000"/>
                </a:solidFill>
                <a:latin typeface="Times"/>
                <a:ea typeface="Times"/>
                <a:cs typeface="Times"/>
                <a:sym typeface="Times"/>
              </a:rPr>
              <a:t>Córdoba, Ver., Ju</a:t>
            </a:r>
            <a:r>
              <a:rPr lang="es-ES" sz="2400" b="1" dirty="0">
                <a:latin typeface="Times"/>
                <a:ea typeface="Times"/>
                <a:cs typeface="Times"/>
                <a:sym typeface="Times"/>
              </a:rPr>
              <a:t>l</a:t>
            </a:r>
            <a:r>
              <a:rPr lang="es-ES" sz="2400" b="1" dirty="0">
                <a:solidFill>
                  <a:srgbClr val="000000"/>
                </a:solidFill>
                <a:latin typeface="Times"/>
                <a:ea typeface="Times"/>
                <a:cs typeface="Times"/>
                <a:sym typeface="Times"/>
              </a:rPr>
              <a:t>io de 2023</a:t>
            </a:r>
            <a:endParaRPr sz="2400" b="1" dirty="0">
              <a:solidFill>
                <a:srgbClr val="000000"/>
              </a:solidFill>
              <a:latin typeface="Times"/>
              <a:ea typeface="Times"/>
              <a:cs typeface="Times"/>
              <a:sym typeface="Times"/>
            </a:endParaRPr>
          </a:p>
        </p:txBody>
      </p:sp>
      <p:pic>
        <p:nvPicPr>
          <p:cNvPr id="85" name="Google Shape;85;g25ae6df5b8a_0_20" descr="https://lh6.googleusercontent.com/Rd-_nYw8YKgawrZAuZckSo-dQ0SyNImNuC5rajtHb2Put0e3d1JA54tAy-L3dC7TDXXL22c4OBd6IoC41xuEjj6mUHmsz2Oc62vRg3NaQx-2P_Dxw_p-uJ7dx3Kkrz726TchQKc9ZGST"/>
          <p:cNvPicPr preferRelativeResize="0"/>
          <p:nvPr/>
        </p:nvPicPr>
        <p:blipFill rotWithShape="1">
          <a:blip r:embed="rId5">
            <a:alphaModFix/>
          </a:blip>
          <a:srcRect/>
          <a:stretch/>
        </p:blipFill>
        <p:spPr>
          <a:xfrm flipH="1">
            <a:off x="529777" y="1238250"/>
            <a:ext cx="552285" cy="5619750"/>
          </a:xfrm>
          <a:prstGeom prst="rect">
            <a:avLst/>
          </a:prstGeom>
          <a:noFill/>
          <a:ln>
            <a:noFill/>
          </a:ln>
        </p:spPr>
      </p:pic>
      <p:pic>
        <p:nvPicPr>
          <p:cNvPr id="86" name="Google Shape;86;g25ae6df5b8a_0_20" descr="Centro de Estudios de la Cultura y la Comunicación | Blog del CECC"/>
          <p:cNvPicPr preferRelativeResize="0"/>
          <p:nvPr/>
        </p:nvPicPr>
        <p:blipFill rotWithShape="1">
          <a:blip r:embed="rId6">
            <a:alphaModFix/>
          </a:blip>
          <a:srcRect b="14273"/>
          <a:stretch/>
        </p:blipFill>
        <p:spPr>
          <a:xfrm>
            <a:off x="264580" y="310089"/>
            <a:ext cx="1082677" cy="928161"/>
          </a:xfrm>
          <a:prstGeom prst="rect">
            <a:avLst/>
          </a:prstGeom>
          <a:noFill/>
          <a:ln>
            <a:noFill/>
          </a:ln>
        </p:spPr>
      </p:pic>
      <p:pic>
        <p:nvPicPr>
          <p:cNvPr id="2" name="Diapositiva 1">
            <a:hlinkClick r:id="" action="ppaction://media"/>
            <a:extLst>
              <a:ext uri="{FF2B5EF4-FFF2-40B4-BE49-F238E27FC236}">
                <a16:creationId xmlns:a16="http://schemas.microsoft.com/office/drawing/2014/main" id="{44B4107F-D7FC-65F8-846E-52612335DE9B}"/>
              </a:ext>
            </a:extLst>
          </p:cNvPr>
          <p:cNvPicPr>
            <a:picLocks noChangeAspect="1"/>
          </p:cNvPicPr>
          <p:nvPr>
            <a:audioFile r:link="rId1"/>
            <p:extLst>
              <p:ext uri="{DAA4B4D4-6D71-4841-9C94-3DE7FCFB9230}">
                <p14:media xmlns:p14="http://schemas.microsoft.com/office/powerpoint/2010/main" r:embed="rId2">
                  <p14:trim st="1705"/>
                </p14:media>
              </p:ext>
            </p:extLst>
          </p:nvPr>
        </p:nvPicPr>
        <p:blipFill>
          <a:blip r:embed="rId7"/>
          <a:stretch>
            <a:fillRect/>
          </a:stretch>
        </p:blipFill>
        <p:spPr>
          <a:xfrm>
            <a:off x="10302875" y="303422"/>
            <a:ext cx="730250" cy="730250"/>
          </a:xfrm>
          <a:prstGeom prst="rect">
            <a:avLst/>
          </a:prstGeom>
        </p:spPr>
      </p:pic>
      <p:sp>
        <p:nvSpPr>
          <p:cNvPr id="3" name="CuadroTexto 2">
            <a:extLst>
              <a:ext uri="{FF2B5EF4-FFF2-40B4-BE49-F238E27FC236}">
                <a16:creationId xmlns:a16="http://schemas.microsoft.com/office/drawing/2014/main" id="{E49D6FAD-E660-EB07-4E4B-35B98DE1B81D}"/>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s-ES"/>
          </a:p>
        </p:txBody>
      </p:sp>
    </p:spTree>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0"/>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245" name="Google Shape;245;p10"/>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2.2 Objetivos</a:t>
            </a:r>
            <a:endParaRPr/>
          </a:p>
        </p:txBody>
      </p:sp>
      <p:sp>
        <p:nvSpPr>
          <p:cNvPr id="246" name="Google Shape;246;p10"/>
          <p:cNvSpPr txBox="1"/>
          <p:nvPr/>
        </p:nvSpPr>
        <p:spPr>
          <a:xfrm>
            <a:off x="585700" y="2862376"/>
            <a:ext cx="11191800" cy="3570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i="1">
                <a:solidFill>
                  <a:schemeClr val="dk1"/>
                </a:solidFill>
                <a:latin typeface="Calibri"/>
                <a:ea typeface="Calibri"/>
                <a:cs typeface="Calibri"/>
                <a:sym typeface="Calibri"/>
              </a:rPr>
              <a:t>2.2.1 Objetivo general</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s-ES" sz="2200">
                <a:solidFill>
                  <a:schemeClr val="dk1"/>
                </a:solidFill>
                <a:latin typeface="Calibri"/>
                <a:ea typeface="Calibri"/>
                <a:cs typeface="Calibri"/>
                <a:sym typeface="Calibri"/>
              </a:rPr>
              <a:t>Despertar el gusto por la lectura y la conciencia crítica en un grupo de estudiantes de ingeniería de la Universidad Veracruzana, campus Ixtaczoquitlán, realizando un taller de mediación lectora, cuya cartografía de lecturas esté basada en una selección de cuentos latinoamericanos y de poemas con los que, mediante el diálogo o conversación, se posibilitará  generar empatía en los universitarios sobre las condiciones de vulnerabilidad de quienes han sufrido violencia y se propondrá realizar una acción fraterna -ligada a la lectura- con los familiares de las víctimas favoreciendo una cultura de paz.</a:t>
            </a:r>
            <a:endParaRPr sz="1800"/>
          </a:p>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Diapositiva 10(1)">
            <a:hlinkClick r:id="" action="ppaction://media"/>
            <a:extLst>
              <a:ext uri="{FF2B5EF4-FFF2-40B4-BE49-F238E27FC236}">
                <a16:creationId xmlns:a16="http://schemas.microsoft.com/office/drawing/2014/main" id="{C2D77705-57B8-B738-AF37-D939FECC8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3592" y="1583007"/>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38000"/>
    </mc:Choice>
    <mc:Fallback xmlns="">
      <p:transition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g2311c3994fb_0_0"/>
          <p:cNvPicPr preferRelativeResize="0"/>
          <p:nvPr/>
        </p:nvPicPr>
        <p:blipFill rotWithShape="1">
          <a:blip r:embed="rId5">
            <a:alphaModFix/>
          </a:blip>
          <a:srcRect l="21666" r="23908"/>
          <a:stretch/>
        </p:blipFill>
        <p:spPr>
          <a:xfrm>
            <a:off x="166254" y="365124"/>
            <a:ext cx="1520040" cy="1571038"/>
          </a:xfrm>
          <a:prstGeom prst="rect">
            <a:avLst/>
          </a:prstGeom>
          <a:noFill/>
          <a:ln>
            <a:noFill/>
          </a:ln>
        </p:spPr>
      </p:pic>
      <p:sp>
        <p:nvSpPr>
          <p:cNvPr id="253" name="Google Shape;253;g2311c3994fb_0_0"/>
          <p:cNvSpPr txBox="1"/>
          <p:nvPr/>
        </p:nvSpPr>
        <p:spPr>
          <a:xfrm>
            <a:off x="1828800" y="365125"/>
            <a:ext cx="9525000" cy="1325700"/>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2.2 Objetivos</a:t>
            </a:r>
            <a:endParaRPr/>
          </a:p>
        </p:txBody>
      </p:sp>
      <p:sp>
        <p:nvSpPr>
          <p:cNvPr id="254" name="Google Shape;254;g2311c3994fb_0_0"/>
          <p:cNvSpPr txBox="1"/>
          <p:nvPr/>
        </p:nvSpPr>
        <p:spPr>
          <a:xfrm>
            <a:off x="500100" y="2320951"/>
            <a:ext cx="11191800" cy="34170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s-ES" sz="1800" b="1" i="1">
                <a:solidFill>
                  <a:schemeClr val="dk1"/>
                </a:solidFill>
                <a:latin typeface="Calibri"/>
                <a:ea typeface="Calibri"/>
                <a:cs typeface="Calibri"/>
                <a:sym typeface="Calibri"/>
              </a:rPr>
              <a:t>2.2.2 Objetivos particulares</a:t>
            </a:r>
            <a:endParaRPr sz="1800" b="1">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AutoNum type="arabicPeriod"/>
            </a:pPr>
            <a:r>
              <a:rPr lang="es-ES" sz="1800">
                <a:solidFill>
                  <a:schemeClr val="dk1"/>
                </a:solidFill>
                <a:latin typeface="Calibri"/>
                <a:ea typeface="Calibri"/>
                <a:cs typeface="Calibri"/>
                <a:sym typeface="Calibri"/>
              </a:rPr>
              <a:t>Despertar en un grupo de estudiantes de la facultad de Ingeniería de la UV, el gusto por la lectura placentera, mediante la exploración de una cartografía lectora orientada hacia una cultura de paz.</a:t>
            </a: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AutoNum type="arabicPeriod"/>
            </a:pPr>
            <a:r>
              <a:rPr lang="es-ES" sz="1800">
                <a:solidFill>
                  <a:schemeClr val="dk1"/>
                </a:solidFill>
                <a:latin typeface="Calibri"/>
                <a:ea typeface="Calibri"/>
                <a:cs typeface="Calibri"/>
                <a:sym typeface="Calibri"/>
              </a:rPr>
              <a:t> Acrecentar la conciencia crítica y sensibilidad humana de los participantes a través de prácticas lectoras mediadas.</a:t>
            </a: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AutoNum type="arabicPeriod"/>
            </a:pPr>
            <a:r>
              <a:rPr lang="es-ES" sz="1800">
                <a:solidFill>
                  <a:schemeClr val="dk1"/>
                </a:solidFill>
                <a:latin typeface="Calibri"/>
                <a:ea typeface="Calibri"/>
                <a:cs typeface="Calibri"/>
                <a:sym typeface="Calibri"/>
              </a:rPr>
              <a:t>Realizar análisis crítico (tras las líneas) de una selección de cuentos latinoamericanos y de poemas en grupo.  </a:t>
            </a: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AutoNum type="arabicPeriod"/>
            </a:pPr>
            <a:r>
              <a:rPr lang="es-ES" sz="1800">
                <a:solidFill>
                  <a:schemeClr val="dk1"/>
                </a:solidFill>
                <a:latin typeface="Calibri"/>
                <a:ea typeface="Calibri"/>
                <a:cs typeface="Calibri"/>
                <a:sym typeface="Calibri"/>
              </a:rPr>
              <a:t>Detonar conversaciones que permitan identificar las condiciones de vulnerabilidad de las personas, generando empatía con las víctimas de violencia.</a:t>
            </a:r>
            <a:endParaRPr sz="1800">
              <a:solidFill>
                <a:schemeClr val="dk1"/>
              </a:solidFill>
              <a:latin typeface="Calibri"/>
              <a:ea typeface="Calibri"/>
              <a:cs typeface="Calibri"/>
              <a:sym typeface="Calibri"/>
            </a:endParaRPr>
          </a:p>
          <a:p>
            <a:pPr marL="285750" lvl="0" indent="-285750" algn="l" rtl="0">
              <a:spcBef>
                <a:spcPts val="0"/>
              </a:spcBef>
              <a:spcAft>
                <a:spcPts val="0"/>
              </a:spcAft>
              <a:buClr>
                <a:schemeClr val="dk1"/>
              </a:buClr>
              <a:buSzPts val="1800"/>
              <a:buAutoNum type="arabicPeriod"/>
            </a:pPr>
            <a:r>
              <a:rPr lang="es-ES" sz="1800">
                <a:solidFill>
                  <a:schemeClr val="dk1"/>
                </a:solidFill>
                <a:latin typeface="Calibri"/>
                <a:ea typeface="Calibri"/>
                <a:cs typeface="Calibri"/>
                <a:sym typeface="Calibri"/>
              </a:rPr>
              <a:t>Proponer de manera conjunta la realización de una acción fraterna (ligada a la lectura) con un grupo de madres y familiares de desaparecidos.</a:t>
            </a:r>
            <a:endParaRPr sz="1800" b="1" i="1">
              <a:solidFill>
                <a:schemeClr val="dk1"/>
              </a:solidFill>
              <a:latin typeface="Calibri"/>
              <a:ea typeface="Calibri"/>
              <a:cs typeface="Calibri"/>
              <a:sym typeface="Calibri"/>
            </a:endParaRPr>
          </a:p>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Diapositiva 11">
            <a:hlinkClick r:id="" action="ppaction://media"/>
            <a:extLst>
              <a:ext uri="{FF2B5EF4-FFF2-40B4-BE49-F238E27FC236}">
                <a16:creationId xmlns:a16="http://schemas.microsoft.com/office/drawing/2014/main" id="{A92A597D-C50B-E7AE-FEEF-511FAA1FF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8762" y="979158"/>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1"/>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261" name="Google Shape;261;p11"/>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2.3 Hipótesis</a:t>
            </a:r>
            <a:endParaRPr/>
          </a:p>
        </p:txBody>
      </p:sp>
      <p:sp>
        <p:nvSpPr>
          <p:cNvPr id="262" name="Google Shape;262;p11"/>
          <p:cNvSpPr txBox="1"/>
          <p:nvPr/>
        </p:nvSpPr>
        <p:spPr>
          <a:xfrm>
            <a:off x="692367" y="2463882"/>
            <a:ext cx="10668000" cy="2678100"/>
          </a:xfrm>
          <a:prstGeom prst="rect">
            <a:avLst/>
          </a:prstGeom>
          <a:solidFill>
            <a:schemeClr val="accent4"/>
          </a:solidFill>
          <a:ln w="57150" cap="flat" cmpd="sng">
            <a:solidFill>
              <a:srgbClr val="4472C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a:solidFill>
                  <a:schemeClr val="dk1"/>
                </a:solidFill>
                <a:latin typeface="Calibri"/>
                <a:ea typeface="Calibri"/>
                <a:cs typeface="Calibri"/>
                <a:sym typeface="Calibri"/>
              </a:rPr>
              <a:t>La sensibilidad humana y el desarrollo de una conciencia crítica se acrecientan en estudiantes universitarios del campus Ixtaczoquitlán, si se despierta el gusto por la lectura por placer, a través de la mediación lectora de cuentos latinoamericanos y de poemas; generando en ellos empatía hacia quienes han sufrido violencia, animándolos a realizar una acción fraterna de consuelo para los familiares y amigos de las víctimas, favoreciendo así el desarrollo de una cultura de paz.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 name="Diapositiva 12">
            <a:hlinkClick r:id="" action="ppaction://media"/>
            <a:extLst>
              <a:ext uri="{FF2B5EF4-FFF2-40B4-BE49-F238E27FC236}">
                <a16:creationId xmlns:a16="http://schemas.microsoft.com/office/drawing/2014/main" id="{645DABAA-64CA-D72A-E622-A1388C96E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24196" y="792252"/>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1000"/>
    </mc:Choice>
    <mc:Fallback xmlns="">
      <p:transition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2"/>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grpSp>
        <p:nvGrpSpPr>
          <p:cNvPr id="269" name="Google Shape;269;p12"/>
          <p:cNvGrpSpPr/>
          <p:nvPr/>
        </p:nvGrpSpPr>
        <p:grpSpPr>
          <a:xfrm>
            <a:off x="3272806" y="553145"/>
            <a:ext cx="5789263" cy="5760919"/>
            <a:chOff x="1672605" y="76895"/>
            <a:chExt cx="5789263" cy="5760919"/>
          </a:xfrm>
        </p:grpSpPr>
        <p:sp>
          <p:nvSpPr>
            <p:cNvPr id="270" name="Google Shape;270;p12"/>
            <p:cNvSpPr/>
            <p:nvPr/>
          </p:nvSpPr>
          <p:spPr>
            <a:xfrm>
              <a:off x="2185256" y="384476"/>
              <a:ext cx="4968621" cy="4968621"/>
            </a:xfrm>
            <a:prstGeom prst="pie">
              <a:avLst>
                <a:gd name="adj1" fmla="val 16200000"/>
                <a:gd name="adj2" fmla="val 180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2"/>
            <p:cNvSpPr txBox="1"/>
            <p:nvPr/>
          </p:nvSpPr>
          <p:spPr>
            <a:xfrm>
              <a:off x="4803838" y="1437351"/>
              <a:ext cx="1774507" cy="1478756"/>
            </a:xfrm>
            <a:prstGeom prst="rect">
              <a:avLst/>
            </a:prstGeom>
            <a:noFill/>
            <a:ln>
              <a:noFill/>
            </a:ln>
          </p:spPr>
          <p:txBody>
            <a:bodyPr spcFirstLastPara="1" wrap="square" lIns="46975" tIns="46975" rIns="46975" bIns="46975" anchor="ctr" anchorCtr="0">
              <a:noAutofit/>
            </a:bodyPr>
            <a:lstStyle/>
            <a:p>
              <a:pPr marL="0" marR="0" lvl="0" indent="0" algn="ctr" rtl="0">
                <a:lnSpc>
                  <a:spcPct val="90000"/>
                </a:lnSpc>
                <a:spcBef>
                  <a:spcPts val="0"/>
                </a:spcBef>
                <a:spcAft>
                  <a:spcPts val="0"/>
                </a:spcAft>
                <a:buClr>
                  <a:schemeClr val="lt1"/>
                </a:buClr>
                <a:buSzPts val="3700"/>
                <a:buFont typeface="Calibri"/>
                <a:buNone/>
              </a:pPr>
              <a:r>
                <a:rPr lang="es-ES" sz="3700">
                  <a:solidFill>
                    <a:schemeClr val="lt1"/>
                  </a:solidFill>
                  <a:latin typeface="Calibri"/>
                  <a:ea typeface="Calibri"/>
                  <a:cs typeface="Calibri"/>
                  <a:sym typeface="Calibri"/>
                </a:rPr>
                <a:t>Personal</a:t>
              </a:r>
              <a:endParaRPr/>
            </a:p>
          </p:txBody>
        </p:sp>
        <p:sp>
          <p:nvSpPr>
            <p:cNvPr id="272" name="Google Shape;272;p12"/>
            <p:cNvSpPr/>
            <p:nvPr/>
          </p:nvSpPr>
          <p:spPr>
            <a:xfrm>
              <a:off x="2082926" y="561927"/>
              <a:ext cx="4968621" cy="4968621"/>
            </a:xfrm>
            <a:prstGeom prst="pie">
              <a:avLst>
                <a:gd name="adj1" fmla="val 1800000"/>
                <a:gd name="adj2" fmla="val 900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2"/>
            <p:cNvSpPr txBox="1"/>
            <p:nvPr/>
          </p:nvSpPr>
          <p:spPr>
            <a:xfrm>
              <a:off x="3265931" y="3785616"/>
              <a:ext cx="2661761" cy="1301305"/>
            </a:xfrm>
            <a:prstGeom prst="rect">
              <a:avLst/>
            </a:prstGeom>
            <a:noFill/>
            <a:ln>
              <a:noFill/>
            </a:ln>
          </p:spPr>
          <p:txBody>
            <a:bodyPr spcFirstLastPara="1" wrap="square" lIns="46975" tIns="46975" rIns="46975" bIns="46975" anchor="ctr" anchorCtr="0">
              <a:noAutofit/>
            </a:bodyPr>
            <a:lstStyle/>
            <a:p>
              <a:pPr marL="0" marR="0" lvl="0" indent="0" algn="ctr" rtl="0">
                <a:lnSpc>
                  <a:spcPct val="90000"/>
                </a:lnSpc>
                <a:spcBef>
                  <a:spcPts val="0"/>
                </a:spcBef>
                <a:spcAft>
                  <a:spcPts val="0"/>
                </a:spcAft>
                <a:buClr>
                  <a:schemeClr val="lt1"/>
                </a:buClr>
                <a:buSzPts val="3700"/>
                <a:buFont typeface="Calibri"/>
                <a:buNone/>
              </a:pPr>
              <a:r>
                <a:rPr lang="es-ES" sz="3700">
                  <a:solidFill>
                    <a:schemeClr val="lt1"/>
                  </a:solidFill>
                  <a:latin typeface="Calibri"/>
                  <a:ea typeface="Calibri"/>
                  <a:cs typeface="Calibri"/>
                  <a:sym typeface="Calibri"/>
                </a:rPr>
                <a:t>Institucional</a:t>
              </a:r>
              <a:endParaRPr/>
            </a:p>
          </p:txBody>
        </p:sp>
        <p:sp>
          <p:nvSpPr>
            <p:cNvPr id="274" name="Google Shape;274;p12"/>
            <p:cNvSpPr/>
            <p:nvPr/>
          </p:nvSpPr>
          <p:spPr>
            <a:xfrm>
              <a:off x="1980596" y="384476"/>
              <a:ext cx="4968621" cy="4968621"/>
            </a:xfrm>
            <a:prstGeom prst="pie">
              <a:avLst>
                <a:gd name="adj1" fmla="val 9000000"/>
                <a:gd name="adj2" fmla="val 1620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txBox="1"/>
            <p:nvPr/>
          </p:nvSpPr>
          <p:spPr>
            <a:xfrm>
              <a:off x="2556128" y="1437351"/>
              <a:ext cx="1774507" cy="1478756"/>
            </a:xfrm>
            <a:prstGeom prst="rect">
              <a:avLst/>
            </a:prstGeom>
            <a:noFill/>
            <a:ln>
              <a:noFill/>
            </a:ln>
          </p:spPr>
          <p:txBody>
            <a:bodyPr spcFirstLastPara="1" wrap="square" lIns="46975" tIns="46975" rIns="46975" bIns="46975" anchor="ctr" anchorCtr="0">
              <a:noAutofit/>
            </a:bodyPr>
            <a:lstStyle/>
            <a:p>
              <a:pPr marL="0" marR="0" lvl="0" indent="0" algn="ctr" rtl="0">
                <a:lnSpc>
                  <a:spcPct val="90000"/>
                </a:lnSpc>
                <a:spcBef>
                  <a:spcPts val="0"/>
                </a:spcBef>
                <a:spcAft>
                  <a:spcPts val="0"/>
                </a:spcAft>
                <a:buClr>
                  <a:schemeClr val="lt1"/>
                </a:buClr>
                <a:buSzPts val="3700"/>
                <a:buFont typeface="Calibri"/>
                <a:buNone/>
              </a:pPr>
              <a:r>
                <a:rPr lang="es-ES" sz="3700">
                  <a:solidFill>
                    <a:schemeClr val="lt1"/>
                  </a:solidFill>
                  <a:latin typeface="Calibri"/>
                  <a:ea typeface="Calibri"/>
                  <a:cs typeface="Calibri"/>
                  <a:sym typeface="Calibri"/>
                </a:rPr>
                <a:t>Social</a:t>
              </a:r>
              <a:endParaRPr/>
            </a:p>
          </p:txBody>
        </p:sp>
        <p:sp>
          <p:nvSpPr>
            <p:cNvPr id="276" name="Google Shape;276;p12"/>
            <p:cNvSpPr/>
            <p:nvPr/>
          </p:nvSpPr>
          <p:spPr>
            <a:xfrm>
              <a:off x="1878085" y="76895"/>
              <a:ext cx="5583783" cy="5583783"/>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B3C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2"/>
            <p:cNvSpPr/>
            <p:nvPr/>
          </p:nvSpPr>
          <p:spPr>
            <a:xfrm>
              <a:off x="1775345" y="254031"/>
              <a:ext cx="5583783" cy="5583783"/>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B3C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2"/>
            <p:cNvSpPr/>
            <p:nvPr/>
          </p:nvSpPr>
          <p:spPr>
            <a:xfrm>
              <a:off x="1672605" y="76895"/>
              <a:ext cx="5583783" cy="5583783"/>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B3CA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2"/>
          <p:cNvSpPr/>
          <p:nvPr/>
        </p:nvSpPr>
        <p:spPr>
          <a:xfrm rot="-9641058">
            <a:off x="2266950" y="2983144"/>
            <a:ext cx="1047750" cy="21907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12"/>
          <p:cNvSpPr/>
          <p:nvPr/>
        </p:nvSpPr>
        <p:spPr>
          <a:xfrm rot="-1336633">
            <a:off x="8315325" y="2126580"/>
            <a:ext cx="1047750" cy="21907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12"/>
          <p:cNvSpPr/>
          <p:nvPr/>
        </p:nvSpPr>
        <p:spPr>
          <a:xfrm rot="9059810">
            <a:off x="4810126" y="5803230"/>
            <a:ext cx="1047750" cy="219075"/>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2"/>
          <p:cNvSpPr txBox="1"/>
          <p:nvPr/>
        </p:nvSpPr>
        <p:spPr>
          <a:xfrm>
            <a:off x="916737" y="5991225"/>
            <a:ext cx="3769563" cy="646331"/>
          </a:xfrm>
          <a:prstGeom prst="rect">
            <a:avLst/>
          </a:prstGeom>
          <a:solidFill>
            <a:schemeClr val="accent1"/>
          </a:solidFill>
          <a:ln w="952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b="1">
                <a:solidFill>
                  <a:srgbClr val="385623"/>
                </a:solidFill>
                <a:latin typeface="Times"/>
                <a:ea typeface="Times"/>
                <a:cs typeface="Times"/>
                <a:sym typeface="Times"/>
              </a:rPr>
              <a:t>Plan de Trabajo 2021-2025 (Universidad Veracruzana, 2021)</a:t>
            </a:r>
            <a:endParaRPr/>
          </a:p>
        </p:txBody>
      </p:sp>
      <p:sp>
        <p:nvSpPr>
          <p:cNvPr id="283" name="Google Shape;283;p12"/>
          <p:cNvSpPr txBox="1"/>
          <p:nvPr/>
        </p:nvSpPr>
        <p:spPr>
          <a:xfrm>
            <a:off x="166254" y="1724122"/>
            <a:ext cx="3381375" cy="923330"/>
          </a:xfrm>
          <a:prstGeom prst="rect">
            <a:avLst/>
          </a:prstGeom>
          <a:solidFill>
            <a:schemeClr val="accent1"/>
          </a:solidFill>
          <a:ln w="952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Times"/>
                <a:ea typeface="Times"/>
                <a:cs typeface="Times"/>
                <a:sym typeface="Times"/>
              </a:rPr>
              <a:t>Normalización de Violencia impide desarrollar herramientas para transformar.</a:t>
            </a:r>
            <a:endParaRPr/>
          </a:p>
        </p:txBody>
      </p:sp>
      <p:sp>
        <p:nvSpPr>
          <p:cNvPr id="284" name="Google Shape;284;p12"/>
          <p:cNvSpPr txBox="1"/>
          <p:nvPr/>
        </p:nvSpPr>
        <p:spPr>
          <a:xfrm>
            <a:off x="8529204" y="857347"/>
            <a:ext cx="3381300" cy="1200600"/>
          </a:xfrm>
          <a:prstGeom prst="rect">
            <a:avLst/>
          </a:prstGeom>
          <a:solidFill>
            <a:schemeClr val="accent1"/>
          </a:solidFill>
          <a:ln w="9525" cap="flat" cmpd="sng">
            <a:solidFill>
              <a:srgbClr val="92D05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800">
                <a:solidFill>
                  <a:schemeClr val="dk1"/>
                </a:solidFill>
                <a:latin typeface="Times"/>
                <a:ea typeface="Times"/>
                <a:cs typeface="Times"/>
                <a:sym typeface="Times"/>
              </a:rPr>
              <a:t>Creencias, formación personal, experiencia como promotor de lectura y cercanía con defensores de DDHH</a:t>
            </a:r>
            <a:endParaRPr/>
          </a:p>
        </p:txBody>
      </p:sp>
      <p:sp>
        <p:nvSpPr>
          <p:cNvPr id="285" name="Google Shape;285;p12"/>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2.4 Justificación</a:t>
            </a:r>
            <a:endParaRPr/>
          </a:p>
        </p:txBody>
      </p:sp>
      <p:pic>
        <p:nvPicPr>
          <p:cNvPr id="2" name="Diap 13 (1)">
            <a:hlinkClick r:id="" action="ppaction://media"/>
            <a:extLst>
              <a:ext uri="{FF2B5EF4-FFF2-40B4-BE49-F238E27FC236}">
                <a16:creationId xmlns:a16="http://schemas.microsoft.com/office/drawing/2014/main" id="{A5FF6E41-0B96-8060-1A55-E517D5F159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60" y="5522403"/>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85000"/>
    </mc:Choice>
    <mc:Fallback xmlns="">
      <p:transition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3" descr="Logotipo, nombre de la empresa&#10;&#10;Descripción generada automáticamente"/>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292" name="Google Shape;292;p13"/>
          <p:cNvSpPr/>
          <p:nvPr/>
        </p:nvSpPr>
        <p:spPr>
          <a:xfrm>
            <a:off x="1049547" y="3068032"/>
            <a:ext cx="1007198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a:solidFill>
                  <a:schemeClr val="dk1"/>
                </a:solidFill>
                <a:latin typeface="Times New Roman"/>
                <a:ea typeface="Times New Roman"/>
                <a:cs typeface="Times New Roman"/>
                <a:sym typeface="Times New Roman"/>
              </a:rPr>
              <a:t>CAPÍTULO 3. DISEÑO METODOLÓGICO</a:t>
            </a:r>
            <a:endParaRPr sz="4000">
              <a:solidFill>
                <a:schemeClr val="dk1"/>
              </a:solidFill>
              <a:latin typeface="Times New Roman"/>
              <a:ea typeface="Times New Roman"/>
              <a:cs typeface="Times New Roman"/>
              <a:sym typeface="Times New Roman"/>
            </a:endParaRPr>
          </a:p>
        </p:txBody>
      </p:sp>
      <p:pic>
        <p:nvPicPr>
          <p:cNvPr id="4" name="Diap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85541" y="77210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14" descr="Logotipo, nombre de la empresa&#10;&#10;Descripción generada automáticamente"/>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299" name="Google Shape;299;p14"/>
          <p:cNvSpPr txBox="1"/>
          <p:nvPr/>
        </p:nvSpPr>
        <p:spPr>
          <a:xfrm>
            <a:off x="534838" y="1457804"/>
            <a:ext cx="3788434" cy="1339940"/>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2400"/>
              <a:buFont typeface="Times New Roman"/>
              <a:buNone/>
            </a:pPr>
            <a:r>
              <a:rPr lang="es-ES" sz="2400" b="1">
                <a:solidFill>
                  <a:schemeClr val="dk1"/>
                </a:solidFill>
                <a:latin typeface="Times New Roman"/>
                <a:ea typeface="Times New Roman"/>
                <a:cs typeface="Times New Roman"/>
                <a:sym typeface="Times New Roman"/>
              </a:rPr>
              <a:t>3.1 Enfoque metodológico</a:t>
            </a:r>
            <a:endParaRPr/>
          </a:p>
        </p:txBody>
      </p:sp>
      <p:sp>
        <p:nvSpPr>
          <p:cNvPr id="300" name="Google Shape;300;p14"/>
          <p:cNvSpPr txBox="1"/>
          <p:nvPr/>
        </p:nvSpPr>
        <p:spPr>
          <a:xfrm rot="-1019961">
            <a:off x="460395" y="3266324"/>
            <a:ext cx="4339501" cy="1231303"/>
          </a:xfrm>
          <a:prstGeom prst="rect">
            <a:avLst/>
          </a:prstGeom>
          <a:gradFill>
            <a:gsLst>
              <a:gs pos="0">
                <a:srgbClr val="FFC647"/>
              </a:gs>
              <a:gs pos="50000">
                <a:srgbClr val="FFC600"/>
              </a:gs>
              <a:gs pos="100000">
                <a:srgbClr val="E3B400"/>
              </a:gs>
            </a:gsLst>
            <a:lin ang="5400000" scaled="0"/>
          </a:grad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ES" sz="3700" dirty="0">
                <a:solidFill>
                  <a:schemeClr val="lt1"/>
                </a:solidFill>
                <a:latin typeface="Times"/>
                <a:ea typeface="Times"/>
                <a:cs typeface="Times"/>
                <a:sym typeface="Times"/>
              </a:rPr>
              <a:t>Investigación Acción Participativa</a:t>
            </a:r>
            <a:endParaRPr sz="4900" dirty="0">
              <a:solidFill>
                <a:schemeClr val="lt1"/>
              </a:solidFill>
              <a:latin typeface="Times"/>
              <a:ea typeface="Times"/>
              <a:cs typeface="Times"/>
              <a:sym typeface="Times"/>
            </a:endParaRPr>
          </a:p>
        </p:txBody>
      </p:sp>
      <p:sp>
        <p:nvSpPr>
          <p:cNvPr id="301" name="Google Shape;301;p14"/>
          <p:cNvSpPr txBox="1"/>
          <p:nvPr/>
        </p:nvSpPr>
        <p:spPr>
          <a:xfrm>
            <a:off x="7100852" y="74387"/>
            <a:ext cx="357808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a:solidFill>
                  <a:srgbClr val="000000"/>
                </a:solidFill>
                <a:latin typeface="Times New Roman"/>
                <a:ea typeface="Times New Roman"/>
                <a:cs typeface="Times New Roman"/>
                <a:sym typeface="Times New Roman"/>
              </a:rPr>
              <a:t>3.2</a:t>
            </a:r>
            <a:r>
              <a:rPr lang="es-ES" sz="2400" b="1" i="0" u="none" strike="noStrike">
                <a:solidFill>
                  <a:srgbClr val="000000"/>
                </a:solidFill>
                <a:latin typeface="Times New Roman"/>
                <a:ea typeface="Times New Roman"/>
                <a:cs typeface="Times New Roman"/>
                <a:sym typeface="Times New Roman"/>
              </a:rPr>
              <a:t> </a:t>
            </a:r>
            <a:r>
              <a:rPr lang="es-ES" sz="2400" b="1">
                <a:solidFill>
                  <a:srgbClr val="000000"/>
                </a:solidFill>
                <a:latin typeface="Times New Roman"/>
                <a:ea typeface="Times New Roman"/>
                <a:cs typeface="Times New Roman"/>
                <a:sym typeface="Times New Roman"/>
              </a:rPr>
              <a:t>Aspectos Grales de la Intervención</a:t>
            </a:r>
            <a:endParaRPr sz="2400" b="1">
              <a:solidFill>
                <a:schemeClr val="dk1"/>
              </a:solidFill>
              <a:latin typeface="Times New Roman"/>
              <a:ea typeface="Times New Roman"/>
              <a:cs typeface="Times New Roman"/>
              <a:sym typeface="Times New Roman"/>
            </a:endParaRPr>
          </a:p>
        </p:txBody>
      </p:sp>
      <p:grpSp>
        <p:nvGrpSpPr>
          <p:cNvPr id="302" name="Google Shape;302;p14"/>
          <p:cNvGrpSpPr/>
          <p:nvPr/>
        </p:nvGrpSpPr>
        <p:grpSpPr>
          <a:xfrm>
            <a:off x="5599107" y="1010945"/>
            <a:ext cx="5608916" cy="5684372"/>
            <a:chOff x="782692" y="216"/>
            <a:chExt cx="5608916" cy="5684372"/>
          </a:xfrm>
        </p:grpSpPr>
        <p:sp>
          <p:nvSpPr>
            <p:cNvPr id="303" name="Google Shape;303;p14"/>
            <p:cNvSpPr/>
            <p:nvPr/>
          </p:nvSpPr>
          <p:spPr>
            <a:xfrm>
              <a:off x="3296101" y="709059"/>
              <a:ext cx="54789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txBox="1"/>
            <p:nvPr/>
          </p:nvSpPr>
          <p:spPr>
            <a:xfrm>
              <a:off x="3555588" y="751887"/>
              <a:ext cx="28924" cy="57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05" name="Google Shape;305;p14"/>
            <p:cNvSpPr/>
            <p:nvPr/>
          </p:nvSpPr>
          <p:spPr>
            <a:xfrm>
              <a:off x="782692" y="216"/>
              <a:ext cx="2515209" cy="150912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txBox="1"/>
            <p:nvPr/>
          </p:nvSpPr>
          <p:spPr>
            <a:xfrm>
              <a:off x="782692" y="216"/>
              <a:ext cx="2515209" cy="150912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s-ES" sz="1500" b="1">
                  <a:solidFill>
                    <a:schemeClr val="dk1"/>
                  </a:solidFill>
                  <a:latin typeface="Calibri"/>
                  <a:ea typeface="Calibri"/>
                  <a:cs typeface="Calibri"/>
                  <a:sym typeface="Calibri"/>
                </a:rPr>
                <a:t>E</a:t>
              </a:r>
              <a:r>
                <a:rPr lang="es-ES" sz="1500" b="1" u="none">
                  <a:solidFill>
                    <a:schemeClr val="dk1"/>
                  </a:solidFill>
                  <a:latin typeface="Calibri"/>
                  <a:ea typeface="Calibri"/>
                  <a:cs typeface="Calibri"/>
                  <a:sym typeface="Calibri"/>
                </a:rPr>
                <a:t>studiantes universitarios. Fac. Ing. UV Campus Ixtac, 18-20 años de edad</a:t>
              </a:r>
              <a:endParaRPr sz="1500" b="1" u="sng">
                <a:solidFill>
                  <a:schemeClr val="dk1"/>
                </a:solidFill>
                <a:latin typeface="Calibri"/>
                <a:ea typeface="Calibri"/>
                <a:cs typeface="Calibri"/>
                <a:sym typeface="Calibri"/>
              </a:endParaRPr>
            </a:p>
          </p:txBody>
        </p:sp>
        <p:sp>
          <p:nvSpPr>
            <p:cNvPr id="307" name="Google Shape;307;p14"/>
            <p:cNvSpPr/>
            <p:nvPr/>
          </p:nvSpPr>
          <p:spPr>
            <a:xfrm>
              <a:off x="2040296" y="1507542"/>
              <a:ext cx="3093707" cy="547898"/>
            </a:xfrm>
            <a:custGeom>
              <a:avLst/>
              <a:gdLst/>
              <a:ahLst/>
              <a:cxnLst/>
              <a:rect l="l" t="t" r="r" b="b"/>
              <a:pathLst>
                <a:path w="120000" h="120000" extrusionOk="0">
                  <a:moveTo>
                    <a:pt x="120000" y="0"/>
                  </a:moveTo>
                  <a:lnTo>
                    <a:pt x="120000" y="63745"/>
                  </a:lnTo>
                  <a:lnTo>
                    <a:pt x="0" y="63745"/>
                  </a:lnTo>
                  <a:lnTo>
                    <a:pt x="0" y="12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txBox="1"/>
            <p:nvPr/>
          </p:nvSpPr>
          <p:spPr>
            <a:xfrm>
              <a:off x="3508467" y="1778598"/>
              <a:ext cx="157366" cy="57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09" name="Google Shape;309;p14"/>
            <p:cNvSpPr/>
            <p:nvPr/>
          </p:nvSpPr>
          <p:spPr>
            <a:xfrm>
              <a:off x="3876399" y="216"/>
              <a:ext cx="2515209" cy="150912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txBox="1"/>
            <p:nvPr/>
          </p:nvSpPr>
          <p:spPr>
            <a:xfrm>
              <a:off x="3876399" y="216"/>
              <a:ext cx="2515209" cy="150912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s-ES" sz="1500" b="1">
                  <a:solidFill>
                    <a:schemeClr val="dk1"/>
                  </a:solidFill>
                  <a:latin typeface="Calibri"/>
                  <a:ea typeface="Calibri"/>
                  <a:cs typeface="Calibri"/>
                  <a:sym typeface="Calibri"/>
                </a:rPr>
                <a:t>Taller de mediación lectora “DespertArte, lecturas para arriesgarse” 12 sesiones.</a:t>
              </a:r>
              <a:endParaRPr sz="1500">
                <a:solidFill>
                  <a:schemeClr val="dk1"/>
                </a:solidFill>
                <a:latin typeface="Calibri"/>
                <a:ea typeface="Calibri"/>
                <a:cs typeface="Calibri"/>
                <a:sym typeface="Calibri"/>
              </a:endParaRPr>
            </a:p>
          </p:txBody>
        </p:sp>
        <p:sp>
          <p:nvSpPr>
            <p:cNvPr id="311" name="Google Shape;311;p14"/>
            <p:cNvSpPr/>
            <p:nvPr/>
          </p:nvSpPr>
          <p:spPr>
            <a:xfrm>
              <a:off x="3296101" y="2796683"/>
              <a:ext cx="54789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txBox="1"/>
            <p:nvPr/>
          </p:nvSpPr>
          <p:spPr>
            <a:xfrm>
              <a:off x="3555588" y="2839510"/>
              <a:ext cx="28924" cy="57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13" name="Google Shape;313;p14"/>
            <p:cNvSpPr/>
            <p:nvPr/>
          </p:nvSpPr>
          <p:spPr>
            <a:xfrm>
              <a:off x="782692" y="2087840"/>
              <a:ext cx="2515209" cy="150912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txBox="1"/>
            <p:nvPr/>
          </p:nvSpPr>
          <p:spPr>
            <a:xfrm>
              <a:off x="782692" y="2087840"/>
              <a:ext cx="2515209" cy="150912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s-ES" sz="1500" b="1">
                  <a:solidFill>
                    <a:schemeClr val="dk1"/>
                  </a:solidFill>
                  <a:latin typeface="Calibri"/>
                  <a:ea typeface="Calibri"/>
                  <a:cs typeface="Calibri"/>
                  <a:sym typeface="Calibri"/>
                </a:rPr>
                <a:t>Lectura en voz alta, lectura robada, diálogo reflexivo, charla literaria, dibujo de comprensión, escritura derivada</a:t>
              </a:r>
              <a:endParaRPr sz="1500" b="1">
                <a:solidFill>
                  <a:schemeClr val="dk1"/>
                </a:solidFill>
                <a:latin typeface="Calibri"/>
                <a:ea typeface="Calibri"/>
                <a:cs typeface="Calibri"/>
                <a:sym typeface="Calibri"/>
              </a:endParaRPr>
            </a:p>
          </p:txBody>
        </p:sp>
        <p:sp>
          <p:nvSpPr>
            <p:cNvPr id="315" name="Google Shape;315;p14"/>
            <p:cNvSpPr/>
            <p:nvPr/>
          </p:nvSpPr>
          <p:spPr>
            <a:xfrm>
              <a:off x="2040296" y="3595165"/>
              <a:ext cx="3093707" cy="547898"/>
            </a:xfrm>
            <a:custGeom>
              <a:avLst/>
              <a:gdLst/>
              <a:ahLst/>
              <a:cxnLst/>
              <a:rect l="l" t="t" r="r" b="b"/>
              <a:pathLst>
                <a:path w="120000" h="120000" extrusionOk="0">
                  <a:moveTo>
                    <a:pt x="120000" y="0"/>
                  </a:moveTo>
                  <a:lnTo>
                    <a:pt x="120000" y="63745"/>
                  </a:lnTo>
                  <a:lnTo>
                    <a:pt x="0" y="63745"/>
                  </a:lnTo>
                  <a:lnTo>
                    <a:pt x="0" y="12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txBox="1"/>
            <p:nvPr/>
          </p:nvSpPr>
          <p:spPr>
            <a:xfrm>
              <a:off x="3508467" y="3866222"/>
              <a:ext cx="157366" cy="578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317" name="Google Shape;317;p14"/>
            <p:cNvSpPr/>
            <p:nvPr/>
          </p:nvSpPr>
          <p:spPr>
            <a:xfrm>
              <a:off x="3876399" y="2087840"/>
              <a:ext cx="2515209" cy="150912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txBox="1"/>
            <p:nvPr/>
          </p:nvSpPr>
          <p:spPr>
            <a:xfrm>
              <a:off x="3876399" y="2087840"/>
              <a:ext cx="2515209" cy="150912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s-ES" sz="1500" b="1">
                  <a:solidFill>
                    <a:schemeClr val="dk1"/>
                  </a:solidFill>
                  <a:latin typeface="Calibri"/>
                  <a:ea typeface="Calibri"/>
                  <a:cs typeface="Calibri"/>
                  <a:sym typeface="Calibri"/>
                </a:rPr>
                <a:t>Julio Cortázar, Augusto Monterroso, Eduardo Galeano, Mario Benedetti, Jaime Sabines, Mardonio Carballo, Kalil Gibrán, etc.</a:t>
              </a:r>
              <a:endParaRPr/>
            </a:p>
          </p:txBody>
        </p:sp>
        <p:sp>
          <p:nvSpPr>
            <p:cNvPr id="319" name="Google Shape;319;p14"/>
            <p:cNvSpPr/>
            <p:nvPr/>
          </p:nvSpPr>
          <p:spPr>
            <a:xfrm>
              <a:off x="782692" y="4175463"/>
              <a:ext cx="2515209" cy="1509125"/>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txBox="1"/>
            <p:nvPr/>
          </p:nvSpPr>
          <p:spPr>
            <a:xfrm>
              <a:off x="782692" y="4175463"/>
              <a:ext cx="2515209" cy="1509125"/>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1500"/>
                <a:buFont typeface="Calibri"/>
                <a:buNone/>
              </a:pPr>
              <a:r>
                <a:rPr lang="es-ES" sz="1500" b="1">
                  <a:solidFill>
                    <a:schemeClr val="dk1"/>
                  </a:solidFill>
                  <a:latin typeface="Calibri"/>
                  <a:ea typeface="Calibri"/>
                  <a:cs typeface="Calibri"/>
                  <a:sym typeface="Calibri"/>
                </a:rPr>
                <a:t>Facultad de  Ingeniería UV, Campus Ixtac.</a:t>
              </a:r>
              <a:endParaRPr sz="1500">
                <a:solidFill>
                  <a:schemeClr val="lt1"/>
                </a:solidFill>
                <a:latin typeface="Calibri"/>
                <a:ea typeface="Calibri"/>
                <a:cs typeface="Calibri"/>
                <a:sym typeface="Calibri"/>
              </a:endParaRPr>
            </a:p>
          </p:txBody>
        </p:sp>
      </p:grpSp>
      <p:pic>
        <p:nvPicPr>
          <p:cNvPr id="2" name="Diapositiva 14">
            <a:hlinkClick r:id="" action="ppaction://media"/>
            <a:extLst>
              <a:ext uri="{FF2B5EF4-FFF2-40B4-BE49-F238E27FC236}">
                <a16:creationId xmlns:a16="http://schemas.microsoft.com/office/drawing/2014/main" id="{969410A6-C3B4-E5D8-4B59-5AC158625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92762" y="274668"/>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76000"/>
    </mc:Choice>
    <mc:Fallback xmlns="">
      <p:transition advClick="0"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5" descr="Logotipo, nombre de la empresa&#10;&#10;Descripción generada automáticamente"/>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327" name="Google Shape;327;p15"/>
          <p:cNvSpPr txBox="1"/>
          <p:nvPr/>
        </p:nvSpPr>
        <p:spPr>
          <a:xfrm>
            <a:off x="3324046" y="595163"/>
            <a:ext cx="5528094" cy="1339940"/>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2400"/>
              <a:buFont typeface="Times New Roman"/>
              <a:buNone/>
            </a:pPr>
            <a:r>
              <a:rPr lang="es-ES" sz="2400" b="1">
                <a:solidFill>
                  <a:schemeClr val="dk1"/>
                </a:solidFill>
                <a:latin typeface="Times New Roman"/>
                <a:ea typeface="Times New Roman"/>
                <a:cs typeface="Times New Roman"/>
                <a:sym typeface="Times New Roman"/>
              </a:rPr>
              <a:t>3.3 Métodos de Evaluación del proyecto</a:t>
            </a:r>
            <a:endParaRPr/>
          </a:p>
        </p:txBody>
      </p:sp>
      <p:grpSp>
        <p:nvGrpSpPr>
          <p:cNvPr id="328" name="Google Shape;328;p15"/>
          <p:cNvGrpSpPr/>
          <p:nvPr/>
        </p:nvGrpSpPr>
        <p:grpSpPr>
          <a:xfrm>
            <a:off x="537572" y="1600200"/>
            <a:ext cx="11476289" cy="5095334"/>
            <a:chOff x="5609" y="0"/>
            <a:chExt cx="11476289" cy="5095334"/>
          </a:xfrm>
        </p:grpSpPr>
        <p:sp>
          <p:nvSpPr>
            <p:cNvPr id="329" name="Google Shape;329;p15"/>
            <p:cNvSpPr/>
            <p:nvPr/>
          </p:nvSpPr>
          <p:spPr>
            <a:xfrm rot="-5400000">
              <a:off x="2359090" y="982718"/>
              <a:ext cx="509533" cy="3129897"/>
            </a:xfrm>
            <a:prstGeom prst="round2SameRect">
              <a:avLst>
                <a:gd name="adj1" fmla="val 16667"/>
                <a:gd name="adj2" fmla="val 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txBox="1"/>
            <p:nvPr/>
          </p:nvSpPr>
          <p:spPr>
            <a:xfrm>
              <a:off x="1073782" y="2317773"/>
              <a:ext cx="3105024" cy="459787"/>
            </a:xfrm>
            <a:prstGeom prst="rect">
              <a:avLst/>
            </a:prstGeom>
            <a:noFill/>
            <a:ln>
              <a:noFill/>
            </a:ln>
          </p:spPr>
          <p:txBody>
            <a:bodyPr spcFirstLastPara="1" wrap="square" lIns="121900" tIns="121900" rIns="121900" bIns="121900" anchor="ctr" anchorCtr="1">
              <a:noAutofit/>
            </a:bodyPr>
            <a:lstStyle/>
            <a:p>
              <a:pPr marL="0" marR="0" lvl="0" indent="0" algn="ctr" rtl="0">
                <a:lnSpc>
                  <a:spcPct val="90000"/>
                </a:lnSpc>
                <a:spcBef>
                  <a:spcPts val="0"/>
                </a:spcBef>
                <a:spcAft>
                  <a:spcPts val="0"/>
                </a:spcAft>
                <a:buClr>
                  <a:schemeClr val="dk1"/>
                </a:buClr>
                <a:buSzPts val="1600"/>
                <a:buFont typeface="Times New Roman"/>
                <a:buNone/>
              </a:pPr>
              <a:r>
                <a:rPr lang="es-ES" sz="1600" b="1">
                  <a:solidFill>
                    <a:schemeClr val="dk1"/>
                  </a:solidFill>
                  <a:latin typeface="Times New Roman"/>
                  <a:ea typeface="Times New Roman"/>
                  <a:cs typeface="Times New Roman"/>
                  <a:sym typeface="Times New Roman"/>
                </a:rPr>
                <a:t>Etapa 1 Diagnóstica</a:t>
              </a:r>
              <a:endParaRPr b="1"/>
            </a:p>
          </p:txBody>
        </p:sp>
        <p:sp>
          <p:nvSpPr>
            <p:cNvPr id="331" name="Google Shape;331;p15"/>
            <p:cNvSpPr/>
            <p:nvPr/>
          </p:nvSpPr>
          <p:spPr>
            <a:xfrm>
              <a:off x="5609" y="0"/>
              <a:ext cx="5216495" cy="17833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txBox="1"/>
            <p:nvPr/>
          </p:nvSpPr>
          <p:spPr>
            <a:xfrm>
              <a:off x="5609" y="1157748"/>
              <a:ext cx="5216495" cy="625619"/>
            </a:xfrm>
            <a:prstGeom prst="rect">
              <a:avLst/>
            </a:prstGeom>
            <a:noFill/>
            <a:ln>
              <a:noFill/>
            </a:ln>
          </p:spPr>
          <p:txBody>
            <a:bodyPr spcFirstLastPara="1" wrap="square" lIns="0" tIns="0" rIns="0" bIns="121900" anchor="b" anchorCtr="1">
              <a:noAutofit/>
            </a:bodyPr>
            <a:lstStyle/>
            <a:p>
              <a:pPr marL="0" marR="0" lvl="0" indent="0" algn="ctr" rtl="0">
                <a:lnSpc>
                  <a:spcPct val="90000"/>
                </a:lnSpc>
                <a:spcBef>
                  <a:spcPts val="0"/>
                </a:spcBef>
                <a:spcAft>
                  <a:spcPts val="0"/>
                </a:spcAft>
                <a:buClr>
                  <a:srgbClr val="444444"/>
                </a:buClr>
                <a:buSzPts val="1600"/>
                <a:buFont typeface="Calibri"/>
                <a:buNone/>
              </a:pPr>
              <a:r>
                <a:rPr lang="es-ES" sz="1600" dirty="0">
                  <a:solidFill>
                    <a:schemeClr val="tx1"/>
                  </a:solidFill>
                  <a:latin typeface="Calibri"/>
                  <a:ea typeface="Calibri"/>
                  <a:cs typeface="Calibri"/>
                  <a:sym typeface="Calibri"/>
                </a:rPr>
                <a:t>Cuestionario Diagnóstico sobre hábitos lectores y percepción de la violencia</a:t>
              </a:r>
              <a:endParaRPr sz="1600" dirty="0">
                <a:solidFill>
                  <a:schemeClr val="tx1"/>
                </a:solidFill>
                <a:latin typeface="Calibri"/>
                <a:ea typeface="Calibri"/>
                <a:cs typeface="Calibri"/>
                <a:sym typeface="Calibri"/>
              </a:endParaRPr>
            </a:p>
          </p:txBody>
        </p:sp>
        <p:cxnSp>
          <p:nvCxnSpPr>
            <p:cNvPr id="333" name="Google Shape;333;p15"/>
            <p:cNvCxnSpPr/>
            <p:nvPr/>
          </p:nvCxnSpPr>
          <p:spPr>
            <a:xfrm>
              <a:off x="2613856" y="1885273"/>
              <a:ext cx="0" cy="407626"/>
            </a:xfrm>
            <a:prstGeom prst="straightConnector1">
              <a:avLst/>
            </a:prstGeom>
            <a:noFill/>
            <a:ln w="9525" cap="flat" cmpd="sng">
              <a:solidFill>
                <a:srgbClr val="599BD5"/>
              </a:solidFill>
              <a:prstDash val="dash"/>
              <a:miter lim="800000"/>
              <a:headEnd type="none" w="sm" len="sm"/>
              <a:tailEnd type="none" w="sm" len="sm"/>
            </a:ln>
          </p:spPr>
        </p:cxnSp>
        <p:sp>
          <p:nvSpPr>
            <p:cNvPr id="334" name="Google Shape;334;p15"/>
            <p:cNvSpPr/>
            <p:nvPr/>
          </p:nvSpPr>
          <p:spPr>
            <a:xfrm>
              <a:off x="2562903" y="1783367"/>
              <a:ext cx="101906" cy="10190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5"/>
            <p:cNvSpPr/>
            <p:nvPr/>
          </p:nvSpPr>
          <p:spPr>
            <a:xfrm>
              <a:off x="4178805" y="2292900"/>
              <a:ext cx="3129897" cy="509533"/>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5"/>
            <p:cNvSpPr txBox="1"/>
            <p:nvPr/>
          </p:nvSpPr>
          <p:spPr>
            <a:xfrm>
              <a:off x="4178805" y="2292900"/>
              <a:ext cx="3129897" cy="509533"/>
            </a:xfrm>
            <a:prstGeom prst="rect">
              <a:avLst/>
            </a:prstGeom>
            <a:noFill/>
            <a:ln>
              <a:noFill/>
            </a:ln>
          </p:spPr>
          <p:txBody>
            <a:bodyPr spcFirstLastPara="1" wrap="square" lIns="121900" tIns="121900" rIns="121900" bIns="121900" anchor="ctr" anchorCtr="1">
              <a:noAutofit/>
            </a:bodyPr>
            <a:lstStyle/>
            <a:p>
              <a:pPr marL="0" marR="0" lvl="0" indent="0" algn="ctr" rtl="0">
                <a:lnSpc>
                  <a:spcPct val="90000"/>
                </a:lnSpc>
                <a:spcBef>
                  <a:spcPts val="0"/>
                </a:spcBef>
                <a:spcAft>
                  <a:spcPts val="0"/>
                </a:spcAft>
                <a:buClr>
                  <a:schemeClr val="dk1"/>
                </a:buClr>
                <a:buSzPts val="1600"/>
                <a:buFont typeface="Times New Roman"/>
                <a:buNone/>
              </a:pPr>
              <a:r>
                <a:rPr lang="es-ES" sz="1600" b="1">
                  <a:solidFill>
                    <a:schemeClr val="dk1"/>
                  </a:solidFill>
                  <a:latin typeface="Times New Roman"/>
                  <a:ea typeface="Times New Roman"/>
                  <a:cs typeface="Times New Roman"/>
                  <a:sym typeface="Times New Roman"/>
                </a:rPr>
                <a:t>Etapa 2 Intervención</a:t>
              </a:r>
              <a:endParaRPr/>
            </a:p>
          </p:txBody>
        </p:sp>
        <p:sp>
          <p:nvSpPr>
            <p:cNvPr id="337" name="Google Shape;337;p15"/>
            <p:cNvSpPr/>
            <p:nvPr/>
          </p:nvSpPr>
          <p:spPr>
            <a:xfrm>
              <a:off x="3135506" y="3311967"/>
              <a:ext cx="5216495" cy="17833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5"/>
            <p:cNvSpPr txBox="1"/>
            <p:nvPr/>
          </p:nvSpPr>
          <p:spPr>
            <a:xfrm>
              <a:off x="3135506" y="3311967"/>
              <a:ext cx="5216495" cy="1783367"/>
            </a:xfrm>
            <a:prstGeom prst="rect">
              <a:avLst/>
            </a:prstGeom>
            <a:noFill/>
            <a:ln>
              <a:noFill/>
            </a:ln>
          </p:spPr>
          <p:txBody>
            <a:bodyPr spcFirstLastPara="1" wrap="square" lIns="0" tIns="121900" rIns="0" bIns="0" anchor="t" anchorCtr="1">
              <a:noAutofit/>
            </a:bodyPr>
            <a:lstStyle/>
            <a:p>
              <a:pPr marL="0" marR="0" lvl="0" indent="0" algn="ctr" rtl="0">
                <a:lnSpc>
                  <a:spcPct val="90000"/>
                </a:lnSpc>
                <a:spcBef>
                  <a:spcPts val="0"/>
                </a:spcBef>
                <a:spcAft>
                  <a:spcPts val="0"/>
                </a:spcAft>
                <a:buClr>
                  <a:schemeClr val="dk1"/>
                </a:buClr>
                <a:buSzPts val="1600"/>
                <a:buFont typeface="Calibri"/>
                <a:buNone/>
              </a:pPr>
              <a:r>
                <a:rPr lang="es-ES" sz="1600">
                  <a:solidFill>
                    <a:schemeClr val="dk1"/>
                  </a:solidFill>
                  <a:latin typeface="Calibri"/>
                  <a:ea typeface="Calibri"/>
                  <a:cs typeface="Calibri"/>
                  <a:sym typeface="Calibri"/>
                </a:rPr>
                <a:t>Entregables</a:t>
              </a:r>
              <a:endParaRPr sz="1600">
                <a:solidFill>
                  <a:schemeClr val="dk1"/>
                </a:solidFill>
                <a:latin typeface="Calibri"/>
                <a:ea typeface="Calibri"/>
                <a:cs typeface="Calibri"/>
                <a:sym typeface="Calibri"/>
              </a:endParaRPr>
            </a:p>
            <a:p>
              <a:pPr marL="0" marR="0" lvl="0" indent="0" algn="ctr" rtl="0">
                <a:lnSpc>
                  <a:spcPct val="90000"/>
                </a:lnSpc>
                <a:spcBef>
                  <a:spcPts val="560"/>
                </a:spcBef>
                <a:spcAft>
                  <a:spcPts val="0"/>
                </a:spcAft>
                <a:buClr>
                  <a:schemeClr val="dk1"/>
                </a:buClr>
                <a:buSzPts val="1600"/>
                <a:buFont typeface="Calibri"/>
                <a:buNone/>
              </a:pPr>
              <a:r>
                <a:rPr lang="es-ES" sz="1600">
                  <a:solidFill>
                    <a:schemeClr val="dk1"/>
                  </a:solidFill>
                  <a:latin typeface="Calibri"/>
                  <a:ea typeface="Calibri"/>
                  <a:cs typeface="Calibri"/>
                  <a:sym typeface="Calibri"/>
                </a:rPr>
                <a:t>Diario de Campo</a:t>
              </a:r>
              <a:endParaRPr sz="1600">
                <a:solidFill>
                  <a:schemeClr val="dk1"/>
                </a:solidFill>
                <a:latin typeface="Calibri"/>
                <a:ea typeface="Calibri"/>
                <a:cs typeface="Calibri"/>
                <a:sym typeface="Calibri"/>
              </a:endParaRPr>
            </a:p>
          </p:txBody>
        </p:sp>
        <p:cxnSp>
          <p:nvCxnSpPr>
            <p:cNvPr id="339" name="Google Shape;339;p15"/>
            <p:cNvCxnSpPr/>
            <p:nvPr/>
          </p:nvCxnSpPr>
          <p:spPr>
            <a:xfrm>
              <a:off x="5743753" y="2802434"/>
              <a:ext cx="0" cy="407626"/>
            </a:xfrm>
            <a:prstGeom prst="straightConnector1">
              <a:avLst/>
            </a:prstGeom>
            <a:noFill/>
            <a:ln w="9525" cap="flat" cmpd="sng">
              <a:solidFill>
                <a:srgbClr val="599BD5"/>
              </a:solidFill>
              <a:prstDash val="dash"/>
              <a:miter lim="800000"/>
              <a:headEnd type="none" w="sm" len="sm"/>
              <a:tailEnd type="none" w="sm" len="sm"/>
            </a:ln>
          </p:spPr>
        </p:cxnSp>
        <p:sp>
          <p:nvSpPr>
            <p:cNvPr id="340" name="Google Shape;340;p15"/>
            <p:cNvSpPr/>
            <p:nvPr/>
          </p:nvSpPr>
          <p:spPr>
            <a:xfrm>
              <a:off x="5692800" y="3210061"/>
              <a:ext cx="101906" cy="10190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5"/>
            <p:cNvSpPr/>
            <p:nvPr/>
          </p:nvSpPr>
          <p:spPr>
            <a:xfrm rot="5400000">
              <a:off x="8618884" y="982718"/>
              <a:ext cx="509533" cy="3129897"/>
            </a:xfrm>
            <a:prstGeom prst="round2SameRect">
              <a:avLst>
                <a:gd name="adj1" fmla="val 16667"/>
                <a:gd name="adj2" fmla="val 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5"/>
            <p:cNvSpPr txBox="1"/>
            <p:nvPr/>
          </p:nvSpPr>
          <p:spPr>
            <a:xfrm>
              <a:off x="7308703" y="2317773"/>
              <a:ext cx="3105024" cy="459787"/>
            </a:xfrm>
            <a:prstGeom prst="rect">
              <a:avLst/>
            </a:prstGeom>
            <a:noFill/>
            <a:ln>
              <a:noFill/>
            </a:ln>
          </p:spPr>
          <p:txBody>
            <a:bodyPr spcFirstLastPara="1" wrap="square" lIns="121900" tIns="121900" rIns="121900" bIns="121900" anchor="ctr" anchorCtr="1">
              <a:noAutofit/>
            </a:bodyPr>
            <a:lstStyle/>
            <a:p>
              <a:pPr marL="0" marR="0" lvl="0" indent="0" algn="ctr" rtl="0">
                <a:lnSpc>
                  <a:spcPct val="90000"/>
                </a:lnSpc>
                <a:spcBef>
                  <a:spcPts val="0"/>
                </a:spcBef>
                <a:spcAft>
                  <a:spcPts val="0"/>
                </a:spcAft>
                <a:buClr>
                  <a:schemeClr val="dk1"/>
                </a:buClr>
                <a:buSzPts val="1600"/>
                <a:buFont typeface="Times New Roman"/>
                <a:buNone/>
              </a:pPr>
              <a:r>
                <a:rPr lang="es-ES" sz="1600" b="1">
                  <a:solidFill>
                    <a:schemeClr val="dk1"/>
                  </a:solidFill>
                  <a:latin typeface="Times New Roman"/>
                  <a:ea typeface="Times New Roman"/>
                  <a:cs typeface="Times New Roman"/>
                  <a:sym typeface="Times New Roman"/>
                </a:rPr>
                <a:t>Etapa 3 Final</a:t>
              </a:r>
              <a:endParaRPr/>
            </a:p>
          </p:txBody>
        </p:sp>
        <p:sp>
          <p:nvSpPr>
            <p:cNvPr id="343" name="Google Shape;343;p15"/>
            <p:cNvSpPr/>
            <p:nvPr/>
          </p:nvSpPr>
          <p:spPr>
            <a:xfrm>
              <a:off x="6265403" y="0"/>
              <a:ext cx="5216495" cy="17833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5"/>
            <p:cNvSpPr txBox="1"/>
            <p:nvPr/>
          </p:nvSpPr>
          <p:spPr>
            <a:xfrm>
              <a:off x="6265403" y="0"/>
              <a:ext cx="5216495" cy="1783367"/>
            </a:xfrm>
            <a:prstGeom prst="rect">
              <a:avLst/>
            </a:prstGeom>
            <a:noFill/>
            <a:ln>
              <a:noFill/>
            </a:ln>
          </p:spPr>
          <p:txBody>
            <a:bodyPr spcFirstLastPara="1" wrap="square" lIns="0" tIns="0" rIns="0" bIns="121900" anchor="b" anchorCtr="1">
              <a:noAutofit/>
            </a:bodyPr>
            <a:lstStyle/>
            <a:p>
              <a:pPr marL="0" marR="0" lvl="0" indent="0" algn="ctr" rtl="0">
                <a:lnSpc>
                  <a:spcPct val="90000"/>
                </a:lnSpc>
                <a:spcBef>
                  <a:spcPts val="0"/>
                </a:spcBef>
                <a:spcAft>
                  <a:spcPts val="0"/>
                </a:spcAft>
                <a:buClr>
                  <a:schemeClr val="dk1"/>
                </a:buClr>
                <a:buSzPts val="1600"/>
                <a:buFont typeface="Calibri"/>
                <a:buNone/>
              </a:pPr>
              <a:r>
                <a:rPr lang="es-ES" sz="1600">
                  <a:solidFill>
                    <a:schemeClr val="dk1"/>
                  </a:solidFill>
                  <a:latin typeface="Calibri"/>
                  <a:ea typeface="Calibri"/>
                  <a:cs typeface="Calibri"/>
                  <a:sym typeface="Calibri"/>
                </a:rPr>
                <a:t>Cuestionario Diagnóstico</a:t>
              </a:r>
              <a:endParaRPr/>
            </a:p>
            <a:p>
              <a:pPr marL="0" marR="0" lvl="0" indent="0" algn="ctr" rtl="0">
                <a:lnSpc>
                  <a:spcPct val="90000"/>
                </a:lnSpc>
                <a:spcBef>
                  <a:spcPts val="560"/>
                </a:spcBef>
                <a:spcAft>
                  <a:spcPts val="0"/>
                </a:spcAft>
                <a:buClr>
                  <a:schemeClr val="dk1"/>
                </a:buClr>
                <a:buSzPts val="1600"/>
                <a:buFont typeface="Calibri"/>
                <a:buNone/>
              </a:pPr>
              <a:r>
                <a:rPr lang="es-ES" sz="1600">
                  <a:solidFill>
                    <a:schemeClr val="dk1"/>
                  </a:solidFill>
                  <a:latin typeface="Calibri"/>
                  <a:ea typeface="Calibri"/>
                  <a:cs typeface="Calibri"/>
                  <a:sym typeface="Calibri"/>
                </a:rPr>
                <a:t>Texto testimonial </a:t>
              </a:r>
              <a:endParaRPr/>
            </a:p>
            <a:p>
              <a:pPr marL="0" marR="0" lvl="0" indent="0" algn="ctr" rtl="0">
                <a:lnSpc>
                  <a:spcPct val="90000"/>
                </a:lnSpc>
                <a:spcBef>
                  <a:spcPts val="560"/>
                </a:spcBef>
                <a:spcAft>
                  <a:spcPts val="0"/>
                </a:spcAft>
                <a:buClr>
                  <a:schemeClr val="dk1"/>
                </a:buClr>
                <a:buSzPts val="1600"/>
                <a:buFont typeface="Calibri"/>
                <a:buNone/>
              </a:pPr>
              <a:r>
                <a:rPr lang="es-ES" sz="1600">
                  <a:solidFill>
                    <a:schemeClr val="dk1"/>
                  </a:solidFill>
                  <a:latin typeface="Calibri"/>
                  <a:ea typeface="Calibri"/>
                  <a:cs typeface="Calibri"/>
                  <a:sym typeface="Calibri"/>
                </a:rPr>
                <a:t>Entrevista no estructurada </a:t>
              </a:r>
              <a:endParaRPr sz="1600">
                <a:solidFill>
                  <a:schemeClr val="dk1"/>
                </a:solidFill>
                <a:latin typeface="Calibri"/>
                <a:ea typeface="Calibri"/>
                <a:cs typeface="Calibri"/>
                <a:sym typeface="Calibri"/>
              </a:endParaRPr>
            </a:p>
          </p:txBody>
        </p:sp>
        <p:cxnSp>
          <p:nvCxnSpPr>
            <p:cNvPr id="345" name="Google Shape;345;p15"/>
            <p:cNvCxnSpPr/>
            <p:nvPr/>
          </p:nvCxnSpPr>
          <p:spPr>
            <a:xfrm>
              <a:off x="8873651" y="1885273"/>
              <a:ext cx="0" cy="407626"/>
            </a:xfrm>
            <a:prstGeom prst="straightConnector1">
              <a:avLst/>
            </a:prstGeom>
            <a:noFill/>
            <a:ln w="9525" cap="flat" cmpd="sng">
              <a:solidFill>
                <a:srgbClr val="599BD5"/>
              </a:solidFill>
              <a:prstDash val="dash"/>
              <a:miter lim="800000"/>
              <a:headEnd type="none" w="sm" len="sm"/>
              <a:tailEnd type="none" w="sm" len="sm"/>
            </a:ln>
          </p:spPr>
        </p:cxnSp>
        <p:sp>
          <p:nvSpPr>
            <p:cNvPr id="346" name="Google Shape;346;p15"/>
            <p:cNvSpPr/>
            <p:nvPr/>
          </p:nvSpPr>
          <p:spPr>
            <a:xfrm>
              <a:off x="8822697" y="1783367"/>
              <a:ext cx="101906" cy="101906"/>
            </a:xfrm>
            <a:prstGeom prst="ellipse">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Diap17">
            <a:hlinkClick r:id="" action="ppaction://media"/>
            <a:extLst>
              <a:ext uri="{FF2B5EF4-FFF2-40B4-BE49-F238E27FC236}">
                <a16:creationId xmlns:a16="http://schemas.microsoft.com/office/drawing/2014/main" id="{9C317862-406B-1A8E-0679-00D874C571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5894" y="734743"/>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71000"/>
    </mc:Choice>
    <mc:Fallback xmlns="">
      <p:transition advClick="0"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6" descr="Logotipo, nombre de la empresa&#10;&#10;Descripción generada automáticamente"/>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353" name="Google Shape;353;p16"/>
          <p:cNvSpPr/>
          <p:nvPr/>
        </p:nvSpPr>
        <p:spPr>
          <a:xfrm>
            <a:off x="2041585" y="3068032"/>
            <a:ext cx="794801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a:solidFill>
                  <a:schemeClr val="dk1"/>
                </a:solidFill>
                <a:latin typeface="Times New Roman"/>
                <a:ea typeface="Times New Roman"/>
                <a:cs typeface="Times New Roman"/>
                <a:sym typeface="Times New Roman"/>
              </a:rPr>
              <a:t>CAPÍTULO 4. PROGRAMACIÓN</a:t>
            </a:r>
            <a:endParaRPr sz="4000">
              <a:solidFill>
                <a:schemeClr val="dk1"/>
              </a:solidFill>
              <a:latin typeface="Times New Roman"/>
              <a:ea typeface="Times New Roman"/>
              <a:cs typeface="Times New Roman"/>
              <a:sym typeface="Times New Roman"/>
            </a:endParaRPr>
          </a:p>
        </p:txBody>
      </p:sp>
      <p:pic>
        <p:nvPicPr>
          <p:cNvPr id="3" name="Diap 1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39433" y="36512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7" descr="Logotipo, nombre de la empresa&#10;&#10;Descripción generada automáticamente"/>
          <p:cNvPicPr preferRelativeResize="0"/>
          <p:nvPr/>
        </p:nvPicPr>
        <p:blipFill rotWithShape="1">
          <a:blip r:embed="rId3">
            <a:alphaModFix/>
          </a:blip>
          <a:srcRect l="21669" r="23906"/>
          <a:stretch/>
        </p:blipFill>
        <p:spPr>
          <a:xfrm>
            <a:off x="166254" y="365124"/>
            <a:ext cx="1520042" cy="1571038"/>
          </a:xfrm>
          <a:prstGeom prst="rect">
            <a:avLst/>
          </a:prstGeom>
          <a:noFill/>
          <a:ln>
            <a:noFill/>
          </a:ln>
        </p:spPr>
      </p:pic>
      <p:pic>
        <p:nvPicPr>
          <p:cNvPr id="360" name="Google Shape;360;p17" descr="Gráfico, Gráfico en cascada&#10;&#10;Descripción generada automáticamente"/>
          <p:cNvPicPr preferRelativeResize="0"/>
          <p:nvPr/>
        </p:nvPicPr>
        <p:blipFill rotWithShape="1">
          <a:blip r:embed="rId4">
            <a:alphaModFix/>
          </a:blip>
          <a:srcRect/>
          <a:stretch/>
        </p:blipFill>
        <p:spPr>
          <a:xfrm>
            <a:off x="3042250" y="169498"/>
            <a:ext cx="5273614" cy="66915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8" descr="Logotipo, nombre de la empresa&#10;&#10;Descripción generada automáticamente"/>
          <p:cNvPicPr preferRelativeResize="0"/>
          <p:nvPr/>
        </p:nvPicPr>
        <p:blipFill rotWithShape="1">
          <a:blip r:embed="rId3">
            <a:alphaModFix/>
          </a:blip>
          <a:srcRect l="21669" r="23906"/>
          <a:stretch/>
        </p:blipFill>
        <p:spPr>
          <a:xfrm>
            <a:off x="166254" y="365124"/>
            <a:ext cx="1520042" cy="1571038"/>
          </a:xfrm>
          <a:prstGeom prst="rect">
            <a:avLst/>
          </a:prstGeom>
          <a:noFill/>
          <a:ln>
            <a:noFill/>
          </a:ln>
        </p:spPr>
      </p:pic>
      <p:sp>
        <p:nvSpPr>
          <p:cNvPr id="366" name="Google Shape;366;p18"/>
          <p:cNvSpPr txBox="1"/>
          <p:nvPr/>
        </p:nvSpPr>
        <p:spPr>
          <a:xfrm>
            <a:off x="318740" y="245765"/>
            <a:ext cx="11306100" cy="69967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i="0" u="none" strike="noStrike" dirty="0">
                <a:solidFill>
                  <a:srgbClr val="000000"/>
                </a:solidFill>
                <a:latin typeface="Times New Roman"/>
                <a:ea typeface="Times New Roman"/>
                <a:cs typeface="Times New Roman"/>
                <a:sym typeface="Times New Roman"/>
              </a:rPr>
              <a:t>REFERENCIAS</a:t>
            </a:r>
            <a:endParaRPr dirty="0"/>
          </a:p>
          <a:p>
            <a:pPr marL="0" marR="0" lvl="0" indent="0" algn="ctr" rtl="0">
              <a:spcBef>
                <a:spcPts val="0"/>
              </a:spcBef>
              <a:spcAft>
                <a:spcPts val="0"/>
              </a:spcAft>
              <a:buNone/>
            </a:pPr>
            <a:endParaRPr sz="1400" b="1"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b="1"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b="1"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lang="es-ES" sz="1400" b="1" dirty="0" smtClean="0">
              <a:solidFill>
                <a:srgbClr val="000000"/>
              </a:solidFill>
              <a:latin typeface="Times New Roman"/>
              <a:ea typeface="Times New Roman"/>
              <a:cs typeface="Times New Roman"/>
              <a:sym typeface="Times New Roman"/>
            </a:endParaRPr>
          </a:p>
          <a:p>
            <a:pPr algn="ctr"/>
            <a:endParaRPr lang="es-ES" dirty="0">
              <a:latin typeface="Times New Roman"/>
              <a:ea typeface="Times New Roman"/>
              <a:cs typeface="Times New Roman"/>
              <a:sym typeface="Times New Roman"/>
            </a:endParaRPr>
          </a:p>
          <a:p>
            <a:pPr marL="914400" lvl="0" indent="-914400">
              <a:lnSpc>
                <a:spcPct val="150000"/>
              </a:lnSpc>
              <a:spcBef>
                <a:spcPts val="500"/>
              </a:spcBef>
            </a:pPr>
            <a:r>
              <a:rPr lang="es-ES" sz="1800" dirty="0" err="1" smtClean="0">
                <a:solidFill>
                  <a:schemeClr val="dk1"/>
                </a:solidFill>
                <a:latin typeface="Times New Roman"/>
                <a:ea typeface="Times New Roman"/>
                <a:cs typeface="Times New Roman"/>
                <a:sym typeface="Times New Roman"/>
              </a:rPr>
              <a:t>Article</a:t>
            </a:r>
            <a:r>
              <a:rPr lang="es-ES" sz="1800" dirty="0" smtClean="0">
                <a:solidFill>
                  <a:schemeClr val="dk1"/>
                </a:solidFill>
                <a:latin typeface="Times New Roman"/>
                <a:ea typeface="Times New Roman"/>
                <a:cs typeface="Times New Roman"/>
                <a:sym typeface="Times New Roman"/>
              </a:rPr>
              <a:t> </a:t>
            </a:r>
            <a:r>
              <a:rPr lang="es-ES" sz="1800" dirty="0">
                <a:solidFill>
                  <a:schemeClr val="dk1"/>
                </a:solidFill>
                <a:latin typeface="Times New Roman"/>
                <a:ea typeface="Times New Roman"/>
                <a:cs typeface="Times New Roman"/>
                <a:sym typeface="Times New Roman"/>
              </a:rPr>
              <a:t>19. (2023). Periodistas Asesinadas/os en México. </a:t>
            </a:r>
            <a:r>
              <a:rPr lang="es-ES" sz="1800" dirty="0">
                <a:solidFill>
                  <a:schemeClr val="dk1"/>
                </a:solidFill>
                <a:latin typeface="Times New Roman"/>
                <a:ea typeface="Times New Roman"/>
                <a:cs typeface="Times New Roman"/>
                <a:sym typeface="Times New Roman"/>
                <a:hlinkClick r:id="rId4"/>
              </a:rPr>
              <a:t>https://</a:t>
            </a:r>
            <a:r>
              <a:rPr lang="es-ES" sz="1800" dirty="0" smtClean="0">
                <a:solidFill>
                  <a:schemeClr val="dk1"/>
                </a:solidFill>
                <a:latin typeface="Times New Roman"/>
                <a:ea typeface="Times New Roman"/>
                <a:cs typeface="Times New Roman"/>
                <a:sym typeface="Times New Roman"/>
                <a:hlinkClick r:id="rId4"/>
              </a:rPr>
              <a:t>articulo19.org/periodistasasesinados</a:t>
            </a:r>
            <a:endParaRPr lang="es-ES" sz="1800" dirty="0" smtClean="0">
              <a:solidFill>
                <a:schemeClr val="dk1"/>
              </a:solidFill>
              <a:latin typeface="Times New Roman"/>
              <a:ea typeface="Times New Roman"/>
              <a:cs typeface="Times New Roman"/>
              <a:sym typeface="Times New Roman"/>
            </a:endParaRPr>
          </a:p>
          <a:p>
            <a:pPr marL="914400" indent="-914400">
              <a:lnSpc>
                <a:spcPct val="150000"/>
              </a:lnSpc>
              <a:spcBef>
                <a:spcPts val="500"/>
              </a:spcBef>
            </a:pPr>
            <a:r>
              <a:rPr lang="es-ES" sz="1800" dirty="0">
                <a:solidFill>
                  <a:schemeClr val="dk1"/>
                </a:solidFill>
                <a:latin typeface="Times New Roman"/>
                <a:ea typeface="Times New Roman"/>
                <a:cs typeface="Times New Roman"/>
                <a:sym typeface="Times New Roman"/>
              </a:rPr>
              <a:t>Asamblea de Naciones Unidas. (1999). Declaración y programa de acción sobre una Cultura de Paz. </a:t>
            </a:r>
            <a:r>
              <a:rPr lang="es-ES" sz="1800" u="sng" dirty="0">
                <a:solidFill>
                  <a:schemeClr val="hlink"/>
                </a:solidFill>
                <a:latin typeface="Times New Roman"/>
                <a:ea typeface="Times New Roman"/>
                <a:cs typeface="Times New Roman"/>
                <a:sym typeface="Times New Roman"/>
                <a:hlinkClick r:id="rId5"/>
              </a:rPr>
              <a:t>https://documents-dds-ny.un.org/doc/UNDOC/GEN/N99/774/46/PDF/N9977446.pdf</a:t>
            </a:r>
            <a:r>
              <a:rPr lang="es-ES" sz="1800" dirty="0">
                <a:solidFill>
                  <a:schemeClr val="dk1"/>
                </a:solidFill>
                <a:latin typeface="Times New Roman"/>
                <a:ea typeface="Times New Roman"/>
                <a:cs typeface="Times New Roman"/>
                <a:sym typeface="Times New Roman"/>
              </a:rPr>
              <a:t>? </a:t>
            </a:r>
            <a:endParaRPr lang="es-ES" sz="1800" dirty="0"/>
          </a:p>
          <a:p>
            <a:pPr marL="914400" indent="-914400">
              <a:lnSpc>
                <a:spcPct val="150000"/>
              </a:lnSpc>
              <a:spcBef>
                <a:spcPts val="500"/>
              </a:spcBef>
            </a:pPr>
            <a:r>
              <a:rPr lang="es-ES" sz="1800" dirty="0" smtClean="0">
                <a:latin typeface="Times New Roman"/>
                <a:ea typeface="Times New Roman"/>
                <a:cs typeface="Times New Roman"/>
                <a:sym typeface="Times New Roman"/>
              </a:rPr>
              <a:t>Borges</a:t>
            </a:r>
            <a:r>
              <a:rPr lang="es-ES" sz="1800" dirty="0">
                <a:latin typeface="Times New Roman"/>
                <a:ea typeface="Times New Roman"/>
                <a:cs typeface="Times New Roman"/>
                <a:sym typeface="Times New Roman"/>
              </a:rPr>
              <a:t>, J.L. (1949). El </a:t>
            </a:r>
            <a:r>
              <a:rPr lang="es-ES" sz="1800" dirty="0" err="1">
                <a:latin typeface="Times New Roman"/>
                <a:ea typeface="Times New Roman"/>
                <a:cs typeface="Times New Roman"/>
                <a:sym typeface="Times New Roman"/>
              </a:rPr>
              <a:t>Aleph</a:t>
            </a:r>
            <a:r>
              <a:rPr lang="es-ES" sz="1800" dirty="0">
                <a:latin typeface="Times New Roman"/>
                <a:ea typeface="Times New Roman"/>
                <a:cs typeface="Times New Roman"/>
                <a:sym typeface="Times New Roman"/>
              </a:rPr>
              <a:t>. Alianza Editorial </a:t>
            </a:r>
            <a:endParaRPr lang="es-ES" sz="1800" dirty="0" smtClean="0">
              <a:latin typeface="Times New Roman"/>
              <a:ea typeface="Times New Roman"/>
              <a:cs typeface="Times New Roman"/>
              <a:sym typeface="Times New Roman"/>
            </a:endParaRPr>
          </a:p>
          <a:p>
            <a:pPr marL="450000" lvl="0" indent="-450000">
              <a:lnSpc>
                <a:spcPct val="150000"/>
              </a:lnSpc>
            </a:pPr>
            <a:r>
              <a:rPr lang="es-ES" sz="1800" dirty="0">
                <a:solidFill>
                  <a:schemeClr val="dk1"/>
                </a:solidFill>
                <a:latin typeface="Times New Roman"/>
                <a:ea typeface="Times New Roman"/>
                <a:cs typeface="Times New Roman"/>
                <a:sym typeface="Times New Roman"/>
              </a:rPr>
              <a:t>Barros Arrieta, D., et. al. (2020). Cultura de paz y formación ciudadana como bases de la educación en Colombia. </a:t>
            </a:r>
            <a:r>
              <a:rPr lang="es-ES" sz="1800" dirty="0" err="1">
                <a:solidFill>
                  <a:schemeClr val="dk1"/>
                </a:solidFill>
                <a:latin typeface="Times New Roman"/>
                <a:ea typeface="Times New Roman"/>
                <a:cs typeface="Times New Roman"/>
                <a:sym typeface="Times New Roman"/>
              </a:rPr>
              <a:t>Utopia</a:t>
            </a:r>
            <a:r>
              <a:rPr lang="es-ES" sz="1800" dirty="0">
                <a:solidFill>
                  <a:schemeClr val="dk1"/>
                </a:solidFill>
                <a:latin typeface="Times New Roman"/>
                <a:ea typeface="Times New Roman"/>
                <a:cs typeface="Times New Roman"/>
                <a:sym typeface="Times New Roman"/>
              </a:rPr>
              <a:t> y Praxis Latinoamericana, 25, 285–299. </a:t>
            </a:r>
            <a:r>
              <a:rPr lang="es-ES" sz="1800" u="sng" dirty="0">
                <a:solidFill>
                  <a:schemeClr val="hlink"/>
                </a:solidFill>
                <a:latin typeface="Times New Roman"/>
                <a:ea typeface="Times New Roman"/>
                <a:cs typeface="Times New Roman"/>
                <a:sym typeface="Times New Roman"/>
                <a:hlinkClick r:id="rId6"/>
              </a:rPr>
              <a:t>https://doi.org.ezproxy.uv.mx/10.5281/zenodo.4278369</a:t>
            </a:r>
            <a:r>
              <a:rPr lang="es-ES" sz="1800" dirty="0">
                <a:solidFill>
                  <a:schemeClr val="dk1"/>
                </a:solidFill>
                <a:latin typeface="Times New Roman"/>
                <a:ea typeface="Times New Roman"/>
                <a:cs typeface="Times New Roman"/>
                <a:sym typeface="Times New Roman"/>
              </a:rPr>
              <a:t>  </a:t>
            </a:r>
          </a:p>
          <a:p>
            <a:pPr marL="450000" lvl="0" indent="-450000">
              <a:lnSpc>
                <a:spcPct val="150000"/>
              </a:lnSpc>
            </a:pPr>
            <a:r>
              <a:rPr lang="es-ES" sz="1800" dirty="0" err="1" smtClean="0">
                <a:solidFill>
                  <a:schemeClr val="dk1"/>
                </a:solidFill>
                <a:latin typeface="Times New Roman"/>
                <a:ea typeface="Times New Roman"/>
                <a:cs typeface="Times New Roman"/>
                <a:sym typeface="Times New Roman"/>
              </a:rPr>
              <a:t>Blásquez</a:t>
            </a:r>
            <a:r>
              <a:rPr lang="es-ES" sz="1800" dirty="0" smtClean="0">
                <a:solidFill>
                  <a:schemeClr val="dk1"/>
                </a:solidFill>
                <a:latin typeface="Times New Roman"/>
                <a:ea typeface="Times New Roman"/>
                <a:cs typeface="Times New Roman"/>
                <a:sym typeface="Times New Roman"/>
              </a:rPr>
              <a:t> </a:t>
            </a:r>
            <a:r>
              <a:rPr lang="es-ES" sz="1800" dirty="0">
                <a:solidFill>
                  <a:schemeClr val="dk1"/>
                </a:solidFill>
                <a:latin typeface="Times New Roman"/>
                <a:ea typeface="Times New Roman"/>
                <a:cs typeface="Times New Roman"/>
                <a:sym typeface="Times New Roman"/>
              </a:rPr>
              <a:t>Vázquez, A.N. (2022). “¡</a:t>
            </a:r>
            <a:r>
              <a:rPr lang="es-ES" sz="1800" dirty="0" err="1">
                <a:solidFill>
                  <a:schemeClr val="dk1"/>
                </a:solidFill>
                <a:latin typeface="Times New Roman"/>
                <a:ea typeface="Times New Roman"/>
                <a:cs typeface="Times New Roman"/>
                <a:sym typeface="Times New Roman"/>
              </a:rPr>
              <a:t>Zapoeta</a:t>
            </a:r>
            <a:r>
              <a:rPr lang="es-ES" sz="1800" dirty="0">
                <a:solidFill>
                  <a:schemeClr val="dk1"/>
                </a:solidFill>
                <a:latin typeface="Times New Roman"/>
                <a:ea typeface="Times New Roman"/>
                <a:cs typeface="Times New Roman"/>
                <a:sym typeface="Times New Roman"/>
              </a:rPr>
              <a:t> a tus </a:t>
            </a:r>
            <a:r>
              <a:rPr lang="es-ES" sz="1800" dirty="0" err="1">
                <a:solidFill>
                  <a:schemeClr val="dk1"/>
                </a:solidFill>
                <a:latin typeface="Times New Roman"/>
                <a:ea typeface="Times New Roman"/>
                <a:cs typeface="Times New Roman"/>
                <a:sym typeface="Times New Roman"/>
              </a:rPr>
              <a:t>zapoemas</a:t>
            </a:r>
            <a:r>
              <a:rPr lang="es-ES" sz="1800" dirty="0">
                <a:solidFill>
                  <a:schemeClr val="dk1"/>
                </a:solidFill>
                <a:latin typeface="Times New Roman"/>
                <a:ea typeface="Times New Roman"/>
                <a:cs typeface="Times New Roman"/>
                <a:sym typeface="Times New Roman"/>
              </a:rPr>
              <a:t>!”: Leer para comprender el mundo: fomento de lectura de poesía en bachillerato. Universidad Veracruzana</a:t>
            </a:r>
            <a:r>
              <a:rPr lang="es-ES" sz="1800" dirty="0" smtClean="0">
                <a:solidFill>
                  <a:schemeClr val="dk1"/>
                </a:solidFill>
                <a:latin typeface="Times New Roman"/>
                <a:ea typeface="Times New Roman"/>
                <a:cs typeface="Times New Roman"/>
                <a:sym typeface="Times New Roman"/>
              </a:rPr>
              <a:t>.</a:t>
            </a:r>
          </a:p>
          <a:p>
            <a:pPr marL="450000" lvl="0" indent="-450000">
              <a:lnSpc>
                <a:spcPct val="150000"/>
              </a:lnSpc>
            </a:pPr>
            <a:r>
              <a:rPr lang="es-ES" sz="1800" dirty="0">
                <a:solidFill>
                  <a:schemeClr val="dk1"/>
                </a:solidFill>
                <a:latin typeface="Times New Roman"/>
                <a:ea typeface="Times New Roman"/>
                <a:cs typeface="Times New Roman"/>
                <a:sym typeface="Times New Roman"/>
              </a:rPr>
              <a:t>Becerra Romero, A. T., y Hernández Cruz, D.A. (2019, Marzo -Agosto). Fascinación por el poder: consumo y apropiación de la </a:t>
            </a:r>
            <a:r>
              <a:rPr lang="es-ES" sz="1800" dirty="0" err="1">
                <a:solidFill>
                  <a:schemeClr val="dk1"/>
                </a:solidFill>
                <a:latin typeface="Times New Roman"/>
                <a:ea typeface="Times New Roman"/>
                <a:cs typeface="Times New Roman"/>
                <a:sym typeface="Times New Roman"/>
              </a:rPr>
              <a:t>narcocultura</a:t>
            </a:r>
            <a:r>
              <a:rPr lang="es-ES" sz="1800" dirty="0">
                <a:solidFill>
                  <a:schemeClr val="dk1"/>
                </a:solidFill>
                <a:latin typeface="Times New Roman"/>
                <a:ea typeface="Times New Roman"/>
                <a:cs typeface="Times New Roman"/>
                <a:sym typeface="Times New Roman"/>
              </a:rPr>
              <a:t> por jóvenes en contextos de narcotráfico. Intersticios Sociales Núm. 17. (259-285). </a:t>
            </a:r>
            <a:r>
              <a:rPr lang="es-ES" sz="1800" u="sng" dirty="0">
                <a:solidFill>
                  <a:schemeClr val="hlink"/>
                </a:solidFill>
                <a:latin typeface="Times New Roman"/>
                <a:ea typeface="Times New Roman"/>
                <a:cs typeface="Times New Roman"/>
                <a:sym typeface="Times New Roman"/>
                <a:hlinkClick r:id="rId7"/>
              </a:rPr>
              <a:t>https://www.scielo.org.mx/pdf/ins/n17/2007-4964-ins-17-259.pdf</a:t>
            </a:r>
            <a:endParaRPr lang="es-ES" sz="1800" dirty="0" smtClean="0">
              <a:solidFill>
                <a:schemeClr val="dk1"/>
              </a:solidFill>
              <a:latin typeface="Times New Roman"/>
              <a:ea typeface="Times New Roman"/>
              <a:cs typeface="Times New Roman"/>
              <a:sym typeface="Times New Roman"/>
            </a:endParaRPr>
          </a:p>
          <a:p>
            <a:pPr marL="914400" marR="0" lvl="0" indent="-914400" algn="l" rtl="0">
              <a:lnSpc>
                <a:spcPct val="150000"/>
              </a:lnSpc>
              <a:spcBef>
                <a:spcPts val="500"/>
              </a:spcBef>
              <a:spcAft>
                <a:spcPts val="0"/>
              </a:spcAft>
              <a:buNone/>
            </a:pPr>
            <a:endParaRPr sz="1800"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advClick="0" advTm="8000"/>
    </mc:Choice>
    <mc:Fallback>
      <p:transition advClick="0"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1333500" y="2526434"/>
            <a:ext cx="95250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200000"/>
              </a:lnSpc>
              <a:spcBef>
                <a:spcPts val="0"/>
              </a:spcBef>
              <a:spcAft>
                <a:spcPts val="0"/>
              </a:spcAft>
              <a:buClr>
                <a:schemeClr val="dk1"/>
              </a:buClr>
              <a:buSzPct val="100000"/>
              <a:buFont typeface="Times New Roman"/>
              <a:buNone/>
            </a:pPr>
            <a:r>
              <a:rPr lang="es-ES" b="1" dirty="0">
                <a:latin typeface="Times New Roman"/>
                <a:ea typeface="Times New Roman"/>
                <a:cs typeface="Times New Roman"/>
                <a:sym typeface="Times New Roman"/>
              </a:rPr>
              <a:t>CAPÍTULO </a:t>
            </a:r>
            <a:r>
              <a:rPr lang="es-ES" b="1" dirty="0" smtClean="0">
                <a:latin typeface="Times New Roman"/>
                <a:ea typeface="Times New Roman"/>
                <a:cs typeface="Times New Roman"/>
                <a:sym typeface="Times New Roman"/>
              </a:rPr>
              <a:t>1. </a:t>
            </a:r>
            <a:r>
              <a:rPr lang="es-ES" b="1" dirty="0">
                <a:latin typeface="Times New Roman"/>
                <a:ea typeface="Times New Roman"/>
                <a:cs typeface="Times New Roman"/>
                <a:sym typeface="Times New Roman"/>
              </a:rPr>
              <a:t>MARCO REFERENCIAL </a:t>
            </a:r>
            <a:endParaRPr dirty="0"/>
          </a:p>
        </p:txBody>
      </p:sp>
      <p:pic>
        <p:nvPicPr>
          <p:cNvPr id="93" name="Google Shape;93;p2"/>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pic>
        <p:nvPicPr>
          <p:cNvPr id="2" name="Diap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6400" y="100043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5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19" descr="Logotipo, nombre de la empresa&#10;&#10;Descripción generada automáticamente"/>
          <p:cNvPicPr preferRelativeResize="0"/>
          <p:nvPr/>
        </p:nvPicPr>
        <p:blipFill rotWithShape="1">
          <a:blip r:embed="rId3">
            <a:alphaModFix/>
          </a:blip>
          <a:srcRect l="21669" r="23906"/>
          <a:stretch/>
        </p:blipFill>
        <p:spPr>
          <a:xfrm>
            <a:off x="166254" y="365124"/>
            <a:ext cx="1520042" cy="1571038"/>
          </a:xfrm>
          <a:prstGeom prst="rect">
            <a:avLst/>
          </a:prstGeom>
          <a:noFill/>
          <a:ln>
            <a:noFill/>
          </a:ln>
        </p:spPr>
      </p:pic>
      <p:sp>
        <p:nvSpPr>
          <p:cNvPr id="373" name="Google Shape;373;p19"/>
          <p:cNvSpPr txBox="1"/>
          <p:nvPr/>
        </p:nvSpPr>
        <p:spPr>
          <a:xfrm>
            <a:off x="439431" y="566615"/>
            <a:ext cx="11205491" cy="73378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i="0" u="none" strike="noStrike" dirty="0">
                <a:solidFill>
                  <a:srgbClr val="000000"/>
                </a:solidFill>
                <a:latin typeface="Times New Roman"/>
                <a:ea typeface="Times New Roman"/>
                <a:cs typeface="Times New Roman"/>
                <a:sym typeface="Times New Roman"/>
              </a:rPr>
              <a:t>REFERENCIAS</a:t>
            </a:r>
            <a:endParaRPr dirty="0"/>
          </a:p>
          <a:p>
            <a:pPr marL="0" marR="0" lvl="0" indent="0" algn="ctr" rtl="0">
              <a:spcBef>
                <a:spcPts val="0"/>
              </a:spcBef>
              <a:spcAft>
                <a:spcPts val="0"/>
              </a:spcAft>
              <a:buNone/>
            </a:pPr>
            <a:endParaRPr sz="1400" b="1" dirty="0">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endParaRPr sz="1400" b="1" dirty="0">
              <a:solidFill>
                <a:srgbClr val="000000"/>
              </a:solidFill>
              <a:latin typeface="Times New Roman"/>
              <a:ea typeface="Times New Roman"/>
              <a:cs typeface="Times New Roman"/>
              <a:sym typeface="Times New Roman"/>
            </a:endParaRPr>
          </a:p>
          <a:p>
            <a:pPr marL="450000" indent="-450000">
              <a:lnSpc>
                <a:spcPct val="150000"/>
              </a:lnSpc>
            </a:pPr>
            <a:r>
              <a:rPr lang="es-ES" sz="1800" dirty="0" err="1">
                <a:latin typeface="Times New Roman"/>
                <a:ea typeface="Times New Roman"/>
                <a:cs typeface="Times New Roman"/>
                <a:sym typeface="Times New Roman"/>
              </a:rPr>
              <a:t>Cassany</a:t>
            </a:r>
            <a:r>
              <a:rPr lang="es-ES" sz="1800" dirty="0">
                <a:latin typeface="Times New Roman"/>
                <a:ea typeface="Times New Roman"/>
                <a:cs typeface="Times New Roman"/>
                <a:sym typeface="Times New Roman"/>
              </a:rPr>
              <a:t>, D. (2006). Tras las líneas sobre la lectura contemporánea. Editorial Anagrama.</a:t>
            </a:r>
          </a:p>
          <a:p>
            <a:pPr marL="450000" lvl="0" indent="-450000">
              <a:lnSpc>
                <a:spcPct val="150000"/>
              </a:lnSpc>
            </a:pPr>
            <a:r>
              <a:rPr lang="es-ES" sz="1800" dirty="0" err="1">
                <a:solidFill>
                  <a:schemeClr val="dk1"/>
                </a:solidFill>
                <a:latin typeface="Times New Roman"/>
                <a:ea typeface="Times New Roman"/>
                <a:cs typeface="Times New Roman"/>
                <a:sym typeface="Times New Roman"/>
              </a:rPr>
              <a:t>Chejter</a:t>
            </a:r>
            <a:r>
              <a:rPr lang="es-ES" sz="1800" dirty="0">
                <a:solidFill>
                  <a:schemeClr val="dk1"/>
                </a:solidFill>
                <a:latin typeface="Times New Roman"/>
                <a:ea typeface="Times New Roman"/>
                <a:cs typeface="Times New Roman"/>
                <a:sym typeface="Times New Roman"/>
              </a:rPr>
              <a:t>, S. (2001). Sobre la violencia. En </a:t>
            </a:r>
            <a:r>
              <a:rPr lang="es-ES" sz="1800" dirty="0" err="1">
                <a:solidFill>
                  <a:schemeClr val="dk1"/>
                </a:solidFill>
                <a:latin typeface="Times New Roman"/>
                <a:ea typeface="Times New Roman"/>
                <a:cs typeface="Times New Roman"/>
                <a:sym typeface="Times New Roman"/>
              </a:rPr>
              <a:t>Bodemer</a:t>
            </a:r>
            <a:r>
              <a:rPr lang="es-ES" sz="1800" dirty="0">
                <a:solidFill>
                  <a:schemeClr val="dk1"/>
                </a:solidFill>
                <a:latin typeface="Times New Roman"/>
                <a:ea typeface="Times New Roman"/>
                <a:cs typeface="Times New Roman"/>
                <a:sym typeface="Times New Roman"/>
              </a:rPr>
              <a:t>, K. (et. al.). Violencia y regulación de conflictos en América Latina. Editorial Nueva Sociedad.</a:t>
            </a:r>
          </a:p>
          <a:p>
            <a:pPr marL="914400" lvl="0" indent="-914400">
              <a:lnSpc>
                <a:spcPct val="150000"/>
              </a:lnSpc>
              <a:spcBef>
                <a:spcPts val="400"/>
              </a:spcBef>
            </a:pPr>
            <a:r>
              <a:rPr lang="es-ES" sz="1800" dirty="0" err="1" smtClean="0">
                <a:solidFill>
                  <a:schemeClr val="dk1"/>
                </a:solidFill>
                <a:latin typeface="Times New Roman"/>
                <a:ea typeface="Times New Roman"/>
                <a:cs typeface="Times New Roman"/>
                <a:sym typeface="Times New Roman"/>
              </a:rPr>
              <a:t>Dayán</a:t>
            </a:r>
            <a:r>
              <a:rPr lang="es-ES" sz="1800" dirty="0" smtClean="0">
                <a:solidFill>
                  <a:schemeClr val="dk1"/>
                </a:solidFill>
                <a:latin typeface="Times New Roman"/>
                <a:ea typeface="Times New Roman"/>
                <a:cs typeface="Times New Roman"/>
                <a:sym typeface="Times New Roman"/>
              </a:rPr>
              <a:t> </a:t>
            </a:r>
            <a:r>
              <a:rPr lang="es-ES" sz="1800" dirty="0">
                <a:solidFill>
                  <a:schemeClr val="dk1"/>
                </a:solidFill>
                <a:latin typeface="Times New Roman"/>
                <a:ea typeface="Times New Roman"/>
                <a:cs typeface="Times New Roman"/>
                <a:sym typeface="Times New Roman"/>
              </a:rPr>
              <a:t>Askenazi, J. (2017). No es normal. Dirección General de Publicaciones de la Secretaría de educación</a:t>
            </a:r>
            <a:r>
              <a:rPr lang="es-ES" sz="1800" dirty="0" smtClean="0">
                <a:solidFill>
                  <a:schemeClr val="dk1"/>
                </a:solidFill>
                <a:latin typeface="Times New Roman"/>
                <a:ea typeface="Times New Roman"/>
                <a:cs typeface="Times New Roman"/>
                <a:sym typeface="Times New Roman"/>
              </a:rPr>
              <a:t>.</a:t>
            </a:r>
          </a:p>
          <a:p>
            <a:pPr marL="914400" indent="-914400">
              <a:lnSpc>
                <a:spcPct val="150000"/>
              </a:lnSpc>
              <a:spcBef>
                <a:spcPts val="400"/>
              </a:spcBef>
            </a:pPr>
            <a:r>
              <a:rPr lang="es-ES" sz="1800" dirty="0" err="1">
                <a:solidFill>
                  <a:schemeClr val="dk1"/>
                </a:solidFill>
                <a:latin typeface="Times New Roman"/>
                <a:ea typeface="Times New Roman"/>
                <a:cs typeface="Times New Roman"/>
                <a:sym typeface="Times New Roman"/>
              </a:rPr>
              <a:t>Dehaene</a:t>
            </a:r>
            <a:r>
              <a:rPr lang="es-ES" sz="1800" dirty="0">
                <a:solidFill>
                  <a:schemeClr val="dk1"/>
                </a:solidFill>
                <a:latin typeface="Times New Roman"/>
                <a:ea typeface="Times New Roman"/>
                <a:cs typeface="Times New Roman"/>
                <a:sym typeface="Times New Roman"/>
              </a:rPr>
              <a:t>, S. (2014). El cerebro lector. Siglo </a:t>
            </a:r>
            <a:r>
              <a:rPr lang="es-ES" sz="1800" dirty="0" smtClean="0">
                <a:solidFill>
                  <a:schemeClr val="dk1"/>
                </a:solidFill>
                <a:latin typeface="Times New Roman"/>
                <a:ea typeface="Times New Roman"/>
                <a:cs typeface="Times New Roman"/>
                <a:sym typeface="Times New Roman"/>
              </a:rPr>
              <a:t>XXI</a:t>
            </a:r>
          </a:p>
          <a:p>
            <a:pPr marL="914400" lvl="0" indent="-914400">
              <a:lnSpc>
                <a:spcPct val="150000"/>
              </a:lnSpc>
              <a:spcBef>
                <a:spcPts val="400"/>
              </a:spcBef>
            </a:pPr>
            <a:r>
              <a:rPr lang="es-ES" sz="1800" dirty="0">
                <a:latin typeface="Times New Roman"/>
                <a:ea typeface="Times New Roman"/>
                <a:cs typeface="Times New Roman"/>
                <a:sym typeface="Times New Roman"/>
              </a:rPr>
              <a:t>Domingo Argüelles, J. (2015). Por una universidad Lectora. Laberinto Ediciones</a:t>
            </a:r>
            <a:r>
              <a:rPr lang="es-ES" sz="1800" dirty="0" smtClean="0">
                <a:latin typeface="Times New Roman"/>
                <a:ea typeface="Times New Roman"/>
                <a:cs typeface="Times New Roman"/>
                <a:sym typeface="Times New Roman"/>
              </a:rPr>
              <a:t>.</a:t>
            </a:r>
          </a:p>
          <a:p>
            <a:pPr marL="914400" lvl="0" indent="-914400">
              <a:lnSpc>
                <a:spcPct val="150000"/>
              </a:lnSpc>
              <a:spcBef>
                <a:spcPts val="500"/>
              </a:spcBef>
              <a:buClr>
                <a:schemeClr val="dk1"/>
              </a:buClr>
            </a:pPr>
            <a:r>
              <a:rPr lang="es-ES" sz="1800" dirty="0" smtClean="0">
                <a:solidFill>
                  <a:schemeClr val="dk1"/>
                </a:solidFill>
                <a:latin typeface="Times New Roman"/>
                <a:ea typeface="Times New Roman"/>
                <a:cs typeface="Times New Roman"/>
                <a:sym typeface="Times New Roman"/>
              </a:rPr>
              <a:t>Foucault</a:t>
            </a:r>
            <a:r>
              <a:rPr lang="es-ES" sz="1800" dirty="0">
                <a:solidFill>
                  <a:schemeClr val="dk1"/>
                </a:solidFill>
                <a:latin typeface="Times New Roman"/>
                <a:ea typeface="Times New Roman"/>
                <a:cs typeface="Times New Roman"/>
                <a:sym typeface="Times New Roman"/>
              </a:rPr>
              <a:t>, Michel, (2001). Vigilar y castigar. Nacimiento de la prisión. Siglo XXI, México</a:t>
            </a:r>
            <a:r>
              <a:rPr lang="es-ES" sz="1800" dirty="0" smtClean="0">
                <a:solidFill>
                  <a:schemeClr val="dk1"/>
                </a:solidFill>
                <a:latin typeface="Times New Roman"/>
                <a:ea typeface="Times New Roman"/>
                <a:cs typeface="Times New Roman"/>
                <a:sym typeface="Times New Roman"/>
              </a:rPr>
              <a:t>.</a:t>
            </a:r>
          </a:p>
          <a:p>
            <a:pPr marL="914400" indent="-914400">
              <a:lnSpc>
                <a:spcPct val="150000"/>
              </a:lnSpc>
              <a:spcBef>
                <a:spcPts val="500"/>
              </a:spcBef>
              <a:buClr>
                <a:schemeClr val="dk1"/>
              </a:buClr>
            </a:pPr>
            <a:r>
              <a:rPr lang="es-ES" sz="1800" dirty="0">
                <a:latin typeface="Times New Roman"/>
                <a:ea typeface="Times New Roman"/>
                <a:cs typeface="Times New Roman"/>
                <a:sym typeface="Times New Roman"/>
              </a:rPr>
              <a:t>Freire, P. (1980). La importancia de leer y el proceso de la liberación. Siglo XXI</a:t>
            </a:r>
          </a:p>
          <a:p>
            <a:pPr marL="914400" lvl="0" indent="-914400">
              <a:lnSpc>
                <a:spcPct val="150000"/>
              </a:lnSpc>
              <a:spcBef>
                <a:spcPts val="500"/>
              </a:spcBef>
              <a:buClr>
                <a:schemeClr val="dk1"/>
              </a:buClr>
            </a:pPr>
            <a:r>
              <a:rPr lang="es-ES" sz="1800" dirty="0" smtClean="0">
                <a:solidFill>
                  <a:schemeClr val="dk1"/>
                </a:solidFill>
                <a:latin typeface="Times New Roman"/>
                <a:ea typeface="Times New Roman"/>
                <a:cs typeface="Times New Roman"/>
                <a:sym typeface="Times New Roman"/>
              </a:rPr>
              <a:t>Fromm</a:t>
            </a:r>
            <a:r>
              <a:rPr lang="es-ES" sz="1800" dirty="0">
                <a:solidFill>
                  <a:schemeClr val="dk1"/>
                </a:solidFill>
                <a:latin typeface="Times New Roman"/>
                <a:ea typeface="Times New Roman"/>
                <a:cs typeface="Times New Roman"/>
                <a:sym typeface="Times New Roman"/>
              </a:rPr>
              <a:t>, E. (2004). Anatomía de la destructividad humana. Siglo veintiuno editores.</a:t>
            </a:r>
          </a:p>
          <a:p>
            <a:pPr marL="914400" lvl="0" indent="-914400">
              <a:lnSpc>
                <a:spcPct val="150000"/>
              </a:lnSpc>
              <a:spcBef>
                <a:spcPts val="400"/>
              </a:spcBef>
            </a:pPr>
            <a:r>
              <a:rPr lang="es-ES" sz="1800" dirty="0" err="1">
                <a:solidFill>
                  <a:schemeClr val="dk1"/>
                </a:solidFill>
                <a:latin typeface="Times New Roman"/>
                <a:ea typeface="Times New Roman"/>
                <a:cs typeface="Times New Roman"/>
                <a:sym typeface="Times New Roman"/>
              </a:rPr>
              <a:t>Galtung</a:t>
            </a:r>
            <a:r>
              <a:rPr lang="es-ES" sz="1800" dirty="0">
                <a:solidFill>
                  <a:schemeClr val="dk1"/>
                </a:solidFill>
                <a:latin typeface="Times New Roman"/>
                <a:ea typeface="Times New Roman"/>
                <a:cs typeface="Times New Roman"/>
                <a:sym typeface="Times New Roman"/>
              </a:rPr>
              <a:t>, J. (2003). Violencia Cultural. </a:t>
            </a:r>
            <a:r>
              <a:rPr lang="es-ES" sz="1800" dirty="0" err="1">
                <a:solidFill>
                  <a:schemeClr val="dk1"/>
                </a:solidFill>
                <a:latin typeface="Times New Roman"/>
                <a:ea typeface="Times New Roman"/>
                <a:cs typeface="Times New Roman"/>
                <a:sym typeface="Times New Roman"/>
              </a:rPr>
              <a:t>Gernika</a:t>
            </a:r>
            <a:r>
              <a:rPr lang="es-ES" sz="1800" dirty="0">
                <a:solidFill>
                  <a:schemeClr val="dk1"/>
                </a:solidFill>
                <a:latin typeface="Times New Roman"/>
                <a:ea typeface="Times New Roman"/>
                <a:cs typeface="Times New Roman"/>
                <a:sym typeface="Times New Roman"/>
              </a:rPr>
              <a:t> </a:t>
            </a:r>
            <a:r>
              <a:rPr lang="es-ES" sz="1800" dirty="0" err="1">
                <a:solidFill>
                  <a:schemeClr val="dk1"/>
                </a:solidFill>
                <a:latin typeface="Times New Roman"/>
                <a:ea typeface="Times New Roman"/>
                <a:cs typeface="Times New Roman"/>
                <a:sym typeface="Times New Roman"/>
              </a:rPr>
              <a:t>Gogoratuz</a:t>
            </a:r>
            <a:r>
              <a:rPr lang="es-ES" sz="1800" dirty="0">
                <a:solidFill>
                  <a:schemeClr val="dk1"/>
                </a:solidFill>
                <a:latin typeface="Times New Roman"/>
                <a:ea typeface="Times New Roman"/>
                <a:cs typeface="Times New Roman"/>
                <a:sym typeface="Times New Roman"/>
              </a:rPr>
              <a:t>.</a:t>
            </a:r>
          </a:p>
          <a:p>
            <a:pPr marL="914400" lvl="0" indent="-914400">
              <a:lnSpc>
                <a:spcPct val="150000"/>
              </a:lnSpc>
              <a:spcBef>
                <a:spcPts val="500"/>
              </a:spcBef>
            </a:pPr>
            <a:r>
              <a:rPr lang="es-ES" sz="1800" dirty="0" smtClean="0">
                <a:latin typeface="Times New Roman"/>
                <a:ea typeface="Times New Roman"/>
                <a:cs typeface="Times New Roman"/>
                <a:sym typeface="Times New Roman"/>
              </a:rPr>
              <a:t>Garrido</a:t>
            </a:r>
            <a:r>
              <a:rPr lang="es-ES" sz="1800" dirty="0">
                <a:latin typeface="Times New Roman"/>
                <a:ea typeface="Times New Roman"/>
                <a:cs typeface="Times New Roman"/>
                <a:sym typeface="Times New Roman"/>
              </a:rPr>
              <a:t>, F. (2004). El buen lector se hace, no nace. Ediciones del Sur</a:t>
            </a:r>
            <a:r>
              <a:rPr lang="es-ES" sz="1800" dirty="0" smtClean="0">
                <a:latin typeface="Times New Roman"/>
                <a:ea typeface="Times New Roman"/>
                <a:cs typeface="Times New Roman"/>
                <a:sym typeface="Times New Roman"/>
              </a:rPr>
              <a:t>.</a:t>
            </a:r>
          </a:p>
          <a:p>
            <a:pPr marL="914400" lvl="0" indent="-914400">
              <a:lnSpc>
                <a:spcPct val="150000"/>
              </a:lnSpc>
              <a:spcBef>
                <a:spcPts val="500"/>
              </a:spcBef>
            </a:pPr>
            <a:endParaRPr lang="es-ES" sz="1800" dirty="0" smtClean="0">
              <a:latin typeface="Times New Roman"/>
              <a:ea typeface="Times New Roman"/>
              <a:cs typeface="Times New Roman"/>
              <a:sym typeface="Times New Roman"/>
            </a:endParaRPr>
          </a:p>
          <a:p>
            <a:pPr marL="914400" marR="0" lvl="0" indent="-914400" algn="l" rtl="0">
              <a:lnSpc>
                <a:spcPct val="150000"/>
              </a:lnSpc>
              <a:spcBef>
                <a:spcPts val="400"/>
              </a:spcBef>
              <a:spcAft>
                <a:spcPts val="0"/>
              </a:spcAft>
              <a:buNone/>
            </a:pPr>
            <a:endParaRPr lang="es-ES" sz="1800" b="0" i="0" u="none" strike="noStrike" dirty="0" smtClean="0">
              <a:solidFill>
                <a:srgbClr val="000000"/>
              </a:solidFill>
              <a:latin typeface="Times New Roman"/>
              <a:ea typeface="Times New Roman"/>
              <a:cs typeface="Times New Roman"/>
              <a:sym typeface="Times New Roman"/>
            </a:endParaRPr>
          </a:p>
          <a:p>
            <a:pPr marL="914400" indent="-914400">
              <a:lnSpc>
                <a:spcPct val="150000"/>
              </a:lnSpc>
              <a:spcBef>
                <a:spcPts val="400"/>
              </a:spcBef>
            </a:pPr>
            <a:r>
              <a:rPr lang="es-ES" sz="1800" dirty="0">
                <a:solidFill>
                  <a:srgbClr val="000000"/>
                </a:solidFill>
                <a:latin typeface="Times New Roman"/>
                <a:ea typeface="Times New Roman"/>
                <a:cs typeface="Times New Roman"/>
                <a:sym typeface="Times New Roman"/>
              </a:rPr>
              <a:t> </a:t>
            </a:r>
            <a:endParaRPr sz="1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0"/>
          <p:cNvSpPr txBox="1"/>
          <p:nvPr/>
        </p:nvSpPr>
        <p:spPr>
          <a:xfrm>
            <a:off x="66125" y="611938"/>
            <a:ext cx="12125875" cy="8480317"/>
          </a:xfrm>
          <a:prstGeom prst="rect">
            <a:avLst/>
          </a:prstGeom>
          <a:noFill/>
          <a:ln>
            <a:noFill/>
          </a:ln>
        </p:spPr>
        <p:txBody>
          <a:bodyPr spcFirstLastPara="1" wrap="square" lIns="91425" tIns="45700" rIns="91425" bIns="45700" anchor="t" anchorCtr="0">
            <a:spAutoFit/>
          </a:bodyPr>
          <a:lstStyle/>
          <a:p>
            <a:pPr marL="914400" lvl="0" indent="-914400" algn="ctr" rtl="0">
              <a:lnSpc>
                <a:spcPct val="150000"/>
              </a:lnSpc>
              <a:spcBef>
                <a:spcPts val="500"/>
              </a:spcBef>
              <a:spcAft>
                <a:spcPts val="0"/>
              </a:spcAft>
              <a:buClr>
                <a:schemeClr val="dk1"/>
              </a:buClr>
              <a:buFont typeface="Arial"/>
              <a:buNone/>
            </a:pPr>
            <a:r>
              <a:rPr lang="es-ES" sz="1800" b="1" dirty="0">
                <a:solidFill>
                  <a:schemeClr val="dk1"/>
                </a:solidFill>
                <a:latin typeface="Times New Roman"/>
                <a:ea typeface="Times New Roman"/>
                <a:cs typeface="Times New Roman"/>
                <a:sym typeface="Times New Roman"/>
              </a:rPr>
              <a:t>Referencias</a:t>
            </a:r>
            <a:endParaRPr sz="1800" b="1" dirty="0">
              <a:solidFill>
                <a:schemeClr val="dk1"/>
              </a:solidFill>
              <a:latin typeface="Times New Roman"/>
              <a:ea typeface="Times New Roman"/>
              <a:cs typeface="Times New Roman"/>
              <a:sym typeface="Times New Roman"/>
            </a:endParaRPr>
          </a:p>
          <a:p>
            <a:pPr marL="914400" indent="-914400">
              <a:lnSpc>
                <a:spcPct val="150000"/>
              </a:lnSpc>
              <a:spcBef>
                <a:spcPts val="500"/>
              </a:spcBef>
            </a:pPr>
            <a:r>
              <a:rPr lang="es-ES" sz="1800" dirty="0" smtClean="0">
                <a:latin typeface="Times New Roman"/>
                <a:ea typeface="Times New Roman"/>
                <a:cs typeface="Times New Roman"/>
                <a:sym typeface="Times New Roman"/>
              </a:rPr>
              <a:t>Instituto </a:t>
            </a:r>
            <a:r>
              <a:rPr lang="es-ES" sz="1800" dirty="0">
                <a:latin typeface="Times New Roman"/>
                <a:ea typeface="Times New Roman"/>
                <a:cs typeface="Times New Roman"/>
                <a:sym typeface="Times New Roman"/>
              </a:rPr>
              <a:t>Nacional de Estadística y Geografía. (2023). Módulo de lectura. </a:t>
            </a:r>
            <a:r>
              <a:rPr lang="es-ES" sz="1800" u="sng" dirty="0">
                <a:solidFill>
                  <a:schemeClr val="hlink"/>
                </a:solidFill>
                <a:latin typeface="Times New Roman"/>
                <a:ea typeface="Times New Roman"/>
                <a:cs typeface="Times New Roman"/>
                <a:sym typeface="Times New Roman"/>
                <a:hlinkClick r:id="rId3"/>
              </a:rPr>
              <a:t>https://www.inegi.org.mx/contenidos/saladeprensa/boletines/2023/molec/molec2023.pdf</a:t>
            </a:r>
            <a:r>
              <a:rPr lang="es-ES" sz="1800" dirty="0">
                <a:latin typeface="Times New Roman"/>
                <a:ea typeface="Times New Roman"/>
                <a:cs typeface="Times New Roman"/>
                <a:sym typeface="Times New Roman"/>
              </a:rPr>
              <a:t>  </a:t>
            </a:r>
          </a:p>
          <a:p>
            <a:pPr marL="914400" indent="-914400">
              <a:lnSpc>
                <a:spcPct val="150000"/>
              </a:lnSpc>
              <a:spcBef>
                <a:spcPts val="400"/>
              </a:spcBef>
            </a:pPr>
            <a:r>
              <a:rPr lang="es-ES" sz="1800" dirty="0" err="1" smtClean="0">
                <a:latin typeface="Times New Roman"/>
                <a:ea typeface="Times New Roman"/>
                <a:cs typeface="Times New Roman"/>
                <a:sym typeface="Times New Roman"/>
              </a:rPr>
              <a:t>Kohan</a:t>
            </a:r>
            <a:r>
              <a:rPr lang="es-ES" sz="1800" dirty="0">
                <a:latin typeface="Times New Roman"/>
                <a:ea typeface="Times New Roman"/>
                <a:cs typeface="Times New Roman"/>
                <a:sym typeface="Times New Roman"/>
              </a:rPr>
              <a:t>, S.I. (2006). Taller de lectura: el método, estrategias creativas para motivar a leer y proporcionar nuevos modos de leer más y mejor. Alba.</a:t>
            </a:r>
          </a:p>
          <a:p>
            <a:pPr marL="914400" lvl="0" indent="-914400">
              <a:lnSpc>
                <a:spcPct val="150000"/>
              </a:lnSpc>
              <a:spcBef>
                <a:spcPts val="400"/>
              </a:spcBef>
            </a:pPr>
            <a:r>
              <a:rPr lang="es-ES" sz="1800" dirty="0" err="1" smtClean="0">
                <a:latin typeface="Times New Roman"/>
                <a:ea typeface="Times New Roman"/>
                <a:cs typeface="Times New Roman"/>
                <a:sym typeface="Times New Roman"/>
              </a:rPr>
              <a:t>Larrote</a:t>
            </a:r>
            <a:r>
              <a:rPr lang="es-ES" sz="1800" dirty="0">
                <a:latin typeface="Times New Roman"/>
                <a:ea typeface="Times New Roman"/>
                <a:cs typeface="Times New Roman"/>
                <a:sym typeface="Times New Roman"/>
              </a:rPr>
              <a:t>, A. (2005). </a:t>
            </a:r>
            <a:r>
              <a:rPr lang="es-ES" sz="1800" i="1" dirty="0">
                <a:latin typeface="Times New Roman"/>
                <a:ea typeface="Times New Roman"/>
                <a:cs typeface="Times New Roman"/>
                <a:sym typeface="Times New Roman"/>
              </a:rPr>
              <a:t>La investigación-acción. Conocer y cambiar la práctica educativa</a:t>
            </a:r>
            <a:r>
              <a:rPr lang="es-ES" sz="1800" dirty="0">
                <a:latin typeface="Times New Roman"/>
                <a:ea typeface="Times New Roman"/>
                <a:cs typeface="Times New Roman"/>
                <a:sym typeface="Times New Roman"/>
              </a:rPr>
              <a:t>. Grao</a:t>
            </a:r>
            <a:r>
              <a:rPr lang="es-ES" sz="1800" dirty="0" smtClean="0">
                <a:latin typeface="Times New Roman"/>
                <a:ea typeface="Times New Roman"/>
                <a:cs typeface="Times New Roman"/>
                <a:sym typeface="Times New Roman"/>
              </a:rPr>
              <a:t>.</a:t>
            </a:r>
          </a:p>
          <a:p>
            <a:pPr marL="914400" indent="-914400">
              <a:lnSpc>
                <a:spcPct val="150000"/>
              </a:lnSpc>
              <a:spcBef>
                <a:spcPts val="500"/>
              </a:spcBef>
            </a:pPr>
            <a:r>
              <a:rPr lang="es-ES" sz="1800" dirty="0" err="1">
                <a:solidFill>
                  <a:schemeClr val="dk1"/>
                </a:solidFill>
                <a:latin typeface="Times New Roman"/>
                <a:ea typeface="Times New Roman"/>
                <a:cs typeface="Times New Roman"/>
                <a:sym typeface="Times New Roman"/>
              </a:rPr>
              <a:t>Letralia</a:t>
            </a:r>
            <a:r>
              <a:rPr lang="es-ES" sz="1800" dirty="0">
                <a:solidFill>
                  <a:schemeClr val="dk1"/>
                </a:solidFill>
                <a:latin typeface="Times New Roman"/>
                <a:ea typeface="Times New Roman"/>
                <a:cs typeface="Times New Roman"/>
                <a:sym typeface="Times New Roman"/>
              </a:rPr>
              <a:t> (Ed.). (2021). El arte de la lectura. </a:t>
            </a:r>
            <a:r>
              <a:rPr lang="es-ES" sz="1800" dirty="0" err="1">
                <a:solidFill>
                  <a:schemeClr val="dk1"/>
                </a:solidFill>
                <a:latin typeface="Times New Roman"/>
                <a:ea typeface="Times New Roman"/>
                <a:cs typeface="Times New Roman"/>
                <a:sym typeface="Times New Roman"/>
              </a:rPr>
              <a:t>Letralia</a:t>
            </a:r>
            <a:r>
              <a:rPr lang="es-ES" sz="1800" dirty="0">
                <a:solidFill>
                  <a:schemeClr val="dk1"/>
                </a:solidFill>
                <a:latin typeface="Times New Roman"/>
                <a:ea typeface="Times New Roman"/>
                <a:cs typeface="Times New Roman"/>
                <a:sym typeface="Times New Roman"/>
              </a:rPr>
              <a:t>. </a:t>
            </a:r>
            <a:r>
              <a:rPr lang="es-ES" sz="1800" u="sng" dirty="0">
                <a:solidFill>
                  <a:schemeClr val="hlink"/>
                </a:solidFill>
                <a:latin typeface="Times New Roman"/>
                <a:ea typeface="Times New Roman"/>
                <a:cs typeface="Times New Roman"/>
                <a:sym typeface="Times New Roman"/>
                <a:hlinkClick r:id="rId4"/>
              </a:rPr>
              <a:t>https://letralia.com/editorial/especiales/letralia25/</a:t>
            </a:r>
            <a:r>
              <a:rPr lang="es-ES" sz="1800" dirty="0">
                <a:solidFill>
                  <a:schemeClr val="dk1"/>
                </a:solidFill>
                <a:latin typeface="Times New Roman"/>
                <a:ea typeface="Times New Roman"/>
                <a:cs typeface="Times New Roman"/>
                <a:sym typeface="Times New Roman"/>
              </a:rPr>
              <a:t>   </a:t>
            </a:r>
            <a:endParaRPr lang="es-ES" sz="1800" dirty="0" smtClean="0">
              <a:solidFill>
                <a:schemeClr val="dk1"/>
              </a:solidFill>
              <a:latin typeface="Times New Roman"/>
              <a:ea typeface="Times New Roman"/>
              <a:cs typeface="Times New Roman"/>
              <a:sym typeface="Times New Roman"/>
            </a:endParaRPr>
          </a:p>
          <a:p>
            <a:pPr marL="914400" lvl="0" indent="-914400">
              <a:lnSpc>
                <a:spcPct val="150000"/>
              </a:lnSpc>
              <a:spcBef>
                <a:spcPts val="500"/>
              </a:spcBef>
            </a:pPr>
            <a:r>
              <a:rPr lang="es-ES" sz="1800" dirty="0">
                <a:solidFill>
                  <a:schemeClr val="dk1"/>
                </a:solidFill>
                <a:latin typeface="Times New Roman"/>
                <a:ea typeface="Times New Roman"/>
                <a:cs typeface="Times New Roman"/>
                <a:sym typeface="Times New Roman"/>
              </a:rPr>
              <a:t>Morales, C. (enero - febrero 2011) El fracaso de una estrategia: una crítica a la guerra contra el narcotráfico en México, sus justificaciones y efectos. Nueva Sociedad, 231. </a:t>
            </a:r>
            <a:r>
              <a:rPr lang="es-ES" sz="1800" u="sng" dirty="0">
                <a:solidFill>
                  <a:schemeClr val="hlink"/>
                </a:solidFill>
                <a:latin typeface="Times New Roman"/>
                <a:ea typeface="Times New Roman"/>
                <a:cs typeface="Times New Roman"/>
                <a:sym typeface="Times New Roman"/>
                <a:hlinkClick r:id="rId5"/>
              </a:rPr>
              <a:t>https://nuso.org/articulo/el-fracaso-de-una-estrategia-una-critica-a-la-guerra-contra-el-narcotrafico-en-mexico-sus-justificaciones-y-efectos/</a:t>
            </a:r>
            <a:r>
              <a:rPr lang="es-ES" sz="1800" dirty="0">
                <a:solidFill>
                  <a:schemeClr val="dk1"/>
                </a:solidFill>
                <a:latin typeface="Times New Roman"/>
                <a:ea typeface="Times New Roman"/>
                <a:cs typeface="Times New Roman"/>
                <a:sym typeface="Times New Roman"/>
              </a:rPr>
              <a:t>   </a:t>
            </a:r>
          </a:p>
          <a:p>
            <a:pPr marL="914400" indent="-914400">
              <a:lnSpc>
                <a:spcPct val="150000"/>
              </a:lnSpc>
              <a:spcBef>
                <a:spcPts val="400"/>
              </a:spcBef>
            </a:pPr>
            <a:r>
              <a:rPr lang="es-ES" sz="1800" dirty="0" err="1" smtClean="0">
                <a:latin typeface="Times New Roman"/>
                <a:ea typeface="Times New Roman"/>
                <a:cs typeface="Times New Roman"/>
                <a:sym typeface="Times New Roman"/>
              </a:rPr>
              <a:t>Munita</a:t>
            </a:r>
            <a:r>
              <a:rPr lang="es-ES" sz="1800" dirty="0">
                <a:latin typeface="Times New Roman"/>
                <a:ea typeface="Times New Roman"/>
                <a:cs typeface="Times New Roman"/>
                <a:sym typeface="Times New Roman"/>
              </a:rPr>
              <a:t>, F. (2014). El mediador escolar de lectura literaria. Un estudio del espacio de encuentro entre prácticas didácticas, sistemas de creencia y trayectorias personales de lectura. (36-49). Universidad Autónoma de Barcelona</a:t>
            </a:r>
            <a:r>
              <a:rPr lang="es-ES" sz="1800" dirty="0" smtClean="0">
                <a:latin typeface="Times New Roman"/>
                <a:ea typeface="Times New Roman"/>
                <a:cs typeface="Times New Roman"/>
                <a:sym typeface="Times New Roman"/>
              </a:rPr>
              <a:t>.</a:t>
            </a:r>
          </a:p>
          <a:p>
            <a:pPr marL="914400" lvl="0" indent="-914400">
              <a:lnSpc>
                <a:spcPct val="150000"/>
              </a:lnSpc>
              <a:spcBef>
                <a:spcPts val="400"/>
              </a:spcBef>
            </a:pPr>
            <a:r>
              <a:rPr lang="es-ES" sz="1800" dirty="0" err="1">
                <a:solidFill>
                  <a:schemeClr val="dk1"/>
                </a:solidFill>
                <a:latin typeface="Times New Roman"/>
                <a:ea typeface="Times New Roman"/>
                <a:cs typeface="Times New Roman"/>
                <a:sym typeface="Times New Roman"/>
              </a:rPr>
              <a:t>Navejas</a:t>
            </a:r>
            <a:r>
              <a:rPr lang="es-ES" sz="1800" dirty="0">
                <a:solidFill>
                  <a:schemeClr val="dk1"/>
                </a:solidFill>
                <a:latin typeface="Times New Roman"/>
                <a:ea typeface="Times New Roman"/>
                <a:cs typeface="Times New Roman"/>
                <a:sym typeface="Times New Roman"/>
              </a:rPr>
              <a:t> Padilla, R.G; et al. (2021, abril-julio). Círculos para la Paz, comunicación y cultura en Educación básica de Santa Cecilia, Guadalajara, Jalisco. Chasqui. Revista Latinoamericana de Comunicación. 146. (p. 257-278) </a:t>
            </a:r>
          </a:p>
          <a:p>
            <a:pPr marL="914400" lvl="0" indent="-914400" algn="l" rtl="0">
              <a:lnSpc>
                <a:spcPct val="150000"/>
              </a:lnSpc>
              <a:spcBef>
                <a:spcPts val="500"/>
              </a:spcBef>
              <a:spcAft>
                <a:spcPts val="0"/>
              </a:spcAft>
              <a:buClr>
                <a:schemeClr val="dk1"/>
              </a:buClr>
              <a:buFont typeface="Arial"/>
              <a:buNone/>
            </a:pPr>
            <a:endParaRPr lang="es-ES" sz="1800" dirty="0">
              <a:solidFill>
                <a:schemeClr val="dk1"/>
              </a:solidFill>
              <a:latin typeface="Times New Roman"/>
              <a:ea typeface="Times New Roman"/>
              <a:cs typeface="Times New Roman"/>
              <a:sym typeface="Times New Roman"/>
            </a:endParaRPr>
          </a:p>
          <a:p>
            <a:pPr marL="914400" lvl="0" indent="-914400" algn="l" rtl="0">
              <a:lnSpc>
                <a:spcPct val="150000"/>
              </a:lnSpc>
              <a:spcBef>
                <a:spcPts val="500"/>
              </a:spcBef>
              <a:spcAft>
                <a:spcPts val="0"/>
              </a:spcAft>
              <a:buClr>
                <a:schemeClr val="dk1"/>
              </a:buClr>
              <a:buFont typeface="Arial"/>
              <a:buNone/>
            </a:pPr>
            <a:r>
              <a:rPr lang="es-ES" sz="1800" dirty="0" smtClean="0">
                <a:solidFill>
                  <a:schemeClr val="dk1"/>
                </a:solidFill>
                <a:latin typeface="Times New Roman"/>
                <a:ea typeface="Times New Roman"/>
                <a:cs typeface="Times New Roman"/>
                <a:sym typeface="Times New Roman"/>
              </a:rPr>
              <a:t>Sanmartín</a:t>
            </a:r>
            <a:r>
              <a:rPr lang="es-ES" sz="1800" dirty="0">
                <a:solidFill>
                  <a:schemeClr val="dk1"/>
                </a:solidFill>
                <a:latin typeface="Times New Roman"/>
                <a:ea typeface="Times New Roman"/>
                <a:cs typeface="Times New Roman"/>
                <a:sym typeface="Times New Roman"/>
              </a:rPr>
              <a:t>, J. (2013). La violencia sus claves. Ed. Ariel.</a:t>
            </a:r>
            <a:endParaRPr sz="1800" dirty="0">
              <a:solidFill>
                <a:schemeClr val="dk1"/>
              </a:solidFill>
              <a:latin typeface="Times New Roman"/>
              <a:ea typeface="Times New Roman"/>
              <a:cs typeface="Times New Roman"/>
              <a:sym typeface="Times New Roman"/>
            </a:endParaRPr>
          </a:p>
          <a:p>
            <a:pPr marL="914400" lvl="0" indent="-914400" algn="l" rtl="0">
              <a:lnSpc>
                <a:spcPct val="150000"/>
              </a:lnSpc>
              <a:spcBef>
                <a:spcPts val="500"/>
              </a:spcBef>
              <a:spcAft>
                <a:spcPts val="0"/>
              </a:spcAft>
              <a:buClr>
                <a:schemeClr val="dk1"/>
              </a:buClr>
              <a:buFont typeface="Arial"/>
              <a:buNone/>
            </a:pPr>
            <a:endParaRPr sz="1800" dirty="0">
              <a:solidFill>
                <a:schemeClr val="dk1"/>
              </a:solidFill>
              <a:latin typeface="Times New Roman"/>
              <a:ea typeface="Times New Roman"/>
              <a:cs typeface="Times New Roman"/>
              <a:sym typeface="Times New Roman"/>
            </a:endParaRPr>
          </a:p>
          <a:p>
            <a:pPr marL="0" marR="0" lvl="0" indent="0" algn="l" rtl="0">
              <a:lnSpc>
                <a:spcPct val="150000"/>
              </a:lnSpc>
              <a:spcBef>
                <a:spcPts val="400"/>
              </a:spcBef>
              <a:spcAft>
                <a:spcPts val="0"/>
              </a:spcAft>
              <a:buNone/>
            </a:pPr>
            <a:endParaRPr sz="1800" dirty="0">
              <a:solidFill>
                <a:schemeClr val="dk1"/>
              </a:solidFill>
              <a:latin typeface="Calibri"/>
              <a:ea typeface="Calibri"/>
              <a:cs typeface="Calibri"/>
              <a:sym typeface="Calibri"/>
            </a:endParaRPr>
          </a:p>
        </p:txBody>
      </p:sp>
      <p:pic>
        <p:nvPicPr>
          <p:cNvPr id="379" name="Google Shape;379;p20" descr="Logotipo, nombre de la empresa&#10;&#10;Descripción generada automáticamente"/>
          <p:cNvPicPr preferRelativeResize="0"/>
          <p:nvPr/>
        </p:nvPicPr>
        <p:blipFill rotWithShape="1">
          <a:blip r:embed="rId6">
            <a:alphaModFix/>
          </a:blip>
          <a:srcRect l="21666" r="23908" b="15761"/>
          <a:stretch/>
        </p:blipFill>
        <p:spPr>
          <a:xfrm>
            <a:off x="186325" y="84400"/>
            <a:ext cx="1520050" cy="10234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311c3994fb_0_6"/>
          <p:cNvSpPr txBox="1"/>
          <p:nvPr/>
        </p:nvSpPr>
        <p:spPr>
          <a:xfrm>
            <a:off x="379447" y="599907"/>
            <a:ext cx="11492100" cy="6258093"/>
          </a:xfrm>
          <a:prstGeom prst="rect">
            <a:avLst/>
          </a:prstGeom>
          <a:noFill/>
          <a:ln>
            <a:noFill/>
          </a:ln>
        </p:spPr>
        <p:txBody>
          <a:bodyPr spcFirstLastPara="1" wrap="square" lIns="91425" tIns="91425" rIns="91425" bIns="91425" anchor="t" anchorCtr="0">
            <a:spAutoFit/>
          </a:bodyPr>
          <a:lstStyle/>
          <a:p>
            <a:pPr marL="914400" indent="-914400">
              <a:lnSpc>
                <a:spcPct val="150000"/>
              </a:lnSpc>
              <a:spcBef>
                <a:spcPts val="500"/>
              </a:spcBef>
            </a:pPr>
            <a:r>
              <a:rPr lang="es-ES" sz="1800" dirty="0">
                <a:latin typeface="Times New Roman"/>
                <a:ea typeface="Times New Roman"/>
                <a:cs typeface="Times New Roman"/>
                <a:sym typeface="Times New Roman"/>
              </a:rPr>
              <a:t>Organización Panamericana de la Salud. Prevención de la violencia. </a:t>
            </a:r>
            <a:r>
              <a:rPr lang="es-ES" sz="1800" u="sng" dirty="0">
                <a:solidFill>
                  <a:schemeClr val="hlink"/>
                </a:solidFill>
                <a:latin typeface="Times New Roman"/>
                <a:ea typeface="Times New Roman"/>
                <a:cs typeface="Times New Roman"/>
                <a:sym typeface="Times New Roman"/>
                <a:hlinkClick r:id="rId3"/>
              </a:rPr>
              <a:t>https://www.paho.org/es/temas/prevencion-violencia#:~:text=La%20violencia%20es%20el%20%E2%80%9Cuso,muerte%2C%20privaci%C3%B3n%20o%20mal%20desarrollo</a:t>
            </a:r>
            <a:r>
              <a:rPr lang="es-ES" sz="1800" dirty="0">
                <a:latin typeface="Times New Roman"/>
                <a:ea typeface="Times New Roman"/>
                <a:cs typeface="Times New Roman"/>
                <a:sym typeface="Times New Roman"/>
              </a:rPr>
              <a:t>   </a:t>
            </a:r>
          </a:p>
          <a:p>
            <a:pPr marL="914400" lvl="0" indent="-914400">
              <a:lnSpc>
                <a:spcPct val="150000"/>
              </a:lnSpc>
              <a:spcBef>
                <a:spcPts val="500"/>
              </a:spcBef>
            </a:pPr>
            <a:r>
              <a:rPr lang="es-ES" sz="1800" dirty="0" err="1" smtClean="0">
                <a:latin typeface="Times New Roman"/>
                <a:ea typeface="Times New Roman"/>
                <a:cs typeface="Times New Roman"/>
                <a:sym typeface="Times New Roman"/>
              </a:rPr>
              <a:t>Pollmann</a:t>
            </a:r>
            <a:r>
              <a:rPr lang="es-ES" sz="1800" dirty="0">
                <a:latin typeface="Times New Roman"/>
                <a:ea typeface="Times New Roman"/>
                <a:cs typeface="Times New Roman"/>
                <a:sym typeface="Times New Roman"/>
              </a:rPr>
              <a:t>, L. (2018, septiembre 30). </a:t>
            </a:r>
            <a:r>
              <a:rPr lang="es-ES" sz="1800" i="1" dirty="0">
                <a:latin typeface="Times New Roman"/>
                <a:ea typeface="Times New Roman"/>
                <a:cs typeface="Times New Roman"/>
                <a:sym typeface="Times New Roman"/>
              </a:rPr>
              <a:t>Función del cuento latinoamericano</a:t>
            </a:r>
            <a:r>
              <a:rPr lang="es-ES" sz="1800" dirty="0">
                <a:latin typeface="Times New Roman"/>
                <a:ea typeface="Times New Roman"/>
                <a:cs typeface="Times New Roman"/>
                <a:sym typeface="Times New Roman"/>
              </a:rPr>
              <a:t>. Revista Iberoamericana Sitio web: </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https://</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revista-iberoamericana</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pitt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.edu/</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ojs</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index</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php</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Iberoamericana</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article</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viewFile</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a:t>
            </a:r>
            <a:r>
              <a:rPr lang="es-ES" sz="1800" u="sng" dirty="0">
                <a:solidFill>
                  <a:srgbClr val="1155CC"/>
                </a:solidFill>
                <a:latin typeface="Times New Roman"/>
                <a:ea typeface="Times New Roman"/>
                <a:cs typeface="Times New Roman"/>
                <a:sym typeface="Times New Roman"/>
                <a:hlinkClick r:id="rId4">
                  <a:extLst>
                    <a:ext uri="{A12FA001-AC4F-418D-AE19-62706E023703}">
                      <ahyp:hlinkClr xmlns:ahyp="http://schemas.microsoft.com/office/drawing/2018/hyperlinkcolor" xmlns="" xmlns:lc="http://schemas.openxmlformats.org/drawingml/2006/lockedCanvas" val="tx"/>
                    </a:ext>
                  </a:extLst>
                </a:hlinkClick>
              </a:rPr>
              <a:t>3692/3863</a:t>
            </a:r>
            <a:endParaRPr lang="es-ES" sz="1800" dirty="0">
              <a:solidFill>
                <a:schemeClr val="dk1"/>
              </a:solidFill>
              <a:latin typeface="Times New Roman"/>
              <a:ea typeface="Times New Roman"/>
              <a:cs typeface="Times New Roman"/>
              <a:sym typeface="Times New Roman"/>
            </a:endParaRPr>
          </a:p>
          <a:p>
            <a:pPr marL="914400" indent="-914400">
              <a:lnSpc>
                <a:spcPct val="150000"/>
              </a:lnSpc>
              <a:spcBef>
                <a:spcPts val="500"/>
              </a:spcBef>
            </a:pPr>
            <a:r>
              <a:rPr lang="es-ES" sz="1800" dirty="0" err="1" smtClean="0">
                <a:solidFill>
                  <a:schemeClr val="dk1"/>
                </a:solidFill>
                <a:latin typeface="Times New Roman"/>
                <a:ea typeface="Times New Roman"/>
                <a:cs typeface="Times New Roman"/>
                <a:sym typeface="Times New Roman"/>
              </a:rPr>
              <a:t>Ripstein</a:t>
            </a:r>
            <a:r>
              <a:rPr lang="es-ES" sz="1800" dirty="0">
                <a:solidFill>
                  <a:schemeClr val="dk1"/>
                </a:solidFill>
                <a:latin typeface="Times New Roman"/>
                <a:ea typeface="Times New Roman"/>
                <a:cs typeface="Times New Roman"/>
                <a:sym typeface="Times New Roman"/>
              </a:rPr>
              <a:t>, A. (2019). Discurso de aceptación del doctorado honoris causa de la UV. La Palabra Y El Hombre. Revista De La Universidad Veracruzana, (48), 46–48. </a:t>
            </a:r>
            <a:r>
              <a:rPr lang="es-ES" sz="1800" u="sng" dirty="0">
                <a:solidFill>
                  <a:schemeClr val="hlink"/>
                </a:solidFill>
                <a:latin typeface="Times New Roman"/>
                <a:ea typeface="Times New Roman"/>
                <a:cs typeface="Times New Roman"/>
                <a:sym typeface="Times New Roman"/>
                <a:hlinkClick r:id="rId5"/>
              </a:rPr>
              <a:t>https://doi.org/10.25009/lpyh.v0i48.2912</a:t>
            </a:r>
            <a:r>
              <a:rPr lang="es-ES" sz="1800" dirty="0">
                <a:solidFill>
                  <a:schemeClr val="dk1"/>
                </a:solidFill>
                <a:latin typeface="Times New Roman"/>
                <a:ea typeface="Times New Roman"/>
                <a:cs typeface="Times New Roman"/>
                <a:sym typeface="Times New Roman"/>
              </a:rPr>
              <a:t>  </a:t>
            </a:r>
            <a:endParaRPr lang="es-ES" sz="1800" dirty="0" smtClean="0">
              <a:solidFill>
                <a:schemeClr val="dk1"/>
              </a:solidFill>
              <a:latin typeface="Times New Roman"/>
              <a:ea typeface="Times New Roman"/>
              <a:cs typeface="Times New Roman"/>
              <a:sym typeface="Times New Roman"/>
            </a:endParaRPr>
          </a:p>
          <a:p>
            <a:pPr marL="540000" lvl="0" indent="-450000">
              <a:lnSpc>
                <a:spcPct val="150000"/>
              </a:lnSpc>
            </a:pPr>
            <a:r>
              <a:rPr lang="es-ES" sz="1800" dirty="0">
                <a:latin typeface="Times New Roman"/>
                <a:ea typeface="Times New Roman"/>
                <a:cs typeface="Times New Roman"/>
                <a:sym typeface="Times New Roman"/>
              </a:rPr>
              <a:t>Robles Gómez, C. (2022). Ensayar la libertad: promoción de la lectura y escritura del ensayo literario en mujeres que radican en Xalapa, Veracruz. Universidad Veracruzana.</a:t>
            </a:r>
          </a:p>
          <a:p>
            <a:pPr marL="540000" indent="-450000">
              <a:lnSpc>
                <a:spcPct val="150000"/>
              </a:lnSpc>
            </a:pPr>
            <a:r>
              <a:rPr lang="es-ES" sz="1800" dirty="0">
                <a:latin typeface="Times New Roman"/>
                <a:ea typeface="Times New Roman"/>
                <a:cs typeface="Times New Roman"/>
                <a:sym typeface="Times New Roman"/>
              </a:rPr>
              <a:t>Solé. I. (1998). Estrategias de lectura. </a:t>
            </a:r>
            <a:r>
              <a:rPr lang="es-ES" sz="1800" dirty="0" err="1">
                <a:latin typeface="Times New Roman"/>
                <a:ea typeface="Times New Roman"/>
                <a:cs typeface="Times New Roman"/>
                <a:sym typeface="Times New Roman"/>
              </a:rPr>
              <a:t>Graó</a:t>
            </a:r>
            <a:endParaRPr lang="es-ES" sz="1800" dirty="0">
              <a:latin typeface="Times New Roman"/>
              <a:ea typeface="Times New Roman"/>
              <a:cs typeface="Times New Roman"/>
              <a:sym typeface="Times New Roman"/>
            </a:endParaRPr>
          </a:p>
          <a:p>
            <a:pPr marL="914400" lvl="0" indent="-914400" algn="l" rtl="0">
              <a:lnSpc>
                <a:spcPct val="150000"/>
              </a:lnSpc>
              <a:spcBef>
                <a:spcPts val="500"/>
              </a:spcBef>
              <a:spcAft>
                <a:spcPts val="0"/>
              </a:spcAft>
              <a:buNone/>
            </a:pPr>
            <a:r>
              <a:rPr lang="es-ES" sz="1800" dirty="0" smtClean="0">
                <a:solidFill>
                  <a:schemeClr val="dk1"/>
                </a:solidFill>
                <a:latin typeface="Times New Roman"/>
                <a:ea typeface="Times New Roman"/>
                <a:cs typeface="Times New Roman"/>
                <a:sym typeface="Times New Roman"/>
              </a:rPr>
              <a:t>Secretariado </a:t>
            </a:r>
            <a:r>
              <a:rPr lang="es-ES" sz="1800" dirty="0">
                <a:solidFill>
                  <a:schemeClr val="dk1"/>
                </a:solidFill>
                <a:latin typeface="Times New Roman"/>
                <a:ea typeface="Times New Roman"/>
                <a:cs typeface="Times New Roman"/>
                <a:sym typeface="Times New Roman"/>
              </a:rPr>
              <a:t>Ejecutivo del Sistema Nacional de Seguridad Pública. (2023). Instrumento para el Registro, Clasificación y Reporte de Delitos y las Víctimas CNSP/38/15. Secretaría de Seguridad Ciudadana, SEGOB. </a:t>
            </a:r>
            <a:r>
              <a:rPr lang="es-ES" sz="1800" u="sng" dirty="0">
                <a:solidFill>
                  <a:schemeClr val="hlink"/>
                </a:solidFill>
                <a:latin typeface="Times New Roman"/>
                <a:ea typeface="Times New Roman"/>
                <a:cs typeface="Times New Roman"/>
                <a:sym typeface="Times New Roman"/>
                <a:hlinkClick r:id="rId6"/>
              </a:rPr>
              <a:t>https://www.gob.mx/sesnsp/acciones-y-programas/incidencia-delictiva-del-fuero-comun-nueva-metodologia?state=published</a:t>
            </a:r>
            <a:r>
              <a:rPr lang="es-ES" sz="1800" dirty="0">
                <a:solidFill>
                  <a:schemeClr val="dk1"/>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311c3994fb_0_11"/>
          <p:cNvSpPr txBox="1"/>
          <p:nvPr/>
        </p:nvSpPr>
        <p:spPr>
          <a:xfrm>
            <a:off x="362875" y="224750"/>
            <a:ext cx="11590200" cy="6001613"/>
          </a:xfrm>
          <a:prstGeom prst="rect">
            <a:avLst/>
          </a:prstGeom>
          <a:noFill/>
          <a:ln>
            <a:noFill/>
          </a:ln>
        </p:spPr>
        <p:txBody>
          <a:bodyPr spcFirstLastPara="1" wrap="square" lIns="91425" tIns="91425" rIns="91425" bIns="91425" anchor="t" anchorCtr="0">
            <a:spAutoFit/>
          </a:bodyPr>
          <a:lstStyle/>
          <a:p>
            <a:pPr marL="450000" indent="-450000">
              <a:lnSpc>
                <a:spcPct val="150000"/>
              </a:lnSpc>
            </a:pPr>
            <a:r>
              <a:rPr lang="es-ES" sz="1800" dirty="0">
                <a:solidFill>
                  <a:schemeClr val="dk1"/>
                </a:solidFill>
                <a:latin typeface="Times New Roman"/>
                <a:ea typeface="Times New Roman"/>
                <a:cs typeface="Times New Roman"/>
                <a:sym typeface="Times New Roman"/>
              </a:rPr>
              <a:t>Subsecretaría de Derechos Humanos. (2023). Registro Nacional de Personas Desaparecidas o No localizadas, versión pública. Secretaría de Gobernación, Gobierno de México. </a:t>
            </a:r>
            <a:r>
              <a:rPr lang="es-ES" sz="1800" u="sng" dirty="0">
                <a:solidFill>
                  <a:schemeClr val="hlink"/>
                </a:solidFill>
                <a:latin typeface="Times New Roman"/>
                <a:ea typeface="Times New Roman"/>
                <a:cs typeface="Times New Roman"/>
                <a:sym typeface="Times New Roman"/>
                <a:hlinkClick r:id="rId3"/>
              </a:rPr>
              <a:t>https://versionpublicarnpdno.segob.gob.mx/Dashboard/ContextoGeneral</a:t>
            </a:r>
            <a:r>
              <a:rPr lang="es-ES" sz="1800" dirty="0">
                <a:solidFill>
                  <a:schemeClr val="dk1"/>
                </a:solidFill>
                <a:latin typeface="Times New Roman"/>
                <a:ea typeface="Times New Roman"/>
                <a:cs typeface="Times New Roman"/>
                <a:sym typeface="Times New Roman"/>
              </a:rPr>
              <a:t>   </a:t>
            </a:r>
          </a:p>
          <a:p>
            <a:pPr marL="450000" lvl="0" indent="-450000" algn="l" rtl="0">
              <a:lnSpc>
                <a:spcPct val="150000"/>
              </a:lnSpc>
              <a:spcBef>
                <a:spcPts val="0"/>
              </a:spcBef>
              <a:spcAft>
                <a:spcPts val="0"/>
              </a:spcAft>
              <a:buNone/>
            </a:pPr>
            <a:endParaRPr lang="es-ES" sz="1800" dirty="0" smtClean="0">
              <a:solidFill>
                <a:schemeClr val="dk1"/>
              </a:solidFill>
              <a:latin typeface="Times New Roman"/>
              <a:ea typeface="Times New Roman"/>
              <a:cs typeface="Times New Roman"/>
              <a:sym typeface="Times New Roman"/>
            </a:endParaRPr>
          </a:p>
          <a:p>
            <a:pPr marL="540000" indent="-450000">
              <a:lnSpc>
                <a:spcPct val="150000"/>
              </a:lnSpc>
            </a:pPr>
            <a:r>
              <a:rPr lang="es-ES" sz="1800" dirty="0">
                <a:latin typeface="Times New Roman"/>
                <a:ea typeface="Times New Roman"/>
                <a:cs typeface="Times New Roman"/>
                <a:sym typeface="Times New Roman"/>
              </a:rPr>
              <a:t>Universidad Veracruzana (2021). Programa de Trabajo 2021-2025. Por una Transformación Integral. </a:t>
            </a:r>
            <a:r>
              <a:rPr lang="es-ES" sz="1800" u="sng" dirty="0">
                <a:solidFill>
                  <a:schemeClr val="hlink"/>
                </a:solidFill>
                <a:latin typeface="Times New Roman"/>
                <a:ea typeface="Times New Roman"/>
                <a:cs typeface="Times New Roman"/>
                <a:sym typeface="Times New Roman"/>
                <a:hlinkClick r:id="rId4"/>
              </a:rPr>
              <a:t>https://www.uv.mx/comunicacionuv/files/2022/03/Programa-Trabajo-2021-2025-1.pdf</a:t>
            </a:r>
            <a:r>
              <a:rPr lang="es-ES" sz="1800" dirty="0">
                <a:latin typeface="Times New Roman"/>
                <a:ea typeface="Times New Roman"/>
                <a:cs typeface="Times New Roman"/>
                <a:sym typeface="Times New Roman"/>
              </a:rPr>
              <a:t>  </a:t>
            </a:r>
          </a:p>
          <a:p>
            <a:pPr marL="540000" lvl="0" indent="-450000">
              <a:lnSpc>
                <a:spcPct val="150000"/>
              </a:lnSpc>
            </a:pPr>
            <a:endParaRPr lang="es-ES" sz="1800" dirty="0">
              <a:latin typeface="Times New Roman"/>
              <a:ea typeface="Times New Roman"/>
              <a:cs typeface="Times New Roman"/>
              <a:sym typeface="Times New Roman"/>
            </a:endParaRPr>
          </a:p>
          <a:p>
            <a:pPr marL="450000" lvl="0" indent="-450000" algn="l" rtl="0">
              <a:lnSpc>
                <a:spcPct val="150000"/>
              </a:lnSpc>
              <a:spcBef>
                <a:spcPts val="0"/>
              </a:spcBef>
              <a:spcAft>
                <a:spcPts val="0"/>
              </a:spcAft>
              <a:buNone/>
            </a:pPr>
            <a:r>
              <a:rPr lang="es-ES" sz="1800" dirty="0" smtClean="0">
                <a:solidFill>
                  <a:schemeClr val="dk1"/>
                </a:solidFill>
                <a:latin typeface="Times New Roman"/>
                <a:ea typeface="Times New Roman"/>
                <a:cs typeface="Times New Roman"/>
                <a:sym typeface="Times New Roman"/>
              </a:rPr>
              <a:t>Universidad </a:t>
            </a:r>
            <a:r>
              <a:rPr lang="es-ES" sz="1800" dirty="0">
                <a:solidFill>
                  <a:schemeClr val="dk1"/>
                </a:solidFill>
                <a:latin typeface="Times New Roman"/>
                <a:ea typeface="Times New Roman"/>
                <a:cs typeface="Times New Roman"/>
                <a:sym typeface="Times New Roman"/>
              </a:rPr>
              <a:t>Veracruzana. (2023). Plan de cultura de paz y no violencia de la UV. </a:t>
            </a:r>
            <a:r>
              <a:rPr lang="es-ES" sz="1800" u="sng" dirty="0">
                <a:solidFill>
                  <a:schemeClr val="hlink"/>
                </a:solidFill>
                <a:latin typeface="Times New Roman"/>
                <a:ea typeface="Times New Roman"/>
                <a:cs typeface="Times New Roman"/>
                <a:sym typeface="Times New Roman"/>
                <a:hlinkClick r:id="rId5"/>
              </a:rPr>
              <a:t>https://www.uv.mx/documentos/files/2023/06/Plan-de-cultura-de-paz-y-no-violencia.pdf</a:t>
            </a:r>
            <a:r>
              <a:rPr lang="es-ES" sz="1800" dirty="0">
                <a:solidFill>
                  <a:schemeClr val="dk1"/>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a:p>
            <a:pPr marL="450000" lvl="0" indent="-450000" algn="l" rtl="0">
              <a:lnSpc>
                <a:spcPct val="150000"/>
              </a:lnSpc>
              <a:spcBef>
                <a:spcPts val="0"/>
              </a:spcBef>
              <a:spcAft>
                <a:spcPts val="0"/>
              </a:spcAft>
              <a:buNone/>
            </a:pPr>
            <a:r>
              <a:rPr lang="es-ES" sz="1800" dirty="0" err="1" smtClean="0">
                <a:solidFill>
                  <a:schemeClr val="dk1"/>
                </a:solidFill>
                <a:latin typeface="Times New Roman"/>
                <a:ea typeface="Times New Roman"/>
                <a:cs typeface="Times New Roman"/>
                <a:sym typeface="Times New Roman"/>
              </a:rPr>
              <a:t>Uscanga</a:t>
            </a:r>
            <a:r>
              <a:rPr lang="es-ES" sz="1800" dirty="0" smtClean="0">
                <a:solidFill>
                  <a:schemeClr val="dk1"/>
                </a:solidFill>
                <a:latin typeface="Times New Roman"/>
                <a:ea typeface="Times New Roman"/>
                <a:cs typeface="Times New Roman"/>
                <a:sym typeface="Times New Roman"/>
              </a:rPr>
              <a:t> </a:t>
            </a:r>
            <a:r>
              <a:rPr lang="es-ES" sz="1800" dirty="0" err="1">
                <a:solidFill>
                  <a:schemeClr val="dk1"/>
                </a:solidFill>
                <a:latin typeface="Times New Roman"/>
                <a:ea typeface="Times New Roman"/>
                <a:cs typeface="Times New Roman"/>
                <a:sym typeface="Times New Roman"/>
              </a:rPr>
              <a:t>Samudio</a:t>
            </a:r>
            <a:r>
              <a:rPr lang="es-ES" sz="1800" dirty="0">
                <a:solidFill>
                  <a:schemeClr val="dk1"/>
                </a:solidFill>
                <a:latin typeface="Times New Roman"/>
                <a:ea typeface="Times New Roman"/>
                <a:cs typeface="Times New Roman"/>
                <a:sym typeface="Times New Roman"/>
              </a:rPr>
              <a:t>, L. M. (2019). El papel de la cultura en la construcción de paz y en el desarrollo </a:t>
            </a:r>
            <a:r>
              <a:rPr lang="es-ES" sz="1800" dirty="0" err="1">
                <a:solidFill>
                  <a:schemeClr val="dk1"/>
                </a:solidFill>
                <a:latin typeface="Times New Roman"/>
                <a:ea typeface="Times New Roman"/>
                <a:cs typeface="Times New Roman"/>
                <a:sym typeface="Times New Roman"/>
              </a:rPr>
              <a:t>teritorial</a:t>
            </a:r>
            <a:r>
              <a:rPr lang="es-ES" sz="1800" dirty="0">
                <a:solidFill>
                  <a:schemeClr val="dk1"/>
                </a:solidFill>
                <a:latin typeface="Times New Roman"/>
                <a:ea typeface="Times New Roman"/>
                <a:cs typeface="Times New Roman"/>
                <a:sym typeface="Times New Roman"/>
              </a:rPr>
              <a:t> de Colombia. Periférica Internacional. Revista Para El Análisis de La Cultura y El Territorio, 20, 207–213. </a:t>
            </a:r>
            <a:r>
              <a:rPr lang="es-ES" sz="1800" u="sng" dirty="0">
                <a:solidFill>
                  <a:schemeClr val="hlink"/>
                </a:solidFill>
                <a:latin typeface="Times New Roman"/>
                <a:ea typeface="Times New Roman"/>
                <a:cs typeface="Times New Roman"/>
                <a:sym typeface="Times New Roman"/>
                <a:hlinkClick r:id="rId6"/>
              </a:rPr>
              <a:t>https://doi.org.ezproxy.uv.mx/10.25267/periferica.2019.i20.26</a:t>
            </a:r>
            <a:r>
              <a:rPr lang="es-ES" sz="1800" dirty="0">
                <a:solidFill>
                  <a:schemeClr val="dk1"/>
                </a:solidFill>
                <a:latin typeface="Times New Roman"/>
                <a:ea typeface="Times New Roman"/>
                <a:cs typeface="Times New Roman"/>
                <a:sym typeface="Times New Roman"/>
              </a:rPr>
              <a:t>  </a:t>
            </a:r>
            <a:endParaRPr sz="1800" dirty="0">
              <a:solidFill>
                <a:schemeClr val="dk1"/>
              </a:solidFill>
              <a:latin typeface="Times New Roman"/>
              <a:ea typeface="Times New Roman"/>
              <a:cs typeface="Times New Roman"/>
              <a:sym typeface="Times New Roman"/>
            </a:endParaRPr>
          </a:p>
          <a:p>
            <a:pPr marL="450000" lvl="0" indent="-450000" algn="l" rtl="0">
              <a:lnSpc>
                <a:spcPct val="150000"/>
              </a:lnSpc>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450000" lvl="0" indent="-450000" algn="l" rtl="0">
              <a:lnSpc>
                <a:spcPct val="150000"/>
              </a:lnSpc>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311c3994fb_0_18"/>
          <p:cNvSpPr txBox="1"/>
          <p:nvPr/>
        </p:nvSpPr>
        <p:spPr>
          <a:xfrm>
            <a:off x="0" y="381000"/>
            <a:ext cx="11772900" cy="4339619"/>
          </a:xfrm>
          <a:prstGeom prst="rect">
            <a:avLst/>
          </a:prstGeom>
          <a:noFill/>
          <a:ln>
            <a:noFill/>
          </a:ln>
        </p:spPr>
        <p:txBody>
          <a:bodyPr spcFirstLastPara="1" wrap="square" lIns="91425" tIns="91425" rIns="91425" bIns="91425" anchor="t" anchorCtr="0">
            <a:spAutoFit/>
          </a:bodyPr>
          <a:lstStyle/>
          <a:p>
            <a:pPr marL="540000" lvl="0" indent="-450000" algn="l" rtl="0">
              <a:lnSpc>
                <a:spcPct val="150000"/>
              </a:lnSpc>
              <a:spcBef>
                <a:spcPts val="0"/>
              </a:spcBef>
              <a:spcAft>
                <a:spcPts val="0"/>
              </a:spcAft>
              <a:buNone/>
            </a:pPr>
            <a:r>
              <a:rPr lang="es-ES" sz="1800" dirty="0" smtClean="0">
                <a:latin typeface="Times New Roman"/>
                <a:ea typeface="Times New Roman"/>
                <a:cs typeface="Times New Roman"/>
                <a:sym typeface="Times New Roman"/>
              </a:rPr>
              <a:t>Vive </a:t>
            </a:r>
            <a:r>
              <a:rPr lang="es-ES" sz="1800" dirty="0">
                <a:latin typeface="Times New Roman"/>
                <a:ea typeface="Times New Roman"/>
                <a:cs typeface="Times New Roman"/>
                <a:sym typeface="Times New Roman"/>
              </a:rPr>
              <a:t>más seguro. (2019, 20 de marzo). Los peligros de normalizar la violencia. No seamos indiferentes. </a:t>
            </a:r>
            <a:r>
              <a:rPr lang="es-ES" sz="1800" u="sng" dirty="0">
                <a:solidFill>
                  <a:schemeClr val="hlink"/>
                </a:solidFill>
                <a:latin typeface="Times New Roman"/>
                <a:ea typeface="Times New Roman"/>
                <a:cs typeface="Times New Roman"/>
                <a:sym typeface="Times New Roman"/>
                <a:hlinkClick r:id="rId3"/>
              </a:rPr>
              <a:t>https://vivemasseguro.org/historias-cotidianas/los-peligros-de-normalizar-la-violencia/</a:t>
            </a:r>
            <a:r>
              <a:rPr lang="es-ES" sz="1800" dirty="0">
                <a:latin typeface="Times New Roman"/>
                <a:ea typeface="Times New Roman"/>
                <a:cs typeface="Times New Roman"/>
                <a:sym typeface="Times New Roman"/>
              </a:rPr>
              <a:t>  </a:t>
            </a:r>
            <a:endParaRPr sz="1800" dirty="0">
              <a:latin typeface="Times New Roman"/>
              <a:ea typeface="Times New Roman"/>
              <a:cs typeface="Times New Roman"/>
              <a:sym typeface="Times New Roman"/>
            </a:endParaRPr>
          </a:p>
          <a:p>
            <a:pPr marL="540000" lvl="0" indent="-450000" algn="l" rtl="0">
              <a:lnSpc>
                <a:spcPct val="150000"/>
              </a:lnSpc>
              <a:spcBef>
                <a:spcPts val="0"/>
              </a:spcBef>
              <a:spcAft>
                <a:spcPts val="0"/>
              </a:spcAft>
              <a:buNone/>
            </a:pPr>
            <a:r>
              <a:rPr lang="es-ES" sz="1800" dirty="0" smtClean="0">
                <a:latin typeface="Times New Roman"/>
                <a:ea typeface="Times New Roman"/>
                <a:cs typeface="Times New Roman"/>
                <a:sym typeface="Times New Roman"/>
              </a:rPr>
              <a:t>Valero </a:t>
            </a:r>
            <a:r>
              <a:rPr lang="es-ES" sz="1800" dirty="0">
                <a:latin typeface="Times New Roman"/>
                <a:ea typeface="Times New Roman"/>
                <a:cs typeface="Times New Roman"/>
                <a:sym typeface="Times New Roman"/>
              </a:rPr>
              <a:t>Chávez, A. I. (2014. 28- 30 Septiembre). Violencia social en México: su impacto en la seguridad ciudadana (Presentación de conferencia).</a:t>
            </a:r>
            <a:r>
              <a:rPr lang="es-ES" sz="1800" dirty="0" err="1">
                <a:latin typeface="Times New Roman"/>
                <a:ea typeface="Times New Roman"/>
                <a:cs typeface="Times New Roman"/>
                <a:sym typeface="Times New Roman"/>
              </a:rPr>
              <a:t>The</a:t>
            </a:r>
            <a:r>
              <a:rPr lang="es-ES" sz="1800" dirty="0">
                <a:latin typeface="Times New Roman"/>
                <a:ea typeface="Times New Roman"/>
                <a:cs typeface="Times New Roman"/>
                <a:sym typeface="Times New Roman"/>
              </a:rPr>
              <a:t> Decline of </a:t>
            </a:r>
            <a:r>
              <a:rPr lang="es-ES" sz="1800" dirty="0" err="1">
                <a:latin typeface="Times New Roman"/>
                <a:ea typeface="Times New Roman"/>
                <a:cs typeface="Times New Roman"/>
                <a:sym typeface="Times New Roman"/>
              </a:rPr>
              <a:t>the</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Middle</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Classes</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Around</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the</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World</a:t>
            </a:r>
            <a:r>
              <a:rPr lang="es-ES" sz="1800" dirty="0">
                <a:latin typeface="Times New Roman"/>
                <a:ea typeface="Times New Roman"/>
                <a:cs typeface="Times New Roman"/>
                <a:sym typeface="Times New Roman"/>
              </a:rPr>
              <a:t>?. </a:t>
            </a:r>
            <a:r>
              <a:rPr lang="es-ES" sz="1800" dirty="0" err="1">
                <a:latin typeface="Times New Roman"/>
                <a:ea typeface="Times New Roman"/>
                <a:cs typeface="Times New Roman"/>
                <a:sym typeface="Times New Roman"/>
              </a:rPr>
              <a:t>University</a:t>
            </a:r>
            <a:r>
              <a:rPr lang="es-ES" sz="1800" dirty="0">
                <a:latin typeface="Times New Roman"/>
                <a:ea typeface="Times New Roman"/>
                <a:cs typeface="Times New Roman"/>
                <a:sym typeface="Times New Roman"/>
              </a:rPr>
              <a:t> of Maryland. Segovia, España. </a:t>
            </a:r>
            <a:r>
              <a:rPr lang="es-ES" sz="1800" u="sng" dirty="0">
                <a:solidFill>
                  <a:schemeClr val="hlink"/>
                </a:solidFill>
                <a:latin typeface="Times New Roman"/>
                <a:ea typeface="Times New Roman"/>
                <a:cs typeface="Times New Roman"/>
                <a:sym typeface="Times New Roman"/>
                <a:hlinkClick r:id="rId4"/>
              </a:rPr>
              <a:t>https://cipe.umd.edu/conferences/DecliningMiddleClassesSpain/Papers/Valero.pdf</a:t>
            </a:r>
            <a:r>
              <a:rPr lang="es-ES" sz="1800" dirty="0">
                <a:latin typeface="Times New Roman"/>
                <a:ea typeface="Times New Roman"/>
                <a:cs typeface="Times New Roman"/>
                <a:sym typeface="Times New Roman"/>
              </a:rPr>
              <a:t>  </a:t>
            </a:r>
            <a:endParaRPr lang="es-ES" sz="1800" dirty="0" smtClean="0">
              <a:latin typeface="Times New Roman"/>
              <a:ea typeface="Times New Roman"/>
              <a:cs typeface="Times New Roman"/>
              <a:sym typeface="Times New Roman"/>
            </a:endParaRPr>
          </a:p>
          <a:p>
            <a:pPr marL="540000" indent="-450000">
              <a:lnSpc>
                <a:spcPct val="150000"/>
              </a:lnSpc>
            </a:pPr>
            <a:r>
              <a:rPr lang="es-ES" sz="1800" dirty="0">
                <a:latin typeface="Times New Roman"/>
                <a:ea typeface="Times New Roman"/>
                <a:cs typeface="Times New Roman"/>
                <a:sym typeface="Times New Roman"/>
              </a:rPr>
              <a:t>Yepes Osorio, L. (2013). “</a:t>
            </a:r>
            <a:r>
              <a:rPr lang="es-ES" sz="1800" i="1" dirty="0">
                <a:latin typeface="Times New Roman"/>
                <a:ea typeface="Times New Roman"/>
                <a:cs typeface="Times New Roman"/>
                <a:sym typeface="Times New Roman"/>
              </a:rPr>
              <a:t>La promoción de la lectura: conceptos y prácticas </a:t>
            </a:r>
            <a:r>
              <a:rPr lang="es-ES" sz="1800" i="1" dirty="0" err="1">
                <a:latin typeface="Times New Roman"/>
                <a:ea typeface="Times New Roman"/>
                <a:cs typeface="Times New Roman"/>
                <a:sym typeface="Times New Roman"/>
              </a:rPr>
              <a:t>sociales”</a:t>
            </a:r>
            <a:r>
              <a:rPr lang="es-ES" sz="1800" dirty="0" err="1">
                <a:latin typeface="Times New Roman"/>
                <a:ea typeface="Times New Roman"/>
                <a:cs typeface="Times New Roman"/>
                <a:sym typeface="Times New Roman"/>
              </a:rPr>
              <a:t>.En</a:t>
            </a:r>
            <a:r>
              <a:rPr lang="es-ES" sz="1800" dirty="0">
                <a:latin typeface="Times New Roman"/>
                <a:ea typeface="Times New Roman"/>
                <a:cs typeface="Times New Roman"/>
                <a:sym typeface="Times New Roman"/>
              </a:rPr>
              <a:t> Yepes Osorio, L., </a:t>
            </a:r>
            <a:r>
              <a:rPr lang="es-ES" sz="1800" dirty="0" err="1">
                <a:latin typeface="Times New Roman"/>
                <a:ea typeface="Times New Roman"/>
                <a:cs typeface="Times New Roman"/>
                <a:sym typeface="Times New Roman"/>
              </a:rPr>
              <a:t>Ceretta</a:t>
            </a:r>
            <a:r>
              <a:rPr lang="es-ES" sz="1800" dirty="0">
                <a:latin typeface="Times New Roman"/>
                <a:ea typeface="Times New Roman"/>
                <a:cs typeface="Times New Roman"/>
                <a:sym typeface="Times New Roman"/>
              </a:rPr>
              <a:t> Soria, M., Díez, C. Jóvenes lectores. Caminos de formación (p. 9-53). Montevideo: Ministerio de Educación y Cultura. Disponible en </a:t>
            </a:r>
            <a:r>
              <a:rPr lang="es-ES" sz="1800" u="sng" dirty="0">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http://cerlalc.org/wp- </a:t>
            </a:r>
            <a:r>
              <a:rPr lang="es-ES" sz="1800" u="sng" dirty="0" err="1">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content</a:t>
            </a:r>
            <a:r>
              <a:rPr lang="es-ES" sz="1800" u="sng" dirty="0">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a:t>
            </a:r>
            <a:r>
              <a:rPr lang="es-ES" sz="1800" u="sng" dirty="0" err="1">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uploads</a:t>
            </a:r>
            <a:r>
              <a:rPr lang="es-ES" sz="1800" u="sng" dirty="0">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/publicaciones/</a:t>
            </a:r>
            <a:r>
              <a:rPr lang="es-ES" sz="1800" u="sng" dirty="0" err="1">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olb</a:t>
            </a:r>
            <a:r>
              <a:rPr lang="es-ES" sz="1800" u="sng" dirty="0">
                <a:solidFill>
                  <a:srgbClr val="1155CC"/>
                </a:solidFill>
                <a:latin typeface="Times New Roman"/>
                <a:ea typeface="Times New Roman"/>
                <a:cs typeface="Times New Roman"/>
                <a:sym typeface="Times New Roman"/>
                <a:hlinkClick r:id="rId5">
                  <a:extLst>
                    <a:ext uri="{A12FA001-AC4F-418D-AE19-62706E023703}">
                      <ahyp:hlinkClr xmlns="" xmlns:ahyp="http://schemas.microsoft.com/office/drawing/2018/hyperlinkcolor" xmlns:lc="http://schemas.openxmlformats.org/drawingml/2006/lockedCanvas" val="tx"/>
                    </a:ext>
                  </a:extLst>
                </a:hlinkClick>
              </a:rPr>
              <a:t>/PUBLICACIONES_OLB_%20Joveneslectores-Caminos-de-formacion_v1_010113.pdf </a:t>
            </a:r>
            <a:r>
              <a:rPr lang="es-ES" sz="1800" dirty="0">
                <a:latin typeface="Times New Roman"/>
                <a:ea typeface="Times New Roman"/>
                <a:cs typeface="Times New Roman"/>
                <a:sym typeface="Times New Roman"/>
              </a:rPr>
              <a:t>.</a:t>
            </a:r>
            <a:endParaRPr lang="es-ES" sz="1800" dirty="0">
              <a:solidFill>
                <a:schemeClr val="dk1"/>
              </a:solidFill>
              <a:latin typeface="Calibri"/>
              <a:ea typeface="Calibri"/>
              <a:cs typeface="Calibri"/>
              <a:sym typeface="Calibri"/>
            </a:endParaRPr>
          </a:p>
          <a:p>
            <a:pPr marL="540000" lvl="0" indent="-450000" algn="l" rtl="0">
              <a:lnSpc>
                <a:spcPct val="150000"/>
              </a:lnSpc>
              <a:spcBef>
                <a:spcPts val="0"/>
              </a:spcBef>
              <a:spcAft>
                <a:spcPts val="0"/>
              </a:spcAft>
              <a:buNone/>
            </a:pPr>
            <a:endParaRPr sz="1800"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p14:dur="0" advClick="0" advTm="8000"/>
    </mc:Choice>
    <mc:Fallback xmlns="">
      <p:transition advClick="0"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i="0" u="none" strike="noStrike" cap="none">
                <a:solidFill>
                  <a:schemeClr val="dk1"/>
                </a:solidFill>
                <a:latin typeface="Times New Roman"/>
                <a:ea typeface="Times New Roman"/>
                <a:cs typeface="Times New Roman"/>
                <a:sym typeface="Times New Roman"/>
              </a:rPr>
              <a:t>1.1 Marco conceptual</a:t>
            </a:r>
            <a:endParaRPr/>
          </a:p>
        </p:txBody>
      </p:sp>
      <p:pic>
        <p:nvPicPr>
          <p:cNvPr id="100" name="Google Shape;100;p3"/>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101" name="Google Shape;101;p3"/>
          <p:cNvSpPr txBox="1"/>
          <p:nvPr/>
        </p:nvSpPr>
        <p:spPr>
          <a:xfrm rot="-606211">
            <a:off x="658783" y="2361535"/>
            <a:ext cx="2657512" cy="3417180"/>
          </a:xfrm>
          <a:prstGeom prst="rect">
            <a:avLst/>
          </a:prstGeom>
          <a:solidFill>
            <a:srgbClr val="FFF2CC"/>
          </a:solidFill>
          <a:ln w="9525" cap="flat" cmpd="sng">
            <a:solidFill>
              <a:schemeClr val="dk1"/>
            </a:solidFill>
            <a:prstDash val="solid"/>
            <a:round/>
            <a:headEnd type="none" w="sm" len="sm"/>
            <a:tailEnd type="none" w="sm" len="sm"/>
          </a:ln>
          <a:effectLst/>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i="0" u="none" strike="noStrike" cap="none">
                <a:solidFill>
                  <a:schemeClr val="dk1"/>
                </a:solidFill>
                <a:latin typeface="Calibri"/>
                <a:ea typeface="Calibri"/>
                <a:cs typeface="Calibri"/>
                <a:sym typeface="Calibri"/>
              </a:rPr>
              <a:t>¿Qué es leer?</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Ir más allá de la decodificación de signos.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Ir más allá de la alfabetización</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Leer = Comprender, razonar, sentir.</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(Garrido, 2004; Domingo Argüelles, 2015; Borges 1949)</a:t>
            </a:r>
            <a:endParaRPr/>
          </a:p>
        </p:txBody>
      </p:sp>
      <p:sp>
        <p:nvSpPr>
          <p:cNvPr id="102" name="Google Shape;102;p3"/>
          <p:cNvSpPr txBox="1"/>
          <p:nvPr/>
        </p:nvSpPr>
        <p:spPr>
          <a:xfrm>
            <a:off x="4376737" y="1809750"/>
            <a:ext cx="2657400" cy="3417000"/>
          </a:xfrm>
          <a:prstGeom prst="rect">
            <a:avLst/>
          </a:prstGeom>
          <a:solidFill>
            <a:srgbClr val="FEE599"/>
          </a:solidFill>
          <a:ln w="9525" cap="flat" cmpd="sng">
            <a:solidFill>
              <a:schemeClr val="dk1"/>
            </a:solidFill>
            <a:prstDash val="solid"/>
            <a:round/>
            <a:headEnd type="none" w="sm" len="sm"/>
            <a:tailEnd type="none" w="sm" len="sm"/>
          </a:ln>
          <a:effectLst/>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dk1"/>
                </a:solidFill>
                <a:latin typeface="Calibri"/>
                <a:ea typeface="Calibri"/>
                <a:cs typeface="Calibri"/>
                <a:sym typeface="Calibri"/>
              </a:rPr>
              <a:t>Mediación Lectora:</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Acompañar la lectura, antes, durante y después de ella.</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Crear condiciones adecuadas.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Aproximar textos.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Acompañar las emociones.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Ser parte del grupo.</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a:solidFill>
                  <a:schemeClr val="dk1"/>
                </a:solidFill>
                <a:latin typeface="Calibri"/>
                <a:ea typeface="Calibri"/>
                <a:cs typeface="Calibri"/>
                <a:sym typeface="Calibri"/>
              </a:rPr>
              <a:t>(Munita, 2014)</a:t>
            </a:r>
            <a:endParaRPr/>
          </a:p>
        </p:txBody>
      </p:sp>
      <p:sp>
        <p:nvSpPr>
          <p:cNvPr id="103" name="Google Shape;103;p3"/>
          <p:cNvSpPr txBox="1"/>
          <p:nvPr/>
        </p:nvSpPr>
        <p:spPr>
          <a:xfrm rot="987757">
            <a:off x="8372475" y="2238375"/>
            <a:ext cx="2657475" cy="3970318"/>
          </a:xfrm>
          <a:prstGeom prst="rect">
            <a:avLst/>
          </a:prstGeom>
          <a:solidFill>
            <a:srgbClr val="FFD966"/>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a:solidFill>
                  <a:schemeClr val="dk1"/>
                </a:solidFill>
                <a:latin typeface="Calibri"/>
                <a:ea typeface="Calibri"/>
                <a:cs typeface="Calibri"/>
                <a:sym typeface="Calibri"/>
              </a:rPr>
              <a:t>Lectura Tras las líneas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Entender los contextos de los textos.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Conocer el pensamiento de los autores.</a:t>
            </a:r>
            <a:endParaRPr/>
          </a:p>
          <a:p>
            <a:pPr marL="285750" marR="0" lvl="0" indent="-285750" algn="l" rtl="0">
              <a:spcBef>
                <a:spcPts val="0"/>
              </a:spcBef>
              <a:spcAft>
                <a:spcPts val="0"/>
              </a:spcAft>
              <a:buClr>
                <a:schemeClr val="dk1"/>
              </a:buClr>
              <a:buSzPts val="1800"/>
              <a:buFont typeface="Arial"/>
              <a:buChar char="•"/>
            </a:pPr>
            <a:r>
              <a:rPr lang="es-ES" sz="1800">
                <a:solidFill>
                  <a:schemeClr val="dk1"/>
                </a:solidFill>
                <a:latin typeface="Calibri"/>
                <a:ea typeface="Calibri"/>
                <a:cs typeface="Calibri"/>
                <a:sym typeface="Calibri"/>
              </a:rPr>
              <a:t>¿Qué me dicen hoy esos textos y esos autores.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ES" sz="1800">
                <a:solidFill>
                  <a:schemeClr val="dk1"/>
                </a:solidFill>
                <a:latin typeface="Times New Roman"/>
                <a:ea typeface="Times New Roman"/>
                <a:cs typeface="Times New Roman"/>
                <a:sym typeface="Times New Roman"/>
              </a:rPr>
              <a:t>(Gray, citado en Cassany (2006)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Diapositiva 3">
            <a:hlinkClick r:id="" action="ppaction://media"/>
            <a:extLst>
              <a:ext uri="{FF2B5EF4-FFF2-40B4-BE49-F238E27FC236}">
                <a16:creationId xmlns:a16="http://schemas.microsoft.com/office/drawing/2014/main" id="{A8695320-8162-A44E-954E-3A2AEA69A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5818" y="490328"/>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71000"/>
    </mc:Choice>
    <mc:Fallback xmlns="">
      <p:transition advClick="0"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1.2 Marco Teórico</a:t>
            </a:r>
            <a:endParaRPr/>
          </a:p>
        </p:txBody>
      </p:sp>
      <p:pic>
        <p:nvPicPr>
          <p:cNvPr id="110" name="Google Shape;110;p4"/>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grpSp>
        <p:nvGrpSpPr>
          <p:cNvPr id="111" name="Google Shape;111;p4"/>
          <p:cNvGrpSpPr/>
          <p:nvPr/>
        </p:nvGrpSpPr>
        <p:grpSpPr>
          <a:xfrm>
            <a:off x="815150" y="1737917"/>
            <a:ext cx="10802191" cy="4683039"/>
            <a:chOff x="3166" y="1115616"/>
            <a:chExt cx="10802191" cy="3808897"/>
          </a:xfrm>
        </p:grpSpPr>
        <p:sp>
          <p:nvSpPr>
            <p:cNvPr id="112" name="Google Shape;112;p4"/>
            <p:cNvSpPr/>
            <p:nvPr/>
          </p:nvSpPr>
          <p:spPr>
            <a:xfrm>
              <a:off x="5311778" y="2551302"/>
              <a:ext cx="4111904" cy="698871"/>
            </a:xfrm>
            <a:custGeom>
              <a:avLst/>
              <a:gdLst/>
              <a:ahLst/>
              <a:cxnLst/>
              <a:rect l="l" t="t" r="r" b="b"/>
              <a:pathLst>
                <a:path w="120000" h="120000" extrusionOk="0">
                  <a:moveTo>
                    <a:pt x="0" y="0"/>
                  </a:moveTo>
                  <a:lnTo>
                    <a:pt x="0" y="84036"/>
                  </a:lnTo>
                  <a:lnTo>
                    <a:pt x="120000" y="84036"/>
                  </a:lnTo>
                  <a:lnTo>
                    <a:pt x="120000" y="120000"/>
                  </a:lnTo>
                </a:path>
              </a:pathLst>
            </a:custGeom>
            <a:noFill/>
            <a:ln w="12700" cap="flat" cmpd="sng">
              <a:solidFill>
                <a:srgbClr val="487AA8"/>
              </a:solidFill>
              <a:prstDash val="solid"/>
              <a:miter lim="800000"/>
              <a:headEnd type="none" w="sm" len="sm"/>
              <a:tailEnd type="none" w="sm" len="sm"/>
            </a:ln>
          </p:spPr>
        </p:sp>
        <p:sp>
          <p:nvSpPr>
            <p:cNvPr id="113" name="Google Shape;113;p4"/>
            <p:cNvSpPr/>
            <p:nvPr/>
          </p:nvSpPr>
          <p:spPr>
            <a:xfrm>
              <a:off x="5311778" y="2551302"/>
              <a:ext cx="1348553" cy="698871"/>
            </a:xfrm>
            <a:custGeom>
              <a:avLst/>
              <a:gdLst/>
              <a:ahLst/>
              <a:cxnLst/>
              <a:rect l="l" t="t" r="r" b="b"/>
              <a:pathLst>
                <a:path w="120000" h="120000" extrusionOk="0">
                  <a:moveTo>
                    <a:pt x="0" y="0"/>
                  </a:moveTo>
                  <a:lnTo>
                    <a:pt x="0" y="84036"/>
                  </a:lnTo>
                  <a:lnTo>
                    <a:pt x="120000" y="84036"/>
                  </a:lnTo>
                  <a:lnTo>
                    <a:pt x="120000" y="120000"/>
                  </a:lnTo>
                </a:path>
              </a:pathLst>
            </a:custGeom>
            <a:noFill/>
            <a:ln w="12700" cap="flat" cmpd="sng">
              <a:solidFill>
                <a:srgbClr val="487AA8"/>
              </a:solidFill>
              <a:prstDash val="solid"/>
              <a:miter lim="800000"/>
              <a:headEnd type="none" w="sm" len="sm"/>
              <a:tailEnd type="none" w="sm" len="sm"/>
            </a:ln>
          </p:spPr>
        </p:sp>
        <p:sp>
          <p:nvSpPr>
            <p:cNvPr id="114" name="Google Shape;114;p4"/>
            <p:cNvSpPr/>
            <p:nvPr/>
          </p:nvSpPr>
          <p:spPr>
            <a:xfrm>
              <a:off x="3896979" y="2551302"/>
              <a:ext cx="1414798" cy="698871"/>
            </a:xfrm>
            <a:custGeom>
              <a:avLst/>
              <a:gdLst/>
              <a:ahLst/>
              <a:cxnLst/>
              <a:rect l="l" t="t" r="r" b="b"/>
              <a:pathLst>
                <a:path w="120000" h="120000" extrusionOk="0">
                  <a:moveTo>
                    <a:pt x="120000" y="0"/>
                  </a:moveTo>
                  <a:lnTo>
                    <a:pt x="120000" y="84036"/>
                  </a:lnTo>
                  <a:lnTo>
                    <a:pt x="0" y="84036"/>
                  </a:lnTo>
                  <a:lnTo>
                    <a:pt x="0" y="120000"/>
                  </a:lnTo>
                </a:path>
              </a:pathLst>
            </a:custGeom>
            <a:noFill/>
            <a:ln w="12700" cap="flat" cmpd="sng">
              <a:solidFill>
                <a:srgbClr val="487AA8"/>
              </a:solidFill>
              <a:prstDash val="solid"/>
              <a:miter lim="800000"/>
              <a:headEnd type="none" w="sm" len="sm"/>
              <a:tailEnd type="none" w="sm" len="sm"/>
            </a:ln>
          </p:spPr>
        </p:sp>
        <p:sp>
          <p:nvSpPr>
            <p:cNvPr id="115" name="Google Shape;115;p4"/>
            <p:cNvSpPr/>
            <p:nvPr/>
          </p:nvSpPr>
          <p:spPr>
            <a:xfrm>
              <a:off x="1133628" y="2551302"/>
              <a:ext cx="4178149" cy="698871"/>
            </a:xfrm>
            <a:custGeom>
              <a:avLst/>
              <a:gdLst/>
              <a:ahLst/>
              <a:cxnLst/>
              <a:rect l="l" t="t" r="r" b="b"/>
              <a:pathLst>
                <a:path w="120000" h="120000" extrusionOk="0">
                  <a:moveTo>
                    <a:pt x="120000" y="0"/>
                  </a:moveTo>
                  <a:lnTo>
                    <a:pt x="120000" y="84036"/>
                  </a:lnTo>
                  <a:lnTo>
                    <a:pt x="0" y="84036"/>
                  </a:lnTo>
                  <a:lnTo>
                    <a:pt x="0" y="120000"/>
                  </a:lnTo>
                </a:path>
              </a:pathLst>
            </a:custGeom>
            <a:noFill/>
            <a:ln w="12700" cap="flat" cmpd="sng">
              <a:solidFill>
                <a:srgbClr val="487AA8"/>
              </a:solidFill>
              <a:prstDash val="solid"/>
              <a:miter lim="800000"/>
              <a:headEnd type="none" w="sm" len="sm"/>
              <a:tailEnd type="none" w="sm" len="sm"/>
            </a:ln>
          </p:spPr>
        </p:sp>
        <p:sp>
          <p:nvSpPr>
            <p:cNvPr id="116" name="Google Shape;116;p4"/>
            <p:cNvSpPr/>
            <p:nvPr/>
          </p:nvSpPr>
          <p:spPr>
            <a:xfrm>
              <a:off x="4181316" y="1115616"/>
              <a:ext cx="2260923" cy="1435686"/>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4432529" y="1354269"/>
              <a:ext cx="2260923" cy="143568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txBox="1"/>
            <p:nvPr/>
          </p:nvSpPr>
          <p:spPr>
            <a:xfrm>
              <a:off x="4474579" y="1396319"/>
              <a:ext cx="2176823" cy="1351586"/>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Times"/>
                <a:buNone/>
              </a:pPr>
              <a:r>
                <a:rPr lang="es-ES" sz="2800" b="1">
                  <a:solidFill>
                    <a:schemeClr val="dk1"/>
                  </a:solidFill>
                  <a:latin typeface="Times"/>
                  <a:ea typeface="Times"/>
                  <a:cs typeface="Times"/>
                  <a:sym typeface="Times"/>
                </a:rPr>
                <a:t>Violencia</a:t>
              </a:r>
              <a:endParaRPr/>
            </a:p>
          </p:txBody>
        </p:sp>
        <p:sp>
          <p:nvSpPr>
            <p:cNvPr id="119" name="Google Shape;119;p4"/>
            <p:cNvSpPr/>
            <p:nvPr/>
          </p:nvSpPr>
          <p:spPr>
            <a:xfrm>
              <a:off x="3166" y="3250173"/>
              <a:ext cx="2260923" cy="1435686"/>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254380" y="3488827"/>
              <a:ext cx="2260923" cy="143568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txBox="1"/>
            <p:nvPr/>
          </p:nvSpPr>
          <p:spPr>
            <a:xfrm>
              <a:off x="92326" y="3530876"/>
              <a:ext cx="2380800" cy="1351500"/>
            </a:xfrm>
            <a:prstGeom prst="rect">
              <a:avLst/>
            </a:prstGeom>
            <a:noFill/>
            <a:ln>
              <a:noFill/>
            </a:ln>
          </p:spPr>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chemeClr val="dk1"/>
                </a:buClr>
                <a:buSzPts val="2800"/>
                <a:buFont typeface="Times"/>
                <a:buNone/>
              </a:pPr>
              <a:r>
                <a:rPr lang="es-ES" sz="2800">
                  <a:solidFill>
                    <a:schemeClr val="dk1"/>
                  </a:solidFill>
                  <a:latin typeface="Times"/>
                  <a:ea typeface="Times"/>
                  <a:cs typeface="Times"/>
                  <a:sym typeface="Times"/>
                </a:rPr>
                <a:t>¿Qué es?</a:t>
              </a:r>
              <a:endParaRPr/>
            </a:p>
            <a:p>
              <a:pPr marL="0" marR="0" lvl="0" indent="0" algn="ctr" rtl="0">
                <a:lnSpc>
                  <a:spcPct val="90000"/>
                </a:lnSpc>
                <a:spcBef>
                  <a:spcPts val="980"/>
                </a:spcBef>
                <a:spcAft>
                  <a:spcPts val="0"/>
                </a:spcAft>
                <a:buClr>
                  <a:schemeClr val="dk1"/>
                </a:buClr>
                <a:buSzPts val="2000"/>
                <a:buFont typeface="Times"/>
                <a:buNone/>
              </a:pPr>
              <a:r>
                <a:rPr lang="es-ES" sz="2000" i="1">
                  <a:solidFill>
                    <a:schemeClr val="dk1"/>
                  </a:solidFill>
                  <a:latin typeface="Times"/>
                  <a:ea typeface="Times"/>
                  <a:cs typeface="Times"/>
                  <a:sym typeface="Times"/>
                </a:rPr>
                <a:t>(OPS; Foucault, 1997; Chejter, 2001)</a:t>
              </a:r>
              <a:endParaRPr sz="2800" i="1">
                <a:solidFill>
                  <a:schemeClr val="dk1"/>
                </a:solidFill>
                <a:latin typeface="Times"/>
                <a:ea typeface="Times"/>
                <a:cs typeface="Times"/>
                <a:sym typeface="Times"/>
              </a:endParaRPr>
            </a:p>
          </p:txBody>
        </p:sp>
        <p:sp>
          <p:nvSpPr>
            <p:cNvPr id="122" name="Google Shape;122;p4"/>
            <p:cNvSpPr/>
            <p:nvPr/>
          </p:nvSpPr>
          <p:spPr>
            <a:xfrm>
              <a:off x="2766517" y="3250173"/>
              <a:ext cx="2260923" cy="1435686"/>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017731" y="3488827"/>
              <a:ext cx="2260923" cy="143568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txBox="1"/>
            <p:nvPr/>
          </p:nvSpPr>
          <p:spPr>
            <a:xfrm>
              <a:off x="3059781" y="3530877"/>
              <a:ext cx="2176823" cy="135158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a:buNone/>
              </a:pPr>
              <a:r>
                <a:rPr lang="es-ES" sz="1900">
                  <a:solidFill>
                    <a:schemeClr val="dk1"/>
                  </a:solidFill>
                  <a:latin typeface="Times"/>
                  <a:ea typeface="Times"/>
                  <a:cs typeface="Times"/>
                  <a:sym typeface="Times"/>
                </a:rPr>
                <a:t>Violencia Cultural </a:t>
              </a:r>
              <a:endParaRPr/>
            </a:p>
            <a:p>
              <a:pPr marL="0" marR="0" lvl="0" indent="0" algn="ctr" rtl="0">
                <a:lnSpc>
                  <a:spcPct val="90000"/>
                </a:lnSpc>
                <a:spcBef>
                  <a:spcPts val="665"/>
                </a:spcBef>
                <a:spcAft>
                  <a:spcPts val="0"/>
                </a:spcAft>
                <a:buClr>
                  <a:schemeClr val="dk1"/>
                </a:buClr>
                <a:buSzPts val="1900"/>
                <a:buFont typeface="Times"/>
                <a:buNone/>
              </a:pPr>
              <a:r>
                <a:rPr lang="es-ES" sz="1900">
                  <a:solidFill>
                    <a:schemeClr val="dk1"/>
                  </a:solidFill>
                  <a:latin typeface="Times"/>
                  <a:ea typeface="Times"/>
                  <a:cs typeface="Times"/>
                  <a:sym typeface="Times"/>
                </a:rPr>
                <a:t>(Galtung, 2003; Becerra Romero y Hernández Cruz, 2019; Dayán, 2017</a:t>
              </a:r>
              <a:r>
                <a:rPr lang="es-ES" sz="1900">
                  <a:solidFill>
                    <a:schemeClr val="dk1"/>
                  </a:solidFill>
                  <a:latin typeface="Calibri"/>
                  <a:ea typeface="Calibri"/>
                  <a:cs typeface="Calibri"/>
                  <a:sym typeface="Calibri"/>
                </a:rPr>
                <a:t>)</a:t>
              </a:r>
              <a:endParaRPr/>
            </a:p>
          </p:txBody>
        </p:sp>
        <p:sp>
          <p:nvSpPr>
            <p:cNvPr id="125" name="Google Shape;125;p4"/>
            <p:cNvSpPr/>
            <p:nvPr/>
          </p:nvSpPr>
          <p:spPr>
            <a:xfrm>
              <a:off x="5529869" y="3250173"/>
              <a:ext cx="2260923" cy="1435686"/>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5781083" y="3488827"/>
              <a:ext cx="2260923" cy="143568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txBox="1"/>
            <p:nvPr/>
          </p:nvSpPr>
          <p:spPr>
            <a:xfrm>
              <a:off x="5823133" y="3530877"/>
              <a:ext cx="2176823" cy="135158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a:buNone/>
              </a:pPr>
              <a:r>
                <a:rPr lang="es-ES" sz="1900">
                  <a:solidFill>
                    <a:schemeClr val="dk1"/>
                  </a:solidFill>
                  <a:latin typeface="Times"/>
                  <a:ea typeface="Times"/>
                  <a:cs typeface="Times"/>
                  <a:sym typeface="Times"/>
                </a:rPr>
                <a:t>El violento no nace, se hace (From, 2004; Sanmartín, 2013; Dayán, 2017)</a:t>
              </a:r>
              <a:endParaRPr/>
            </a:p>
          </p:txBody>
        </p:sp>
        <p:sp>
          <p:nvSpPr>
            <p:cNvPr id="128" name="Google Shape;128;p4"/>
            <p:cNvSpPr/>
            <p:nvPr/>
          </p:nvSpPr>
          <p:spPr>
            <a:xfrm>
              <a:off x="8293220" y="3250173"/>
              <a:ext cx="2260923" cy="1435686"/>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8544434" y="3488827"/>
              <a:ext cx="2260923" cy="1435686"/>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txBox="1"/>
            <p:nvPr/>
          </p:nvSpPr>
          <p:spPr>
            <a:xfrm>
              <a:off x="8586484" y="3530877"/>
              <a:ext cx="2176823" cy="135158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Times"/>
                <a:buNone/>
              </a:pPr>
              <a:r>
                <a:rPr lang="es-ES" sz="1900">
                  <a:solidFill>
                    <a:schemeClr val="dk1"/>
                  </a:solidFill>
                  <a:latin typeface="Times"/>
                  <a:ea typeface="Times"/>
                  <a:cs typeface="Times"/>
                  <a:sym typeface="Times"/>
                </a:rPr>
                <a:t>Crecimiento de Violencia en México (Morales, 2011;</a:t>
              </a:r>
              <a:br>
                <a:rPr lang="es-ES" sz="1900">
                  <a:solidFill>
                    <a:schemeClr val="dk1"/>
                  </a:solidFill>
                  <a:latin typeface="Times"/>
                  <a:ea typeface="Times"/>
                  <a:cs typeface="Times"/>
                  <a:sym typeface="Times"/>
                </a:rPr>
              </a:br>
              <a:r>
                <a:rPr lang="es-ES" sz="1900">
                  <a:solidFill>
                    <a:schemeClr val="dk1"/>
                  </a:solidFill>
                  <a:latin typeface="Times"/>
                  <a:ea typeface="Times"/>
                  <a:cs typeface="Times"/>
                  <a:sym typeface="Times"/>
                </a:rPr>
                <a:t> INEGI, 2023; SESNSP, 2023; Article 19, 2023)</a:t>
              </a:r>
              <a:endParaRPr/>
            </a:p>
          </p:txBody>
        </p:sp>
      </p:grpSp>
      <p:pic>
        <p:nvPicPr>
          <p:cNvPr id="2" name="Diapositiva 4">
            <a:hlinkClick r:id="" action="ppaction://media"/>
            <a:extLst>
              <a:ext uri="{FF2B5EF4-FFF2-40B4-BE49-F238E27FC236}">
                <a16:creationId xmlns:a16="http://schemas.microsoft.com/office/drawing/2014/main" id="{01BD5B05-DFE9-F258-6366-DC806F0E6A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8422" y="418441"/>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80000"/>
    </mc:Choice>
    <mc:Fallback xmlns="">
      <p:transition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2727"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1.2 Marco Teórico</a:t>
            </a:r>
            <a:endParaRPr/>
          </a:p>
        </p:txBody>
      </p:sp>
      <p:pic>
        <p:nvPicPr>
          <p:cNvPr id="137" name="Google Shape;137;p5"/>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grpSp>
        <p:nvGrpSpPr>
          <p:cNvPr id="138" name="Google Shape;138;p5"/>
          <p:cNvGrpSpPr/>
          <p:nvPr/>
        </p:nvGrpSpPr>
        <p:grpSpPr>
          <a:xfrm>
            <a:off x="721403" y="1018722"/>
            <a:ext cx="10676569" cy="5487682"/>
            <a:chOff x="3854" y="209096"/>
            <a:chExt cx="10676569" cy="5487682"/>
          </a:xfrm>
        </p:grpSpPr>
        <p:sp>
          <p:nvSpPr>
            <p:cNvPr id="139" name="Google Shape;139;p5"/>
            <p:cNvSpPr/>
            <p:nvPr/>
          </p:nvSpPr>
          <p:spPr>
            <a:xfrm>
              <a:off x="3854" y="2376451"/>
              <a:ext cx="2819543" cy="1409771"/>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txBox="1"/>
            <p:nvPr/>
          </p:nvSpPr>
          <p:spPr>
            <a:xfrm>
              <a:off x="45145" y="2417742"/>
              <a:ext cx="2736961" cy="1327189"/>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Cultura de paz</a:t>
              </a:r>
              <a:endParaRPr/>
            </a:p>
          </p:txBody>
        </p:sp>
        <p:sp>
          <p:nvSpPr>
            <p:cNvPr id="141" name="Google Shape;141;p5"/>
            <p:cNvSpPr/>
            <p:nvPr/>
          </p:nvSpPr>
          <p:spPr>
            <a:xfrm rot="-3448376">
              <a:off x="2397965" y="2284852"/>
              <a:ext cx="1840497" cy="41176"/>
            </a:xfrm>
            <a:custGeom>
              <a:avLst/>
              <a:gdLst/>
              <a:ahLst/>
              <a:cxnLst/>
              <a:rect l="l" t="t" r="r" b="b"/>
              <a:pathLst>
                <a:path w="120000" h="120000" extrusionOk="0">
                  <a:moveTo>
                    <a:pt x="0" y="60000"/>
                  </a:moveTo>
                  <a:lnTo>
                    <a:pt x="120000" y="60000"/>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txBox="1"/>
            <p:nvPr/>
          </p:nvSpPr>
          <p:spPr>
            <a:xfrm rot="-3448376">
              <a:off x="3272202" y="2259428"/>
              <a:ext cx="92024" cy="9202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dk1"/>
                </a:solidFill>
                <a:latin typeface="Calibri"/>
                <a:ea typeface="Calibri"/>
                <a:cs typeface="Calibri"/>
                <a:sym typeface="Calibri"/>
              </a:endParaRPr>
            </a:p>
          </p:txBody>
        </p:sp>
        <p:sp>
          <p:nvSpPr>
            <p:cNvPr id="143" name="Google Shape;143;p5"/>
            <p:cNvSpPr/>
            <p:nvPr/>
          </p:nvSpPr>
          <p:spPr>
            <a:xfrm>
              <a:off x="3813030" y="824658"/>
              <a:ext cx="2819543" cy="1409771"/>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txBox="1"/>
            <p:nvPr/>
          </p:nvSpPr>
          <p:spPr>
            <a:xfrm>
              <a:off x="3854321" y="865949"/>
              <a:ext cx="2736961" cy="1327189"/>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Una Definición</a:t>
              </a:r>
              <a:endParaRPr/>
            </a:p>
          </p:txBody>
        </p:sp>
        <p:sp>
          <p:nvSpPr>
            <p:cNvPr id="145" name="Google Shape;145;p5"/>
            <p:cNvSpPr/>
            <p:nvPr/>
          </p:nvSpPr>
          <p:spPr>
            <a:xfrm rot="-1597058">
              <a:off x="6559767" y="1201174"/>
              <a:ext cx="1373918" cy="41176"/>
            </a:xfrm>
            <a:custGeom>
              <a:avLst/>
              <a:gdLst/>
              <a:ahLst/>
              <a:cxnLst/>
              <a:rect l="l" t="t" r="r" b="b"/>
              <a:pathLst>
                <a:path w="120000" h="120000" extrusionOk="0">
                  <a:moveTo>
                    <a:pt x="0" y="60000"/>
                  </a:moveTo>
                  <a:lnTo>
                    <a:pt x="120000" y="60000"/>
                  </a:lnTo>
                </a:path>
              </a:pathLst>
            </a:custGeom>
            <a:no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txBox="1"/>
            <p:nvPr/>
          </p:nvSpPr>
          <p:spPr>
            <a:xfrm rot="-1597058">
              <a:off x="7212379" y="1187415"/>
              <a:ext cx="68695" cy="68695"/>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147" name="Google Shape;147;p5"/>
            <p:cNvSpPr/>
            <p:nvPr/>
          </p:nvSpPr>
          <p:spPr>
            <a:xfrm>
              <a:off x="7860880" y="209096"/>
              <a:ext cx="2819543" cy="1409771"/>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txBox="1"/>
            <p:nvPr/>
          </p:nvSpPr>
          <p:spPr>
            <a:xfrm>
              <a:off x="7902171" y="250387"/>
              <a:ext cx="2736961" cy="1327189"/>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ONU, 1989;</a:t>
              </a:r>
              <a:endParaRPr sz="230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Galtung (2003)</a:t>
              </a:r>
              <a:endParaRPr sz="2300">
                <a:solidFill>
                  <a:schemeClr val="lt1"/>
                </a:solidFill>
                <a:latin typeface="Calibri"/>
                <a:ea typeface="Calibri"/>
                <a:cs typeface="Calibri"/>
                <a:sym typeface="Calibri"/>
              </a:endParaRPr>
            </a:p>
          </p:txBody>
        </p:sp>
        <p:sp>
          <p:nvSpPr>
            <p:cNvPr id="149" name="Google Shape;149;p5"/>
            <p:cNvSpPr/>
            <p:nvPr/>
          </p:nvSpPr>
          <p:spPr>
            <a:xfrm rot="3223678">
              <a:off x="2455827" y="3786400"/>
              <a:ext cx="1800139" cy="41176"/>
            </a:xfrm>
            <a:custGeom>
              <a:avLst/>
              <a:gdLst/>
              <a:ahLst/>
              <a:cxnLst/>
              <a:rect l="l" t="t" r="r" b="b"/>
              <a:pathLst>
                <a:path w="120000" h="120000" extrusionOk="0">
                  <a:moveTo>
                    <a:pt x="0" y="60000"/>
                  </a:moveTo>
                  <a:lnTo>
                    <a:pt x="120000" y="60000"/>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txBox="1"/>
            <p:nvPr/>
          </p:nvSpPr>
          <p:spPr>
            <a:xfrm rot="3223678">
              <a:off x="3310894" y="3761985"/>
              <a:ext cx="90006" cy="900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dk1"/>
                </a:solidFill>
                <a:latin typeface="Calibri"/>
                <a:ea typeface="Calibri"/>
                <a:cs typeface="Calibri"/>
                <a:sym typeface="Calibri"/>
              </a:endParaRPr>
            </a:p>
          </p:txBody>
        </p:sp>
        <p:sp>
          <p:nvSpPr>
            <p:cNvPr id="151" name="Google Shape;151;p5"/>
            <p:cNvSpPr/>
            <p:nvPr/>
          </p:nvSpPr>
          <p:spPr>
            <a:xfrm>
              <a:off x="3888396" y="3827754"/>
              <a:ext cx="2819543" cy="1409771"/>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txBox="1"/>
            <p:nvPr/>
          </p:nvSpPr>
          <p:spPr>
            <a:xfrm>
              <a:off x="3929687" y="3869045"/>
              <a:ext cx="2736961" cy="1327189"/>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Desde la Veracruzana</a:t>
              </a:r>
              <a:endParaRPr/>
            </a:p>
          </p:txBody>
        </p:sp>
        <p:sp>
          <p:nvSpPr>
            <p:cNvPr id="153" name="Google Shape;153;p5"/>
            <p:cNvSpPr/>
            <p:nvPr/>
          </p:nvSpPr>
          <p:spPr>
            <a:xfrm rot="1964430">
              <a:off x="6593619" y="4559559"/>
              <a:ext cx="1370658" cy="41025"/>
            </a:xfrm>
            <a:custGeom>
              <a:avLst/>
              <a:gdLst/>
              <a:ahLst/>
              <a:cxnLst/>
              <a:rect l="l" t="t" r="r" b="b"/>
              <a:pathLst>
                <a:path w="120000" h="120000" extrusionOk="0">
                  <a:moveTo>
                    <a:pt x="0" y="60000"/>
                  </a:moveTo>
                  <a:lnTo>
                    <a:pt x="120000" y="60000"/>
                  </a:lnTo>
                </a:path>
              </a:pathLst>
            </a:custGeom>
            <a:no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txBox="1"/>
            <p:nvPr/>
          </p:nvSpPr>
          <p:spPr>
            <a:xfrm rot="1964109">
              <a:off x="7250144" y="4868961"/>
              <a:ext cx="68531" cy="6853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a:solidFill>
                  <a:schemeClr val="dk1"/>
                </a:solidFill>
                <a:latin typeface="Calibri"/>
                <a:ea typeface="Calibri"/>
                <a:cs typeface="Calibri"/>
                <a:sym typeface="Calibri"/>
              </a:endParaRPr>
            </a:p>
          </p:txBody>
        </p:sp>
        <p:sp>
          <p:nvSpPr>
            <p:cNvPr id="155" name="Google Shape;155;p5"/>
            <p:cNvSpPr/>
            <p:nvPr/>
          </p:nvSpPr>
          <p:spPr>
            <a:xfrm>
              <a:off x="7860855" y="4287078"/>
              <a:ext cx="2819400" cy="140970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txBox="1"/>
            <p:nvPr/>
          </p:nvSpPr>
          <p:spPr>
            <a:xfrm>
              <a:off x="7896696" y="4287069"/>
              <a:ext cx="2736900" cy="13272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es-ES" sz="2300">
                  <a:solidFill>
                    <a:schemeClr val="lt1"/>
                  </a:solidFill>
                  <a:latin typeface="Calibri"/>
                  <a:ea typeface="Calibri"/>
                  <a:cs typeface="Calibri"/>
                  <a:sym typeface="Calibri"/>
                </a:rPr>
                <a:t>Plan de Cultura de Paz y no violencia (Universidad Veracruzana, 2023)</a:t>
              </a:r>
              <a:endParaRPr/>
            </a:p>
          </p:txBody>
        </p:sp>
      </p:grpSp>
      <p:pic>
        <p:nvPicPr>
          <p:cNvPr id="2" name="Diap 5">
            <a:hlinkClick r:id="" action="ppaction://media"/>
            <a:extLst>
              <a:ext uri="{FF2B5EF4-FFF2-40B4-BE49-F238E27FC236}">
                <a16:creationId xmlns:a16="http://schemas.microsoft.com/office/drawing/2014/main" id="{3F9BB4C6-75D3-A43F-AF1D-7174C12088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2083" y="3279535"/>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27000"/>
    </mc:Choice>
    <mc:Fallback xmlns="">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10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1.2 Marco Teórico</a:t>
            </a:r>
            <a:endParaRPr/>
          </a:p>
        </p:txBody>
      </p:sp>
      <p:pic>
        <p:nvPicPr>
          <p:cNvPr id="163" name="Google Shape;163;p6"/>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164" name="Google Shape;164;p6"/>
          <p:cNvSpPr/>
          <p:nvPr/>
        </p:nvSpPr>
        <p:spPr>
          <a:xfrm>
            <a:off x="7171493" y="4437900"/>
            <a:ext cx="4182300" cy="173400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txBox="1"/>
          <p:nvPr/>
        </p:nvSpPr>
        <p:spPr>
          <a:xfrm>
            <a:off x="8544101" y="4692750"/>
            <a:ext cx="2799600" cy="1224300"/>
          </a:xfrm>
          <a:prstGeom prst="rect">
            <a:avLst/>
          </a:prstGeom>
          <a:noFill/>
          <a:ln>
            <a:noFill/>
          </a:ln>
        </p:spPr>
        <p:txBody>
          <a:bodyPr spcFirstLastPara="1" wrap="square" lIns="80000" tIns="80000" rIns="80000" bIns="8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s-ES" sz="1600">
                <a:solidFill>
                  <a:schemeClr val="dk1"/>
                </a:solidFill>
                <a:latin typeface="Calibri"/>
                <a:ea typeface="Calibri"/>
                <a:cs typeface="Calibri"/>
                <a:sym typeface="Calibri"/>
              </a:rPr>
              <a:t>Domingo </a:t>
            </a:r>
            <a:r>
              <a:rPr lang="es-ES" sz="1600" b="0" i="0" u="none" strike="noStrike" cap="none">
                <a:solidFill>
                  <a:schemeClr val="dk1"/>
                </a:solidFill>
                <a:latin typeface="Calibri"/>
                <a:ea typeface="Calibri"/>
                <a:cs typeface="Calibri"/>
                <a:sym typeface="Calibri"/>
              </a:rPr>
              <a:t>Argüelles, 2015</a:t>
            </a:r>
            <a:endParaRPr/>
          </a:p>
          <a:p>
            <a:pPr marL="171450" marR="0" lvl="1" indent="-171450" algn="l" rtl="0">
              <a:lnSpc>
                <a:spcPct val="90000"/>
              </a:lnSpc>
              <a:spcBef>
                <a:spcPts val="240"/>
              </a:spcBef>
              <a:spcAft>
                <a:spcPts val="0"/>
              </a:spcAft>
              <a:buClr>
                <a:schemeClr val="dk1"/>
              </a:buClr>
              <a:buSzPts val="1600"/>
              <a:buFont typeface="Calibri"/>
              <a:buChar char="•"/>
            </a:pPr>
            <a:r>
              <a:rPr lang="es-ES" sz="1600" b="0" i="0" u="none" strike="noStrike" cap="none">
                <a:solidFill>
                  <a:schemeClr val="dk1"/>
                </a:solidFill>
                <a:latin typeface="Calibri"/>
                <a:ea typeface="Calibri"/>
                <a:cs typeface="Calibri"/>
                <a:sym typeface="Calibri"/>
              </a:rPr>
              <a:t>Garrido, 2004</a:t>
            </a:r>
            <a:endParaRPr/>
          </a:p>
          <a:p>
            <a:pPr marL="171450" marR="0" lvl="1" indent="-171450" algn="l" rtl="0">
              <a:lnSpc>
                <a:spcPct val="90000"/>
              </a:lnSpc>
              <a:spcBef>
                <a:spcPts val="240"/>
              </a:spcBef>
              <a:spcAft>
                <a:spcPts val="0"/>
              </a:spcAft>
              <a:buClr>
                <a:schemeClr val="dk1"/>
              </a:buClr>
              <a:buSzPts val="1600"/>
              <a:buFont typeface="Calibri"/>
              <a:buChar char="•"/>
            </a:pPr>
            <a:r>
              <a:rPr lang="es-ES" sz="1600">
                <a:solidFill>
                  <a:schemeClr val="dk1"/>
                </a:solidFill>
                <a:latin typeface="Calibri"/>
                <a:ea typeface="Calibri"/>
                <a:cs typeface="Calibri"/>
                <a:sym typeface="Calibri"/>
              </a:rPr>
              <a:t>Ripstein, 2019</a:t>
            </a:r>
            <a:endParaRPr sz="1600">
              <a:solidFill>
                <a:schemeClr val="dk1"/>
              </a:solidFill>
              <a:latin typeface="Calibri"/>
              <a:ea typeface="Calibri"/>
              <a:cs typeface="Calibri"/>
              <a:sym typeface="Calibri"/>
            </a:endParaRPr>
          </a:p>
          <a:p>
            <a:pPr marL="171450" marR="0" lvl="1" indent="-171450" algn="l" rtl="0">
              <a:lnSpc>
                <a:spcPct val="90000"/>
              </a:lnSpc>
              <a:spcBef>
                <a:spcPts val="240"/>
              </a:spcBef>
              <a:spcAft>
                <a:spcPts val="0"/>
              </a:spcAft>
              <a:buClr>
                <a:schemeClr val="dk1"/>
              </a:buClr>
              <a:buSzPts val="1600"/>
              <a:buFont typeface="Calibri"/>
              <a:buChar char="•"/>
            </a:pPr>
            <a:r>
              <a:rPr lang="es-ES" sz="1600">
                <a:solidFill>
                  <a:schemeClr val="dk1"/>
                </a:solidFill>
                <a:latin typeface="Calibri"/>
                <a:ea typeface="Calibri"/>
                <a:cs typeface="Calibri"/>
                <a:sym typeface="Calibri"/>
              </a:rPr>
              <a:t>Letralia, 2021</a:t>
            </a:r>
            <a:endParaRPr sz="1600">
              <a:solidFill>
                <a:schemeClr val="dk1"/>
              </a:solidFill>
              <a:latin typeface="Calibri"/>
              <a:ea typeface="Calibri"/>
              <a:cs typeface="Calibri"/>
              <a:sym typeface="Calibri"/>
            </a:endParaRPr>
          </a:p>
        </p:txBody>
      </p:sp>
      <p:sp>
        <p:nvSpPr>
          <p:cNvPr id="166" name="Google Shape;166;p6"/>
          <p:cNvSpPr/>
          <p:nvPr/>
        </p:nvSpPr>
        <p:spPr>
          <a:xfrm>
            <a:off x="6988937" y="1291166"/>
            <a:ext cx="2676900" cy="173400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5675225" y="4262100"/>
            <a:ext cx="1042800" cy="2085600"/>
          </a:xfrm>
          <a:prstGeom prst="rect">
            <a:avLst/>
          </a:prstGeom>
          <a:solidFill>
            <a:srgbClr val="599BD5"/>
          </a:solidFill>
          <a:ln w="12700" cap="flat" cmpd="sng">
            <a:solidFill>
              <a:srgbClr val="599BD5"/>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txBox="1"/>
          <p:nvPr/>
        </p:nvSpPr>
        <p:spPr>
          <a:xfrm>
            <a:off x="7862250" y="1600026"/>
            <a:ext cx="1797600" cy="523200"/>
          </a:xfrm>
          <a:prstGeom prst="rect">
            <a:avLst/>
          </a:prstGeom>
          <a:noFill/>
          <a:ln>
            <a:noFill/>
          </a:ln>
        </p:spPr>
        <p:txBody>
          <a:bodyPr spcFirstLastPara="1" wrap="square" lIns="80000" tIns="80000" rIns="80000" bIns="8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s-ES" sz="1600" b="0" i="0" u="none" strike="noStrike" cap="none">
                <a:solidFill>
                  <a:schemeClr val="dk1"/>
                </a:solidFill>
                <a:latin typeface="Calibri"/>
                <a:ea typeface="Calibri"/>
                <a:cs typeface="Calibri"/>
                <a:sym typeface="Calibri"/>
              </a:rPr>
              <a:t>Freire, 1980</a:t>
            </a:r>
            <a:endParaRPr/>
          </a:p>
        </p:txBody>
      </p:sp>
      <p:sp>
        <p:nvSpPr>
          <p:cNvPr id="169" name="Google Shape;169;p6"/>
          <p:cNvSpPr/>
          <p:nvPr/>
        </p:nvSpPr>
        <p:spPr>
          <a:xfrm>
            <a:off x="2142741" y="1690691"/>
            <a:ext cx="2676900" cy="1734000"/>
          </a:xfrm>
          <a:prstGeom prst="roundRect">
            <a:avLst>
              <a:gd name="adj" fmla="val 10000"/>
            </a:avLst>
          </a:prstGeom>
          <a:solidFill>
            <a:schemeClr val="lt1">
              <a:alpha val="89803"/>
            </a:schemeClr>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txBox="1"/>
          <p:nvPr/>
        </p:nvSpPr>
        <p:spPr>
          <a:xfrm>
            <a:off x="2142750" y="2120903"/>
            <a:ext cx="1797600" cy="606900"/>
          </a:xfrm>
          <a:prstGeom prst="rect">
            <a:avLst/>
          </a:prstGeom>
          <a:noFill/>
          <a:ln>
            <a:noFill/>
          </a:ln>
        </p:spPr>
        <p:txBody>
          <a:bodyPr spcFirstLastPara="1" wrap="square" lIns="80000" tIns="80000" rIns="80000" bIns="8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s-ES" sz="1600" b="0" i="0" u="none" strike="noStrike" cap="none">
                <a:solidFill>
                  <a:schemeClr val="dk1"/>
                </a:solidFill>
                <a:latin typeface="Calibri"/>
                <a:ea typeface="Calibri"/>
                <a:cs typeface="Calibri"/>
                <a:sym typeface="Calibri"/>
              </a:rPr>
              <a:t>D</a:t>
            </a:r>
            <a:r>
              <a:rPr lang="es-ES" sz="1600">
                <a:solidFill>
                  <a:schemeClr val="dk1"/>
                </a:solidFill>
                <a:latin typeface="Calibri"/>
                <a:ea typeface="Calibri"/>
                <a:cs typeface="Calibri"/>
                <a:sym typeface="Calibri"/>
              </a:rPr>
              <a:t>e</a:t>
            </a:r>
            <a:r>
              <a:rPr lang="es-ES" sz="1600" b="0" i="0" u="none" strike="noStrike" cap="none">
                <a:solidFill>
                  <a:schemeClr val="dk1"/>
                </a:solidFill>
                <a:latin typeface="Calibri"/>
                <a:ea typeface="Calibri"/>
                <a:cs typeface="Calibri"/>
                <a:sym typeface="Calibri"/>
              </a:rPr>
              <a:t>haene, 2014</a:t>
            </a:r>
            <a:endParaRPr/>
          </a:p>
        </p:txBody>
      </p:sp>
      <p:sp>
        <p:nvSpPr>
          <p:cNvPr id="171" name="Google Shape;171;p6"/>
          <p:cNvSpPr/>
          <p:nvPr/>
        </p:nvSpPr>
        <p:spPr>
          <a:xfrm>
            <a:off x="3743155" y="1600030"/>
            <a:ext cx="2346300" cy="23463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txBox="1"/>
          <p:nvPr/>
        </p:nvSpPr>
        <p:spPr>
          <a:xfrm>
            <a:off x="4430365" y="2287240"/>
            <a:ext cx="1659000" cy="1659000"/>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s-ES" sz="2100">
                <a:solidFill>
                  <a:schemeClr val="lt1"/>
                </a:solidFill>
                <a:latin typeface="Calibri"/>
                <a:ea typeface="Calibri"/>
                <a:cs typeface="Calibri"/>
                <a:sym typeface="Calibri"/>
              </a:rPr>
              <a:t>Lectura como parte de la evolución</a:t>
            </a:r>
            <a:endParaRPr/>
          </a:p>
        </p:txBody>
      </p:sp>
      <p:sp>
        <p:nvSpPr>
          <p:cNvPr id="173" name="Google Shape;173;p6"/>
          <p:cNvSpPr/>
          <p:nvPr/>
        </p:nvSpPr>
        <p:spPr>
          <a:xfrm rot="5400000">
            <a:off x="6197793" y="1600030"/>
            <a:ext cx="2346300" cy="23463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txBox="1"/>
          <p:nvPr/>
        </p:nvSpPr>
        <p:spPr>
          <a:xfrm>
            <a:off x="6197811" y="2287240"/>
            <a:ext cx="1659000" cy="1659000"/>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s-ES" sz="2100">
                <a:solidFill>
                  <a:schemeClr val="lt1"/>
                </a:solidFill>
                <a:latin typeface="Calibri"/>
                <a:ea typeface="Calibri"/>
                <a:cs typeface="Calibri"/>
                <a:sym typeface="Calibri"/>
              </a:rPr>
              <a:t>Lectura y el proceso de liberación</a:t>
            </a:r>
            <a:endParaRPr/>
          </a:p>
        </p:txBody>
      </p:sp>
      <p:sp>
        <p:nvSpPr>
          <p:cNvPr id="175" name="Google Shape;175;p6"/>
          <p:cNvSpPr/>
          <p:nvPr/>
        </p:nvSpPr>
        <p:spPr>
          <a:xfrm rot="10800000">
            <a:off x="6197793" y="4054668"/>
            <a:ext cx="2346300" cy="23463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rot="-5400000">
            <a:off x="3743155" y="4054668"/>
            <a:ext cx="2346300" cy="2346300"/>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txBox="1"/>
          <p:nvPr/>
        </p:nvSpPr>
        <p:spPr>
          <a:xfrm>
            <a:off x="4329750" y="4542800"/>
            <a:ext cx="3532500" cy="966300"/>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s-ES" sz="2800">
                <a:solidFill>
                  <a:schemeClr val="lt1"/>
                </a:solidFill>
                <a:latin typeface="Calibri"/>
                <a:ea typeface="Calibri"/>
                <a:cs typeface="Calibri"/>
                <a:sym typeface="Calibri"/>
              </a:rPr>
              <a:t>Leer para Sentir, para pensar, para construir la paz.</a:t>
            </a:r>
            <a:endParaRPr sz="2100"/>
          </a:p>
        </p:txBody>
      </p:sp>
      <p:sp>
        <p:nvSpPr>
          <p:cNvPr id="178" name="Google Shape;178;p6"/>
          <p:cNvSpPr txBox="1"/>
          <p:nvPr/>
        </p:nvSpPr>
        <p:spPr>
          <a:xfrm>
            <a:off x="4819650" y="3738889"/>
            <a:ext cx="3009900" cy="523220"/>
          </a:xfrm>
          <a:prstGeom prst="rect">
            <a:avLst/>
          </a:prstGeom>
          <a:solidFill>
            <a:schemeClr val="lt1"/>
          </a:solidFill>
          <a:ln w="5715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a:solidFill>
                  <a:schemeClr val="dk1"/>
                </a:solidFill>
                <a:latin typeface="Calibri"/>
                <a:ea typeface="Calibri"/>
                <a:cs typeface="Calibri"/>
                <a:sym typeface="Calibri"/>
              </a:rPr>
              <a:t>Leer por placer</a:t>
            </a:r>
            <a:endParaRPr/>
          </a:p>
        </p:txBody>
      </p:sp>
      <p:pic>
        <p:nvPicPr>
          <p:cNvPr id="3" name="Diap 6 (1)">
            <a:hlinkClick r:id="" action="ppaction://media"/>
            <a:extLst>
              <a:ext uri="{FF2B5EF4-FFF2-40B4-BE49-F238E27FC236}">
                <a16:creationId xmlns:a16="http://schemas.microsoft.com/office/drawing/2014/main" id="{8E033A0D-D8F9-4307-0CA6-F02BFD321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8762" y="4688517"/>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67000"/>
    </mc:Choice>
    <mc:Fallback xmlns="">
      <p:transition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364"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1828800" y="365125"/>
            <a:ext cx="9525000" cy="1325563"/>
          </a:xfrm>
          <a:prstGeom prst="rect">
            <a:avLst/>
          </a:prstGeom>
          <a:noFill/>
          <a:ln>
            <a:noFill/>
          </a:ln>
        </p:spPr>
        <p:txBody>
          <a:bodyPr spcFirstLastPara="1" wrap="square" lIns="91425" tIns="45700" rIns="91425" bIns="45700" anchor="ctr" anchorCtr="0">
            <a:normAutofit/>
          </a:bodyPr>
          <a:lstStyle/>
          <a:p>
            <a:pPr marL="0" marR="0" lvl="0" indent="0" algn="just" rtl="0">
              <a:lnSpc>
                <a:spcPct val="90000"/>
              </a:lnSpc>
              <a:spcBef>
                <a:spcPts val="0"/>
              </a:spcBef>
              <a:spcAft>
                <a:spcPts val="0"/>
              </a:spcAft>
              <a:buClr>
                <a:schemeClr val="dk1"/>
              </a:buClr>
              <a:buSzPts val="4400"/>
              <a:buFont typeface="Times New Roman"/>
              <a:buNone/>
            </a:pPr>
            <a:r>
              <a:rPr lang="es-ES" sz="4400" b="1">
                <a:solidFill>
                  <a:schemeClr val="dk1"/>
                </a:solidFill>
                <a:latin typeface="Times New Roman"/>
                <a:ea typeface="Times New Roman"/>
                <a:cs typeface="Times New Roman"/>
                <a:sym typeface="Times New Roman"/>
              </a:rPr>
              <a:t>1.3 Revisión de casos similares </a:t>
            </a:r>
            <a:endParaRPr sz="4400">
              <a:solidFill>
                <a:schemeClr val="dk1"/>
              </a:solidFill>
              <a:latin typeface="Calibri"/>
              <a:ea typeface="Calibri"/>
              <a:cs typeface="Calibri"/>
              <a:sym typeface="Calibri"/>
            </a:endParaRPr>
          </a:p>
        </p:txBody>
      </p:sp>
      <p:pic>
        <p:nvPicPr>
          <p:cNvPr id="185" name="Google Shape;185;p7"/>
          <p:cNvPicPr preferRelativeResize="0"/>
          <p:nvPr/>
        </p:nvPicPr>
        <p:blipFill rotWithShape="1">
          <a:blip r:embed="rId5">
            <a:alphaModFix/>
          </a:blip>
          <a:srcRect l="21669" r="23906"/>
          <a:stretch/>
        </p:blipFill>
        <p:spPr>
          <a:xfrm>
            <a:off x="166254" y="365124"/>
            <a:ext cx="1520040" cy="1571038"/>
          </a:xfrm>
          <a:prstGeom prst="rect">
            <a:avLst/>
          </a:prstGeom>
          <a:noFill/>
          <a:ln>
            <a:noFill/>
          </a:ln>
        </p:spPr>
      </p:pic>
      <p:grpSp>
        <p:nvGrpSpPr>
          <p:cNvPr id="186" name="Google Shape;186;p7"/>
          <p:cNvGrpSpPr/>
          <p:nvPr/>
        </p:nvGrpSpPr>
        <p:grpSpPr>
          <a:xfrm>
            <a:off x="311783" y="1600199"/>
            <a:ext cx="10842845" cy="5086229"/>
            <a:chOff x="-191424" y="-1"/>
            <a:chExt cx="10842845" cy="5086229"/>
          </a:xfrm>
        </p:grpSpPr>
        <p:sp>
          <p:nvSpPr>
            <p:cNvPr id="187" name="Google Shape;187;p7"/>
            <p:cNvSpPr/>
            <p:nvPr/>
          </p:nvSpPr>
          <p:spPr>
            <a:xfrm rot="-5400000">
              <a:off x="6544486" y="643433"/>
              <a:ext cx="4750279" cy="3463412"/>
            </a:xfrm>
            <a:prstGeom prst="flowChartManualOperation">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txBox="1"/>
            <p:nvPr/>
          </p:nvSpPr>
          <p:spPr>
            <a:xfrm>
              <a:off x="7187921" y="950055"/>
              <a:ext cx="3463500" cy="2850300"/>
            </a:xfrm>
            <a:prstGeom prst="rect">
              <a:avLst/>
            </a:prstGeom>
            <a:noFill/>
            <a:ln>
              <a:noFill/>
            </a:ln>
          </p:spPr>
          <p:txBody>
            <a:bodyPr spcFirstLastPara="1" wrap="square" lIns="139700" tIns="0" rIns="140525" bIns="0" anchor="t" anchorCtr="0">
              <a:noAutofit/>
            </a:bodyPr>
            <a:lstStyle/>
            <a:p>
              <a:pPr marL="0" marR="0" lvl="0" indent="0" algn="l" rtl="0">
                <a:lnSpc>
                  <a:spcPct val="90000"/>
                </a:lnSpc>
                <a:spcBef>
                  <a:spcPts val="0"/>
                </a:spcBef>
                <a:spcAft>
                  <a:spcPts val="0"/>
                </a:spcAft>
                <a:buClr>
                  <a:schemeClr val="lt1"/>
                </a:buClr>
                <a:buSzPts val="2200"/>
                <a:buFont typeface="Times New Roman"/>
                <a:buNone/>
              </a:pPr>
              <a:r>
                <a:rPr lang="es-ES" sz="2200" b="0" dirty="0">
                  <a:solidFill>
                    <a:schemeClr val="lt1"/>
                  </a:solidFill>
                  <a:latin typeface="Times New Roman"/>
                  <a:ea typeface="Times New Roman"/>
                  <a:cs typeface="Times New Roman"/>
                  <a:sym typeface="Times New Roman"/>
                </a:rPr>
                <a:t>Experiencia desde la Veracruzana</a:t>
              </a:r>
              <a:endParaRPr dirty="0"/>
            </a:p>
            <a:p>
              <a:pPr marL="171450" marR="0" lvl="1" indent="-171450" algn="l" rtl="0">
                <a:lnSpc>
                  <a:spcPct val="90000"/>
                </a:lnSpc>
                <a:spcBef>
                  <a:spcPts val="770"/>
                </a:spcBef>
                <a:spcAft>
                  <a:spcPts val="0"/>
                </a:spcAft>
                <a:buClr>
                  <a:schemeClr val="lt1"/>
                </a:buClr>
                <a:buSzPts val="1700"/>
                <a:buFont typeface="Calibri"/>
                <a:buChar char="•"/>
              </a:pPr>
              <a:r>
                <a:rPr lang="es-ES" sz="1700" b="0" i="0" u="none" strike="noStrike" cap="none" dirty="0">
                  <a:solidFill>
                    <a:schemeClr val="lt1"/>
                  </a:solidFill>
                  <a:latin typeface="Calibri"/>
                  <a:ea typeface="Calibri"/>
                  <a:cs typeface="Calibri"/>
                  <a:sym typeface="Calibri"/>
                </a:rPr>
                <a:t>¡</a:t>
              </a:r>
              <a:r>
                <a:rPr lang="es-ES" sz="1700" b="0" i="0" u="none" strike="noStrike" cap="none" dirty="0" err="1">
                  <a:solidFill>
                    <a:schemeClr val="lt1"/>
                  </a:solidFill>
                  <a:latin typeface="Calibri"/>
                  <a:ea typeface="Calibri"/>
                  <a:cs typeface="Calibri"/>
                  <a:sym typeface="Calibri"/>
                </a:rPr>
                <a:t>Zapoeta</a:t>
              </a:r>
              <a:r>
                <a:rPr lang="es-ES" sz="1700" b="0" i="0" u="none" strike="noStrike" cap="none" dirty="0">
                  <a:solidFill>
                    <a:schemeClr val="lt1"/>
                  </a:solidFill>
                  <a:latin typeface="Calibri"/>
                  <a:ea typeface="Calibri"/>
                  <a:cs typeface="Calibri"/>
                  <a:sym typeface="Calibri"/>
                </a:rPr>
                <a:t> a tus </a:t>
              </a:r>
              <a:r>
                <a:rPr lang="es-ES" sz="1700" b="0" i="0" u="none" strike="noStrike" cap="none" dirty="0" err="1">
                  <a:solidFill>
                    <a:schemeClr val="lt1"/>
                  </a:solidFill>
                  <a:latin typeface="Calibri"/>
                  <a:ea typeface="Calibri"/>
                  <a:cs typeface="Calibri"/>
                  <a:sym typeface="Calibri"/>
                </a:rPr>
                <a:t>zapoemas</a:t>
              </a:r>
              <a:r>
                <a:rPr lang="es-ES" sz="1700" b="0" i="0" u="none" strike="noStrike" cap="none" dirty="0">
                  <a:solidFill>
                    <a:schemeClr val="lt1"/>
                  </a:solidFill>
                  <a:latin typeface="Calibri"/>
                  <a:ea typeface="Calibri"/>
                  <a:cs typeface="Calibri"/>
                  <a:sym typeface="Calibri"/>
                </a:rPr>
                <a:t>!”: Leer para comprender el mundo: fomento de lectura de poesía en  bachillerato.</a:t>
              </a:r>
              <a:r>
                <a:rPr lang="es-ES" sz="1700" dirty="0">
                  <a:solidFill>
                    <a:schemeClr val="lt1"/>
                  </a:solidFill>
                  <a:latin typeface="Calibri"/>
                  <a:ea typeface="Calibri"/>
                  <a:cs typeface="Calibri"/>
                  <a:sym typeface="Calibri"/>
                </a:rPr>
                <a:t> </a:t>
              </a:r>
              <a:r>
                <a:rPr lang="es-ES" sz="1700" dirty="0">
                  <a:solidFill>
                    <a:schemeClr val="lt1"/>
                  </a:solidFill>
                  <a:latin typeface="Calibri"/>
                  <a:ea typeface="Calibri"/>
                  <a:cs typeface="Calibri"/>
                  <a:sym typeface="Times New Roman"/>
                </a:rPr>
                <a:t>(</a:t>
              </a:r>
              <a:r>
                <a:rPr lang="es-ES" sz="1700" dirty="0" err="1">
                  <a:solidFill>
                    <a:schemeClr val="lt1"/>
                  </a:solidFill>
                  <a:latin typeface="Calibri"/>
                  <a:ea typeface="Calibri"/>
                  <a:cs typeface="Calibri"/>
                  <a:sym typeface="Times New Roman"/>
                </a:rPr>
                <a:t>Blásquez</a:t>
              </a:r>
              <a:r>
                <a:rPr lang="es-ES" sz="1700" dirty="0">
                  <a:solidFill>
                    <a:schemeClr val="lt1"/>
                  </a:solidFill>
                  <a:latin typeface="Calibri"/>
                  <a:ea typeface="Calibri"/>
                  <a:cs typeface="Calibri"/>
                  <a:sym typeface="Times New Roman"/>
                </a:rPr>
                <a:t>, 2022)</a:t>
              </a:r>
              <a:endParaRPr sz="1700" dirty="0">
                <a:solidFill>
                  <a:schemeClr val="lt1"/>
                </a:solidFill>
                <a:latin typeface="Calibri"/>
                <a:ea typeface="Calibri"/>
                <a:cs typeface="Calibri"/>
              </a:endParaRPr>
            </a:p>
            <a:p>
              <a:pPr marL="171450" marR="0" lvl="1" indent="-171450" algn="l" rtl="0">
                <a:lnSpc>
                  <a:spcPct val="90000"/>
                </a:lnSpc>
                <a:spcBef>
                  <a:spcPts val="255"/>
                </a:spcBef>
                <a:spcAft>
                  <a:spcPts val="0"/>
                </a:spcAft>
                <a:buClr>
                  <a:schemeClr val="lt1"/>
                </a:buClr>
                <a:buSzPts val="1700"/>
                <a:buFont typeface="Calibri"/>
                <a:buChar char="•"/>
              </a:pPr>
              <a:r>
                <a:rPr lang="es-ES" sz="1700" dirty="0">
                  <a:solidFill>
                    <a:schemeClr val="lt1"/>
                  </a:solidFill>
                  <a:latin typeface="Calibri"/>
                  <a:ea typeface="Calibri"/>
                  <a:cs typeface="Calibri"/>
                  <a:sym typeface="Calibri"/>
                </a:rPr>
                <a:t>Ensayar la libertad: promoción de la lectura y escritura del ensayo literario en mujeres que radican en Xalapa, Veracruz. (Robles Gómez, 2022)</a:t>
              </a:r>
              <a:endParaRPr sz="1700" dirty="0">
                <a:solidFill>
                  <a:schemeClr val="lt1"/>
                </a:solidFill>
                <a:latin typeface="Calibri"/>
                <a:ea typeface="Calibri"/>
                <a:cs typeface="Calibri"/>
                <a:sym typeface="Calibri"/>
              </a:endParaRPr>
            </a:p>
            <a:p>
              <a:pPr marL="914400" marR="0" lvl="0" indent="0" algn="l" rtl="0">
                <a:lnSpc>
                  <a:spcPct val="90000"/>
                </a:lnSpc>
                <a:spcBef>
                  <a:spcPts val="255"/>
                </a:spcBef>
                <a:spcAft>
                  <a:spcPts val="0"/>
                </a:spcAft>
                <a:buNone/>
              </a:pPr>
              <a:endParaRPr sz="1700" dirty="0">
                <a:solidFill>
                  <a:schemeClr val="lt1"/>
                </a:solidFill>
                <a:latin typeface="Calibri"/>
                <a:ea typeface="Calibri"/>
                <a:cs typeface="Calibri"/>
                <a:sym typeface="Calibri"/>
              </a:endParaRPr>
            </a:p>
          </p:txBody>
        </p:sp>
        <p:sp>
          <p:nvSpPr>
            <p:cNvPr id="189" name="Google Shape;189;p7"/>
            <p:cNvSpPr/>
            <p:nvPr/>
          </p:nvSpPr>
          <p:spPr>
            <a:xfrm rot="-5400000">
              <a:off x="-834858" y="979383"/>
              <a:ext cx="4750279" cy="3463412"/>
            </a:xfrm>
            <a:prstGeom prst="flowChartManualOperation">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7"/>
            <p:cNvSpPr txBox="1"/>
            <p:nvPr/>
          </p:nvSpPr>
          <p:spPr>
            <a:xfrm>
              <a:off x="-191424" y="1286005"/>
              <a:ext cx="3463500" cy="2850300"/>
            </a:xfrm>
            <a:prstGeom prst="rect">
              <a:avLst/>
            </a:prstGeom>
            <a:noFill/>
            <a:ln>
              <a:noFill/>
            </a:ln>
          </p:spPr>
          <p:txBody>
            <a:bodyPr spcFirstLastPara="1" wrap="square" lIns="139700" tIns="0" rIns="140525" bIns="0" anchor="t" anchorCtr="0">
              <a:noAutofit/>
            </a:bodyPr>
            <a:lstStyle/>
            <a:p>
              <a:pPr marL="0" marR="0" lvl="0" indent="0" algn="l" rtl="0">
                <a:lnSpc>
                  <a:spcPct val="90000"/>
                </a:lnSpc>
                <a:spcBef>
                  <a:spcPts val="0"/>
                </a:spcBef>
                <a:spcAft>
                  <a:spcPts val="0"/>
                </a:spcAft>
                <a:buClr>
                  <a:schemeClr val="lt1"/>
                </a:buClr>
                <a:buSzPts val="2200"/>
                <a:buFont typeface="Times New Roman"/>
                <a:buNone/>
              </a:pPr>
              <a:r>
                <a:rPr lang="es-ES" sz="2200" b="0" i="0" dirty="0">
                  <a:solidFill>
                    <a:schemeClr val="lt1"/>
                  </a:solidFill>
                  <a:latin typeface="Times New Roman"/>
                  <a:ea typeface="Times New Roman"/>
                  <a:cs typeface="Times New Roman"/>
                  <a:sym typeface="Times New Roman"/>
                </a:rPr>
                <a:t>Experiencia Latinoamericana</a:t>
              </a:r>
              <a:endParaRPr sz="2200" b="0" i="0" dirty="0">
                <a:solidFill>
                  <a:schemeClr val="lt1"/>
                </a:solidFill>
                <a:latin typeface="Calibri"/>
                <a:ea typeface="Calibri"/>
                <a:cs typeface="Calibri"/>
                <a:sym typeface="Calibri"/>
              </a:endParaRPr>
            </a:p>
            <a:p>
              <a:pPr marL="269999" lvl="1" indent="-336550" algn="l" rtl="0">
                <a:lnSpc>
                  <a:spcPct val="90000"/>
                </a:lnSpc>
                <a:spcBef>
                  <a:spcPts val="255"/>
                </a:spcBef>
                <a:spcAft>
                  <a:spcPts val="0"/>
                </a:spcAft>
                <a:buClr>
                  <a:schemeClr val="lt1"/>
                </a:buClr>
                <a:buSzPts val="1700"/>
                <a:buFont typeface="Times New Roman"/>
                <a:buChar char="•"/>
              </a:pPr>
              <a:r>
                <a:rPr lang="es-ES" sz="1700" dirty="0">
                  <a:solidFill>
                    <a:schemeClr val="lt1"/>
                  </a:solidFill>
                  <a:latin typeface="Calibri"/>
                  <a:ea typeface="Calibri"/>
                  <a:cs typeface="Calibri"/>
                  <a:sym typeface="Calibri"/>
                </a:rPr>
                <a:t>El papel de la cultura en la construcción de paz y en el desarrollo </a:t>
              </a:r>
              <a:r>
                <a:rPr lang="es-ES" sz="1700" dirty="0" err="1">
                  <a:solidFill>
                    <a:schemeClr val="lt1"/>
                  </a:solidFill>
                  <a:latin typeface="Calibri"/>
                  <a:ea typeface="Calibri"/>
                  <a:cs typeface="Calibri"/>
                  <a:sym typeface="Calibri"/>
                </a:rPr>
                <a:t>teritorial</a:t>
              </a:r>
              <a:r>
                <a:rPr lang="es-ES" sz="1700" dirty="0">
                  <a:solidFill>
                    <a:schemeClr val="lt1"/>
                  </a:solidFill>
                  <a:latin typeface="Calibri"/>
                  <a:ea typeface="Calibri"/>
                  <a:cs typeface="Calibri"/>
                  <a:sym typeface="Calibri"/>
                </a:rPr>
                <a:t> de Colombia, (</a:t>
              </a:r>
              <a:r>
                <a:rPr lang="es-ES" sz="1700" dirty="0" err="1">
                  <a:solidFill>
                    <a:schemeClr val="lt1"/>
                  </a:solidFill>
                  <a:latin typeface="Calibri"/>
                  <a:ea typeface="Calibri"/>
                  <a:cs typeface="Calibri"/>
                  <a:sym typeface="Calibri"/>
                </a:rPr>
                <a:t>Úsuga</a:t>
              </a:r>
              <a:r>
                <a:rPr lang="es-ES" sz="1700" dirty="0">
                  <a:solidFill>
                    <a:schemeClr val="lt1"/>
                  </a:solidFill>
                  <a:latin typeface="Calibri"/>
                  <a:ea typeface="Calibri"/>
                  <a:cs typeface="Calibri"/>
                  <a:sym typeface="Calibri"/>
                </a:rPr>
                <a:t> </a:t>
              </a:r>
              <a:r>
                <a:rPr lang="es-ES" sz="1700" dirty="0" err="1">
                  <a:solidFill>
                    <a:schemeClr val="lt1"/>
                  </a:solidFill>
                  <a:latin typeface="Calibri"/>
                  <a:ea typeface="Calibri"/>
                  <a:cs typeface="Calibri"/>
                  <a:sym typeface="Calibri"/>
                </a:rPr>
                <a:t>Samudio</a:t>
              </a:r>
              <a:r>
                <a:rPr lang="es-ES" sz="1700" dirty="0">
                  <a:solidFill>
                    <a:schemeClr val="lt1"/>
                  </a:solidFill>
                  <a:latin typeface="Calibri"/>
                  <a:ea typeface="Calibri"/>
                  <a:cs typeface="Calibri"/>
                  <a:sym typeface="Calibri"/>
                </a:rPr>
                <a:t>, 2019)</a:t>
              </a:r>
              <a:endParaRPr sz="1700" dirty="0">
                <a:solidFill>
                  <a:schemeClr val="lt1"/>
                </a:solidFill>
                <a:latin typeface="Times New Roman"/>
                <a:ea typeface="Times New Roman"/>
                <a:cs typeface="Times New Roman"/>
                <a:sym typeface="Times New Roman"/>
              </a:endParaRPr>
            </a:p>
            <a:p>
              <a:pPr marL="269875" marR="0" lvl="1" indent="-269875" algn="l" rtl="0">
                <a:lnSpc>
                  <a:spcPct val="90000"/>
                </a:lnSpc>
                <a:spcBef>
                  <a:spcPts val="770"/>
                </a:spcBef>
                <a:spcAft>
                  <a:spcPts val="0"/>
                </a:spcAft>
                <a:buClr>
                  <a:schemeClr val="lt1"/>
                </a:buClr>
                <a:buSzPts val="1700"/>
                <a:buFont typeface="Calibri"/>
                <a:buChar char="•"/>
              </a:pPr>
              <a:r>
                <a:rPr lang="es-ES" sz="1700" i="0" u="none" strike="noStrike" cap="none" dirty="0">
                  <a:solidFill>
                    <a:schemeClr val="lt1"/>
                  </a:solidFill>
                  <a:latin typeface="Calibri"/>
                  <a:ea typeface="Calibri"/>
                  <a:cs typeface="Calibri"/>
                  <a:sym typeface="Calibri"/>
                </a:rPr>
                <a:t>Cultura de paz y formación ciudadana como bases de la educación en Colombia  (Barros, 2020)</a:t>
              </a:r>
              <a:endParaRPr sz="1700" i="0" u="none" strike="noStrike" cap="none" dirty="0">
                <a:solidFill>
                  <a:schemeClr val="lt1"/>
                </a:solidFill>
                <a:latin typeface="Calibri"/>
                <a:ea typeface="Calibri"/>
                <a:cs typeface="Calibri"/>
                <a:sym typeface="Calibri"/>
              </a:endParaRPr>
            </a:p>
            <a:p>
              <a:pPr marL="269999" marR="0" lvl="1" indent="-336550" algn="l" rtl="0">
                <a:lnSpc>
                  <a:spcPct val="90000"/>
                </a:lnSpc>
                <a:spcBef>
                  <a:spcPts val="255"/>
                </a:spcBef>
                <a:spcAft>
                  <a:spcPts val="0"/>
                </a:spcAft>
                <a:buClr>
                  <a:schemeClr val="lt1"/>
                </a:buClr>
                <a:buSzPts val="1700"/>
                <a:buFont typeface="Calibri"/>
                <a:buChar char="•"/>
              </a:pPr>
              <a:endParaRPr sz="1700" b="0" i="0" u="none" strike="noStrike" cap="none" dirty="0">
                <a:solidFill>
                  <a:schemeClr val="lt1"/>
                </a:solidFill>
                <a:latin typeface="Calibri"/>
                <a:ea typeface="Calibri"/>
                <a:cs typeface="Calibri"/>
                <a:sym typeface="Calibri"/>
              </a:endParaRPr>
            </a:p>
          </p:txBody>
        </p:sp>
        <p:sp>
          <p:nvSpPr>
            <p:cNvPr id="191" name="Google Shape;191;p7"/>
            <p:cNvSpPr/>
            <p:nvPr/>
          </p:nvSpPr>
          <p:spPr>
            <a:xfrm rot="-5400000">
              <a:off x="2854773" y="733945"/>
              <a:ext cx="4750279" cy="3463412"/>
            </a:xfrm>
            <a:prstGeom prst="flowChartManualOperation">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txBox="1"/>
            <p:nvPr/>
          </p:nvSpPr>
          <p:spPr>
            <a:xfrm>
              <a:off x="3498242" y="1680096"/>
              <a:ext cx="3463500" cy="1571100"/>
            </a:xfrm>
            <a:prstGeom prst="rect">
              <a:avLst/>
            </a:prstGeom>
            <a:noFill/>
            <a:ln>
              <a:noFill/>
            </a:ln>
          </p:spPr>
          <p:txBody>
            <a:bodyPr spcFirstLastPara="1" wrap="square" lIns="139700" tIns="0" rIns="140525" bIns="0" anchor="t" anchorCtr="0">
              <a:noAutofit/>
            </a:bodyPr>
            <a:lstStyle/>
            <a:p>
              <a:pPr marL="0" marR="0" lvl="0" indent="0" algn="l" rtl="0">
                <a:lnSpc>
                  <a:spcPct val="90000"/>
                </a:lnSpc>
                <a:spcBef>
                  <a:spcPts val="0"/>
                </a:spcBef>
                <a:spcAft>
                  <a:spcPts val="0"/>
                </a:spcAft>
                <a:buClr>
                  <a:schemeClr val="lt1"/>
                </a:buClr>
                <a:buSzPts val="2200"/>
                <a:buFont typeface="Calibri"/>
                <a:buNone/>
              </a:pPr>
              <a:r>
                <a:rPr lang="es-ES" sz="2200" dirty="0">
                  <a:solidFill>
                    <a:schemeClr val="lt1"/>
                  </a:solidFill>
                  <a:latin typeface="Times New Roman"/>
                  <a:ea typeface="Times New Roman"/>
                  <a:cs typeface="Times New Roman"/>
                  <a:sym typeface="Times New Roman"/>
                </a:rPr>
                <a:t>Experiencia Nacional</a:t>
              </a:r>
              <a:endParaRPr sz="2200" dirty="0">
                <a:solidFill>
                  <a:schemeClr val="lt1"/>
                </a:solidFill>
                <a:latin typeface="Times New Roman"/>
                <a:ea typeface="Times New Roman"/>
                <a:cs typeface="Times New Roman"/>
                <a:sym typeface="Times New Roman"/>
              </a:endParaRPr>
            </a:p>
            <a:p>
              <a:pPr marL="171450" marR="0" lvl="1" indent="-171450" algn="l" rtl="0">
                <a:lnSpc>
                  <a:spcPct val="90000"/>
                </a:lnSpc>
                <a:spcBef>
                  <a:spcPts val="770"/>
                </a:spcBef>
                <a:spcAft>
                  <a:spcPts val="0"/>
                </a:spcAft>
                <a:buClr>
                  <a:schemeClr val="lt1"/>
                </a:buClr>
                <a:buSzPts val="1700"/>
                <a:buFont typeface="Calibri"/>
                <a:buChar char="•"/>
              </a:pPr>
              <a:r>
                <a:rPr lang="es-ES" sz="1700" b="0" i="0" u="none" strike="noStrike" cap="none" dirty="0">
                  <a:solidFill>
                    <a:schemeClr val="lt1"/>
                  </a:solidFill>
                  <a:latin typeface="Calibri"/>
                  <a:ea typeface="Calibri"/>
                  <a:cs typeface="Calibri"/>
                  <a:sym typeface="Calibri"/>
                </a:rPr>
                <a:t>Círculos para la Paz, comunicación y cultura en Educación básica de Santa Cecilia, Guadalajara, Jalisco (</a:t>
              </a:r>
              <a:r>
                <a:rPr lang="es-ES" sz="1700" b="0" i="0" u="none" strike="noStrike" cap="none" dirty="0" err="1">
                  <a:solidFill>
                    <a:schemeClr val="lt1"/>
                  </a:solidFill>
                  <a:latin typeface="Calibri"/>
                  <a:ea typeface="Calibri"/>
                  <a:cs typeface="Calibri"/>
                  <a:sym typeface="Calibri"/>
                </a:rPr>
                <a:t>Navejas</a:t>
              </a:r>
              <a:r>
                <a:rPr lang="es-ES" sz="1700" b="0" i="0" u="none" strike="noStrike" cap="none" dirty="0">
                  <a:solidFill>
                    <a:schemeClr val="lt1"/>
                  </a:solidFill>
                  <a:latin typeface="Calibri"/>
                  <a:ea typeface="Calibri"/>
                  <a:cs typeface="Calibri"/>
                  <a:sym typeface="Calibri"/>
                </a:rPr>
                <a:t> et al., 2021)</a:t>
              </a:r>
              <a:endParaRPr sz="1700" b="0" i="0" u="none" strike="noStrike" cap="none" dirty="0">
                <a:solidFill>
                  <a:schemeClr val="lt1"/>
                </a:solidFill>
                <a:latin typeface="Calibri"/>
                <a:ea typeface="Calibri"/>
                <a:cs typeface="Calibri"/>
                <a:sym typeface="Calibri"/>
              </a:endParaRPr>
            </a:p>
            <a:p>
              <a:pPr marL="171450" marR="0" lvl="1" indent="-63500" algn="l" rtl="0">
                <a:lnSpc>
                  <a:spcPct val="90000"/>
                </a:lnSpc>
                <a:spcBef>
                  <a:spcPts val="255"/>
                </a:spcBef>
                <a:spcAft>
                  <a:spcPts val="0"/>
                </a:spcAft>
                <a:buClr>
                  <a:schemeClr val="dk1"/>
                </a:buClr>
                <a:buSzPts val="1700"/>
                <a:buFont typeface="Calibri"/>
                <a:buNone/>
              </a:pPr>
              <a:endParaRPr sz="1700" b="0" i="0" u="none" strike="noStrike" cap="none" dirty="0">
                <a:solidFill>
                  <a:schemeClr val="lt1"/>
                </a:solidFill>
                <a:latin typeface="Calibri"/>
                <a:ea typeface="Calibri"/>
                <a:cs typeface="Calibri"/>
                <a:sym typeface="Calibri"/>
              </a:endParaRPr>
            </a:p>
          </p:txBody>
        </p:sp>
      </p:grpSp>
      <p:pic>
        <p:nvPicPr>
          <p:cNvPr id="3" name="diap7 ok">
            <a:hlinkClick r:id="" action="ppaction://media"/>
            <a:extLst>
              <a:ext uri="{FF2B5EF4-FFF2-40B4-BE49-F238E27FC236}">
                <a16:creationId xmlns:a16="http://schemas.microsoft.com/office/drawing/2014/main" id="{A140E921-EF02-0280-D66A-5DF19DE97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74762" y="792252"/>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43000"/>
    </mc:Choice>
    <mc:Fallback xmlns="">
      <p:transition advClick="0" advTm="1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0" y="3082409"/>
            <a:ext cx="1233062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000" b="1">
                <a:solidFill>
                  <a:schemeClr val="dk1"/>
                </a:solidFill>
                <a:latin typeface="Times New Roman"/>
                <a:ea typeface="Times New Roman"/>
                <a:cs typeface="Times New Roman"/>
                <a:sym typeface="Times New Roman"/>
              </a:rPr>
              <a:t>CAPÍTULO 2. PLANTEAMIENTO DEL PROYECTO</a:t>
            </a:r>
            <a:endParaRPr sz="4000">
              <a:solidFill>
                <a:schemeClr val="dk1"/>
              </a:solidFill>
              <a:latin typeface="Calibri"/>
              <a:ea typeface="Calibri"/>
              <a:cs typeface="Calibri"/>
              <a:sym typeface="Calibri"/>
            </a:endParaRPr>
          </a:p>
        </p:txBody>
      </p:sp>
      <p:pic>
        <p:nvPicPr>
          <p:cNvPr id="199" name="Google Shape;199;p8"/>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pic>
        <p:nvPicPr>
          <p:cNvPr id="3" name="Diap 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0510" y="132656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4000"/>
    </mc:Choice>
    <mc:Fallback xmlns="">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9"/>
          <p:cNvPicPr preferRelativeResize="0"/>
          <p:nvPr/>
        </p:nvPicPr>
        <p:blipFill rotWithShape="1">
          <a:blip r:embed="rId5">
            <a:alphaModFix/>
          </a:blip>
          <a:srcRect l="21669" r="23906"/>
          <a:stretch/>
        </p:blipFill>
        <p:spPr>
          <a:xfrm>
            <a:off x="166254" y="365124"/>
            <a:ext cx="1520042" cy="1571038"/>
          </a:xfrm>
          <a:prstGeom prst="rect">
            <a:avLst/>
          </a:prstGeom>
          <a:noFill/>
          <a:ln>
            <a:noFill/>
          </a:ln>
        </p:spPr>
      </p:pic>
      <p:sp>
        <p:nvSpPr>
          <p:cNvPr id="206" name="Google Shape;206;p9"/>
          <p:cNvSpPr/>
          <p:nvPr/>
        </p:nvSpPr>
        <p:spPr>
          <a:xfrm>
            <a:off x="7097160" y="2443637"/>
            <a:ext cx="288600" cy="3615900"/>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07" name="Google Shape;207;p9"/>
          <p:cNvSpPr/>
          <p:nvPr/>
        </p:nvSpPr>
        <p:spPr>
          <a:xfrm>
            <a:off x="7097159" y="2443625"/>
            <a:ext cx="91500" cy="2250300"/>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08" name="Google Shape;208;p9"/>
          <p:cNvSpPr/>
          <p:nvPr/>
        </p:nvSpPr>
        <p:spPr>
          <a:xfrm>
            <a:off x="7097160" y="2443637"/>
            <a:ext cx="288495" cy="884719"/>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09" name="Google Shape;209;p9"/>
          <p:cNvSpPr/>
          <p:nvPr/>
        </p:nvSpPr>
        <p:spPr>
          <a:xfrm>
            <a:off x="5539284" y="1078092"/>
            <a:ext cx="2327197" cy="403893"/>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487AA8"/>
            </a:solidFill>
            <a:prstDash val="solid"/>
            <a:miter lim="800000"/>
            <a:headEnd type="none" w="sm" len="sm"/>
            <a:tailEnd type="none" w="sm" len="sm"/>
          </a:ln>
        </p:spPr>
      </p:sp>
      <p:sp>
        <p:nvSpPr>
          <p:cNvPr id="210" name="Google Shape;210;p9"/>
          <p:cNvSpPr/>
          <p:nvPr/>
        </p:nvSpPr>
        <p:spPr>
          <a:xfrm>
            <a:off x="4769963" y="2443637"/>
            <a:ext cx="288495" cy="3615810"/>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11" name="Google Shape;211;p9"/>
          <p:cNvSpPr/>
          <p:nvPr/>
        </p:nvSpPr>
        <p:spPr>
          <a:xfrm>
            <a:off x="4769963" y="2443637"/>
            <a:ext cx="288495" cy="2250265"/>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12" name="Google Shape;212;p9"/>
          <p:cNvSpPr/>
          <p:nvPr/>
        </p:nvSpPr>
        <p:spPr>
          <a:xfrm>
            <a:off x="4769963" y="2443637"/>
            <a:ext cx="288495" cy="884719"/>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13" name="Google Shape;213;p9"/>
          <p:cNvSpPr/>
          <p:nvPr/>
        </p:nvSpPr>
        <p:spPr>
          <a:xfrm>
            <a:off x="5493564" y="1078092"/>
            <a:ext cx="91440" cy="403893"/>
          </a:xfrm>
          <a:custGeom>
            <a:avLst/>
            <a:gdLst/>
            <a:ahLst/>
            <a:cxnLst/>
            <a:rect l="l" t="t" r="r" b="b"/>
            <a:pathLst>
              <a:path w="120000" h="120000" extrusionOk="0">
                <a:moveTo>
                  <a:pt x="60000" y="0"/>
                </a:moveTo>
                <a:lnTo>
                  <a:pt x="60000" y="120000"/>
                </a:lnTo>
              </a:path>
            </a:pathLst>
          </a:custGeom>
          <a:noFill/>
          <a:ln w="12700" cap="flat" cmpd="sng">
            <a:solidFill>
              <a:srgbClr val="487AA8"/>
            </a:solidFill>
            <a:prstDash val="solid"/>
            <a:miter lim="800000"/>
            <a:headEnd type="none" w="sm" len="sm"/>
            <a:tailEnd type="none" w="sm" len="sm"/>
          </a:ln>
        </p:spPr>
      </p:sp>
      <p:sp>
        <p:nvSpPr>
          <p:cNvPr id="214" name="Google Shape;214;p9"/>
          <p:cNvSpPr/>
          <p:nvPr/>
        </p:nvSpPr>
        <p:spPr>
          <a:xfrm>
            <a:off x="2442766" y="2443637"/>
            <a:ext cx="288495" cy="884719"/>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15" name="Google Shape;215;p9"/>
          <p:cNvSpPr/>
          <p:nvPr/>
        </p:nvSpPr>
        <p:spPr>
          <a:xfrm>
            <a:off x="3212087" y="1078092"/>
            <a:ext cx="2327197" cy="403893"/>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487AA8"/>
            </a:solidFill>
            <a:prstDash val="solid"/>
            <a:miter lim="800000"/>
            <a:headEnd type="none" w="sm" len="sm"/>
            <a:tailEnd type="none" w="sm" len="sm"/>
          </a:ln>
        </p:spPr>
      </p:sp>
      <p:sp>
        <p:nvSpPr>
          <p:cNvPr id="216" name="Google Shape;216;p9"/>
          <p:cNvSpPr/>
          <p:nvPr/>
        </p:nvSpPr>
        <p:spPr>
          <a:xfrm>
            <a:off x="4577632" y="116440"/>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p:nvPr/>
        </p:nvSpPr>
        <p:spPr>
          <a:xfrm>
            <a:off x="4577632" y="116440"/>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b="1">
                <a:solidFill>
                  <a:schemeClr val="lt1"/>
                </a:solidFill>
                <a:latin typeface="Times"/>
                <a:ea typeface="Times"/>
                <a:cs typeface="Times"/>
                <a:sym typeface="Times"/>
              </a:rPr>
              <a:t>Delimitación del Problema</a:t>
            </a:r>
            <a:endParaRPr/>
          </a:p>
        </p:txBody>
      </p:sp>
      <p:sp>
        <p:nvSpPr>
          <p:cNvPr id="218" name="Google Shape;218;p9"/>
          <p:cNvSpPr/>
          <p:nvPr/>
        </p:nvSpPr>
        <p:spPr>
          <a:xfrm>
            <a:off x="2250435" y="1481986"/>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txBox="1"/>
          <p:nvPr/>
        </p:nvSpPr>
        <p:spPr>
          <a:xfrm>
            <a:off x="2250435" y="1481986"/>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Problema General</a:t>
            </a:r>
            <a:endParaRPr/>
          </a:p>
        </p:txBody>
      </p:sp>
      <p:sp>
        <p:nvSpPr>
          <p:cNvPr id="220" name="Google Shape;220;p9"/>
          <p:cNvSpPr/>
          <p:nvPr/>
        </p:nvSpPr>
        <p:spPr>
          <a:xfrm>
            <a:off x="2731261" y="2847531"/>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txBox="1"/>
          <p:nvPr/>
        </p:nvSpPr>
        <p:spPr>
          <a:xfrm>
            <a:off x="2731261" y="2847531"/>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Crecimiento de la violencia en el país.</a:t>
            </a:r>
            <a:endParaRPr/>
          </a:p>
        </p:txBody>
      </p:sp>
      <p:sp>
        <p:nvSpPr>
          <p:cNvPr id="222" name="Google Shape;222;p9"/>
          <p:cNvSpPr/>
          <p:nvPr/>
        </p:nvSpPr>
        <p:spPr>
          <a:xfrm>
            <a:off x="4577632" y="1481986"/>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txBox="1"/>
          <p:nvPr/>
        </p:nvSpPr>
        <p:spPr>
          <a:xfrm>
            <a:off x="4577632" y="1481986"/>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Problema Específico</a:t>
            </a:r>
            <a:endParaRPr/>
          </a:p>
        </p:txBody>
      </p:sp>
      <p:sp>
        <p:nvSpPr>
          <p:cNvPr id="224" name="Google Shape;224;p9"/>
          <p:cNvSpPr/>
          <p:nvPr/>
        </p:nvSpPr>
        <p:spPr>
          <a:xfrm>
            <a:off x="5058458" y="2847531"/>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5058458" y="4213077"/>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txBox="1"/>
          <p:nvPr/>
        </p:nvSpPr>
        <p:spPr>
          <a:xfrm>
            <a:off x="5066621" y="2847527"/>
            <a:ext cx="1923300" cy="961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Convivencia cotidiana con la violencia</a:t>
            </a:r>
            <a:endParaRPr/>
          </a:p>
        </p:txBody>
      </p:sp>
      <p:sp>
        <p:nvSpPr>
          <p:cNvPr id="227" name="Google Shape;227;p9"/>
          <p:cNvSpPr/>
          <p:nvPr/>
        </p:nvSpPr>
        <p:spPr>
          <a:xfrm>
            <a:off x="5058458" y="5578622"/>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txBox="1"/>
          <p:nvPr/>
        </p:nvSpPr>
        <p:spPr>
          <a:xfrm>
            <a:off x="5071858" y="4213072"/>
            <a:ext cx="1923300" cy="961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Normalización de la violencia</a:t>
            </a:r>
            <a:endParaRPr/>
          </a:p>
        </p:txBody>
      </p:sp>
      <p:sp>
        <p:nvSpPr>
          <p:cNvPr id="229" name="Google Shape;229;p9"/>
          <p:cNvSpPr/>
          <p:nvPr/>
        </p:nvSpPr>
        <p:spPr>
          <a:xfrm>
            <a:off x="6904830" y="1481986"/>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txBox="1"/>
          <p:nvPr/>
        </p:nvSpPr>
        <p:spPr>
          <a:xfrm>
            <a:off x="6904830" y="1481986"/>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Problema Concreto</a:t>
            </a:r>
            <a:endParaRPr/>
          </a:p>
        </p:txBody>
      </p:sp>
      <p:sp>
        <p:nvSpPr>
          <p:cNvPr id="231" name="Google Shape;231;p9"/>
          <p:cNvSpPr/>
          <p:nvPr/>
        </p:nvSpPr>
        <p:spPr>
          <a:xfrm>
            <a:off x="7401980" y="2847527"/>
            <a:ext cx="1923300" cy="9618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txBox="1"/>
          <p:nvPr/>
        </p:nvSpPr>
        <p:spPr>
          <a:xfrm>
            <a:off x="7401980" y="2847452"/>
            <a:ext cx="1923300" cy="961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Idea de incapacidad de hacer frente a la violencia</a:t>
            </a:r>
            <a:endParaRPr/>
          </a:p>
        </p:txBody>
      </p:sp>
      <p:sp>
        <p:nvSpPr>
          <p:cNvPr id="233" name="Google Shape;233;p9"/>
          <p:cNvSpPr/>
          <p:nvPr/>
        </p:nvSpPr>
        <p:spPr>
          <a:xfrm>
            <a:off x="7385655" y="5578622"/>
            <a:ext cx="1923303" cy="961651"/>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txBox="1"/>
          <p:nvPr/>
        </p:nvSpPr>
        <p:spPr>
          <a:xfrm>
            <a:off x="7385655" y="5578622"/>
            <a:ext cx="1923303" cy="961651"/>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La lectura no se ubica como herramienta para la paz</a:t>
            </a:r>
            <a:endParaRPr/>
          </a:p>
        </p:txBody>
      </p:sp>
      <p:sp>
        <p:nvSpPr>
          <p:cNvPr id="235" name="Google Shape;235;p9"/>
          <p:cNvSpPr/>
          <p:nvPr/>
        </p:nvSpPr>
        <p:spPr>
          <a:xfrm>
            <a:off x="2731257" y="4135036"/>
            <a:ext cx="1923300" cy="9618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txBox="1"/>
          <p:nvPr/>
        </p:nvSpPr>
        <p:spPr>
          <a:xfrm>
            <a:off x="2741761" y="4135031"/>
            <a:ext cx="1923300" cy="961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Decremento de lectores</a:t>
            </a:r>
            <a:endParaRPr/>
          </a:p>
        </p:txBody>
      </p:sp>
      <p:sp>
        <p:nvSpPr>
          <p:cNvPr id="237" name="Google Shape;237;p9"/>
          <p:cNvSpPr/>
          <p:nvPr/>
        </p:nvSpPr>
        <p:spPr>
          <a:xfrm>
            <a:off x="2442675" y="3328344"/>
            <a:ext cx="288600" cy="1365600"/>
          </a:xfrm>
          <a:custGeom>
            <a:avLst/>
            <a:gdLst/>
            <a:ahLst/>
            <a:cxnLst/>
            <a:rect l="l" t="t" r="r" b="b"/>
            <a:pathLst>
              <a:path w="120000" h="120000" extrusionOk="0">
                <a:moveTo>
                  <a:pt x="0" y="0"/>
                </a:moveTo>
                <a:lnTo>
                  <a:pt x="0" y="120000"/>
                </a:lnTo>
                <a:lnTo>
                  <a:pt x="120000" y="120000"/>
                </a:lnTo>
              </a:path>
            </a:pathLst>
          </a:custGeom>
          <a:noFill/>
          <a:ln w="12700" cap="flat" cmpd="sng">
            <a:solidFill>
              <a:srgbClr val="528CBE"/>
            </a:solidFill>
            <a:prstDash val="solid"/>
            <a:miter lim="800000"/>
            <a:headEnd type="none" w="sm" len="sm"/>
            <a:tailEnd type="none" w="sm" len="sm"/>
          </a:ln>
        </p:spPr>
      </p:sp>
      <p:sp>
        <p:nvSpPr>
          <p:cNvPr id="238" name="Google Shape;238;p9"/>
          <p:cNvSpPr txBox="1"/>
          <p:nvPr/>
        </p:nvSpPr>
        <p:spPr>
          <a:xfrm>
            <a:off x="5058458" y="5578622"/>
            <a:ext cx="1923300" cy="961800"/>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Times"/>
              <a:buNone/>
            </a:pPr>
            <a:r>
              <a:rPr lang="es-ES" sz="1800">
                <a:solidFill>
                  <a:schemeClr val="lt1"/>
                </a:solidFill>
                <a:latin typeface="Times"/>
                <a:ea typeface="Times"/>
                <a:cs typeface="Times"/>
                <a:sym typeface="Times"/>
              </a:rPr>
              <a:t>Decremento de compresión lectora (disminución de capacidad crítica)</a:t>
            </a:r>
            <a:endParaRPr/>
          </a:p>
        </p:txBody>
      </p:sp>
      <p:pic>
        <p:nvPicPr>
          <p:cNvPr id="2" name="Diap 8">
            <a:hlinkClick r:id="" action="ppaction://media"/>
            <a:extLst>
              <a:ext uri="{FF2B5EF4-FFF2-40B4-BE49-F238E27FC236}">
                <a16:creationId xmlns:a16="http://schemas.microsoft.com/office/drawing/2014/main" id="{4D76BAF6-3719-C647-DACF-27087FFB28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0498" y="116517"/>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61000"/>
    </mc:Choice>
    <mc:Fallback xmlns="">
      <p:transition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TotalTime>
  <Words>1949</Words>
  <Application>Microsoft Office PowerPoint</Application>
  <PresentationFormat>Panorámica</PresentationFormat>
  <Paragraphs>181</Paragraphs>
  <Slides>24</Slides>
  <Notes>24</Notes>
  <HiddenSlides>0</HiddenSlides>
  <MMClips>17</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Times</vt:lpstr>
      <vt:lpstr>Times New Roman</vt:lpstr>
      <vt:lpstr>Tema de Office</vt:lpstr>
      <vt:lpstr>Presentación de PowerPoint</vt:lpstr>
      <vt:lpstr>CAPÍTULO 1. MARCO REFERENCIAL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Administrador</dc:creator>
  <cp:lastModifiedBy>Flores Badillo Herlinda</cp:lastModifiedBy>
  <cp:revision>135</cp:revision>
  <dcterms:created xsi:type="dcterms:W3CDTF">2023-06-13T19:26:21Z</dcterms:created>
  <dcterms:modified xsi:type="dcterms:W3CDTF">2023-09-25T18:47:46Z</dcterms:modified>
</cp:coreProperties>
</file>