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7" r:id="rId3"/>
    <p:sldId id="268" r:id="rId4"/>
    <p:sldId id="257" r:id="rId5"/>
    <p:sldId id="259" r:id="rId6"/>
    <p:sldId id="260" r:id="rId7"/>
    <p:sldId id="261" r:id="rId8"/>
    <p:sldId id="262" r:id="rId9"/>
    <p:sldId id="269" r:id="rId10"/>
    <p:sldId id="263" r:id="rId11"/>
    <p:sldId id="264" r:id="rId12"/>
    <p:sldId id="265" r:id="rId13"/>
    <p:sldId id="266" r:id="rId14"/>
    <p:sldId id="270" r:id="rId15"/>
    <p:sldId id="271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12/10/2017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12/10/2017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accent1"/>
          </a:soli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20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8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6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hyperlink" Target="https://lasillarota.com/especialeslsr/ninos-y-adolescentes-bajo-el-" TargetMode="External"/><Relationship Id="rId4" Type="http://schemas.openxmlformats.org/officeDocument/2006/relationships/hyperlink" Target="http://www.who.int/maternal_child_adolescent/topics/adolesce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hyperlink" Target="https://observatorio.librosmexico.mx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hyperlink" Target="http://www.letrasdechile.cl/Joomla/index.php/ensayos-" TargetMode="External"/><Relationship Id="rId4" Type="http://schemas.openxmlformats.org/officeDocument/2006/relationships/hyperlink" Target="https://cursos.aiu.edu/Desarrollo%20Humano%20II%20Adolescencia/P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51012" y="0"/>
            <a:ext cx="8676222" cy="2318197"/>
          </a:xfrm>
        </p:spPr>
        <p:txBody>
          <a:bodyPr/>
          <a:lstStyle/>
          <a:p>
            <a:r>
              <a:rPr lang="es-MX" sz="3600" b="1" cap="none" dirty="0">
                <a:effectLst/>
              </a:rPr>
              <a:t>Promoción de la lectura en jóvenes en situación de violencia</a:t>
            </a:r>
            <a:r>
              <a:rPr lang="es-MX" dirty="0">
                <a:effectLst/>
              </a:rPr>
              <a:t/>
            </a:r>
            <a:br>
              <a:rPr lang="es-MX" dirty="0">
                <a:effectLst/>
              </a:rPr>
            </a:br>
            <a:endParaRPr lang="es-MX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47215" y="1735429"/>
            <a:ext cx="8676222" cy="1522926"/>
          </a:xfrm>
        </p:spPr>
        <p:txBody>
          <a:bodyPr>
            <a:normAutofit/>
          </a:bodyPr>
          <a:lstStyle/>
          <a:p>
            <a:pPr algn="just"/>
            <a:r>
              <a:rPr lang="es-MX" sz="3200" cap="none" dirty="0" smtClean="0"/>
              <a:t>Autor: Iris Guadalupe Ruiz Martínez</a:t>
            </a:r>
          </a:p>
          <a:p>
            <a:pPr algn="just"/>
            <a:r>
              <a:rPr lang="es-MX" sz="3200" cap="none" dirty="0" smtClean="0"/>
              <a:t>Tutor: María Cristina Díaz González</a:t>
            </a:r>
            <a:endParaRPr lang="es-MX" sz="3200" cap="none" dirty="0"/>
          </a:p>
        </p:txBody>
      </p:sp>
      <p:sp>
        <p:nvSpPr>
          <p:cNvPr id="4" name="CuadroTexto 3"/>
          <p:cNvSpPr txBox="1"/>
          <p:nvPr/>
        </p:nvSpPr>
        <p:spPr>
          <a:xfrm>
            <a:off x="1584102" y="3400023"/>
            <a:ext cx="1031597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800" dirty="0" smtClean="0"/>
              <a:t>Este proyecto busca fomentar la lectura en jóvenes que se encuentran en rehabilitación por el abuso de alguna sustancia nociva, a través de la identificación que puedan generar con textos en forma de cuento, novela gráfica y poesía.</a:t>
            </a:r>
            <a:endParaRPr lang="es-MX" sz="28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63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350"/>
    </mc:Choice>
    <mc:Fallback>
      <p:transition spd="slow" advTm="37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04" y="360608"/>
            <a:ext cx="11818763" cy="595004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101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076"/>
    </mc:Choice>
    <mc:Fallback>
      <p:transition spd="slow" advTm="530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665672" y="519448"/>
            <a:ext cx="4177562" cy="433589"/>
          </a:xfrm>
        </p:spPr>
        <p:txBody>
          <a:bodyPr>
            <a:normAutofit fontScale="90000"/>
          </a:bodyPr>
          <a:lstStyle/>
          <a:p>
            <a:pPr algn="ctr"/>
            <a:r>
              <a:rPr lang="es-MX" cap="none" dirty="0" smtClean="0"/>
              <a:t>Programación de actividades</a:t>
            </a:r>
            <a:endParaRPr lang="es-MX" cap="none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914" y="1210023"/>
            <a:ext cx="10792494" cy="513926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192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87"/>
    </mc:Choice>
    <mc:Fallback>
      <p:transition spd="slow" advTm="17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643" y="756385"/>
            <a:ext cx="10061188" cy="539971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52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60"/>
    </mc:Choice>
    <mc:Fallback>
      <p:transition spd="slow" advTm="117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1413" y="184597"/>
            <a:ext cx="2979826" cy="781318"/>
          </a:xfrm>
        </p:spPr>
        <p:txBody>
          <a:bodyPr/>
          <a:lstStyle/>
          <a:p>
            <a:r>
              <a:rPr lang="es-MX" cap="none" dirty="0" smtClean="0"/>
              <a:t>Referencias</a:t>
            </a:r>
            <a:endParaRPr lang="es-MX" cap="none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60608" y="1275008"/>
            <a:ext cx="11011437" cy="5241701"/>
          </a:xfrm>
        </p:spPr>
        <p:txBody>
          <a:bodyPr>
            <a:normAutofit/>
          </a:bodyPr>
          <a:lstStyle/>
          <a:p>
            <a:pPr hangingPunct="0"/>
            <a:r>
              <a:rPr lang="es-MX" sz="2400" cap="none" dirty="0">
                <a:effectLst/>
              </a:rPr>
              <a:t>Organización Mundial de la Salud (2017) “Desarrollo en la </a:t>
            </a:r>
            <a:r>
              <a:rPr lang="es-MX" sz="2400" cap="none" dirty="0" smtClean="0">
                <a:effectLst/>
              </a:rPr>
              <a:t>	adolescencia</a:t>
            </a:r>
            <a:r>
              <a:rPr lang="es-MX" sz="2400" cap="none" dirty="0">
                <a:effectLst/>
              </a:rPr>
              <a:t>” en </a:t>
            </a:r>
            <a:r>
              <a:rPr lang="es-MX" sz="2400" i="1" cap="none" dirty="0">
                <a:effectLst/>
              </a:rPr>
              <a:t>Salud de la </a:t>
            </a:r>
            <a:r>
              <a:rPr lang="es-MX" sz="2400" i="1" cap="none" dirty="0" smtClean="0">
                <a:effectLst/>
              </a:rPr>
              <a:t>madre</a:t>
            </a:r>
            <a:r>
              <a:rPr lang="es-MX" sz="2400" i="1" cap="none" dirty="0">
                <a:effectLst/>
              </a:rPr>
              <a:t>, el recién nacido, del niño </a:t>
            </a:r>
            <a:r>
              <a:rPr lang="es-MX" sz="2400" i="1" cap="none" dirty="0" smtClean="0">
                <a:effectLst/>
              </a:rPr>
              <a:t>	y </a:t>
            </a:r>
            <a:r>
              <a:rPr lang="es-MX" sz="2400" i="1" cap="none" dirty="0">
                <a:effectLst/>
              </a:rPr>
              <a:t>del </a:t>
            </a:r>
            <a:r>
              <a:rPr lang="es-MX" sz="2400" i="1" cap="none" dirty="0" smtClean="0">
                <a:effectLst/>
              </a:rPr>
              <a:t>	adolescente</a:t>
            </a:r>
            <a:r>
              <a:rPr lang="es-MX" sz="2400" i="1" cap="none" dirty="0">
                <a:effectLst/>
              </a:rPr>
              <a:t>. </a:t>
            </a:r>
            <a:r>
              <a:rPr lang="es-MX" sz="2400" cap="none" dirty="0">
                <a:effectLst/>
              </a:rPr>
              <a:t>Consultado el 30 de octubre de 2017. </a:t>
            </a:r>
            <a:r>
              <a:rPr lang="es-MX" sz="2400" cap="none" dirty="0" smtClean="0">
                <a:effectLst/>
              </a:rPr>
              <a:t>	</a:t>
            </a:r>
            <a:r>
              <a:rPr lang="es-MX" sz="2400" cap="none" dirty="0" smtClean="0">
                <a:effectLst/>
                <a:hlinkClick r:id="rId4"/>
              </a:rPr>
              <a:t>http</a:t>
            </a:r>
            <a:r>
              <a:rPr lang="es-MX" sz="2400" cap="none" dirty="0">
                <a:effectLst/>
                <a:hlinkClick r:id="rId4"/>
              </a:rPr>
              <a:t>://</a:t>
            </a:r>
            <a:r>
              <a:rPr lang="es-MX" sz="2400" cap="none" dirty="0" smtClean="0">
                <a:effectLst/>
                <a:hlinkClick r:id="rId4"/>
              </a:rPr>
              <a:t>www.who.int/maternal_child_adolescent/topics/adolesce</a:t>
            </a:r>
            <a:r>
              <a:rPr lang="es-MX" sz="2400" cap="none" dirty="0" smtClean="0">
                <a:effectLst/>
              </a:rPr>
              <a:t>	</a:t>
            </a:r>
            <a:r>
              <a:rPr lang="es-MX" sz="2400" cap="none" dirty="0" err="1" smtClean="0">
                <a:effectLst/>
              </a:rPr>
              <a:t>nce</a:t>
            </a:r>
            <a:r>
              <a:rPr lang="es-MX" sz="2400" cap="none" dirty="0" smtClean="0">
                <a:effectLst/>
              </a:rPr>
              <a:t>/</a:t>
            </a:r>
            <a:r>
              <a:rPr lang="es-MX" sz="2400" cap="none" dirty="0" err="1" smtClean="0">
                <a:effectLst/>
              </a:rPr>
              <a:t>dev</a:t>
            </a:r>
            <a:r>
              <a:rPr lang="es-MX" sz="2400" cap="none" dirty="0" smtClean="0">
                <a:effectLst/>
              </a:rPr>
              <a:t>/es</a:t>
            </a:r>
            <a:r>
              <a:rPr lang="es-MX" sz="2400" cap="none" dirty="0">
                <a:effectLst/>
              </a:rPr>
              <a:t>/</a:t>
            </a:r>
          </a:p>
          <a:p>
            <a:pPr hangingPunct="0"/>
            <a:r>
              <a:rPr lang="es-MX" sz="2400" cap="none" dirty="0">
                <a:effectLst/>
              </a:rPr>
              <a:t>Salazar, P. (2017) “Niños y adolescentes, bajo el yugo del crimen </a:t>
            </a:r>
            <a:r>
              <a:rPr lang="es-MX" sz="2400" cap="none" dirty="0" smtClean="0">
                <a:effectLst/>
              </a:rPr>
              <a:t>	organizado</a:t>
            </a:r>
            <a:r>
              <a:rPr lang="es-MX" sz="2400" cap="none" dirty="0">
                <a:effectLst/>
              </a:rPr>
              <a:t>: CIDH”. </a:t>
            </a:r>
            <a:r>
              <a:rPr lang="es-MX" sz="2400" cap="none" dirty="0" smtClean="0">
                <a:effectLst/>
              </a:rPr>
              <a:t>Consultado </a:t>
            </a:r>
            <a:r>
              <a:rPr lang="es-MX" sz="2400" cap="none" dirty="0">
                <a:effectLst/>
              </a:rPr>
              <a:t>el 30 de octubre de 2017. </a:t>
            </a:r>
            <a:r>
              <a:rPr lang="es-MX" sz="2400" cap="none" dirty="0" smtClean="0">
                <a:effectLst/>
              </a:rPr>
              <a:t>	</a:t>
            </a:r>
            <a:r>
              <a:rPr lang="es-MX" sz="2400" u="sng" cap="none" dirty="0" smtClean="0">
                <a:effectLst/>
                <a:hlinkClick r:id="rId5"/>
              </a:rPr>
              <a:t>https</a:t>
            </a:r>
            <a:r>
              <a:rPr lang="es-MX" sz="2400" u="sng" cap="none" dirty="0">
                <a:effectLst/>
                <a:hlinkClick r:id="rId5"/>
              </a:rPr>
              <a:t>://</a:t>
            </a:r>
            <a:r>
              <a:rPr lang="es-MX" sz="2400" u="sng" cap="none" dirty="0" smtClean="0">
                <a:effectLst/>
                <a:hlinkClick r:id="rId5"/>
              </a:rPr>
              <a:t>lasillarota.com/especialeslsr/ninos-y-</a:t>
            </a:r>
            <a:r>
              <a:rPr lang="es-MX" sz="2400" cap="none" dirty="0" smtClean="0">
                <a:effectLst/>
                <a:hlinkClick r:id="rId5"/>
              </a:rPr>
              <a:t>adolescentes-bajo-el-</a:t>
            </a:r>
            <a:r>
              <a:rPr lang="es-MX" sz="2400" cap="none" dirty="0" smtClean="0">
                <a:effectLst/>
              </a:rPr>
              <a:t>	yugo-del-crimen-organizado-</a:t>
            </a:r>
            <a:r>
              <a:rPr lang="es-MX" sz="2400" cap="none" dirty="0" err="1" smtClean="0">
                <a:effectLst/>
              </a:rPr>
              <a:t>cidh</a:t>
            </a:r>
            <a:r>
              <a:rPr lang="es-MX" sz="2400" cap="none" dirty="0" smtClean="0">
                <a:effectLst/>
              </a:rPr>
              <a:t>/141721</a:t>
            </a:r>
            <a:endParaRPr lang="es-MX" sz="2400" cap="none" dirty="0">
              <a:effectLst/>
            </a:endParaRPr>
          </a:p>
          <a:p>
            <a:pPr hangingPunct="0"/>
            <a:r>
              <a:rPr lang="es-MX" sz="2400" cap="none" dirty="0">
                <a:effectLst/>
              </a:rPr>
              <a:t>Quintero, F. (2014) “En Cali implementan la lectura como una </a:t>
            </a:r>
            <a:r>
              <a:rPr lang="es-MX" sz="2400" cap="none" dirty="0" smtClean="0">
                <a:effectLst/>
              </a:rPr>
              <a:t>	terapia 	contra </a:t>
            </a:r>
            <a:r>
              <a:rPr lang="es-MX" sz="2400" cap="none" dirty="0">
                <a:effectLst/>
              </a:rPr>
              <a:t>el dolor” </a:t>
            </a:r>
            <a:r>
              <a:rPr lang="es-MX" sz="2400" cap="none" dirty="0" smtClean="0">
                <a:effectLst/>
              </a:rPr>
              <a:t>Consultado </a:t>
            </a:r>
            <a:r>
              <a:rPr lang="es-MX" sz="2400" cap="none" dirty="0">
                <a:effectLst/>
              </a:rPr>
              <a:t>el 29 de septiembre de </a:t>
            </a:r>
            <a:r>
              <a:rPr lang="es-MX" sz="2400" cap="none" dirty="0" smtClean="0">
                <a:effectLst/>
              </a:rPr>
              <a:t>2017</a:t>
            </a:r>
            <a:r>
              <a:rPr lang="es-MX" sz="2400" cap="none" dirty="0">
                <a:effectLst/>
              </a:rPr>
              <a:t>. </a:t>
            </a:r>
            <a:r>
              <a:rPr lang="es-MX" sz="2400" cap="none" dirty="0" smtClean="0">
                <a:effectLst/>
              </a:rPr>
              <a:t>	http</a:t>
            </a:r>
            <a:r>
              <a:rPr lang="es-MX" sz="2400" cap="none" dirty="0">
                <a:effectLst/>
              </a:rPr>
              <a:t>://</a:t>
            </a:r>
            <a:r>
              <a:rPr lang="es-MX" sz="2400" cap="none" dirty="0" smtClean="0">
                <a:effectLst/>
              </a:rPr>
              <a:t>www.eltiempo.com/archivo/documento/CMS-	13709883.</a:t>
            </a:r>
            <a:endParaRPr lang="es-MX" sz="2400" cap="none" dirty="0">
              <a:effectLst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263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19"/>
    </mc:Choice>
    <mc:Fallback>
      <p:transition spd="slow" advTm="119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06062" y="553792"/>
            <a:ext cx="11681138" cy="5855596"/>
          </a:xfrm>
        </p:spPr>
        <p:txBody>
          <a:bodyPr>
            <a:normAutofit/>
          </a:bodyPr>
          <a:lstStyle/>
          <a:p>
            <a:pPr algn="just" hangingPunct="0"/>
            <a:r>
              <a:rPr lang="es-MX" sz="2400" cap="none" dirty="0">
                <a:effectLst/>
              </a:rPr>
              <a:t>Universidad de Guadalajara. (2012) “Letras para volar” Consultado el 29 de </a:t>
            </a:r>
            <a:r>
              <a:rPr lang="es-MX" sz="2400" cap="none" dirty="0" smtClean="0">
                <a:effectLst/>
              </a:rPr>
              <a:t>	septiembre de 	2017</a:t>
            </a:r>
            <a:r>
              <a:rPr lang="es-MX" sz="2400" cap="none" dirty="0">
                <a:effectLst/>
              </a:rPr>
              <a:t>. </a:t>
            </a:r>
            <a:r>
              <a:rPr lang="es-MX" sz="2400" cap="none" dirty="0" smtClean="0">
                <a:effectLst/>
              </a:rPr>
              <a:t>http</a:t>
            </a:r>
            <a:r>
              <a:rPr lang="es-MX" sz="2400" cap="none" dirty="0">
                <a:effectLst/>
              </a:rPr>
              <a:t>://letrasparavolar.org/programa/</a:t>
            </a:r>
          </a:p>
          <a:p>
            <a:pPr algn="just" hangingPunct="0"/>
            <a:r>
              <a:rPr lang="es-MX" sz="2400" cap="none" dirty="0">
                <a:effectLst/>
              </a:rPr>
              <a:t>Secretaría de Cultura (2017) “Programa de Fomento para el libro y la </a:t>
            </a:r>
            <a:r>
              <a:rPr lang="es-MX" sz="2400" cap="none" dirty="0" smtClean="0">
                <a:effectLst/>
              </a:rPr>
              <a:t>	lectura </a:t>
            </a:r>
            <a:r>
              <a:rPr lang="es-MX" sz="2400" cap="none" dirty="0">
                <a:effectLst/>
              </a:rPr>
              <a:t>2016-2018”. </a:t>
            </a:r>
            <a:r>
              <a:rPr lang="es-MX" sz="2400" cap="none" dirty="0" smtClean="0">
                <a:effectLst/>
              </a:rPr>
              <a:t>	Consultado </a:t>
            </a:r>
            <a:r>
              <a:rPr lang="es-MX" sz="2400" cap="none" dirty="0">
                <a:effectLst/>
              </a:rPr>
              <a:t>el 30 de octubre de 2017. </a:t>
            </a:r>
            <a:r>
              <a:rPr lang="es-MX" sz="2400" cap="none" dirty="0" smtClean="0">
                <a:effectLst/>
              </a:rPr>
              <a:t>		</a:t>
            </a:r>
            <a:r>
              <a:rPr lang="es-MX" sz="2400" cap="none" dirty="0" smtClean="0">
                <a:effectLst/>
                <a:hlinkClick r:id="rId4"/>
              </a:rPr>
              <a:t>https</a:t>
            </a:r>
            <a:r>
              <a:rPr lang="es-MX" sz="2400" cap="none" dirty="0">
                <a:effectLst/>
                <a:hlinkClick r:id="rId4"/>
              </a:rPr>
              <a:t>://observatorio.librosmexico.mx</a:t>
            </a:r>
            <a:r>
              <a:rPr lang="es-MX" sz="2400" cap="none" dirty="0" smtClean="0">
                <a:effectLst/>
                <a:hlinkClick r:id="rId4"/>
              </a:rPr>
              <a:t>/</a:t>
            </a:r>
            <a:endParaRPr lang="es-MX" sz="2400" cap="none" dirty="0" smtClean="0">
              <a:effectLst/>
            </a:endParaRPr>
          </a:p>
          <a:p>
            <a:pPr algn="just" hangingPunct="0"/>
            <a:r>
              <a:rPr lang="es-MX" sz="2400" cap="none" dirty="0" err="1">
                <a:effectLst/>
              </a:rPr>
              <a:t>Citlali</a:t>
            </a:r>
            <a:r>
              <a:rPr lang="es-MX" sz="2400" cap="none" dirty="0">
                <a:effectLst/>
              </a:rPr>
              <a:t>, R. G. (2016). La lectura como terapia alternativa en la recuperación </a:t>
            </a:r>
            <a:r>
              <a:rPr lang="es-MX" sz="2400" cap="none" dirty="0" smtClean="0">
                <a:effectLst/>
              </a:rPr>
              <a:t>	de </a:t>
            </a:r>
            <a:r>
              <a:rPr lang="es-MX" sz="2400" cap="none" dirty="0">
                <a:effectLst/>
              </a:rPr>
              <a:t>mujeres sobre	vivientes del cáncer (Protocolo, Especialización en </a:t>
            </a:r>
            <a:r>
              <a:rPr lang="es-MX" sz="2400" cap="none" dirty="0" smtClean="0">
                <a:effectLst/>
              </a:rPr>
              <a:t>	Promoción </a:t>
            </a:r>
            <a:r>
              <a:rPr lang="es-MX" sz="2400" cap="none" dirty="0">
                <a:effectLst/>
              </a:rPr>
              <a:t>de la </a:t>
            </a:r>
            <a:r>
              <a:rPr lang="es-MX" sz="2400" cap="none" dirty="0" err="1">
                <a:effectLst/>
              </a:rPr>
              <a:t>Lectu</a:t>
            </a:r>
            <a:r>
              <a:rPr lang="es-MX" sz="2400" cap="none" dirty="0">
                <a:effectLst/>
              </a:rPr>
              <a:t>	</a:t>
            </a:r>
            <a:r>
              <a:rPr lang="es-MX" sz="2400" cap="none" dirty="0" err="1">
                <a:effectLst/>
              </a:rPr>
              <a:t>ra</a:t>
            </a:r>
            <a:r>
              <a:rPr lang="es-MX" sz="2400" cap="none" dirty="0">
                <a:effectLst/>
              </a:rPr>
              <a:t>/Universidad Veracruzana, 2016) (pp. 1-24). </a:t>
            </a:r>
            <a:r>
              <a:rPr lang="es-MX" sz="2400" cap="none" dirty="0" smtClean="0">
                <a:effectLst/>
              </a:rPr>
              <a:t>	Xalapa</a:t>
            </a:r>
            <a:r>
              <a:rPr lang="es-MX" sz="2400" cap="none" dirty="0">
                <a:effectLst/>
              </a:rPr>
              <a:t>, Veracruz. 	</a:t>
            </a:r>
            <a:r>
              <a:rPr lang="es-MX" sz="2400" cap="none" dirty="0" err="1">
                <a:effectLst/>
              </a:rPr>
              <a:t>doi:https</a:t>
            </a:r>
            <a:r>
              <a:rPr lang="es-MX" sz="2400" cap="none" dirty="0">
                <a:effectLst/>
              </a:rPr>
              <a:t>://</a:t>
            </a:r>
            <a:r>
              <a:rPr lang="es-MX" sz="2400" cap="none" dirty="0" smtClean="0">
                <a:effectLst/>
              </a:rPr>
              <a:t>www.uv.mx/epl/files/2017/01/PROTOCOLO-	DE-INTERVENCION-</a:t>
            </a:r>
            <a:r>
              <a:rPr lang="es-MX" sz="2400" cap="none" dirty="0">
                <a:effectLst/>
              </a:rPr>
              <a:t>	CITLALI-RAMIREZ-PDF.pdf</a:t>
            </a:r>
          </a:p>
          <a:p>
            <a:pPr algn="just" hangingPunct="0"/>
            <a:r>
              <a:rPr lang="es-MX" sz="2400" cap="none" dirty="0">
                <a:effectLst/>
              </a:rPr>
              <a:t>Goleman, D. (1996) </a:t>
            </a:r>
            <a:r>
              <a:rPr lang="es-MX" sz="2400" i="1" cap="none" dirty="0">
                <a:effectLst/>
              </a:rPr>
              <a:t>Inteligencia Emocional</a:t>
            </a:r>
            <a:r>
              <a:rPr lang="es-MX" sz="2400" cap="none" dirty="0">
                <a:effectLst/>
              </a:rPr>
              <a:t>. Madrid: </a:t>
            </a:r>
            <a:r>
              <a:rPr lang="es-MX" sz="2400" cap="none" dirty="0" err="1">
                <a:effectLst/>
              </a:rPr>
              <a:t>Kairós</a:t>
            </a:r>
            <a:r>
              <a:rPr lang="es-MX" sz="2400" cap="none" dirty="0">
                <a:effectLst/>
              </a:rPr>
              <a:t>. 20-30pp.</a:t>
            </a:r>
          </a:p>
          <a:p>
            <a:pPr algn="just" hangingPunct="0"/>
            <a:r>
              <a:rPr lang="es-MX" sz="2400" cap="none" dirty="0" err="1">
                <a:effectLst/>
              </a:rPr>
              <a:t>Frager</a:t>
            </a:r>
            <a:r>
              <a:rPr lang="es-MX" sz="2400" cap="none" dirty="0">
                <a:effectLst/>
              </a:rPr>
              <a:t>, R. </a:t>
            </a:r>
            <a:r>
              <a:rPr lang="es-MX" sz="2400" cap="none" dirty="0" err="1">
                <a:effectLst/>
              </a:rPr>
              <a:t>Fadiman</a:t>
            </a:r>
            <a:r>
              <a:rPr lang="es-MX" sz="2400" cap="none" dirty="0">
                <a:effectLst/>
              </a:rPr>
              <a:t> J. (2008) “Carl Rogers y la perspectiva centrada en la </a:t>
            </a:r>
            <a:r>
              <a:rPr lang="es-MX" sz="2400" cap="none" dirty="0" smtClean="0">
                <a:effectLst/>
              </a:rPr>
              <a:t>	persona</a:t>
            </a:r>
            <a:r>
              <a:rPr lang="es-MX" sz="2400" cap="none" dirty="0">
                <a:effectLst/>
              </a:rPr>
              <a:t>” en </a:t>
            </a:r>
            <a:r>
              <a:rPr lang="es-MX" sz="2400" i="1" cap="none" dirty="0">
                <a:effectLst/>
              </a:rPr>
              <a:t>Teorías </a:t>
            </a:r>
            <a:r>
              <a:rPr lang="es-MX" sz="2400" i="1" cap="none" dirty="0" smtClean="0">
                <a:effectLst/>
              </a:rPr>
              <a:t>de </a:t>
            </a:r>
            <a:r>
              <a:rPr lang="es-MX" sz="2400" i="1" cap="none" dirty="0">
                <a:effectLst/>
              </a:rPr>
              <a:t>la personalidad.</a:t>
            </a:r>
            <a:r>
              <a:rPr lang="es-MX" sz="2400" cap="none" dirty="0">
                <a:effectLst/>
              </a:rPr>
              <a:t> México: </a:t>
            </a:r>
            <a:r>
              <a:rPr lang="es-MX" sz="2400" cap="none" dirty="0" err="1">
                <a:effectLst/>
              </a:rPr>
              <a:t>Alfaomega</a:t>
            </a:r>
            <a:r>
              <a:rPr lang="es-MX" sz="2400" cap="none" dirty="0">
                <a:effectLst/>
              </a:rPr>
              <a:t>. 412-455 pp</a:t>
            </a:r>
            <a:r>
              <a:rPr lang="es-MX" sz="2400" cap="none" dirty="0" smtClean="0">
                <a:effectLst/>
              </a:rPr>
              <a:t>.</a:t>
            </a:r>
          </a:p>
          <a:p>
            <a:pPr marL="0" indent="0" hangingPunct="0">
              <a:buNone/>
            </a:pPr>
            <a:endParaRPr lang="es-MX" cap="none" dirty="0">
              <a:effectLst/>
            </a:endParaRPr>
          </a:p>
          <a:p>
            <a:endParaRPr lang="es-MX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011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97"/>
    </mc:Choice>
    <mc:Fallback>
      <p:transition spd="slow" advTm="117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34850" y="631065"/>
            <a:ext cx="11075831" cy="5160135"/>
          </a:xfrm>
        </p:spPr>
        <p:txBody>
          <a:bodyPr>
            <a:normAutofit/>
          </a:bodyPr>
          <a:lstStyle/>
          <a:p>
            <a:pPr algn="just" hangingPunct="0"/>
            <a:r>
              <a:rPr lang="es-MX" sz="2400" cap="none" dirty="0" err="1">
                <a:effectLst/>
              </a:rPr>
              <a:t>Alvarez</a:t>
            </a:r>
            <a:r>
              <a:rPr lang="es-MX" sz="2400" cap="none" dirty="0">
                <a:effectLst/>
              </a:rPr>
              <a:t>-Solís, R. Vargas-Vallejo, M. (2002) </a:t>
            </a:r>
            <a:r>
              <a:rPr lang="es-MX" sz="2400" i="1" cap="none" dirty="0">
                <a:effectLst/>
              </a:rPr>
              <a:t>Violencia en la adolescencia</a:t>
            </a:r>
            <a:r>
              <a:rPr lang="es-MX" sz="2400" cap="none" dirty="0">
                <a:effectLst/>
              </a:rPr>
              <a:t>. </a:t>
            </a:r>
            <a:r>
              <a:rPr lang="es-MX" sz="2400" cap="none" dirty="0" smtClean="0">
                <a:effectLst/>
              </a:rPr>
              <a:t>	México</a:t>
            </a:r>
            <a:r>
              <a:rPr lang="es-MX" sz="2400" cap="none" dirty="0">
                <a:effectLst/>
              </a:rPr>
              <a:t>: Secretaría 	de Salud de Tabasco. </a:t>
            </a:r>
          </a:p>
          <a:p>
            <a:pPr algn="just" hangingPunct="0"/>
            <a:r>
              <a:rPr lang="es-MX" sz="2400" cap="none" dirty="0">
                <a:effectLst/>
              </a:rPr>
              <a:t>Menéndez, I. (2006) “Adolescencia y Violencia: ¿Crisis o Patología?” </a:t>
            </a:r>
            <a:r>
              <a:rPr lang="es-MX" sz="2400" cap="none" dirty="0" smtClean="0">
                <a:effectLst/>
              </a:rPr>
              <a:t>	Consultado </a:t>
            </a:r>
            <a:r>
              <a:rPr lang="es-MX" sz="2400" cap="none" dirty="0">
                <a:effectLst/>
              </a:rPr>
              <a:t>el 1º de </a:t>
            </a:r>
            <a:r>
              <a:rPr lang="es-MX" sz="2400" cap="none" dirty="0" smtClean="0">
                <a:effectLst/>
              </a:rPr>
              <a:t>noviembre </a:t>
            </a:r>
            <a:r>
              <a:rPr lang="es-MX" sz="2400" cap="none" dirty="0">
                <a:effectLst/>
              </a:rPr>
              <a:t>de 2017. </a:t>
            </a:r>
            <a:r>
              <a:rPr lang="es-MX" sz="2400" cap="none" dirty="0" smtClean="0">
                <a:effectLst/>
              </a:rPr>
              <a:t>	</a:t>
            </a:r>
            <a:r>
              <a:rPr lang="es-MX" sz="2400" cap="none" dirty="0" smtClean="0">
                <a:effectLst/>
                <a:hlinkClick r:id="rId4"/>
              </a:rPr>
              <a:t>https</a:t>
            </a:r>
            <a:r>
              <a:rPr lang="es-MX" sz="2400" cap="none" dirty="0">
                <a:effectLst/>
                <a:hlinkClick r:id="rId4"/>
              </a:rPr>
              <a:t>://</a:t>
            </a:r>
            <a:r>
              <a:rPr lang="es-MX" sz="2400" cap="none" dirty="0" smtClean="0">
                <a:effectLst/>
                <a:hlinkClick r:id="rId4"/>
              </a:rPr>
              <a:t>cursos.aiu.edu/Desarrollo%20Humano%20II%20Adolescencia/P</a:t>
            </a:r>
            <a:r>
              <a:rPr lang="es-MX" sz="2400" cap="none" dirty="0" smtClean="0">
                <a:effectLst/>
              </a:rPr>
              <a:t>	DF/Tema%205</a:t>
            </a:r>
            <a:r>
              <a:rPr lang="es-MX" sz="2400" cap="none" dirty="0">
                <a:effectLst/>
              </a:rPr>
              <a:t>	.</a:t>
            </a:r>
            <a:r>
              <a:rPr lang="es-MX" sz="2400" cap="none" dirty="0" err="1">
                <a:effectLst/>
              </a:rPr>
              <a:t>pdf</a:t>
            </a:r>
            <a:r>
              <a:rPr lang="es-MX" sz="2400" cap="none" dirty="0">
                <a:effectLst/>
              </a:rPr>
              <a:t>.</a:t>
            </a:r>
          </a:p>
          <a:p>
            <a:pPr algn="just" hangingPunct="0"/>
            <a:r>
              <a:rPr lang="es-MX" sz="2400" cap="none" dirty="0">
                <a:effectLst/>
              </a:rPr>
              <a:t>Rojo, G. (2008) “Terapia Ocupacional en el tratamiento de las </a:t>
            </a:r>
            <a:r>
              <a:rPr lang="es-MX" sz="2400" cap="none" dirty="0" smtClean="0">
                <a:effectLst/>
              </a:rPr>
              <a:t>	adicciones</a:t>
            </a:r>
            <a:r>
              <a:rPr lang="es-MX" sz="2400" cap="none" dirty="0">
                <a:effectLst/>
              </a:rPr>
              <a:t>” </a:t>
            </a:r>
            <a:r>
              <a:rPr lang="es-MX" sz="2400" i="1" cap="none" dirty="0" err="1">
                <a:effectLst/>
              </a:rPr>
              <a:t>Elsevier</a:t>
            </a:r>
            <a:r>
              <a:rPr lang="es-MX" sz="2400" i="1" cap="none" dirty="0">
                <a:effectLst/>
              </a:rPr>
              <a:t>, </a:t>
            </a:r>
            <a:r>
              <a:rPr lang="es-MX" sz="2400" cap="none" dirty="0">
                <a:effectLst/>
              </a:rPr>
              <a:t>(10). 88-	97.</a:t>
            </a:r>
          </a:p>
          <a:p>
            <a:pPr algn="just" hangingPunct="0"/>
            <a:r>
              <a:rPr lang="es-MX" sz="2400" cap="none" dirty="0" err="1">
                <a:effectLst/>
              </a:rPr>
              <a:t>Faunes</a:t>
            </a:r>
            <a:r>
              <a:rPr lang="es-MX" sz="2400" cap="none" dirty="0">
                <a:effectLst/>
              </a:rPr>
              <a:t>, M. (2009) “Literatura sanadora” Consultado el 1º de noviembre </a:t>
            </a:r>
            <a:r>
              <a:rPr lang="es-MX" sz="2400" cap="none" dirty="0" smtClean="0">
                <a:effectLst/>
              </a:rPr>
              <a:t>	de </a:t>
            </a:r>
            <a:r>
              <a:rPr lang="es-MX" sz="2400" cap="none" dirty="0">
                <a:effectLst/>
              </a:rPr>
              <a:t>2017. 	</a:t>
            </a:r>
            <a:r>
              <a:rPr lang="es-MX" sz="2400" cap="none" dirty="0">
                <a:effectLst/>
                <a:hlinkClick r:id="rId5"/>
              </a:rPr>
              <a:t>http://</a:t>
            </a:r>
            <a:r>
              <a:rPr lang="es-MX" sz="2400" cap="none" dirty="0" smtClean="0">
                <a:effectLst/>
                <a:hlinkClick r:id="rId5"/>
              </a:rPr>
              <a:t>www.letrasdechile.cl/Joomla/index.php/ensayos-</a:t>
            </a:r>
            <a:r>
              <a:rPr lang="es-MX" sz="2400" cap="none" dirty="0" smtClean="0">
                <a:effectLst/>
              </a:rPr>
              <a:t>	1/1195-1195</a:t>
            </a:r>
            <a:endParaRPr lang="es-MX" sz="2400" cap="none" dirty="0">
              <a:effectLst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791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46"/>
    </mc:Choice>
    <mc:Fallback>
      <p:transition spd="slow" advTm="108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1412" y="609600"/>
            <a:ext cx="4460898" cy="794197"/>
          </a:xfrm>
        </p:spPr>
        <p:txBody>
          <a:bodyPr>
            <a:noAutofit/>
          </a:bodyPr>
          <a:lstStyle/>
          <a:p>
            <a:r>
              <a:rPr lang="es-MX" cap="none" dirty="0" smtClean="0"/>
              <a:t>Marco</a:t>
            </a:r>
            <a:r>
              <a:rPr lang="es-MX" dirty="0" smtClean="0"/>
              <a:t> </a:t>
            </a:r>
            <a:r>
              <a:rPr lang="es-MX" cap="none" dirty="0" smtClean="0"/>
              <a:t>Conceptual</a:t>
            </a:r>
            <a:endParaRPr lang="es-MX" cap="none" dirty="0"/>
          </a:p>
        </p:txBody>
      </p:sp>
      <p:sp>
        <p:nvSpPr>
          <p:cNvPr id="4" name="Rectángulo redondeado 3"/>
          <p:cNvSpPr/>
          <p:nvPr/>
        </p:nvSpPr>
        <p:spPr>
          <a:xfrm>
            <a:off x="441101" y="1403797"/>
            <a:ext cx="2820474" cy="16098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dirty="0" smtClean="0"/>
              <a:t>Adolescente (OMS, 2017</a:t>
            </a:r>
            <a:r>
              <a:rPr lang="es-MX" sz="2800" dirty="0" smtClean="0"/>
              <a:t>)</a:t>
            </a:r>
            <a:endParaRPr lang="es-MX" sz="2800" dirty="0"/>
          </a:p>
        </p:txBody>
      </p:sp>
      <p:sp>
        <p:nvSpPr>
          <p:cNvPr id="6" name="Rectángulo redondeado 5"/>
          <p:cNvSpPr/>
          <p:nvPr/>
        </p:nvSpPr>
        <p:spPr>
          <a:xfrm>
            <a:off x="3296992" y="3013656"/>
            <a:ext cx="2820474" cy="17386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dirty="0" smtClean="0"/>
              <a:t>Entorno violento </a:t>
            </a:r>
            <a:r>
              <a:rPr lang="en-US" sz="2400" dirty="0"/>
              <a:t>(Menéndez, 2006</a:t>
            </a:r>
            <a:r>
              <a:rPr lang="en-US" sz="2400" dirty="0" smtClean="0"/>
              <a:t>)</a:t>
            </a:r>
            <a:endParaRPr lang="es-MX" sz="2400" dirty="0"/>
          </a:p>
        </p:txBody>
      </p:sp>
      <p:sp>
        <p:nvSpPr>
          <p:cNvPr id="7" name="Rectángulo redondeado 6"/>
          <p:cNvSpPr/>
          <p:nvPr/>
        </p:nvSpPr>
        <p:spPr>
          <a:xfrm>
            <a:off x="6082049" y="1403797"/>
            <a:ext cx="2820474" cy="16098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dirty="0" smtClean="0"/>
              <a:t>Abuso de sustancia nocivas </a:t>
            </a:r>
            <a:r>
              <a:rPr lang="en-US" sz="2400" dirty="0"/>
              <a:t>(Álvarez, 2002</a:t>
            </a:r>
            <a:r>
              <a:rPr lang="en-US" sz="2400" dirty="0" smtClean="0"/>
              <a:t>)</a:t>
            </a:r>
            <a:endParaRPr lang="es-MX" sz="2400" dirty="0"/>
          </a:p>
        </p:txBody>
      </p:sp>
      <p:sp>
        <p:nvSpPr>
          <p:cNvPr id="8" name="Rectángulo redondeado 7"/>
          <p:cNvSpPr/>
          <p:nvPr/>
        </p:nvSpPr>
        <p:spPr>
          <a:xfrm>
            <a:off x="8937940" y="3013656"/>
            <a:ext cx="2820474" cy="17257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dirty="0" smtClean="0"/>
              <a:t>Terapia ocupacional </a:t>
            </a:r>
            <a:r>
              <a:rPr lang="en-US" sz="2400" dirty="0"/>
              <a:t>(</a:t>
            </a:r>
            <a:r>
              <a:rPr lang="en-US" sz="2400" dirty="0" err="1"/>
              <a:t>Rojo</a:t>
            </a:r>
            <a:r>
              <a:rPr lang="en-US" sz="2400" dirty="0"/>
              <a:t>, 2008</a:t>
            </a:r>
            <a:r>
              <a:rPr lang="en-US" sz="2400" dirty="0" smtClean="0"/>
              <a:t>)</a:t>
            </a:r>
            <a:endParaRPr lang="es-MX" sz="2400" dirty="0"/>
          </a:p>
        </p:txBody>
      </p:sp>
      <p:sp>
        <p:nvSpPr>
          <p:cNvPr id="9" name="Rectángulo redondeado 8"/>
          <p:cNvSpPr/>
          <p:nvPr/>
        </p:nvSpPr>
        <p:spPr>
          <a:xfrm>
            <a:off x="441101" y="4752305"/>
            <a:ext cx="2820474" cy="18803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dirty="0" smtClean="0"/>
              <a:t>Lectura sensibilizadora </a:t>
            </a:r>
            <a:r>
              <a:rPr lang="en-US" sz="2400" dirty="0"/>
              <a:t>(</a:t>
            </a:r>
            <a:r>
              <a:rPr lang="en-US" sz="2400" dirty="0" err="1"/>
              <a:t>Secretaria</a:t>
            </a:r>
            <a:r>
              <a:rPr lang="en-US" sz="2400" dirty="0"/>
              <a:t> de </a:t>
            </a:r>
            <a:r>
              <a:rPr lang="en-US" sz="2400" dirty="0" err="1"/>
              <a:t>Cultura</a:t>
            </a:r>
            <a:r>
              <a:rPr lang="en-US" sz="2400" dirty="0"/>
              <a:t>, 2017</a:t>
            </a:r>
            <a:r>
              <a:rPr lang="en-US" sz="2400" dirty="0" smtClean="0"/>
              <a:t>)</a:t>
            </a:r>
            <a:endParaRPr lang="es-MX" sz="2400" dirty="0"/>
          </a:p>
        </p:txBody>
      </p:sp>
      <p:sp>
        <p:nvSpPr>
          <p:cNvPr id="10" name="Rectángulo redondeado 9"/>
          <p:cNvSpPr/>
          <p:nvPr/>
        </p:nvSpPr>
        <p:spPr>
          <a:xfrm>
            <a:off x="6117466" y="4739426"/>
            <a:ext cx="2820474" cy="18931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dirty="0" smtClean="0"/>
              <a:t>Literatura sanadora </a:t>
            </a:r>
            <a:r>
              <a:rPr lang="en-US" sz="2400" dirty="0"/>
              <a:t>(</a:t>
            </a:r>
            <a:r>
              <a:rPr lang="en-US" sz="2400" dirty="0" err="1"/>
              <a:t>Faunes</a:t>
            </a:r>
            <a:r>
              <a:rPr lang="en-US" sz="2400" dirty="0"/>
              <a:t>, 2009</a:t>
            </a:r>
            <a:r>
              <a:rPr lang="en-US" sz="2400" dirty="0" smtClean="0"/>
              <a:t>)</a:t>
            </a:r>
            <a:endParaRPr lang="es-MX" sz="24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449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662"/>
    </mc:Choice>
    <mc:Fallback>
      <p:transition spd="slow" advTm="1096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57323" y="197476"/>
            <a:ext cx="3160131" cy="858592"/>
          </a:xfrm>
        </p:spPr>
        <p:txBody>
          <a:bodyPr/>
          <a:lstStyle/>
          <a:p>
            <a:r>
              <a:rPr lang="es-MX" cap="none" dirty="0" smtClean="0"/>
              <a:t>Marco</a:t>
            </a:r>
            <a:r>
              <a:rPr lang="es-MX" dirty="0" smtClean="0"/>
              <a:t> </a:t>
            </a:r>
            <a:r>
              <a:rPr lang="es-MX" cap="none" dirty="0" smtClean="0"/>
              <a:t>teórico</a:t>
            </a:r>
            <a:endParaRPr lang="es-MX" cap="none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02777" y="928352"/>
            <a:ext cx="9905998" cy="4892899"/>
          </a:xfrm>
        </p:spPr>
        <p:txBody>
          <a:bodyPr>
            <a:noAutofit/>
          </a:bodyPr>
          <a:lstStyle/>
          <a:p>
            <a:pPr algn="just"/>
            <a:r>
              <a:rPr lang="en-US" sz="3200" cap="none" dirty="0">
                <a:effectLst/>
              </a:rPr>
              <a:t>Daniel </a:t>
            </a:r>
            <a:r>
              <a:rPr lang="en-US" sz="3200" cap="none" dirty="0" smtClean="0">
                <a:effectLst/>
              </a:rPr>
              <a:t>Goleman: la </a:t>
            </a:r>
            <a:r>
              <a:rPr lang="en-US" sz="3200" cap="none" dirty="0" err="1">
                <a:effectLst/>
              </a:rPr>
              <a:t>inteligencia</a:t>
            </a:r>
            <a:r>
              <a:rPr lang="en-US" sz="3200" cap="none" dirty="0">
                <a:effectLst/>
              </a:rPr>
              <a:t> </a:t>
            </a:r>
            <a:r>
              <a:rPr lang="en-US" sz="3200" cap="none" dirty="0" err="1" smtClean="0">
                <a:effectLst/>
              </a:rPr>
              <a:t>emocional</a:t>
            </a:r>
            <a:r>
              <a:rPr lang="en-US" sz="3200" cap="none" dirty="0" smtClean="0">
                <a:effectLst/>
              </a:rPr>
              <a:t>. (</a:t>
            </a:r>
            <a:r>
              <a:rPr lang="en-US" sz="3200" cap="none" dirty="0">
                <a:effectLst/>
              </a:rPr>
              <a:t>Goleman, 1996</a:t>
            </a:r>
            <a:r>
              <a:rPr lang="en-US" sz="3200" cap="none" dirty="0" smtClean="0">
                <a:effectLst/>
              </a:rPr>
              <a:t>).</a:t>
            </a:r>
          </a:p>
          <a:p>
            <a:pPr algn="just"/>
            <a:r>
              <a:rPr lang="en-US" sz="3200" cap="none" dirty="0">
                <a:effectLst/>
              </a:rPr>
              <a:t>Carl </a:t>
            </a:r>
            <a:r>
              <a:rPr lang="en-US" sz="3200" cap="none" dirty="0" smtClean="0">
                <a:effectLst/>
              </a:rPr>
              <a:t>Rogers: </a:t>
            </a:r>
            <a:r>
              <a:rPr lang="en-US" sz="3200" cap="none" dirty="0" err="1" smtClean="0">
                <a:effectLst/>
              </a:rPr>
              <a:t>teoría</a:t>
            </a:r>
            <a:r>
              <a:rPr lang="en-US" sz="3200" cap="none" dirty="0" smtClean="0">
                <a:effectLst/>
              </a:rPr>
              <a:t> </a:t>
            </a:r>
            <a:r>
              <a:rPr lang="en-US" sz="3200" cap="none" dirty="0" err="1" smtClean="0">
                <a:effectLst/>
              </a:rPr>
              <a:t>humanista</a:t>
            </a:r>
            <a:r>
              <a:rPr lang="en-US" sz="3200" cap="none" dirty="0" smtClean="0">
                <a:effectLst/>
              </a:rPr>
              <a:t>.(</a:t>
            </a:r>
            <a:r>
              <a:rPr lang="en-US" sz="3200" cap="none" dirty="0" err="1" smtClean="0">
                <a:effectLst/>
              </a:rPr>
              <a:t>Frager</a:t>
            </a:r>
            <a:r>
              <a:rPr lang="en-US" sz="3200" cap="none" dirty="0" smtClean="0">
                <a:effectLst/>
              </a:rPr>
              <a:t> </a:t>
            </a:r>
            <a:r>
              <a:rPr lang="en-US" sz="3200" cap="none" dirty="0">
                <a:effectLst/>
              </a:rPr>
              <a:t>&amp; Fadiman, 2008). </a:t>
            </a:r>
            <a:endParaRPr lang="en-US" sz="3200" cap="none" dirty="0" smtClean="0">
              <a:effectLst/>
            </a:endParaRPr>
          </a:p>
          <a:p>
            <a:pPr algn="just"/>
            <a:r>
              <a:rPr lang="en-US" sz="3200" cap="none" dirty="0">
                <a:effectLst/>
              </a:rPr>
              <a:t>Martín </a:t>
            </a:r>
            <a:r>
              <a:rPr lang="en-US" sz="3200" cap="none" dirty="0" err="1" smtClean="0">
                <a:effectLst/>
              </a:rPr>
              <a:t>Faunes</a:t>
            </a:r>
            <a:r>
              <a:rPr lang="en-US" sz="3200" cap="none" dirty="0" smtClean="0">
                <a:effectLst/>
              </a:rPr>
              <a:t>: La </a:t>
            </a:r>
            <a:r>
              <a:rPr lang="en-US" sz="3200" cap="none" dirty="0" err="1" smtClean="0">
                <a:effectLst/>
              </a:rPr>
              <a:t>literatura</a:t>
            </a:r>
            <a:r>
              <a:rPr lang="en-US" sz="3200" cap="none" dirty="0" smtClean="0">
                <a:effectLst/>
              </a:rPr>
              <a:t> </a:t>
            </a:r>
            <a:r>
              <a:rPr lang="en-US" sz="3200" cap="none" dirty="0" err="1" smtClean="0">
                <a:effectLst/>
              </a:rPr>
              <a:t>sanadora</a:t>
            </a:r>
            <a:r>
              <a:rPr lang="en-US" sz="3200" cap="none" dirty="0" smtClean="0">
                <a:effectLst/>
              </a:rPr>
              <a:t>. (</a:t>
            </a:r>
            <a:r>
              <a:rPr lang="en-US" sz="3200" cap="none" dirty="0" err="1">
                <a:effectLst/>
              </a:rPr>
              <a:t>Faunes</a:t>
            </a:r>
            <a:r>
              <a:rPr lang="en-US" sz="3200" cap="none" dirty="0">
                <a:effectLst/>
              </a:rPr>
              <a:t>, 2009). </a:t>
            </a:r>
            <a:endParaRPr lang="es-MX" sz="3200" cap="none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110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052"/>
    </mc:Choice>
    <mc:Fallback>
      <p:transition spd="slow" advTm="510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06562" y="360608"/>
            <a:ext cx="5504086" cy="858592"/>
          </a:xfrm>
        </p:spPr>
        <p:txBody>
          <a:bodyPr/>
          <a:lstStyle/>
          <a:p>
            <a:r>
              <a:rPr lang="es-MX" cap="none" dirty="0" smtClean="0"/>
              <a:t>Proyectos Similares</a:t>
            </a:r>
            <a:endParaRPr lang="es-MX" cap="none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561" y="1159236"/>
            <a:ext cx="3433295" cy="171644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855" y="3811276"/>
            <a:ext cx="2851038" cy="1716442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563716" y="5602337"/>
            <a:ext cx="35288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 smtClean="0"/>
              <a:t>Lectura cura (Quintero, 2014)</a:t>
            </a:r>
            <a:endParaRPr lang="es-MX" sz="2400" dirty="0"/>
          </a:p>
        </p:txBody>
      </p:sp>
      <p:sp>
        <p:nvSpPr>
          <p:cNvPr id="8" name="CuadroTexto 7"/>
          <p:cNvSpPr txBox="1"/>
          <p:nvPr/>
        </p:nvSpPr>
        <p:spPr>
          <a:xfrm>
            <a:off x="1145797" y="2925354"/>
            <a:ext cx="27548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/>
              <a:t>Letras para volar (UDG, 2012)</a:t>
            </a:r>
            <a:endParaRPr lang="es-MX" sz="2400" dirty="0"/>
          </a:p>
        </p:txBody>
      </p:sp>
      <p:sp>
        <p:nvSpPr>
          <p:cNvPr id="3" name="Rectángulo 2"/>
          <p:cNvSpPr/>
          <p:nvPr/>
        </p:nvSpPr>
        <p:spPr>
          <a:xfrm>
            <a:off x="4092527" y="4721664"/>
            <a:ext cx="443624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dirty="0"/>
              <a:t>L</a:t>
            </a:r>
            <a:r>
              <a:rPr lang="es-MX" sz="2400" dirty="0" smtClean="0"/>
              <a:t>a lectura como terapia</a:t>
            </a:r>
          </a:p>
          <a:p>
            <a:pPr algn="ctr"/>
            <a:r>
              <a:rPr lang="es-MX" sz="2400" dirty="0" smtClean="0"/>
              <a:t>alternativa en la</a:t>
            </a:r>
          </a:p>
          <a:p>
            <a:pPr algn="ctr"/>
            <a:r>
              <a:rPr lang="es-MX" sz="2400" dirty="0" smtClean="0"/>
              <a:t>recuperación de mujeres</a:t>
            </a:r>
          </a:p>
          <a:p>
            <a:pPr algn="ctr"/>
            <a:r>
              <a:rPr lang="es-MX" sz="2400" dirty="0" smtClean="0"/>
              <a:t>sobrevivientes del cáncer (Ramírez, 2016)</a:t>
            </a:r>
            <a:endParaRPr lang="es-MX" sz="24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9144" y="1159236"/>
            <a:ext cx="3118027" cy="3510261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8308303" y="2410686"/>
            <a:ext cx="36274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ea typeface="Times New Roman" panose="02020603050405020304" pitchFamily="18" charset="0"/>
              </a:rPr>
              <a:t>(</a:t>
            </a:r>
            <a:r>
              <a:rPr lang="en-US" sz="2400" dirty="0" err="1" smtClean="0">
                <a:ea typeface="Times New Roman" panose="02020603050405020304" pitchFamily="18" charset="0"/>
              </a:rPr>
              <a:t>Secretaría</a:t>
            </a:r>
            <a:r>
              <a:rPr lang="en-US" sz="2400" dirty="0" smtClean="0">
                <a:ea typeface="Times New Roman" panose="02020603050405020304" pitchFamily="18" charset="0"/>
              </a:rPr>
              <a:t> de </a:t>
            </a:r>
            <a:r>
              <a:rPr lang="en-US" sz="2400" dirty="0" err="1">
                <a:ea typeface="Times New Roman" panose="02020603050405020304" pitchFamily="18" charset="0"/>
              </a:rPr>
              <a:t>C</a:t>
            </a:r>
            <a:r>
              <a:rPr lang="en-US" sz="2400" dirty="0" err="1" smtClean="0">
                <a:ea typeface="Times New Roman" panose="02020603050405020304" pitchFamily="18" charset="0"/>
              </a:rPr>
              <a:t>ultura</a:t>
            </a:r>
            <a:r>
              <a:rPr lang="en-US" sz="2400" dirty="0" smtClean="0">
                <a:ea typeface="Times New Roman" panose="02020603050405020304" pitchFamily="18" charset="0"/>
              </a:rPr>
              <a:t>, 2017)</a:t>
            </a:r>
            <a:endParaRPr lang="es-MX" sz="2400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28769" y="476660"/>
            <a:ext cx="3079271" cy="1877604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8308303" y="5460327"/>
            <a:ext cx="38530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dirty="0"/>
              <a:t>Sala de Lectura "Una luz en el camino</a:t>
            </a:r>
            <a:r>
              <a:rPr lang="es-MX" sz="2400" dirty="0" smtClean="0"/>
              <a:t>” (</a:t>
            </a:r>
            <a:r>
              <a:rPr lang="es-MX" sz="2400" dirty="0" err="1" smtClean="0"/>
              <a:t>Raygoza</a:t>
            </a:r>
            <a:r>
              <a:rPr lang="es-MX" sz="2400" dirty="0" smtClean="0"/>
              <a:t>, 2017)</a:t>
            </a:r>
            <a:endParaRPr lang="es-MX" sz="2400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85419" y="3298106"/>
            <a:ext cx="2159644" cy="2162222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431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179"/>
    </mc:Choice>
    <mc:Fallback>
      <p:transition spd="slow" advTm="73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662674" y="596721"/>
            <a:ext cx="2851038" cy="1026017"/>
          </a:xfrm>
        </p:spPr>
        <p:txBody>
          <a:bodyPr/>
          <a:lstStyle/>
          <a:p>
            <a:r>
              <a:rPr lang="es-MX" cap="none" dirty="0" smtClean="0"/>
              <a:t>Problema</a:t>
            </a:r>
            <a:endParaRPr lang="es-MX" cap="none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70202" y="1412918"/>
            <a:ext cx="9905998" cy="3124201"/>
          </a:xfrm>
        </p:spPr>
        <p:txBody>
          <a:bodyPr/>
          <a:lstStyle/>
          <a:p>
            <a:pPr marL="0" indent="0" algn="just">
              <a:buNone/>
            </a:pPr>
            <a:r>
              <a:rPr lang="es-MX" sz="2800" cap="none" dirty="0" smtClean="0">
                <a:effectLst/>
              </a:rPr>
              <a:t>La necesidad </a:t>
            </a:r>
            <a:r>
              <a:rPr lang="es-MX" sz="2800" cap="none" dirty="0">
                <a:effectLst/>
              </a:rPr>
              <a:t>de crear círculos de lectura para jóvenes de contextos adversos, que les generen una experiencia estética y placentera mediante la identidad con las voces de los autores por los estilos, modos y formas de abordar temas que sean de su interés, y que de cierta manera, los hagan sentirse incluidos en la perspectiva que proyecta el otro. </a:t>
            </a:r>
            <a:endParaRPr lang="es-MX" sz="2800" cap="none" dirty="0"/>
          </a:p>
        </p:txBody>
      </p:sp>
      <p:sp>
        <p:nvSpPr>
          <p:cNvPr id="4" name="CuadroTexto 3"/>
          <p:cNvSpPr txBox="1"/>
          <p:nvPr/>
        </p:nvSpPr>
        <p:spPr>
          <a:xfrm>
            <a:off x="5640946" y="2975019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2674" y="4613588"/>
            <a:ext cx="2851038" cy="2047606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368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146"/>
    </mc:Choice>
    <mc:Fallback>
      <p:transition spd="slow" advTm="30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717188" y="197476"/>
            <a:ext cx="3649528" cy="716924"/>
          </a:xfrm>
        </p:spPr>
        <p:txBody>
          <a:bodyPr/>
          <a:lstStyle/>
          <a:p>
            <a:r>
              <a:rPr lang="es-MX" cap="none" dirty="0" smtClean="0"/>
              <a:t>Justificación</a:t>
            </a:r>
            <a:endParaRPr lang="es-MX" cap="none" dirty="0"/>
          </a:p>
        </p:txBody>
      </p:sp>
      <p:sp>
        <p:nvSpPr>
          <p:cNvPr id="4" name="Elipse 3"/>
          <p:cNvSpPr/>
          <p:nvPr/>
        </p:nvSpPr>
        <p:spPr>
          <a:xfrm>
            <a:off x="3549763" y="914400"/>
            <a:ext cx="3649528" cy="1481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dirty="0" smtClean="0"/>
              <a:t>La lectura es un ejercicio placentero</a:t>
            </a:r>
            <a:endParaRPr lang="es-MX" sz="2800" dirty="0"/>
          </a:p>
        </p:txBody>
      </p:sp>
      <p:sp>
        <p:nvSpPr>
          <p:cNvPr id="5" name="Rectángulo redondeado 4"/>
          <p:cNvSpPr/>
          <p:nvPr/>
        </p:nvSpPr>
        <p:spPr>
          <a:xfrm>
            <a:off x="540913" y="2550017"/>
            <a:ext cx="4494726" cy="15197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dirty="0" smtClean="0"/>
              <a:t>Social</a:t>
            </a:r>
          </a:p>
          <a:p>
            <a:pPr algn="ctr"/>
            <a:r>
              <a:rPr lang="es-MX" sz="2800" dirty="0" smtClean="0"/>
              <a:t>Los adolescentes no se identifican con lo que leen.</a:t>
            </a:r>
            <a:endParaRPr lang="es-MX" sz="2800" dirty="0"/>
          </a:p>
        </p:txBody>
      </p:sp>
      <p:sp>
        <p:nvSpPr>
          <p:cNvPr id="6" name="Rectángulo 5"/>
          <p:cNvSpPr/>
          <p:nvPr/>
        </p:nvSpPr>
        <p:spPr>
          <a:xfrm>
            <a:off x="6194738" y="2550017"/>
            <a:ext cx="5563673" cy="15197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dirty="0" smtClean="0"/>
              <a:t>Institucional</a:t>
            </a:r>
          </a:p>
          <a:p>
            <a:pPr algn="ctr"/>
            <a:r>
              <a:rPr lang="es-MX" sz="2800" dirty="0"/>
              <a:t>Programa para el Fomento de la Lectura a Nivel Media Superior introducido por la SEP</a:t>
            </a:r>
          </a:p>
        </p:txBody>
      </p:sp>
      <p:sp>
        <p:nvSpPr>
          <p:cNvPr id="7" name="Triángulo isósceles 6"/>
          <p:cNvSpPr/>
          <p:nvPr/>
        </p:nvSpPr>
        <p:spPr>
          <a:xfrm>
            <a:off x="2244960" y="4353060"/>
            <a:ext cx="6593983" cy="213789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dirty="0" smtClean="0"/>
              <a:t>Personal</a:t>
            </a:r>
          </a:p>
          <a:p>
            <a:pPr algn="ctr"/>
            <a:r>
              <a:rPr lang="es-MX" sz="2800" dirty="0" smtClean="0"/>
              <a:t>Fomentar el amor por los libros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0652" y="5241700"/>
            <a:ext cx="2862083" cy="141640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5861" y="478666"/>
            <a:ext cx="2202550" cy="179874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138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409"/>
    </mc:Choice>
    <mc:Fallback>
      <p:transition spd="slow" advTm="434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97515" y="622479"/>
            <a:ext cx="4280593" cy="832834"/>
          </a:xfrm>
        </p:spPr>
        <p:txBody>
          <a:bodyPr/>
          <a:lstStyle/>
          <a:p>
            <a:r>
              <a:rPr lang="es-MX" cap="none" dirty="0" smtClean="0"/>
              <a:t>Objetivo general</a:t>
            </a:r>
            <a:endParaRPr lang="es-MX" cap="none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2319" y="1455313"/>
            <a:ext cx="9905998" cy="3124201"/>
          </a:xfrm>
        </p:spPr>
        <p:txBody>
          <a:bodyPr>
            <a:normAutofit lnSpcReduction="10000"/>
          </a:bodyPr>
          <a:lstStyle/>
          <a:p>
            <a:pPr algn="just"/>
            <a:r>
              <a:rPr lang="es-MX" sz="2800" cap="none" dirty="0">
                <a:effectLst/>
              </a:rPr>
              <a:t>Acercar a la lectura a la población de adolescentes en proceso de recuperación de las adicciones, de la unidad terapéutica de Fundación Casa Nueva, para que,  a través de cuentos, poemas y novelas gráficas, los jóvenes se sientan conectado con la literatura, la hagan parte de su vida y de su proceso de recuperación.</a:t>
            </a:r>
          </a:p>
          <a:p>
            <a:pPr marL="0" indent="0">
              <a:buNone/>
            </a:pPr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8524" y="4318427"/>
            <a:ext cx="5876278" cy="218784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890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240"/>
    </mc:Choice>
    <mc:Fallback>
      <p:transition spd="slow" advTm="25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87068" y="377780"/>
            <a:ext cx="5014688" cy="768439"/>
          </a:xfrm>
        </p:spPr>
        <p:txBody>
          <a:bodyPr/>
          <a:lstStyle/>
          <a:p>
            <a:r>
              <a:rPr lang="es-MX" cap="none" dirty="0" smtClean="0"/>
              <a:t>Objetivos particulares</a:t>
            </a:r>
            <a:endParaRPr lang="es-MX" cap="none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09092" y="1288959"/>
            <a:ext cx="11552349" cy="5305024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s-MX" sz="2800" cap="none" dirty="0">
                <a:effectLst/>
              </a:rPr>
              <a:t>Fomentar la lectura a través de la </a:t>
            </a:r>
            <a:r>
              <a:rPr lang="es-MX" sz="2800" cap="none" dirty="0" smtClean="0">
                <a:effectLst/>
              </a:rPr>
              <a:t>identificación </a:t>
            </a:r>
            <a:r>
              <a:rPr lang="es-MX" sz="2800" cap="none" dirty="0">
                <a:effectLst/>
              </a:rPr>
              <a:t>de los jóvenes con las situaciones planteadas en los textos.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s-MX" sz="2800" cap="none" dirty="0" smtClean="0">
                <a:effectLst/>
              </a:rPr>
              <a:t>Familiarizarlos con </a:t>
            </a:r>
            <a:r>
              <a:rPr lang="es-MX" sz="2800" cap="none" dirty="0">
                <a:effectLst/>
              </a:rPr>
              <a:t>los diversos textos y géneros de la literatura.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s-MX" sz="2800" cap="none" dirty="0">
                <a:effectLst/>
              </a:rPr>
              <a:t>Integrar temas </a:t>
            </a:r>
            <a:r>
              <a:rPr lang="es-MX" sz="2800" cap="none" dirty="0" smtClean="0">
                <a:effectLst/>
              </a:rPr>
              <a:t> a su imaginario a </a:t>
            </a:r>
            <a:r>
              <a:rPr lang="es-MX" sz="2800" cap="none" dirty="0">
                <a:effectLst/>
              </a:rPr>
              <a:t>través de cuentos, poemas y novelas gráficas. </a:t>
            </a:r>
          </a:p>
          <a:p>
            <a:r>
              <a:rPr lang="es-MX" sz="2800" cap="none" dirty="0">
                <a:effectLst/>
              </a:rPr>
              <a:t>Crear evidencias de comprensión e interpretación a través de ejercicios prácticos y dinámicas donde los jóvenes participen de forma activa.</a:t>
            </a:r>
          </a:p>
          <a:p>
            <a:r>
              <a:rPr lang="es-MX" sz="2800" cap="none" dirty="0">
                <a:effectLst/>
              </a:rPr>
              <a:t>Promover a la literatura como un ejercicio placentero</a:t>
            </a:r>
            <a:r>
              <a:rPr lang="es-MX" sz="2800" cap="none" dirty="0" smtClean="0">
                <a:effectLst/>
              </a:rPr>
              <a:t>.</a:t>
            </a:r>
            <a:endParaRPr lang="es-MX" sz="2800" cap="none" dirty="0">
              <a:effectLst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217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793"/>
    </mc:Choice>
    <mc:Fallback>
      <p:transition spd="slow" advTm="38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2078305" cy="987380"/>
          </a:xfrm>
        </p:spPr>
        <p:txBody>
          <a:bodyPr/>
          <a:lstStyle/>
          <a:p>
            <a:r>
              <a:rPr lang="es-MX" cap="none" dirty="0" smtClean="0"/>
              <a:t>Hipótesis</a:t>
            </a:r>
            <a:endParaRPr lang="es-MX" cap="none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41413" y="1816993"/>
            <a:ext cx="9905998" cy="356637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MX" sz="2800" cap="none" dirty="0">
                <a:effectLst/>
              </a:rPr>
              <a:t>A través de la literatura,  los adolescentes en proceso de recuperación de la unidad </a:t>
            </a:r>
            <a:r>
              <a:rPr lang="es-MX" sz="2800" cap="none" dirty="0" smtClean="0">
                <a:effectLst/>
              </a:rPr>
              <a:t>terapéutica </a:t>
            </a:r>
            <a:r>
              <a:rPr lang="es-MX" sz="2800" cap="none" dirty="0">
                <a:effectLst/>
              </a:rPr>
              <a:t>de Fundación Casa Nueva,  podrán identificarse con voces diversas, considerar a la lectura como un ejercicio placentero y podrá ser parte de su proceso de recuperación a partir de la terapia ocupacional que su tratamiento propone. </a:t>
            </a:r>
          </a:p>
          <a:p>
            <a:pPr marL="0" indent="0">
              <a:buNone/>
            </a:pPr>
            <a:endParaRPr lang="es-MX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970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813"/>
    </mc:Choice>
    <mc:Fallback>
      <p:transition spd="slow" advTm="24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lla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A9E023"/>
      </a:accent1>
      <a:accent2>
        <a:srgbClr val="1FCDB6"/>
      </a:accent2>
      <a:accent3>
        <a:srgbClr val="5F99C9"/>
      </a:accent3>
      <a:accent4>
        <a:srgbClr val="AE65D1"/>
      </a:accent4>
      <a:accent5>
        <a:srgbClr val="D06423"/>
      </a:accent5>
      <a:accent6>
        <a:srgbClr val="DCAB11"/>
      </a:accent6>
      <a:hlink>
        <a:srgbClr val="ADE133"/>
      </a:hlink>
      <a:folHlink>
        <a:srgbClr val="C2EA66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1FEE2289-88FB-467C-9C9A-54F3C85768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TM03457485[[fn=Malla]]</Template>
  <TotalTime>517</TotalTime>
  <Words>555</Words>
  <Application>Microsoft Office PowerPoint</Application>
  <PresentationFormat>Panorámica</PresentationFormat>
  <Paragraphs>58</Paragraphs>
  <Slides>15</Slides>
  <Notes>0</Notes>
  <HiddenSlides>0</HiddenSlides>
  <MMClips>15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9" baseType="lpstr">
      <vt:lpstr>Arial</vt:lpstr>
      <vt:lpstr>Century Gothic</vt:lpstr>
      <vt:lpstr>Times New Roman</vt:lpstr>
      <vt:lpstr>Malla</vt:lpstr>
      <vt:lpstr>Promoción de la lectura en jóvenes en situación de violencia </vt:lpstr>
      <vt:lpstr>Marco Conceptual</vt:lpstr>
      <vt:lpstr>Marco teórico</vt:lpstr>
      <vt:lpstr>Proyectos Similares</vt:lpstr>
      <vt:lpstr>Problema</vt:lpstr>
      <vt:lpstr>Justificación</vt:lpstr>
      <vt:lpstr>Objetivo general</vt:lpstr>
      <vt:lpstr>Objetivos particulares</vt:lpstr>
      <vt:lpstr>Hipótesis</vt:lpstr>
      <vt:lpstr>Presentación de PowerPoint</vt:lpstr>
      <vt:lpstr>Programación de actividades</vt:lpstr>
      <vt:lpstr>Presentación de PowerPoint</vt:lpstr>
      <vt:lpstr>Referencias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Promoción de la lectura en jóvenes en situación de violencia</dc:title>
  <dc:creator>Iris Ruiz</dc:creator>
  <cp:lastModifiedBy>Iris Ruiz</cp:lastModifiedBy>
  <cp:revision>30</cp:revision>
  <dcterms:created xsi:type="dcterms:W3CDTF">2017-10-15T17:51:02Z</dcterms:created>
  <dcterms:modified xsi:type="dcterms:W3CDTF">2017-12-11T02:09:51Z</dcterms:modified>
</cp:coreProperties>
</file>