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7" r:id="rId2"/>
    <p:sldId id="258" r:id="rId3"/>
    <p:sldId id="264" r:id="rId4"/>
    <p:sldId id="260" r:id="rId5"/>
    <p:sldId id="259" r:id="rId6"/>
    <p:sldId id="265" r:id="rId7"/>
    <p:sldId id="261" r:id="rId8"/>
    <p:sldId id="263" r:id="rId9"/>
    <p:sldId id="262" r:id="rId10"/>
    <p:sldId id="266" r:id="rId11"/>
    <p:sldId id="267" r:id="rId12"/>
    <p:sldId id="269"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60C6404-AD6E-4860-8E75-697CA40B95DA}" type="datetimeFigureOut">
              <a:rPr lang="en-US" dirty="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7" name="Date Placeholder 6"/>
          <p:cNvSpPr>
            <a:spLocks noGrp="1"/>
          </p:cNvSpPr>
          <p:nvPr>
            <p:ph type="dt" sz="half" idx="10"/>
          </p:nvPr>
        </p:nvSpPr>
        <p:spPr/>
        <p:txBody>
          <a:bodyPr/>
          <a:lstStyle/>
          <a:p>
            <a:fld id="{4F7D4976-E339-4826-83B7-FBD03F55ECF8}" type="datetimeFigureOut">
              <a:rPr lang="en-US" dirty="0"/>
              <a:t>7/20/2017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9" name="Date Placeholder 8"/>
          <p:cNvSpPr>
            <a:spLocks noGrp="1"/>
          </p:cNvSpPr>
          <p:nvPr>
            <p:ph type="dt" sz="half" idx="10"/>
          </p:nvPr>
        </p:nvSpPr>
        <p:spPr/>
        <p:txBody>
          <a:bodyPr/>
          <a:lstStyle/>
          <a:p>
            <a:fld id="{D1BE4249-C0D0-4B06-8692-E8BB871AF643}" type="datetimeFigureOut">
              <a:rPr lang="en-US" dirty="0"/>
              <a:t>7/20/2017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7/20/2017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7/20/2017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ultura.unam.mx/abueloslectores/index.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93579170-2315-4F1C-AF68-40B06E5EA1E6}"/>
              </a:ext>
            </a:extLst>
          </p:cNvPr>
          <p:cNvSpPr>
            <a:spLocks noGrp="1"/>
          </p:cNvSpPr>
          <p:nvPr>
            <p:ph type="title"/>
          </p:nvPr>
        </p:nvSpPr>
        <p:spPr>
          <a:xfrm>
            <a:off x="2292828" y="2460300"/>
            <a:ext cx="7467600" cy="1143000"/>
          </a:xfrm>
        </p:spPr>
        <p:txBody>
          <a:bodyPr>
            <a:normAutofit fontScale="90000"/>
          </a:bodyPr>
          <a:lstStyle/>
          <a:p>
            <a:pPr algn="ctr"/>
            <a:r>
              <a:rPr lang="es-MX" dirty="0"/>
              <a:t>Animación a la lectura por medio de la inter </a:t>
            </a:r>
            <a:r>
              <a:rPr lang="es-MX" dirty="0" err="1"/>
              <a:t>textualidad</a:t>
            </a:r>
            <a:r>
              <a:rPr lang="es-MX" dirty="0"/>
              <a:t>: bestiario, taller para personas jubiladas</a:t>
            </a:r>
          </a:p>
        </p:txBody>
      </p:sp>
      <p:sp>
        <p:nvSpPr>
          <p:cNvPr id="7" name="2 Marcador de contenido">
            <a:extLst>
              <a:ext uri="{FF2B5EF4-FFF2-40B4-BE49-F238E27FC236}">
                <a16:creationId xmlns:a16="http://schemas.microsoft.com/office/drawing/2014/main" id="{808B6294-8C1E-49DF-800E-00983B3F7E6D}"/>
              </a:ext>
            </a:extLst>
          </p:cNvPr>
          <p:cNvSpPr>
            <a:spLocks noGrp="1"/>
          </p:cNvSpPr>
          <p:nvPr>
            <p:ph sz="quarter" idx="1"/>
          </p:nvPr>
        </p:nvSpPr>
        <p:spPr>
          <a:xfrm>
            <a:off x="2292828" y="3931635"/>
            <a:ext cx="7467600" cy="4873752"/>
          </a:xfrm>
        </p:spPr>
        <p:txBody>
          <a:bodyPr/>
          <a:lstStyle/>
          <a:p>
            <a:pPr algn="ctr"/>
            <a:r>
              <a:rPr lang="es-MX" dirty="0"/>
              <a:t>Proyecto de intervención para la Especialización en Promoción de la Lectura por Valentina Guadarrama Olivera</a:t>
            </a:r>
          </a:p>
        </p:txBody>
      </p:sp>
      <p:pic>
        <p:nvPicPr>
          <p:cNvPr id="8" name="Valentina Protocolo">
            <a:hlinkClick r:id="" action="ppaction://media"/>
            <a:extLst>
              <a:ext uri="{FF2B5EF4-FFF2-40B4-BE49-F238E27FC236}">
                <a16:creationId xmlns:a16="http://schemas.microsoft.com/office/drawing/2014/main" id="{55D06577-B187-4FD5-9E2F-707A5962D1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 y="5854148"/>
            <a:ext cx="609600" cy="609600"/>
          </a:xfrm>
          <a:prstGeom prst="rect">
            <a:avLst/>
          </a:prstGeom>
        </p:spPr>
      </p:pic>
    </p:spTree>
    <p:extLst>
      <p:ext uri="{BB962C8B-B14F-4D97-AF65-F5344CB8AC3E}">
        <p14:creationId xmlns:p14="http://schemas.microsoft.com/office/powerpoint/2010/main" val="1067420983"/>
      </p:ext>
    </p:extLst>
  </p:cSld>
  <p:clrMapOvr>
    <a:masterClrMapping/>
  </p:clrMapOvr>
  <mc:AlternateContent xmlns:mc="http://schemas.openxmlformats.org/markup-compatibility/2006" xmlns:p14="http://schemas.microsoft.com/office/powerpoint/2010/main">
    <mc:Choice Requires="p14">
      <p:transition spd="med" p14:dur="700" advClick="0" advTm="14180">
        <p:fade/>
      </p:transition>
    </mc:Choice>
    <mc:Fallback xmlns="">
      <p:transition spd="med" advClick="0" advTm="141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fill="hold" display="0">
                  <p:stCondLst>
                    <p:cond delay="indefinite"/>
                  </p:stCondLst>
                  <p:endCondLst>
                    <p:cond evt="onStopAudio" delay="0">
                      <p:tgtEl>
                        <p:sldTgt/>
                      </p:tgtEl>
                    </p:cond>
                  </p:endCondLst>
                </p:cTn>
                <p:tgtEl>
                  <p:spTgt spid="8"/>
                </p:tgtEl>
              </p:cMediaNode>
            </p:audio>
          </p:childTnLst>
        </p:cTn>
      </p:par>
    </p:tnLst>
    <p:bldLst>
      <p:bldP spid="6" grpId="0" animBg="1"/>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A342F7C6-7AF6-4851-8CEF-B2F2A4FC02C4}"/>
              </a:ext>
            </a:extLst>
          </p:cNvPr>
          <p:cNvSpPr>
            <a:spLocks noGrp="1"/>
          </p:cNvSpPr>
          <p:nvPr>
            <p:ph type="title"/>
          </p:nvPr>
        </p:nvSpPr>
        <p:spPr>
          <a:xfrm>
            <a:off x="2362200" y="685455"/>
            <a:ext cx="7467600" cy="1143000"/>
          </a:xfrm>
        </p:spPr>
        <p:txBody>
          <a:bodyPr/>
          <a:lstStyle/>
          <a:p>
            <a:r>
              <a:rPr lang="es-MX" dirty="0"/>
              <a:t>Objetivos particulares</a:t>
            </a:r>
          </a:p>
        </p:txBody>
      </p:sp>
      <p:sp>
        <p:nvSpPr>
          <p:cNvPr id="5" name="2 Marcador de contenido">
            <a:extLst>
              <a:ext uri="{FF2B5EF4-FFF2-40B4-BE49-F238E27FC236}">
                <a16:creationId xmlns:a16="http://schemas.microsoft.com/office/drawing/2014/main" id="{51A56152-0CFF-459B-9D61-5ADC2C92212A}"/>
              </a:ext>
            </a:extLst>
          </p:cNvPr>
          <p:cNvSpPr>
            <a:spLocks noGrp="1"/>
          </p:cNvSpPr>
          <p:nvPr>
            <p:ph sz="quarter" idx="1"/>
          </p:nvPr>
        </p:nvSpPr>
        <p:spPr>
          <a:xfrm>
            <a:off x="2362200" y="2156792"/>
            <a:ext cx="7467600" cy="4873752"/>
          </a:xfrm>
        </p:spPr>
        <p:txBody>
          <a:bodyPr>
            <a:normAutofit/>
          </a:bodyPr>
          <a:lstStyle/>
          <a:p>
            <a:r>
              <a:rPr lang="es-MX" sz="2000" dirty="0"/>
              <a:t>A través de un taller de elaboración de bestiarios se busca crear espacios de convivencia social para el sector de las personas de las personas de la tercera edad recién jubiladas.</a:t>
            </a:r>
          </a:p>
          <a:p>
            <a:r>
              <a:rPr lang="es-MX" sz="2000" dirty="0"/>
              <a:t>Promover la lectura de textos literarios y visuales con los que rara vez tuvieron contacto por sus hábitos lectores.</a:t>
            </a:r>
          </a:p>
          <a:p>
            <a:r>
              <a:rPr lang="es-MX" sz="2000" dirty="0"/>
              <a:t>Promover un acercamiento a la lectura más participativo a través de técnicas de apropiación de obra plástica y de interpretación de textos literarios a través de otros soportes artísticos.</a:t>
            </a:r>
          </a:p>
          <a:p>
            <a:r>
              <a:rPr lang="es-MX" sz="2000" dirty="0"/>
              <a:t>Elaboración de un producto final: un bestiario pues a través de ellos puede estudiarse la interacción entre distintos tipos de texto.</a:t>
            </a:r>
          </a:p>
        </p:txBody>
      </p:sp>
    </p:spTree>
    <p:extLst>
      <p:ext uri="{BB962C8B-B14F-4D97-AF65-F5344CB8AC3E}">
        <p14:creationId xmlns:p14="http://schemas.microsoft.com/office/powerpoint/2010/main" val="220017692"/>
      </p:ext>
    </p:extLst>
  </p:cSld>
  <p:clrMapOvr>
    <a:masterClrMapping/>
  </p:clrMapOvr>
  <mc:AlternateContent xmlns:mc="http://schemas.openxmlformats.org/markup-compatibility/2006">
    <mc:Choice xmlns:p14="http://schemas.microsoft.com/office/powerpoint/2010/main" Requires="p14">
      <p:transition spd="med" p14:dur="700" advClick="0" advTm="27000">
        <p:fade/>
      </p:transition>
    </mc:Choice>
    <mc:Fallback>
      <p:transition spd="med"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0EB93CD2-9D5A-4DE8-9D3B-06996F4C2E46}"/>
              </a:ext>
            </a:extLst>
          </p:cNvPr>
          <p:cNvSpPr>
            <a:spLocks noGrp="1"/>
          </p:cNvSpPr>
          <p:nvPr>
            <p:ph type="title"/>
          </p:nvPr>
        </p:nvSpPr>
        <p:spPr>
          <a:xfrm>
            <a:off x="2087217" y="472682"/>
            <a:ext cx="7467600" cy="1143000"/>
          </a:xfrm>
        </p:spPr>
        <p:txBody>
          <a:bodyPr/>
          <a:lstStyle/>
          <a:p>
            <a:r>
              <a:rPr lang="es-MX" dirty="0"/>
              <a:t>Aspectos generales</a:t>
            </a:r>
          </a:p>
        </p:txBody>
      </p:sp>
      <p:sp>
        <p:nvSpPr>
          <p:cNvPr id="5" name="2 Marcador de contenido">
            <a:extLst>
              <a:ext uri="{FF2B5EF4-FFF2-40B4-BE49-F238E27FC236}">
                <a16:creationId xmlns:a16="http://schemas.microsoft.com/office/drawing/2014/main" id="{F04F77E0-28AA-42F5-9808-D4204DFE97F6}"/>
              </a:ext>
            </a:extLst>
          </p:cNvPr>
          <p:cNvSpPr>
            <a:spLocks noGrp="1"/>
          </p:cNvSpPr>
          <p:nvPr>
            <p:ph sz="quarter" idx="1"/>
          </p:nvPr>
        </p:nvSpPr>
        <p:spPr>
          <a:xfrm>
            <a:off x="2087217" y="1984248"/>
            <a:ext cx="7467600" cy="4873752"/>
          </a:xfrm>
        </p:spPr>
        <p:txBody>
          <a:bodyPr>
            <a:normAutofit/>
          </a:bodyPr>
          <a:lstStyle/>
          <a:p>
            <a:r>
              <a:rPr lang="es-MX" sz="2400" dirty="0"/>
              <a:t>Se trabajará con un grupo de 10 a 15 personas de más de 65 años de edad recientemente jubiladas.</a:t>
            </a:r>
          </a:p>
          <a:p>
            <a:r>
              <a:rPr lang="es-MX" sz="2400" dirty="0"/>
              <a:t>Se realizarán actividades de apreciación de texto visual aprovechando las galerías de la ciudad de Xalapa.</a:t>
            </a:r>
          </a:p>
          <a:p>
            <a:r>
              <a:rPr lang="es-MX" sz="2400" dirty="0"/>
              <a:t>Se realizarán lecturas en voz alta relacionadas con el género de los bestiarios.</a:t>
            </a:r>
          </a:p>
          <a:p>
            <a:r>
              <a:rPr lang="es-MX" sz="2400" dirty="0"/>
              <a:t>Cada intervenido realizará como producto un bestiario en el que plasmará su percepción  de las lecturas realizadas a través de técnicas diversas de ilustración y la técnica de encuadernado japonés.</a:t>
            </a:r>
          </a:p>
        </p:txBody>
      </p:sp>
    </p:spTree>
    <p:extLst>
      <p:ext uri="{BB962C8B-B14F-4D97-AF65-F5344CB8AC3E}">
        <p14:creationId xmlns:p14="http://schemas.microsoft.com/office/powerpoint/2010/main" val="2143359361"/>
      </p:ext>
    </p:extLst>
  </p:cSld>
  <p:clrMapOvr>
    <a:masterClrMapping/>
  </p:clrMapOvr>
  <mc:AlternateContent xmlns:mc="http://schemas.openxmlformats.org/markup-compatibility/2006">
    <mc:Choice xmlns:p14="http://schemas.microsoft.com/office/powerpoint/2010/main" Requires="p14">
      <p:transition spd="med" p14:dur="700" advClick="0" advTm="35000">
        <p:fade/>
      </p:transition>
    </mc:Choice>
    <mc:Fallback>
      <p:transition spd="med" advClick="0" advTm="3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35A41134-A6F6-4626-BC10-6EAD74194535}"/>
              </a:ext>
            </a:extLst>
          </p:cNvPr>
          <p:cNvSpPr>
            <a:spLocks noGrp="1"/>
          </p:cNvSpPr>
          <p:nvPr>
            <p:ph type="title"/>
          </p:nvPr>
        </p:nvSpPr>
        <p:spPr>
          <a:xfrm>
            <a:off x="2325757" y="1083020"/>
            <a:ext cx="7467600" cy="1143000"/>
          </a:xfrm>
        </p:spPr>
        <p:txBody>
          <a:bodyPr>
            <a:normAutofit/>
          </a:bodyPr>
          <a:lstStyle/>
          <a:p>
            <a:r>
              <a:rPr lang="es-MX" dirty="0"/>
              <a:t>Actividades realizadas a la fecha</a:t>
            </a:r>
          </a:p>
        </p:txBody>
      </p:sp>
      <p:sp>
        <p:nvSpPr>
          <p:cNvPr id="5" name="2 Marcador de contenido">
            <a:extLst>
              <a:ext uri="{FF2B5EF4-FFF2-40B4-BE49-F238E27FC236}">
                <a16:creationId xmlns:a16="http://schemas.microsoft.com/office/drawing/2014/main" id="{4DD030F3-6137-4B13-B974-E1DEC2715D3A}"/>
              </a:ext>
            </a:extLst>
          </p:cNvPr>
          <p:cNvSpPr>
            <a:spLocks noGrp="1"/>
          </p:cNvSpPr>
          <p:nvPr>
            <p:ph sz="quarter" idx="1"/>
          </p:nvPr>
        </p:nvSpPr>
        <p:spPr>
          <a:xfrm>
            <a:off x="2325757" y="2501347"/>
            <a:ext cx="7467600" cy="4873754"/>
          </a:xfrm>
        </p:spPr>
        <p:txBody>
          <a:bodyPr>
            <a:normAutofit/>
          </a:bodyPr>
          <a:lstStyle/>
          <a:p>
            <a:r>
              <a:rPr lang="es-MX" sz="3600" dirty="0"/>
              <a:t>Convocatoria</a:t>
            </a:r>
          </a:p>
          <a:p>
            <a:r>
              <a:rPr lang="es-MX" sz="3600" dirty="0"/>
              <a:t>Entrevista diagnóstica con cada uno de los participantes</a:t>
            </a:r>
          </a:p>
          <a:p>
            <a:r>
              <a:rPr lang="es-MX" sz="3600" dirty="0"/>
              <a:t>Elaboración de una cartografía lectora</a:t>
            </a:r>
          </a:p>
          <a:p>
            <a:r>
              <a:rPr lang="es-MX" sz="3600" dirty="0"/>
              <a:t>Gestión de espacios</a:t>
            </a:r>
          </a:p>
        </p:txBody>
      </p:sp>
    </p:spTree>
    <p:extLst>
      <p:ext uri="{BB962C8B-B14F-4D97-AF65-F5344CB8AC3E}">
        <p14:creationId xmlns:p14="http://schemas.microsoft.com/office/powerpoint/2010/main" val="3582422237"/>
      </p:ext>
    </p:extLst>
  </p:cSld>
  <p:clrMapOvr>
    <a:masterClrMapping/>
  </p:clrMapOvr>
  <mc:AlternateContent xmlns:mc="http://schemas.openxmlformats.org/markup-compatibility/2006">
    <mc:Choice xmlns:p14="http://schemas.microsoft.com/office/powerpoint/2010/main" Requires="p14">
      <p:transition spd="med" p14:dur="700" advClick="0" advTm="14000">
        <p:fade/>
      </p:transition>
    </mc:Choice>
    <mc:Fallback>
      <p:transition spd="med" advClick="0" advTm="1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23567FBC-D195-4ADC-9CC4-36E1C718CA06}"/>
              </a:ext>
            </a:extLst>
          </p:cNvPr>
          <p:cNvSpPr>
            <a:spLocks noGrp="1"/>
          </p:cNvSpPr>
          <p:nvPr>
            <p:ph type="title"/>
          </p:nvPr>
        </p:nvSpPr>
        <p:spPr>
          <a:xfrm>
            <a:off x="2126974" y="566186"/>
            <a:ext cx="7467600" cy="1143000"/>
          </a:xfrm>
        </p:spPr>
        <p:txBody>
          <a:bodyPr/>
          <a:lstStyle/>
          <a:p>
            <a:r>
              <a:rPr lang="es-MX" dirty="0"/>
              <a:t>Programación de actividades</a:t>
            </a:r>
          </a:p>
        </p:txBody>
      </p:sp>
      <p:pic>
        <p:nvPicPr>
          <p:cNvPr id="5" name="2 Imagen" descr="Diagrama de Gantt EPL.jpg">
            <a:extLst>
              <a:ext uri="{FF2B5EF4-FFF2-40B4-BE49-F238E27FC236}">
                <a16:creationId xmlns:a16="http://schemas.microsoft.com/office/drawing/2014/main" id="{E2EB3C04-127B-4358-B094-B2D7D1AD7CB9}"/>
              </a:ext>
            </a:extLst>
          </p:cNvPr>
          <p:cNvPicPr>
            <a:picLocks noGrp="1"/>
          </p:cNvPicPr>
          <p:nvPr>
            <p:ph sz="quarter" idx="1"/>
          </p:nvPr>
        </p:nvPicPr>
        <p:blipFill>
          <a:blip r:embed="rId2" cstate="print"/>
          <a:stretch>
            <a:fillRect/>
          </a:stretch>
        </p:blipFill>
        <p:spPr>
          <a:xfrm>
            <a:off x="928688" y="2043113"/>
            <a:ext cx="10429874" cy="4486275"/>
          </a:xfrm>
          <a:prstGeom prst="rect">
            <a:avLst/>
          </a:prstGeom>
        </p:spPr>
      </p:pic>
    </p:spTree>
    <p:extLst>
      <p:ext uri="{BB962C8B-B14F-4D97-AF65-F5344CB8AC3E}">
        <p14:creationId xmlns:p14="http://schemas.microsoft.com/office/powerpoint/2010/main" val="2752992999"/>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A74A0DA5-F37D-4B07-BFF7-D3439DBBBE0C}"/>
              </a:ext>
            </a:extLst>
          </p:cNvPr>
          <p:cNvSpPr>
            <a:spLocks noGrp="1"/>
          </p:cNvSpPr>
          <p:nvPr>
            <p:ph type="title"/>
          </p:nvPr>
        </p:nvSpPr>
        <p:spPr>
          <a:xfrm>
            <a:off x="2299252" y="1268551"/>
            <a:ext cx="7467600" cy="1143000"/>
          </a:xfrm>
        </p:spPr>
        <p:txBody>
          <a:bodyPr>
            <a:normAutofit fontScale="90000"/>
          </a:bodyPr>
          <a:lstStyle/>
          <a:p>
            <a:pPr algn="ctr"/>
            <a:r>
              <a:rPr lang="es-MX" dirty="0"/>
              <a:t>Animación a la lectura por medio de la intertextualidad: taller de bestiario para personas jubiladas</a:t>
            </a:r>
          </a:p>
        </p:txBody>
      </p:sp>
      <p:sp>
        <p:nvSpPr>
          <p:cNvPr id="8" name="4 Marcador de contenido">
            <a:extLst>
              <a:ext uri="{FF2B5EF4-FFF2-40B4-BE49-F238E27FC236}">
                <a16:creationId xmlns:a16="http://schemas.microsoft.com/office/drawing/2014/main" id="{B42313FA-1227-44E2-8CB0-A8563082B19D}"/>
              </a:ext>
            </a:extLst>
          </p:cNvPr>
          <p:cNvSpPr>
            <a:spLocks noGrp="1"/>
          </p:cNvSpPr>
          <p:nvPr>
            <p:ph sz="quarter" idx="1"/>
          </p:nvPr>
        </p:nvSpPr>
        <p:spPr>
          <a:xfrm>
            <a:off x="2299252" y="2845904"/>
            <a:ext cx="7467600" cy="4873752"/>
          </a:xfrm>
        </p:spPr>
        <p:txBody>
          <a:bodyPr>
            <a:normAutofit/>
          </a:bodyPr>
          <a:lstStyle/>
          <a:p>
            <a:pPr marL="0" indent="0" algn="ctr">
              <a:buNone/>
            </a:pPr>
            <a:r>
              <a:rPr lang="es-MX" sz="2400" dirty="0"/>
              <a:t>Crear espacios de convivencia social para el sector de las personas de las personas de la tercera edad recién jubiladas, a fin de promover la lectura de textos literarios y pictóricos con los que rara vez tuvieron contacto ya sea por sus hábitos lectores o por la especialización temática del área profesional en la que se desempeñaron gran parte de su vida.</a:t>
            </a:r>
          </a:p>
        </p:txBody>
      </p:sp>
    </p:spTree>
    <p:extLst>
      <p:ext uri="{BB962C8B-B14F-4D97-AF65-F5344CB8AC3E}">
        <p14:creationId xmlns:p14="http://schemas.microsoft.com/office/powerpoint/2010/main" val="470530320"/>
      </p:ext>
    </p:extLst>
  </p:cSld>
  <p:clrMapOvr>
    <a:masterClrMapping/>
  </p:clrMapOvr>
  <mc:AlternateContent xmlns:mc="http://schemas.openxmlformats.org/markup-compatibility/2006">
    <mc:Choice xmlns:p14="http://schemas.microsoft.com/office/powerpoint/2010/main" Requires="p14">
      <p:transition spd="med" p14:dur="700" advClick="0" advTm="22550">
        <p:fade/>
      </p:transition>
    </mc:Choice>
    <mc:Fallback>
      <p:transition spd="med" advClick="0" advTm="225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7E80B3E8-9409-45D5-AFE3-A55B42F62716}"/>
              </a:ext>
            </a:extLst>
          </p:cNvPr>
          <p:cNvSpPr>
            <a:spLocks noGrp="1"/>
          </p:cNvSpPr>
          <p:nvPr>
            <p:ph type="title"/>
          </p:nvPr>
        </p:nvSpPr>
        <p:spPr>
          <a:xfrm>
            <a:off x="2231136" y="592690"/>
            <a:ext cx="7467600" cy="1143000"/>
          </a:xfrm>
        </p:spPr>
        <p:txBody>
          <a:bodyPr/>
          <a:lstStyle/>
          <a:p>
            <a:pPr algn="ctr"/>
            <a:r>
              <a:rPr lang="es-MX" dirty="0"/>
              <a:t>Justificación</a:t>
            </a:r>
          </a:p>
        </p:txBody>
      </p:sp>
      <p:sp>
        <p:nvSpPr>
          <p:cNvPr id="5" name="2 Marcador de contenido">
            <a:extLst>
              <a:ext uri="{FF2B5EF4-FFF2-40B4-BE49-F238E27FC236}">
                <a16:creationId xmlns:a16="http://schemas.microsoft.com/office/drawing/2014/main" id="{018B22D8-145E-4167-9D7C-5A9ED3B2F784}"/>
              </a:ext>
            </a:extLst>
          </p:cNvPr>
          <p:cNvSpPr>
            <a:spLocks noGrp="1"/>
          </p:cNvSpPr>
          <p:nvPr>
            <p:ph sz="quarter" idx="1"/>
          </p:nvPr>
        </p:nvSpPr>
        <p:spPr>
          <a:xfrm>
            <a:off x="2231136" y="2103783"/>
            <a:ext cx="7467600" cy="4873752"/>
          </a:xfrm>
        </p:spPr>
        <p:txBody>
          <a:bodyPr>
            <a:normAutofit/>
          </a:bodyPr>
          <a:lstStyle/>
          <a:p>
            <a:pPr hangingPunct="0"/>
            <a:r>
              <a:rPr lang="es-MX" sz="2000" dirty="0"/>
              <a:t>La población de la tercera edad necesita actividades en las que puedan seguir adquiriendo conocimiento y ejercitando sus capacidades intelectuales.</a:t>
            </a:r>
          </a:p>
          <a:p>
            <a:pPr hangingPunct="0"/>
            <a:r>
              <a:rPr lang="es-MX" sz="2000" dirty="0"/>
              <a:t>La promoción  de la lectura debe valerse de estrategias atractivas y novedosas que alienten a la población a acercarse a los libros.</a:t>
            </a:r>
          </a:p>
          <a:p>
            <a:pPr hangingPunct="0"/>
            <a:r>
              <a:rPr lang="es-MX" sz="2000" dirty="0"/>
              <a:t> La obra plástica y literaria de Leonora Carrington (1917- 2013) es adecuada para realizar una actividad multidisciplinaria por la carga simbólica y las referencias a mitos y leyendas de diversas culturas presentes tanto en su trabajo artístico como en su obra narrativa.</a:t>
            </a:r>
          </a:p>
        </p:txBody>
      </p:sp>
    </p:spTree>
    <p:extLst>
      <p:ext uri="{BB962C8B-B14F-4D97-AF65-F5344CB8AC3E}">
        <p14:creationId xmlns:p14="http://schemas.microsoft.com/office/powerpoint/2010/main" val="2168926771"/>
      </p:ext>
    </p:extLst>
  </p:cSld>
  <p:clrMapOvr>
    <a:masterClrMapping/>
  </p:clrMapOvr>
  <mc:AlternateContent xmlns:mc="http://schemas.openxmlformats.org/markup-compatibility/2006" xmlns:p14="http://schemas.microsoft.com/office/powerpoint/2010/main">
    <mc:Choice Requires="p14">
      <p:transition spd="med" p14:dur="700" advClick="0" advTm="17280">
        <p:fade/>
      </p:transition>
    </mc:Choice>
    <mc:Fallback xmlns="">
      <p:transition spd="med" advClick="0" advTm="172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B14CB27D-E330-4C5F-A12B-7CFEADCD2B59}"/>
              </a:ext>
            </a:extLst>
          </p:cNvPr>
          <p:cNvSpPr>
            <a:spLocks noGrp="1"/>
          </p:cNvSpPr>
          <p:nvPr>
            <p:ph type="title"/>
          </p:nvPr>
        </p:nvSpPr>
        <p:spPr>
          <a:xfrm>
            <a:off x="2299253" y="367404"/>
            <a:ext cx="7467600" cy="1143000"/>
          </a:xfrm>
        </p:spPr>
        <p:txBody>
          <a:bodyPr/>
          <a:lstStyle/>
          <a:p>
            <a:pPr algn="ctr"/>
            <a:r>
              <a:rPr lang="es-MX" dirty="0"/>
              <a:t>Marco conceptual	</a:t>
            </a:r>
          </a:p>
        </p:txBody>
      </p:sp>
      <p:sp>
        <p:nvSpPr>
          <p:cNvPr id="5" name="2 Marcador de contenido">
            <a:extLst>
              <a:ext uri="{FF2B5EF4-FFF2-40B4-BE49-F238E27FC236}">
                <a16:creationId xmlns:a16="http://schemas.microsoft.com/office/drawing/2014/main" id="{98DFD4BE-F6D0-49D2-A096-D005B252039D}"/>
              </a:ext>
            </a:extLst>
          </p:cNvPr>
          <p:cNvSpPr>
            <a:spLocks noGrp="1"/>
          </p:cNvSpPr>
          <p:nvPr>
            <p:ph sz="quarter" idx="1"/>
          </p:nvPr>
        </p:nvSpPr>
        <p:spPr>
          <a:xfrm>
            <a:off x="2299253" y="1745975"/>
            <a:ext cx="7467600" cy="4873752"/>
          </a:xfrm>
        </p:spPr>
        <p:txBody>
          <a:bodyPr>
            <a:normAutofit/>
          </a:bodyPr>
          <a:lstStyle/>
          <a:p>
            <a:pPr hangingPunct="0"/>
            <a:r>
              <a:rPr lang="es-MX" sz="2400" dirty="0"/>
              <a:t>La lectura es una actividad amplia e inherente al hombre</a:t>
            </a:r>
          </a:p>
          <a:p>
            <a:pPr hangingPunct="0"/>
            <a:r>
              <a:rPr lang="es-MX" sz="2400" dirty="0"/>
              <a:t>la realiza incluso de manera inconsciente al leer imágenes en su vida diaria.</a:t>
            </a:r>
          </a:p>
          <a:p>
            <a:pPr hangingPunct="0"/>
            <a:r>
              <a:rPr lang="es-MX" sz="2400" dirty="0"/>
              <a:t> La lectura visual es una ramificación de la habilidad lectora a la que se le atribuye poca importancia</a:t>
            </a:r>
          </a:p>
          <a:p>
            <a:pPr hangingPunct="0"/>
            <a:r>
              <a:rPr lang="es-MX" sz="2400" dirty="0"/>
              <a:t>La imagen ligada a la lectura crea diálogos más nutridos que fomentan y complementan la lectura del mundo.</a:t>
            </a:r>
          </a:p>
          <a:p>
            <a:r>
              <a:rPr lang="es-MX" sz="2400" dirty="0"/>
              <a:t>Las estéticas literaria y artística son los conceptos alrededor de los que se desarrollará el proyecto.</a:t>
            </a:r>
          </a:p>
        </p:txBody>
      </p:sp>
    </p:spTree>
    <p:extLst>
      <p:ext uri="{BB962C8B-B14F-4D97-AF65-F5344CB8AC3E}">
        <p14:creationId xmlns:p14="http://schemas.microsoft.com/office/powerpoint/2010/main" val="2464001746"/>
      </p:ext>
    </p:extLst>
  </p:cSld>
  <p:clrMapOvr>
    <a:masterClrMapping/>
  </p:clrMapOvr>
  <mc:AlternateContent xmlns:mc="http://schemas.openxmlformats.org/markup-compatibility/2006">
    <mc:Choice xmlns:p14="http://schemas.microsoft.com/office/powerpoint/2010/main" Requires="p14">
      <p:transition spd="med" p14:dur="700" advClick="0" advTm="22470">
        <p:fade/>
      </p:transition>
    </mc:Choice>
    <mc:Fallback>
      <p:transition spd="med" advClick="0" advTm="224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C31EB9D3-220B-435F-AF46-92DCC8C418A0}"/>
              </a:ext>
            </a:extLst>
          </p:cNvPr>
          <p:cNvSpPr>
            <a:spLocks noGrp="1"/>
          </p:cNvSpPr>
          <p:nvPr>
            <p:ph type="title"/>
          </p:nvPr>
        </p:nvSpPr>
        <p:spPr>
          <a:xfrm>
            <a:off x="2362200" y="1268551"/>
            <a:ext cx="7467600" cy="1143000"/>
          </a:xfrm>
        </p:spPr>
        <p:txBody>
          <a:bodyPr/>
          <a:lstStyle/>
          <a:p>
            <a:r>
              <a:rPr lang="es-MX" dirty="0"/>
              <a:t>Proyectos similares</a:t>
            </a:r>
          </a:p>
        </p:txBody>
      </p:sp>
      <p:sp>
        <p:nvSpPr>
          <p:cNvPr id="5" name="2 Marcador de contenido">
            <a:extLst>
              <a:ext uri="{FF2B5EF4-FFF2-40B4-BE49-F238E27FC236}">
                <a16:creationId xmlns:a16="http://schemas.microsoft.com/office/drawing/2014/main" id="{049B6699-BD6E-41B1-90A0-270048EE3C8C}"/>
              </a:ext>
            </a:extLst>
          </p:cNvPr>
          <p:cNvSpPr>
            <a:spLocks noGrp="1"/>
          </p:cNvSpPr>
          <p:nvPr>
            <p:ph sz="quarter" idx="1"/>
          </p:nvPr>
        </p:nvSpPr>
        <p:spPr>
          <a:xfrm>
            <a:off x="2362200" y="2766391"/>
            <a:ext cx="7467600" cy="4873752"/>
          </a:xfrm>
        </p:spPr>
        <p:txBody>
          <a:bodyPr>
            <a:normAutofit/>
          </a:bodyPr>
          <a:lstStyle/>
          <a:p>
            <a:pPr marL="0" indent="0" algn="ctr">
              <a:buNone/>
            </a:pPr>
            <a:r>
              <a:rPr lang="es-MX" sz="2400" dirty="0"/>
              <a:t>Abuelos lectores y cuentacuentos; una iniciativa de la Universidad Nacional Autónoma de México, creada en 2011, a través de la Coordinación de Difusión Cultural, en colaboración con IBBY México / A leer, UNIVERSUM Museo de las Ciencias, Museo Universitario Chopo y Centro Cultural Universitario Tlatelolco.</a:t>
            </a:r>
            <a:br>
              <a:rPr lang="es-MX" sz="2400" dirty="0"/>
            </a:br>
            <a:r>
              <a:rPr lang="es-MX" sz="2400" dirty="0"/>
              <a:t>(</a:t>
            </a:r>
            <a:r>
              <a:rPr lang="es-MX" sz="2400" u="sng" dirty="0">
                <a:hlinkClick r:id="rId2"/>
              </a:rPr>
              <a:t>http://cultura.unam.mx/abueloslectores/index.php</a:t>
            </a:r>
            <a:r>
              <a:rPr lang="es-MX" sz="2400" dirty="0"/>
              <a:t>)</a:t>
            </a:r>
          </a:p>
        </p:txBody>
      </p:sp>
    </p:spTree>
    <p:extLst>
      <p:ext uri="{BB962C8B-B14F-4D97-AF65-F5344CB8AC3E}">
        <p14:creationId xmlns:p14="http://schemas.microsoft.com/office/powerpoint/2010/main" val="2215017553"/>
      </p:ext>
    </p:extLst>
  </p:cSld>
  <p:clrMapOvr>
    <a:masterClrMapping/>
  </p:clrMapOvr>
  <mc:AlternateContent xmlns:mc="http://schemas.openxmlformats.org/markup-compatibility/2006" xmlns:p14="http://schemas.microsoft.com/office/powerpoint/2010/main">
    <mc:Choice Requires="p14">
      <p:transition spd="med" p14:dur="700" advClick="0" advTm="34480">
        <p:fade/>
      </p:transition>
    </mc:Choice>
    <mc:Fallback xmlns="">
      <p:transition spd="med" advClick="0" advTm="344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6C71E35F-A628-4F57-9278-1C336B4D0DA7}"/>
              </a:ext>
            </a:extLst>
          </p:cNvPr>
          <p:cNvSpPr>
            <a:spLocks noGrp="1"/>
          </p:cNvSpPr>
          <p:nvPr>
            <p:ph type="title"/>
          </p:nvPr>
        </p:nvSpPr>
        <p:spPr>
          <a:xfrm>
            <a:off x="2392017" y="1083021"/>
            <a:ext cx="7467600" cy="1143000"/>
          </a:xfrm>
        </p:spPr>
        <p:txBody>
          <a:bodyPr/>
          <a:lstStyle/>
          <a:p>
            <a:r>
              <a:rPr lang="es-MX" dirty="0"/>
              <a:t>Objetivo general</a:t>
            </a:r>
          </a:p>
        </p:txBody>
      </p:sp>
      <p:sp>
        <p:nvSpPr>
          <p:cNvPr id="5" name="2 Marcador de contenido">
            <a:extLst>
              <a:ext uri="{FF2B5EF4-FFF2-40B4-BE49-F238E27FC236}">
                <a16:creationId xmlns:a16="http://schemas.microsoft.com/office/drawing/2014/main" id="{37546EA3-8023-41BE-BD6C-4217E2AA3B6E}"/>
              </a:ext>
            </a:extLst>
          </p:cNvPr>
          <p:cNvSpPr>
            <a:spLocks noGrp="1"/>
          </p:cNvSpPr>
          <p:nvPr>
            <p:ph sz="quarter" idx="1"/>
          </p:nvPr>
        </p:nvSpPr>
        <p:spPr>
          <a:xfrm>
            <a:off x="2392017" y="2501347"/>
            <a:ext cx="7467600" cy="4873752"/>
          </a:xfrm>
        </p:spPr>
        <p:txBody>
          <a:bodyPr/>
          <a:lstStyle/>
          <a:p>
            <a:r>
              <a:rPr lang="es-MX" sz="2400" dirty="0"/>
              <a:t>Contribuir en la realización de estrategias de animación a la lectura mediante el acercamiento a la obra plástica y literaria de Leonora Carrington  entre otros artistas multidisciplinarios o no, como recurso para captar la atención y favorecer en la </a:t>
            </a:r>
            <a:r>
              <a:rPr lang="es-MX" sz="2400" dirty="0" err="1"/>
              <a:t>literacidad</a:t>
            </a:r>
            <a:r>
              <a:rPr lang="es-MX" sz="2400" dirty="0"/>
              <a:t> visual, a fin de alentar el placer por la lectura, el hábito de esta actividad y el entusiasmo por la convivencia lectora.</a:t>
            </a:r>
          </a:p>
          <a:p>
            <a:endParaRPr lang="es-MX" dirty="0"/>
          </a:p>
        </p:txBody>
      </p:sp>
    </p:spTree>
    <p:extLst>
      <p:ext uri="{BB962C8B-B14F-4D97-AF65-F5344CB8AC3E}">
        <p14:creationId xmlns:p14="http://schemas.microsoft.com/office/powerpoint/2010/main" val="1269430106"/>
      </p:ext>
    </p:extLst>
  </p:cSld>
  <p:clrMapOvr>
    <a:masterClrMapping/>
  </p:clrMapOvr>
  <mc:AlternateContent xmlns:mc="http://schemas.openxmlformats.org/markup-compatibility/2006">
    <mc:Choice xmlns:p14="http://schemas.microsoft.com/office/powerpoint/2010/main" Requires="p14">
      <p:transition spd="med" p14:dur="700" advClick="0" advTm="30370">
        <p:fade/>
      </p:transition>
    </mc:Choice>
    <mc:Fallback>
      <p:transition spd="med" advClick="0" advTm="303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AFB35B83-8195-4C95-826D-E83D7130AE52}"/>
              </a:ext>
            </a:extLst>
          </p:cNvPr>
          <p:cNvSpPr>
            <a:spLocks noGrp="1"/>
          </p:cNvSpPr>
          <p:nvPr>
            <p:ph type="title"/>
          </p:nvPr>
        </p:nvSpPr>
        <p:spPr>
          <a:xfrm>
            <a:off x="2286000" y="380656"/>
            <a:ext cx="7467600" cy="1143000"/>
          </a:xfrm>
        </p:spPr>
        <p:txBody>
          <a:bodyPr/>
          <a:lstStyle/>
          <a:p>
            <a:r>
              <a:rPr lang="es-MX" dirty="0"/>
              <a:t>Sobre textos visuales y bestiarios</a:t>
            </a:r>
          </a:p>
        </p:txBody>
      </p:sp>
      <p:sp>
        <p:nvSpPr>
          <p:cNvPr id="5" name="2 Marcador de contenido">
            <a:extLst>
              <a:ext uri="{FF2B5EF4-FFF2-40B4-BE49-F238E27FC236}">
                <a16:creationId xmlns:a16="http://schemas.microsoft.com/office/drawing/2014/main" id="{656D8E3B-5F02-4BB7-A71B-11C69F1F3732}"/>
              </a:ext>
            </a:extLst>
          </p:cNvPr>
          <p:cNvSpPr>
            <a:spLocks noGrp="1"/>
          </p:cNvSpPr>
          <p:nvPr>
            <p:ph sz="quarter" idx="1"/>
          </p:nvPr>
        </p:nvSpPr>
        <p:spPr>
          <a:xfrm>
            <a:off x="2286000" y="1944147"/>
            <a:ext cx="7467600" cy="4873752"/>
          </a:xfrm>
        </p:spPr>
        <p:txBody>
          <a:bodyPr>
            <a:normAutofit/>
          </a:bodyPr>
          <a:lstStyle/>
          <a:p>
            <a:pPr algn="just">
              <a:lnSpc>
                <a:spcPct val="150000"/>
              </a:lnSpc>
            </a:pPr>
            <a:r>
              <a:rPr lang="es-MX" sz="2000" dirty="0"/>
              <a:t>La lectura visual es una extensión de la habilidad lectora que en muchas ocasiones es minimizada</a:t>
            </a:r>
          </a:p>
          <a:p>
            <a:pPr algn="just">
              <a:lnSpc>
                <a:spcPct val="150000"/>
              </a:lnSpc>
            </a:pPr>
            <a:r>
              <a:rPr lang="es-MX" sz="2000" dirty="0"/>
              <a:t>En la formación de lectores la imagen aliada a lectura crea diálogos más nutridos que fomentan y complementan la lectura del mundo</a:t>
            </a:r>
          </a:p>
          <a:p>
            <a:pPr algn="just">
              <a:lnSpc>
                <a:spcPct val="150000"/>
              </a:lnSpc>
            </a:pPr>
            <a:r>
              <a:rPr lang="es-MX" sz="2000" dirty="0"/>
              <a:t>Un ejemplo de esta interacción discursiva se puede observar en los bestiarios, género literario que recurre a la representación pictórica de alegorías y conceptos más complejos a través de diversos animales.</a:t>
            </a:r>
          </a:p>
          <a:p>
            <a:pPr marL="0" indent="0">
              <a:buNone/>
            </a:pPr>
            <a:endParaRPr lang="es-MX" dirty="0"/>
          </a:p>
        </p:txBody>
      </p:sp>
    </p:spTree>
    <p:extLst>
      <p:ext uri="{BB962C8B-B14F-4D97-AF65-F5344CB8AC3E}">
        <p14:creationId xmlns:p14="http://schemas.microsoft.com/office/powerpoint/2010/main" val="785822634"/>
      </p:ext>
    </p:extLst>
  </p:cSld>
  <p:clrMapOvr>
    <a:masterClrMapping/>
  </p:clrMapOvr>
  <mc:AlternateContent xmlns:mc="http://schemas.openxmlformats.org/markup-compatibility/2006" xmlns:p14="http://schemas.microsoft.com/office/powerpoint/2010/main">
    <mc:Choice Requires="p14">
      <p:transition spd="med" p14:dur="700" advClick="0" advTm="37650">
        <p:fade/>
      </p:transition>
    </mc:Choice>
    <mc:Fallback xmlns="">
      <p:transition spd="med" advClick="0" advTm="376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6133E620-9D5A-4EBB-8D2C-A7D6E794960D}"/>
              </a:ext>
            </a:extLst>
          </p:cNvPr>
          <p:cNvSpPr>
            <a:spLocks noGrp="1"/>
          </p:cNvSpPr>
          <p:nvPr>
            <p:ph type="title"/>
          </p:nvPr>
        </p:nvSpPr>
        <p:spPr>
          <a:xfrm>
            <a:off x="2259495" y="526429"/>
            <a:ext cx="7467600" cy="1143000"/>
          </a:xfrm>
        </p:spPr>
        <p:txBody>
          <a:bodyPr/>
          <a:lstStyle/>
          <a:p>
            <a:r>
              <a:rPr lang="es-MX" dirty="0"/>
              <a:t>Planteamiento del problema</a:t>
            </a:r>
          </a:p>
        </p:txBody>
      </p:sp>
      <p:sp>
        <p:nvSpPr>
          <p:cNvPr id="5" name="2 Marcador de contenido">
            <a:extLst>
              <a:ext uri="{FF2B5EF4-FFF2-40B4-BE49-F238E27FC236}">
                <a16:creationId xmlns:a16="http://schemas.microsoft.com/office/drawing/2014/main" id="{94D5AFA0-3A6B-485A-9B8D-C00C624DB2F3}"/>
              </a:ext>
            </a:extLst>
          </p:cNvPr>
          <p:cNvSpPr>
            <a:spLocks noGrp="1"/>
          </p:cNvSpPr>
          <p:nvPr>
            <p:ph sz="quarter" idx="1"/>
          </p:nvPr>
        </p:nvSpPr>
        <p:spPr>
          <a:xfrm>
            <a:off x="2259495" y="1984248"/>
            <a:ext cx="7467600" cy="4873752"/>
          </a:xfrm>
        </p:spPr>
        <p:txBody>
          <a:bodyPr>
            <a:normAutofit/>
          </a:bodyPr>
          <a:lstStyle/>
          <a:p>
            <a:r>
              <a:rPr lang="es-MX" sz="2400" dirty="0"/>
              <a:t>La población de la tercera edad se encuentra en aumento en México </a:t>
            </a:r>
          </a:p>
          <a:p>
            <a:r>
              <a:rPr lang="es-MX" sz="2400" dirty="0"/>
              <a:t>Cada día son más necesarias medidas de atención que estimulen el trabajo intelectual de dicho sector.</a:t>
            </a:r>
          </a:p>
          <a:p>
            <a:r>
              <a:rPr lang="es-MX" sz="2400" dirty="0"/>
              <a:t>La lectura visual es una extensión de la habilidad lectora que en muchas ocasiones es minimizada, sin embargo actualmente las sociedades cada vez están más llenas de mensajes visuales que nos guía a determinado pensamiento o acción.</a:t>
            </a:r>
          </a:p>
        </p:txBody>
      </p:sp>
    </p:spTree>
    <p:extLst>
      <p:ext uri="{BB962C8B-B14F-4D97-AF65-F5344CB8AC3E}">
        <p14:creationId xmlns:p14="http://schemas.microsoft.com/office/powerpoint/2010/main" val="4198729203"/>
      </p:ext>
    </p:extLst>
  </p:cSld>
  <p:clrMapOvr>
    <a:masterClrMapping/>
  </p:clrMapOvr>
  <mc:AlternateContent xmlns:mc="http://schemas.openxmlformats.org/markup-compatibility/2006">
    <mc:Choice xmlns:p14="http://schemas.microsoft.com/office/powerpoint/2010/main" Requires="p14">
      <p:transition spd="med" p14:dur="700" advClick="0" advTm="28000">
        <p:fade/>
      </p:transition>
    </mc:Choice>
    <mc:Fallback>
      <p:transition spd="med" advClick="0" advTm="2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o 23">
            <a:extLst>
              <a:ext uri="{FF2B5EF4-FFF2-40B4-BE49-F238E27FC236}">
                <a16:creationId xmlns:a16="http://schemas.microsoft.com/office/drawing/2014/main" id="{EC597237-349D-4B33-B86E-59067C4E61A1}"/>
              </a:ext>
            </a:extLst>
          </p:cNvPr>
          <p:cNvGrpSpPr/>
          <p:nvPr/>
        </p:nvGrpSpPr>
        <p:grpSpPr>
          <a:xfrm>
            <a:off x="5586412" y="3346058"/>
            <a:ext cx="1370707" cy="1370707"/>
            <a:chOff x="3178689" y="1612770"/>
            <a:chExt cx="1370707" cy="1370707"/>
          </a:xfrm>
        </p:grpSpPr>
        <p:sp>
          <p:nvSpPr>
            <p:cNvPr id="31" name="Elipse 30">
              <a:extLst>
                <a:ext uri="{FF2B5EF4-FFF2-40B4-BE49-F238E27FC236}">
                  <a16:creationId xmlns:a16="http://schemas.microsoft.com/office/drawing/2014/main" id="{E8D8A9A4-0E16-43A3-8ED4-0A4831C9576F}"/>
                </a:ext>
              </a:extLst>
            </p:cNvPr>
            <p:cNvSpPr/>
            <p:nvPr/>
          </p:nvSpPr>
          <p:spPr>
            <a:xfrm>
              <a:off x="3178689" y="1612770"/>
              <a:ext cx="1370707" cy="13707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Elipse 8">
              <a:extLst>
                <a:ext uri="{FF2B5EF4-FFF2-40B4-BE49-F238E27FC236}">
                  <a16:creationId xmlns:a16="http://schemas.microsoft.com/office/drawing/2014/main" id="{7D53C2C3-B61F-4F99-8413-EC5CD919BBD0}"/>
                </a:ext>
              </a:extLst>
            </p:cNvPr>
            <p:cNvSpPr txBox="1"/>
            <p:nvPr/>
          </p:nvSpPr>
          <p:spPr>
            <a:xfrm>
              <a:off x="3379424" y="1813505"/>
              <a:ext cx="969237" cy="969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La </a:t>
              </a:r>
              <a:r>
                <a:rPr lang="en-US" sz="900" kern="1200" dirty="0" err="1"/>
                <a:t>utilización</a:t>
              </a:r>
              <a:r>
                <a:rPr lang="en-US" sz="900" kern="1200" dirty="0"/>
                <a:t> del </a:t>
              </a:r>
              <a:r>
                <a:rPr lang="en-US" sz="900" kern="1200" dirty="0" err="1"/>
                <a:t>significado</a:t>
              </a:r>
              <a:r>
                <a:rPr lang="en-US" sz="900" kern="1200" dirty="0"/>
                <a:t> se produce a </a:t>
              </a:r>
              <a:r>
                <a:rPr lang="en-US" sz="900" kern="1200" dirty="0" err="1"/>
                <a:t>través</a:t>
              </a:r>
              <a:r>
                <a:rPr lang="en-US" sz="900" kern="1200" dirty="0"/>
                <a:t> de un </a:t>
              </a:r>
              <a:r>
                <a:rPr lang="en-US" sz="900" kern="1200" dirty="0" err="1"/>
                <a:t>procedimiento</a:t>
              </a:r>
              <a:r>
                <a:rPr lang="en-US" sz="900" kern="1200" dirty="0"/>
                <a:t> de </a:t>
              </a:r>
              <a:r>
                <a:rPr lang="en-US" sz="900" kern="1200" dirty="0" err="1"/>
                <a:t>interpretación</a:t>
              </a:r>
              <a:endParaRPr lang="es-MX" sz="900" kern="1200" dirty="0"/>
            </a:p>
          </p:txBody>
        </p:sp>
      </p:grpSp>
      <p:sp>
        <p:nvSpPr>
          <p:cNvPr id="4" name="1 Título">
            <a:extLst>
              <a:ext uri="{FF2B5EF4-FFF2-40B4-BE49-F238E27FC236}">
                <a16:creationId xmlns:a16="http://schemas.microsoft.com/office/drawing/2014/main" id="{7ACCC98B-AA62-4969-B490-6755455185CD}"/>
              </a:ext>
            </a:extLst>
          </p:cNvPr>
          <p:cNvSpPr>
            <a:spLocks noGrp="1"/>
          </p:cNvSpPr>
          <p:nvPr>
            <p:ph type="title"/>
          </p:nvPr>
        </p:nvSpPr>
        <p:spPr>
          <a:xfrm>
            <a:off x="2179983" y="420412"/>
            <a:ext cx="7467600" cy="1143000"/>
          </a:xfrm>
        </p:spPr>
        <p:txBody>
          <a:bodyPr/>
          <a:lstStyle/>
          <a:p>
            <a:pPr algn="ctr"/>
            <a:r>
              <a:rPr lang="es-MX" dirty="0"/>
              <a:t>Marco teórico</a:t>
            </a:r>
          </a:p>
        </p:txBody>
      </p:sp>
      <p:sp>
        <p:nvSpPr>
          <p:cNvPr id="22" name="Flecha: hacia abajo 21">
            <a:extLst>
              <a:ext uri="{FF2B5EF4-FFF2-40B4-BE49-F238E27FC236}">
                <a16:creationId xmlns:a16="http://schemas.microsoft.com/office/drawing/2014/main" id="{F37A20C6-7B9F-4582-B907-77DF48638846}"/>
              </a:ext>
            </a:extLst>
          </p:cNvPr>
          <p:cNvSpPr/>
          <p:nvPr/>
        </p:nvSpPr>
        <p:spPr>
          <a:xfrm>
            <a:off x="5715247" y="5278332"/>
            <a:ext cx="761503" cy="487362"/>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1" name="Elipse 20">
            <a:extLst>
              <a:ext uri="{FF2B5EF4-FFF2-40B4-BE49-F238E27FC236}">
                <a16:creationId xmlns:a16="http://schemas.microsoft.com/office/drawing/2014/main" id="{C58CA6F8-E35E-4988-B991-B517BE9C1C7D}"/>
              </a:ext>
            </a:extLst>
          </p:cNvPr>
          <p:cNvSpPr/>
          <p:nvPr/>
        </p:nvSpPr>
        <p:spPr>
          <a:xfrm>
            <a:off x="4150053" y="1887717"/>
            <a:ext cx="3929360" cy="1364615"/>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pSp>
        <p:nvGrpSpPr>
          <p:cNvPr id="26" name="Grupo 25">
            <a:extLst>
              <a:ext uri="{FF2B5EF4-FFF2-40B4-BE49-F238E27FC236}">
                <a16:creationId xmlns:a16="http://schemas.microsoft.com/office/drawing/2014/main" id="{30CD70E9-EFD6-4EE6-BDEF-A6BCF4B1856A}"/>
              </a:ext>
            </a:extLst>
          </p:cNvPr>
          <p:cNvGrpSpPr/>
          <p:nvPr/>
        </p:nvGrpSpPr>
        <p:grpSpPr>
          <a:xfrm>
            <a:off x="5992483" y="1981141"/>
            <a:ext cx="1370707" cy="1370707"/>
            <a:chOff x="3599039" y="253029"/>
            <a:chExt cx="1370707" cy="1370707"/>
          </a:xfrm>
        </p:grpSpPr>
        <p:sp>
          <p:nvSpPr>
            <p:cNvPr id="27" name="Elipse 26">
              <a:extLst>
                <a:ext uri="{FF2B5EF4-FFF2-40B4-BE49-F238E27FC236}">
                  <a16:creationId xmlns:a16="http://schemas.microsoft.com/office/drawing/2014/main" id="{1D267A85-CBEB-4D02-8FA3-541BC3E2FF46}"/>
                </a:ext>
              </a:extLst>
            </p:cNvPr>
            <p:cNvSpPr/>
            <p:nvPr/>
          </p:nvSpPr>
          <p:spPr>
            <a:xfrm>
              <a:off x="3599039" y="253029"/>
              <a:ext cx="1370707" cy="13707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Elipse 12">
              <a:extLst>
                <a:ext uri="{FF2B5EF4-FFF2-40B4-BE49-F238E27FC236}">
                  <a16:creationId xmlns:a16="http://schemas.microsoft.com/office/drawing/2014/main" id="{833EFF5B-FB18-4F17-BBD7-E595ED9C5F99}"/>
                </a:ext>
              </a:extLst>
            </p:cNvPr>
            <p:cNvSpPr txBox="1"/>
            <p:nvPr/>
          </p:nvSpPr>
          <p:spPr>
            <a:xfrm>
              <a:off x="3799774" y="453764"/>
              <a:ext cx="969237" cy="969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El significado que las cosas encierran para el ser humano son un elemento central</a:t>
              </a:r>
            </a:p>
          </p:txBody>
        </p:sp>
      </p:grpSp>
      <p:grpSp>
        <p:nvGrpSpPr>
          <p:cNvPr id="25" name="Grupo 24">
            <a:extLst>
              <a:ext uri="{FF2B5EF4-FFF2-40B4-BE49-F238E27FC236}">
                <a16:creationId xmlns:a16="http://schemas.microsoft.com/office/drawing/2014/main" id="{915459E8-65CD-49D1-83C5-5B69FA542830}"/>
              </a:ext>
            </a:extLst>
          </p:cNvPr>
          <p:cNvGrpSpPr/>
          <p:nvPr/>
        </p:nvGrpSpPr>
        <p:grpSpPr>
          <a:xfrm>
            <a:off x="4605595" y="2317723"/>
            <a:ext cx="1370707" cy="1370707"/>
            <a:chOff x="2197872" y="584435"/>
            <a:chExt cx="1370707" cy="1370707"/>
          </a:xfrm>
        </p:grpSpPr>
        <p:sp>
          <p:nvSpPr>
            <p:cNvPr id="29" name="Elipse 28">
              <a:extLst>
                <a:ext uri="{FF2B5EF4-FFF2-40B4-BE49-F238E27FC236}">
                  <a16:creationId xmlns:a16="http://schemas.microsoft.com/office/drawing/2014/main" id="{110C1B7E-92FD-43D2-B0CD-5166DCF2E66D}"/>
                </a:ext>
              </a:extLst>
            </p:cNvPr>
            <p:cNvSpPr/>
            <p:nvPr/>
          </p:nvSpPr>
          <p:spPr>
            <a:xfrm>
              <a:off x="2197872" y="584435"/>
              <a:ext cx="1370707" cy="13707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Elipse 10">
              <a:extLst>
                <a:ext uri="{FF2B5EF4-FFF2-40B4-BE49-F238E27FC236}">
                  <a16:creationId xmlns:a16="http://schemas.microsoft.com/office/drawing/2014/main" id="{AFDCA97D-D5EF-4358-9025-F38931316E13}"/>
                </a:ext>
              </a:extLst>
            </p:cNvPr>
            <p:cNvSpPr txBox="1"/>
            <p:nvPr/>
          </p:nvSpPr>
          <p:spPr>
            <a:xfrm>
              <a:off x="2398607" y="785170"/>
              <a:ext cx="969237" cy="969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El significado es fruto de la interacción entre individuos</a:t>
              </a:r>
            </a:p>
          </p:txBody>
        </p:sp>
      </p:grpSp>
      <p:grpSp>
        <p:nvGrpSpPr>
          <p:cNvPr id="23" name="Grupo 22">
            <a:extLst>
              <a:ext uri="{FF2B5EF4-FFF2-40B4-BE49-F238E27FC236}">
                <a16:creationId xmlns:a16="http://schemas.microsoft.com/office/drawing/2014/main" id="{320369FE-5B3D-4963-99AF-78F52C3F5B4A}"/>
              </a:ext>
            </a:extLst>
          </p:cNvPr>
          <p:cNvGrpSpPr/>
          <p:nvPr/>
        </p:nvGrpSpPr>
        <p:grpSpPr>
          <a:xfrm>
            <a:off x="4320005" y="5578882"/>
            <a:ext cx="3655218" cy="913804"/>
            <a:chOff x="1912282" y="3845594"/>
            <a:chExt cx="3655218" cy="913804"/>
          </a:xfrm>
        </p:grpSpPr>
        <p:sp>
          <p:nvSpPr>
            <p:cNvPr id="33" name="Rectángulo 32">
              <a:extLst>
                <a:ext uri="{FF2B5EF4-FFF2-40B4-BE49-F238E27FC236}">
                  <a16:creationId xmlns:a16="http://schemas.microsoft.com/office/drawing/2014/main" id="{DABBFBD4-5037-4269-8C01-D0324EA076E5}"/>
                </a:ext>
              </a:extLst>
            </p:cNvPr>
            <p:cNvSpPr/>
            <p:nvPr/>
          </p:nvSpPr>
          <p:spPr>
            <a:xfrm>
              <a:off x="1912282" y="3845594"/>
              <a:ext cx="3655218" cy="9138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CuadroTexto 33">
              <a:extLst>
                <a:ext uri="{FF2B5EF4-FFF2-40B4-BE49-F238E27FC236}">
                  <a16:creationId xmlns:a16="http://schemas.microsoft.com/office/drawing/2014/main" id="{2CBD0C05-2031-45A3-809A-F79F44C5F299}"/>
                </a:ext>
              </a:extLst>
            </p:cNvPr>
            <p:cNvSpPr txBox="1"/>
            <p:nvPr/>
          </p:nvSpPr>
          <p:spPr>
            <a:xfrm>
              <a:off x="1912282" y="3845594"/>
              <a:ext cx="3655218" cy="9138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MX" sz="2100" kern="1200" dirty="0"/>
                <a:t>Interaccionismo Simbólico</a:t>
              </a:r>
            </a:p>
          </p:txBody>
        </p:sp>
      </p:grpSp>
      <p:sp>
        <p:nvSpPr>
          <p:cNvPr id="6" name="Forma 5">
            <a:extLst>
              <a:ext uri="{FF2B5EF4-FFF2-40B4-BE49-F238E27FC236}">
                <a16:creationId xmlns:a16="http://schemas.microsoft.com/office/drawing/2014/main" id="{694B2EF2-4F34-4622-A762-98581357D8BF}"/>
              </a:ext>
            </a:extLst>
          </p:cNvPr>
          <p:cNvSpPr/>
          <p:nvPr/>
        </p:nvSpPr>
        <p:spPr>
          <a:xfrm>
            <a:off x="3963789" y="1723231"/>
            <a:ext cx="4264421" cy="3411537"/>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726053074"/>
      </p:ext>
    </p:extLst>
  </p:cSld>
  <p:clrMapOvr>
    <a:masterClrMapping/>
  </p:clrMapOvr>
  <mc:AlternateContent xmlns:mc="http://schemas.openxmlformats.org/markup-compatibility/2006">
    <mc:Choice xmlns:p14="http://schemas.microsoft.com/office/powerpoint/2010/main" Requires="p14">
      <p:transition spd="med" p14:dur="700" advClick="0" advTm="69000">
        <p:fade/>
      </p:transition>
    </mc:Choice>
    <mc:Fallback>
      <p:transition spd="med" advClick="0" advTm="6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TM10001115[[fn=Paquete]]</Template>
  <TotalTime>250</TotalTime>
  <Words>809</Words>
  <Application>Microsoft Office PowerPoint</Application>
  <PresentationFormat>Panorámica</PresentationFormat>
  <Paragraphs>47</Paragraphs>
  <Slides>13</Slides>
  <Notes>0</Notes>
  <HiddenSlides>0</HiddenSlides>
  <MMClips>1</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Gill Sans MT</vt:lpstr>
      <vt:lpstr>Paquete</vt:lpstr>
      <vt:lpstr>Animación a la lectura por medio de la inter textualidad: bestiario, taller para personas jubiladas</vt:lpstr>
      <vt:lpstr>Animación a la lectura por medio de la intertextualidad: taller de bestiario para personas jubiladas</vt:lpstr>
      <vt:lpstr>Justificación</vt:lpstr>
      <vt:lpstr>Marco conceptual </vt:lpstr>
      <vt:lpstr>Proyectos similares</vt:lpstr>
      <vt:lpstr>Objetivo general</vt:lpstr>
      <vt:lpstr>Sobre textos visuales y bestiarios</vt:lpstr>
      <vt:lpstr>Planteamiento del problema</vt:lpstr>
      <vt:lpstr>Marco teórico</vt:lpstr>
      <vt:lpstr>Objetivos particulares</vt:lpstr>
      <vt:lpstr>Aspectos generales</vt:lpstr>
      <vt:lpstr>Actividades realizadas a la fecha</vt:lpstr>
      <vt:lpstr>Programación de actividades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Animación a la lectura por medio de la inter textualidad: bestiario, taller para personas jubiladas</dc:title>
  <dc:creator>palomino</dc:creator>
  <cp:lastModifiedBy>palomino</cp:lastModifiedBy>
  <cp:revision>50</cp:revision>
  <dcterms:created xsi:type="dcterms:W3CDTF">2017-07-20T04:52:02Z</dcterms:created>
  <dcterms:modified xsi:type="dcterms:W3CDTF">2017-07-20T23:48:50Z</dcterms:modified>
</cp:coreProperties>
</file>