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  <p:sldId id="270" r:id="rId3"/>
    <p:sldId id="272" r:id="rId4"/>
    <p:sldId id="261" r:id="rId5"/>
    <p:sldId id="260" r:id="rId6"/>
    <p:sldId id="263" r:id="rId7"/>
    <p:sldId id="273" r:id="rId8"/>
    <p:sldId id="274" r:id="rId9"/>
    <p:sldId id="267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3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3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33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03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10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11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8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7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8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9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4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7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3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9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FEF5-4754-44CC-AC03-C640134D01CC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94339A-866D-45A4-833C-9B2DC4767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7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1560" y="134684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lectores críticos mediante la lectura recreativa de textos narrativos tradicionales. Taller para estudiantes de la Escuela de Bachilleres Modalidad Mixta Veracruz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Hugo Andrés Romero Valdés</a:t>
            </a:r>
          </a:p>
          <a:p>
            <a:pPr algn="ctr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Dra. María Cristina Díaz González</a:t>
            </a:r>
          </a:p>
          <a:p>
            <a:pPr algn="ctr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Diseño, implementación y evaluación de un taller, donde se contribuya a la formación de lectores críticos por medio de una lectura recreativa de textos narrativos tradicionales, dirigido a un grupo de estudiantes de la Escuela de Bachilleres Modalidad Mixta Veracruz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3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5192" y="707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98706" y="208283"/>
            <a:ext cx="2592288" cy="95410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Marco Conceptual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8818" y="1827642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Canon literario</a:t>
            </a:r>
          </a:p>
          <a:p>
            <a:pPr algn="ctr"/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Bajour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(2006)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19872" y="1827643"/>
            <a:ext cx="2376264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Literatura tradicional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Prado Aragonés (2004)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67058" y="1827643"/>
            <a:ext cx="2007840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Lectura recreativa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Sánchez Amador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y otros (1994)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 de flecha"/>
          <p:cNvCxnSpPr>
            <a:endCxn id="7" idx="0"/>
          </p:cNvCxnSpPr>
          <p:nvPr/>
        </p:nvCxnSpPr>
        <p:spPr>
          <a:xfrm flipH="1">
            <a:off x="1862738" y="497137"/>
            <a:ext cx="1435968" cy="133050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9" idx="0"/>
          </p:cNvCxnSpPr>
          <p:nvPr/>
        </p:nvCxnSpPr>
        <p:spPr>
          <a:xfrm>
            <a:off x="5899016" y="497136"/>
            <a:ext cx="1571962" cy="133050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endCxn id="8" idx="0"/>
          </p:cNvCxnSpPr>
          <p:nvPr/>
        </p:nvCxnSpPr>
        <p:spPr>
          <a:xfrm flipH="1">
            <a:off x="4608004" y="1162391"/>
            <a:ext cx="9718" cy="6652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590930" y="2820469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Narrativa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Pardo (2005)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586828" y="2482672"/>
            <a:ext cx="8022" cy="3377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573760" y="3788370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Mito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Montemayor (1999)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569658" y="3450573"/>
            <a:ext cx="8022" cy="3377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558912" y="4776690"/>
            <a:ext cx="2007840" cy="89255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Leyenda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Jiménez Arreola (2005)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554810" y="4438893"/>
            <a:ext cx="8022" cy="3377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554901" y="5985618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Cuento Popular</a:t>
            </a:r>
          </a:p>
          <a:p>
            <a:pPr algn="ctr"/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Reyzábal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(1993)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21 Conector recto de flecha"/>
          <p:cNvCxnSpPr>
            <a:stCxn id="19" idx="2"/>
          </p:cNvCxnSpPr>
          <p:nvPr/>
        </p:nvCxnSpPr>
        <p:spPr>
          <a:xfrm flipH="1">
            <a:off x="4550799" y="5669242"/>
            <a:ext cx="12033" cy="3163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5298" y="380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24994" y="1062395"/>
            <a:ext cx="2615158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Marco Teórico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700808"/>
            <a:ext cx="2092087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Estudios del folklore</a:t>
            </a:r>
          </a:p>
          <a:p>
            <a:pPr algn="ctr"/>
            <a:r>
              <a:rPr lang="es-MX" sz="1400" dirty="0" err="1" smtClean="0">
                <a:latin typeface="Times New Roman" pitchFamily="18" charset="0"/>
                <a:cs typeface="Times New Roman" pitchFamily="18" charset="0"/>
              </a:rPr>
              <a:t>Aretz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17218" y="2673841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Literatura tradicional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75769" y="1577697"/>
            <a:ext cx="2007840" cy="89255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Teoría de la reproducción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Bourdieu y </a:t>
            </a:r>
            <a:r>
              <a:rPr lang="es-MX" sz="1400" dirty="0" err="1" smtClean="0">
                <a:latin typeface="Times New Roman" pitchFamily="18" charset="0"/>
                <a:cs typeface="Times New Roman" pitchFamily="18" charset="0"/>
              </a:rPr>
              <a:t>Passeron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Conector recto de flecha"/>
          <p:cNvCxnSpPr>
            <a:stCxn id="5" idx="3"/>
          </p:cNvCxnSpPr>
          <p:nvPr/>
        </p:nvCxnSpPr>
        <p:spPr>
          <a:xfrm>
            <a:off x="2847663" y="1993196"/>
            <a:ext cx="769555" cy="6806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endCxn id="6" idx="3"/>
          </p:cNvCxnSpPr>
          <p:nvPr/>
        </p:nvCxnSpPr>
        <p:spPr>
          <a:xfrm flipH="1" flipV="1">
            <a:off x="5625058" y="2997007"/>
            <a:ext cx="853440" cy="296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4" idx="2"/>
            <a:endCxn id="6" idx="0"/>
          </p:cNvCxnSpPr>
          <p:nvPr/>
        </p:nvCxnSpPr>
        <p:spPr>
          <a:xfrm flipH="1">
            <a:off x="4621138" y="1585615"/>
            <a:ext cx="11435" cy="10882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510471" y="2756909"/>
            <a:ext cx="200784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Capital cultural 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Bourdieu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576" y="2593360"/>
            <a:ext cx="2099752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Semiología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Guiraud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55576" y="4881353"/>
            <a:ext cx="2127483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Estudios propios de literatura tradicional</a:t>
            </a:r>
          </a:p>
          <a:p>
            <a:pPr algn="ctr"/>
            <a:r>
              <a:rPr lang="es-MX" sz="1400" dirty="0" err="1" smtClean="0">
                <a:latin typeface="Times New Roman" pitchFamily="18" charset="0"/>
                <a:cs typeface="Times New Roman" pitchFamily="18" charset="0"/>
              </a:rPr>
              <a:t>Propp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, Thompson, </a:t>
            </a:r>
            <a:r>
              <a:rPr lang="es-MX" sz="1400" dirty="0" err="1" smtClean="0">
                <a:latin typeface="Times New Roman" pitchFamily="18" charset="0"/>
                <a:cs typeface="Times New Roman" pitchFamily="18" charset="0"/>
              </a:rPr>
              <a:t>Vansina</a:t>
            </a:r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, Montemayor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Conector recto de flecha"/>
          <p:cNvCxnSpPr>
            <a:endCxn id="6" idx="1"/>
          </p:cNvCxnSpPr>
          <p:nvPr/>
        </p:nvCxnSpPr>
        <p:spPr>
          <a:xfrm>
            <a:off x="2883060" y="2916526"/>
            <a:ext cx="734158" cy="8048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2847663" y="3320172"/>
            <a:ext cx="769555" cy="6244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5625058" y="3320172"/>
            <a:ext cx="856466" cy="76944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510471" y="3849058"/>
            <a:ext cx="200784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Lectura crítica </a:t>
            </a:r>
            <a:r>
              <a:rPr lang="es-MX" sz="1400" dirty="0" err="1" smtClean="0">
                <a:latin typeface="Times New Roman" pitchFamily="18" charset="0"/>
                <a:cs typeface="Times New Roman" pitchFamily="18" charset="0"/>
              </a:rPr>
              <a:t>Cassany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10471" y="4753426"/>
            <a:ext cx="200784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Enfoque regional en antropología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55576" y="3495114"/>
            <a:ext cx="2092087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Teoría de los géneros literarios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García Berrio y Huerta Calvo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2883060" y="3320172"/>
            <a:ext cx="1544924" cy="22382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9" idx="1"/>
          </p:cNvCxnSpPr>
          <p:nvPr/>
        </p:nvCxnSpPr>
        <p:spPr>
          <a:xfrm flipH="1" flipV="1">
            <a:off x="4860032" y="3320172"/>
            <a:ext cx="1650439" cy="17564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7" idx="1"/>
          </p:cNvCxnSpPr>
          <p:nvPr/>
        </p:nvCxnSpPr>
        <p:spPr>
          <a:xfrm flipH="1">
            <a:off x="5625058" y="2023973"/>
            <a:ext cx="850711" cy="635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9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del proyecto: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584" y="1556792"/>
            <a:ext cx="78592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narrativos tradicionales de México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Contacto previo en la familia y en la escuela.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Extensión breve.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Diversidad temática.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Riqueza cultural.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Valorar, conservar y transmitir.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Proceden de la misma cultura de los lectores.</a:t>
            </a:r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3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4092" y="15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004690"/>
          </a:xfrm>
        </p:spPr>
        <p:txBody>
          <a:bodyPr/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de intervención: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97524" y="190326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heterogéneo.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común la práctica de la lectura utilitaria.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Ausencia del hábito de lectura.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lecturas del libro de texto no resultan significativas.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una aceptación de materiales de lectura que sean novedosos.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5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629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89200" cy="716658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79712" y="2132856"/>
            <a:ext cx="6089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a la formación de lectores críticos que puedan distinguir géneros discursivos, valores, connotaciones de las palabras y utilicen los elementos del código escrito en textos breves a partir de una lectura recreativa de narraciones tradicionales mexicanas en un grupo de la Escuela de Bachilleres Modalidad Mixta Veracruz.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4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4752" y="252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628" y="616122"/>
            <a:ext cx="6589200" cy="716658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Particulares: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620768" y="134684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Coadyuvar para que se logre la distinción de los rasgos genéricos y la clasificación del mito.</a:t>
            </a:r>
          </a:p>
          <a:p>
            <a:pPr algn="just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a la identificación de los recursos expresivos del lenguaje de la leyenda.</a:t>
            </a:r>
          </a:p>
          <a:p>
            <a:pPr algn="just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Propiciar la identificación de los valores sugeridos en la trama del cuento popular.</a:t>
            </a:r>
          </a:p>
          <a:p>
            <a:pPr algn="just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la creatividad del estudiante para el diseño de textos que combinan imágenes y palabras.</a:t>
            </a:r>
          </a:p>
          <a:p>
            <a:pPr algn="just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Favorecer la expresión escrita a partir de la lectura.</a:t>
            </a:r>
          </a:p>
          <a:p>
            <a:pPr algn="just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3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8" y="125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4632" y="595922"/>
            <a:ext cx="3303552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Diseño Metodológico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4880" y="1928052"/>
            <a:ext cx="2092087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Aspectos Generales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Conector recto de flecha"/>
          <p:cNvCxnSpPr>
            <a:stCxn id="3" idx="2"/>
          </p:cNvCxnSpPr>
          <p:nvPr/>
        </p:nvCxnSpPr>
        <p:spPr>
          <a:xfrm flipH="1">
            <a:off x="1870923" y="2266606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endCxn id="27" idx="0"/>
          </p:cNvCxnSpPr>
          <p:nvPr/>
        </p:nvCxnSpPr>
        <p:spPr>
          <a:xfrm flipH="1">
            <a:off x="4537924" y="978230"/>
            <a:ext cx="19100" cy="9329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24880" y="2648132"/>
            <a:ext cx="2099752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Escuela de Bachilleres Modalidad Mixta Veracruz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97149" y="4816209"/>
            <a:ext cx="2127483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Noviembre 2015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Febrero 2016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32545" y="3840851"/>
            <a:ext cx="2092087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Grupo de primer semestre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1874756" y="3479129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1860275" y="4425626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491880" y="1911175"/>
            <a:ext cx="2092087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Estrategia Específica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27 Conector recto de flecha"/>
          <p:cNvCxnSpPr>
            <a:stCxn id="27" idx="2"/>
          </p:cNvCxnSpPr>
          <p:nvPr/>
        </p:nvCxnSpPr>
        <p:spPr>
          <a:xfrm flipH="1">
            <a:off x="4537923" y="2249729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3491880" y="2631255"/>
            <a:ext cx="2099752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Instrumentos: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Cuestionario, entrevista, bitácora y portafolio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491880" y="4428262"/>
            <a:ext cx="2127483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Estrategias de promoción de la lectura: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lecturas gratuita, en voz alta, dramatizada, encuentros estelares, recopilación de leyendas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32 Conector recto de flecha"/>
          <p:cNvCxnSpPr>
            <a:stCxn id="29" idx="2"/>
          </p:cNvCxnSpPr>
          <p:nvPr/>
        </p:nvCxnSpPr>
        <p:spPr>
          <a:xfrm flipH="1">
            <a:off x="4532157" y="3708473"/>
            <a:ext cx="9599" cy="7171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156176" y="1917931"/>
            <a:ext cx="2092087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Aspectos Técnicos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34 Conector recto de flecha"/>
          <p:cNvCxnSpPr>
            <a:stCxn id="34" idx="2"/>
          </p:cNvCxnSpPr>
          <p:nvPr/>
        </p:nvCxnSpPr>
        <p:spPr>
          <a:xfrm flipH="1">
            <a:off x="7202219" y="2256485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6156176" y="2638011"/>
            <a:ext cx="2099752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Recursos materiales: antología y artículos de papelería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138478" y="5296852"/>
            <a:ext cx="2127483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Modelo mixto para análisis de datos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63841" y="3830730"/>
            <a:ext cx="2092087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Equipos técnicos: laptop, cañón, grabadora, cámara fotográfica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>
            <a:off x="7206052" y="3469008"/>
            <a:ext cx="1" cy="381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38" idx="2"/>
            <a:endCxn id="37" idx="0"/>
          </p:cNvCxnSpPr>
          <p:nvPr/>
        </p:nvCxnSpPr>
        <p:spPr>
          <a:xfrm flipH="1">
            <a:off x="7202220" y="4907948"/>
            <a:ext cx="7665" cy="3889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endCxn id="3" idx="0"/>
          </p:cNvCxnSpPr>
          <p:nvPr/>
        </p:nvCxnSpPr>
        <p:spPr>
          <a:xfrm flipH="1">
            <a:off x="1870924" y="792879"/>
            <a:ext cx="1046043" cy="11351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endCxn id="34" idx="0"/>
          </p:cNvCxnSpPr>
          <p:nvPr/>
        </p:nvCxnSpPr>
        <p:spPr>
          <a:xfrm>
            <a:off x="6228185" y="795977"/>
            <a:ext cx="974035" cy="11219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386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4" cy="64465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Cronograma de las actividades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12189"/>
              </p:ext>
            </p:extLst>
          </p:nvPr>
        </p:nvGraphicFramePr>
        <p:xfrm>
          <a:off x="750434" y="1484784"/>
          <a:ext cx="8393566" cy="3958407"/>
        </p:xfrm>
        <a:graphic>
          <a:graphicData uri="http://schemas.openxmlformats.org/drawingml/2006/table">
            <a:tbl>
              <a:tblPr firstRow="1" firstCol="1" bandRow="1"/>
              <a:tblGrid>
                <a:gridCol w="2577459"/>
                <a:gridCol w="528710"/>
                <a:gridCol w="462620"/>
                <a:gridCol w="528710"/>
                <a:gridCol w="462620"/>
                <a:gridCol w="528710"/>
                <a:gridCol w="528710"/>
                <a:gridCol w="609629"/>
                <a:gridCol w="570925"/>
                <a:gridCol w="624315"/>
                <a:gridCol w="485579"/>
                <a:gridCol w="485579"/>
              </a:tblGrid>
              <a:tr h="661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protocolo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Realización de la intervención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 del trabajo recepcional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Corrección de trabajo </a:t>
                      </a:r>
                      <a:r>
                        <a:rPr lang="es-MX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recepcional</a:t>
                      </a:r>
                      <a:endParaRPr lang="es-MX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Examen </a:t>
                      </a:r>
                      <a:r>
                        <a:rPr lang="es-MX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recepcional</a:t>
                      </a:r>
                      <a:r>
                        <a:rPr lang="es-MX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65392" cy="1158204"/>
          </a:xfrm>
          <a:prstGeom prst="rect">
            <a:avLst/>
          </a:prstGeom>
        </p:spPr>
      </p:pic>
      <p:pic>
        <p:nvPicPr>
          <p:cNvPr id="3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515</Words>
  <Application>Microsoft Office PowerPoint</Application>
  <PresentationFormat>Presentación en pantalla (4:3)</PresentationFormat>
  <Paragraphs>150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Espiral</vt:lpstr>
      <vt:lpstr>Presentación de PowerPoint</vt:lpstr>
      <vt:lpstr>Presentación de PowerPoint</vt:lpstr>
      <vt:lpstr>Presentación de PowerPoint</vt:lpstr>
      <vt:lpstr>Justificación del proyecto:</vt:lpstr>
      <vt:lpstr>Problema de intervención:</vt:lpstr>
      <vt:lpstr>Objetivo General:</vt:lpstr>
      <vt:lpstr>Objetivos Particulares:</vt:lpstr>
      <vt:lpstr>Presentación de PowerPoint</vt:lpstr>
      <vt:lpstr>Cronograma de las actividades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ago1</dc:creator>
  <cp:lastModifiedBy>Paloma</cp:lastModifiedBy>
  <cp:revision>23</cp:revision>
  <dcterms:created xsi:type="dcterms:W3CDTF">2015-10-21T22:08:14Z</dcterms:created>
  <dcterms:modified xsi:type="dcterms:W3CDTF">2015-12-16T16:15:17Z</dcterms:modified>
</cp:coreProperties>
</file>