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1"/>
  </p:notesMasterIdLst>
  <p:sldIdLst>
    <p:sldId id="256" r:id="rId2"/>
    <p:sldId id="257" r:id="rId3"/>
    <p:sldId id="264" r:id="rId4"/>
    <p:sldId id="267" r:id="rId5"/>
    <p:sldId id="258" r:id="rId6"/>
    <p:sldId id="265" r:id="rId7"/>
    <p:sldId id="259" r:id="rId8"/>
    <p:sldId id="268" r:id="rId9"/>
    <p:sldId id="260" r:id="rId1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>
        <p:scale>
          <a:sx n="107" d="100"/>
          <a:sy n="107" d="100"/>
        </p:scale>
        <p:origin x="-9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7D90A-89C9-43BE-AA43-2AFBB9639F7F}" type="datetimeFigureOut">
              <a:rPr lang="es-MX" smtClean="0"/>
              <a:t>10/08/2015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F6DD9-3D5E-473C-A8B7-003F62E7CA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8967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FC3D8-6FC8-4067-8A8C-3250D8579537}" type="datetimeFigureOut">
              <a:rPr lang="es-MX" smtClean="0"/>
              <a:t>10/08/2015</a:t>
            </a:fld>
            <a:endParaRPr lang="es-MX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9167A-1385-4ABD-B66A-1A185F58A876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FC3D8-6FC8-4067-8A8C-3250D8579537}" type="datetimeFigureOut">
              <a:rPr lang="es-MX" smtClean="0"/>
              <a:t>10/08/2015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9167A-1385-4ABD-B66A-1A185F58A87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FC3D8-6FC8-4067-8A8C-3250D8579537}" type="datetimeFigureOut">
              <a:rPr lang="es-MX" smtClean="0"/>
              <a:t>10/08/2015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9167A-1385-4ABD-B66A-1A185F58A87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FC3D8-6FC8-4067-8A8C-3250D8579537}" type="datetimeFigureOut">
              <a:rPr lang="es-MX" smtClean="0"/>
              <a:t>10/08/2015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9167A-1385-4ABD-B66A-1A185F58A87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FC3D8-6FC8-4067-8A8C-3250D8579537}" type="datetimeFigureOut">
              <a:rPr lang="es-MX" smtClean="0"/>
              <a:t>10/08/2015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9167A-1385-4ABD-B66A-1A185F58A876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FC3D8-6FC8-4067-8A8C-3250D8579537}" type="datetimeFigureOut">
              <a:rPr lang="es-MX" smtClean="0"/>
              <a:t>10/08/2015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9167A-1385-4ABD-B66A-1A185F58A87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FC3D8-6FC8-4067-8A8C-3250D8579537}" type="datetimeFigureOut">
              <a:rPr lang="es-MX" smtClean="0"/>
              <a:t>10/08/2015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9167A-1385-4ABD-B66A-1A185F58A87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FC3D8-6FC8-4067-8A8C-3250D8579537}" type="datetimeFigureOut">
              <a:rPr lang="es-MX" smtClean="0"/>
              <a:t>10/08/2015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9167A-1385-4ABD-B66A-1A185F58A87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FC3D8-6FC8-4067-8A8C-3250D8579537}" type="datetimeFigureOut">
              <a:rPr lang="es-MX" smtClean="0"/>
              <a:t>10/08/2015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9167A-1385-4ABD-B66A-1A185F58A876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FC3D8-6FC8-4067-8A8C-3250D8579537}" type="datetimeFigureOut">
              <a:rPr lang="es-MX" smtClean="0"/>
              <a:t>10/08/2015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9167A-1385-4ABD-B66A-1A185F58A876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2BFC3D8-6FC8-4067-8A8C-3250D8579537}" type="datetimeFigureOut">
              <a:rPr lang="es-MX" smtClean="0"/>
              <a:t>10/08/2015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3C9167A-1385-4ABD-B66A-1A185F58A876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2BFC3D8-6FC8-4067-8A8C-3250D8579537}" type="datetimeFigureOut">
              <a:rPr lang="es-MX" smtClean="0"/>
              <a:t>10/08/2015</a:t>
            </a:fld>
            <a:endParaRPr lang="es-MX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MX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3C9167A-1385-4ABD-B66A-1A185F58A876}" type="slidenum">
              <a:rPr lang="es-MX" smtClean="0"/>
              <a:t>‹Nº›</a:t>
            </a:fld>
            <a:endParaRPr lang="es-MX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555776" y="332656"/>
            <a:ext cx="6120680" cy="2952328"/>
          </a:xfrm>
        </p:spPr>
        <p:txBody>
          <a:bodyPr>
            <a:normAutofit fontScale="90000"/>
          </a:bodyPr>
          <a:lstStyle/>
          <a:p>
            <a:pPr algn="ctr"/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/>
              <a:t/>
            </a:r>
            <a:br>
              <a:rPr lang="es-MX" sz="2800" dirty="0"/>
            </a:b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/>
              <a:t/>
            </a:r>
            <a:br>
              <a:rPr lang="es-MX" sz="2800" dirty="0"/>
            </a:br>
            <a:r>
              <a:rPr lang="es-MX" sz="3100" b="1" dirty="0" smtClean="0"/>
              <a:t>ESPECIALIZACIÓN EN PROMOCIÓN DE LA LECTURA</a:t>
            </a:r>
            <a:r>
              <a:rPr lang="es-MX" sz="2800" b="1" dirty="0" smtClean="0"/>
              <a:t/>
            </a:r>
            <a:br>
              <a:rPr lang="es-MX" sz="2800" b="1" dirty="0" smtClean="0"/>
            </a:br>
            <a:r>
              <a:rPr lang="es-MX" sz="2800" b="1" dirty="0"/>
              <a:t/>
            </a:r>
            <a:br>
              <a:rPr lang="es-MX" sz="2800" b="1" dirty="0"/>
            </a:br>
            <a:r>
              <a:rPr lang="es-MX" sz="3100" b="1" dirty="0" smtClean="0"/>
              <a:t>Centro de Lectura Infantil</a:t>
            </a:r>
            <a:r>
              <a:rPr lang="es-MX" sz="2800" dirty="0" smtClean="0"/>
              <a:t/>
            </a:r>
            <a:br>
              <a:rPr lang="es-MX" sz="2800" dirty="0" smtClean="0"/>
            </a:br>
            <a:r>
              <a:rPr lang="es-MX" sz="2800" dirty="0"/>
              <a:t/>
            </a:r>
            <a:br>
              <a:rPr lang="es-MX" sz="2800" dirty="0"/>
            </a:br>
            <a:endParaRPr lang="es-MX" sz="32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79104" y="2708920"/>
            <a:ext cx="8064896" cy="2592288"/>
          </a:xfrm>
        </p:spPr>
        <p:txBody>
          <a:bodyPr>
            <a:noAutofit/>
          </a:bodyPr>
          <a:lstStyle/>
          <a:p>
            <a:pPr algn="just"/>
            <a:r>
              <a:rPr lang="es-MX" sz="2800" dirty="0" smtClean="0"/>
              <a:t>Este proyecto propone la creación de un Centro de Lectura Infantil donde se promueva la práctica de la  lectura en niños de 3 a 6 años de edad, que  propicie la participación conjunta e interactiva de sus padres,  en  la colonia Guadalupe Victoria de </a:t>
            </a:r>
            <a:r>
              <a:rPr lang="es-MX" sz="2800" dirty="0" err="1" smtClean="0"/>
              <a:t>Tlalnelhuayocan</a:t>
            </a:r>
            <a:r>
              <a:rPr lang="es-MX" sz="2800" dirty="0" smtClean="0"/>
              <a:t>, Ver. </a:t>
            </a:r>
          </a:p>
          <a:p>
            <a:pPr algn="ctr"/>
            <a:r>
              <a:rPr lang="es-MX" sz="2800" dirty="0" smtClean="0">
                <a:solidFill>
                  <a:schemeClr val="bg2">
                    <a:lumMod val="75000"/>
                  </a:schemeClr>
                </a:solidFill>
              </a:rPr>
              <a:t>Presenta: </a:t>
            </a:r>
            <a:r>
              <a:rPr lang="es-MX" sz="2800" dirty="0" err="1" smtClean="0">
                <a:solidFill>
                  <a:schemeClr val="bg2">
                    <a:lumMod val="75000"/>
                  </a:schemeClr>
                </a:solidFill>
              </a:rPr>
              <a:t>Yasmín</a:t>
            </a:r>
            <a:r>
              <a:rPr lang="es-MX" sz="2800" dirty="0" smtClean="0">
                <a:solidFill>
                  <a:schemeClr val="bg2">
                    <a:lumMod val="75000"/>
                  </a:schemeClr>
                </a:solidFill>
              </a:rPr>
              <a:t>  Rodríguez Díaz</a:t>
            </a:r>
          </a:p>
          <a:p>
            <a:pPr algn="ctr"/>
            <a:r>
              <a:rPr lang="es-MX" sz="2800" dirty="0" smtClean="0">
                <a:solidFill>
                  <a:schemeClr val="bg2">
                    <a:lumMod val="75000"/>
                  </a:schemeClr>
                </a:solidFill>
              </a:rPr>
              <a:t>Tutora: Dra. Olivia </a:t>
            </a:r>
            <a:r>
              <a:rPr lang="es-MX" sz="2800" dirty="0" err="1" smtClean="0">
                <a:solidFill>
                  <a:schemeClr val="bg2">
                    <a:lumMod val="75000"/>
                  </a:schemeClr>
                </a:solidFill>
              </a:rPr>
              <a:t>Jarvio</a:t>
            </a:r>
            <a:r>
              <a:rPr lang="es-MX" sz="2800" dirty="0" smtClean="0">
                <a:solidFill>
                  <a:schemeClr val="bg2">
                    <a:lumMod val="75000"/>
                  </a:schemeClr>
                </a:solidFill>
              </a:rPr>
              <a:t> Fernández</a:t>
            </a:r>
            <a:endParaRPr lang="es-MX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144016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92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611560" y="116632"/>
            <a:ext cx="8322128" cy="6624736"/>
          </a:xfrm>
        </p:spPr>
        <p:txBody>
          <a:bodyPr>
            <a:normAutofit/>
          </a:bodyPr>
          <a:lstStyle/>
          <a:p>
            <a:pPr marL="82296" indent="0">
              <a:spcAft>
                <a:spcPts val="0"/>
              </a:spcAft>
              <a:buNone/>
            </a:pPr>
            <a:r>
              <a:rPr lang="es-MX" sz="2800" dirty="0"/>
              <a:t>	  </a:t>
            </a:r>
            <a:endParaRPr lang="es-MX" sz="2800" dirty="0" smtClean="0"/>
          </a:p>
          <a:p>
            <a:pPr marL="0" indent="0">
              <a:buNone/>
            </a:pPr>
            <a:endParaRPr lang="es-MX" sz="2800" dirty="0" smtClean="0"/>
          </a:p>
          <a:p>
            <a:pPr marL="0" indent="0">
              <a:buNone/>
            </a:pPr>
            <a:endParaRPr lang="es-MX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0"/>
            <a:ext cx="8661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0002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600" dirty="0" smtClean="0"/>
              <a:t>Planteamiento del Problema</a:t>
            </a:r>
            <a:endParaRPr lang="es-MX" sz="3600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9"/>
            <a:ext cx="789084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Pentágono"/>
          <p:cNvSpPr/>
          <p:nvPr/>
        </p:nvSpPr>
        <p:spPr>
          <a:xfrm>
            <a:off x="1691680" y="5589240"/>
            <a:ext cx="6552728" cy="1008112"/>
          </a:xfrm>
          <a:prstGeom prst="homePlat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Dentro de la Colonia Guadalupe Victoria no existe ningún lugar fuera del ámbito escolar donde se practiquen actividades de lectura infantil.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6701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1435608" y="404664"/>
            <a:ext cx="7498080" cy="5843736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es-MX" sz="3600" dirty="0" smtClean="0"/>
              <a:t>Justificación</a:t>
            </a:r>
            <a:endParaRPr lang="es-MX" sz="3600" dirty="0"/>
          </a:p>
          <a:p>
            <a:pPr marL="82296" indent="0">
              <a:buNone/>
            </a:pPr>
            <a:endParaRPr lang="es-MX" sz="3600" dirty="0" smtClean="0"/>
          </a:p>
          <a:p>
            <a:pPr marL="82296" indent="0">
              <a:buNone/>
            </a:pPr>
            <a:endParaRPr lang="es-MX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" y="1124744"/>
            <a:ext cx="9104313" cy="550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94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400" dirty="0" smtClean="0"/>
              <a:t>Objetivos:</a:t>
            </a:r>
            <a:endParaRPr lang="es-MX" sz="4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6" r="-766"/>
          <a:stretch>
            <a:fillRect/>
          </a:stretch>
        </p:blipFill>
        <p:spPr bwMode="auto">
          <a:xfrm>
            <a:off x="1187624" y="1700808"/>
            <a:ext cx="7746826" cy="48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424924" y="116632"/>
            <a:ext cx="7498080" cy="1143000"/>
          </a:xfrm>
        </p:spPr>
        <p:txBody>
          <a:bodyPr/>
          <a:lstStyle/>
          <a:p>
            <a:r>
              <a:rPr lang="es-MX" sz="4000" dirty="0" smtClean="0"/>
              <a:t>Hipótesis de intervención</a:t>
            </a:r>
            <a:endParaRPr lang="es-MX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endParaRPr lang="es-MX" dirty="0" smtClean="0"/>
          </a:p>
          <a:p>
            <a:pPr marL="82296" indent="0">
              <a:buNone/>
            </a:pPr>
            <a:endParaRPr lang="es-MX" dirty="0"/>
          </a:p>
          <a:p>
            <a:pPr marL="82296" indent="0">
              <a:buNone/>
            </a:pPr>
            <a:endParaRPr lang="es-MX" dirty="0" smtClean="0"/>
          </a:p>
          <a:p>
            <a:pPr marL="82296" indent="0">
              <a:buNone/>
            </a:pPr>
            <a:endParaRPr lang="es-MX" dirty="0"/>
          </a:p>
          <a:p>
            <a:pPr marL="82296" indent="0">
              <a:buNone/>
            </a:pPr>
            <a:endParaRPr lang="es-MX" dirty="0" smtClean="0"/>
          </a:p>
          <a:p>
            <a:pPr marL="82296" indent="0">
              <a:buNone/>
            </a:pPr>
            <a:endParaRPr lang="es-MX" dirty="0"/>
          </a:p>
          <a:p>
            <a:pPr marL="82296" indent="0">
              <a:buNone/>
            </a:pPr>
            <a:endParaRPr lang="es-MX" dirty="0" smtClean="0"/>
          </a:p>
          <a:p>
            <a:pPr marL="82296" indent="0">
              <a:buNone/>
            </a:pPr>
            <a:endParaRPr lang="es-MX" dirty="0"/>
          </a:p>
          <a:p>
            <a:pPr marL="82296" indent="0">
              <a:buNone/>
            </a:pPr>
            <a:endParaRPr lang="es-MX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08" y="1160030"/>
            <a:ext cx="800417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uadro de texto 2"/>
          <p:cNvSpPr txBox="1">
            <a:spLocks noChangeArrowheads="1"/>
          </p:cNvSpPr>
          <p:nvPr/>
        </p:nvSpPr>
        <p:spPr bwMode="auto">
          <a:xfrm>
            <a:off x="1403648" y="4005063"/>
            <a:ext cx="72009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1800" b="1" dirty="0">
                <a:effectLst/>
                <a:latin typeface="Century Gothic"/>
                <a:ea typeface="Calibri"/>
                <a:cs typeface="Times New Roman"/>
              </a:rPr>
              <a:t>La interacción entre padre e hijo por medio de lecturas adecuadas y actividades lúdicas, realizadas en un espacio habilitado a través de la gestión apropiada de recursos,  logrará generar el gusto e interés por continuar leyendo, lo cual impactará de manera</a:t>
            </a:r>
            <a:r>
              <a:rPr lang="es-MX" sz="2000" b="1" dirty="0">
                <a:effectLst/>
                <a:latin typeface="Century Gothic"/>
                <a:ea typeface="Calibri"/>
                <a:cs typeface="Times New Roman"/>
              </a:rPr>
              <a:t> </a:t>
            </a:r>
            <a:r>
              <a:rPr lang="es-MX" sz="1800" b="1" dirty="0">
                <a:effectLst/>
                <a:latin typeface="Century Gothic"/>
                <a:ea typeface="Calibri"/>
                <a:cs typeface="Times New Roman"/>
              </a:rPr>
              <a:t>positiva en las prácticas</a:t>
            </a:r>
            <a:r>
              <a:rPr lang="es-MX" sz="2000" b="1" dirty="0">
                <a:effectLst/>
                <a:latin typeface="Century Gothic"/>
                <a:ea typeface="Calibri"/>
                <a:cs typeface="Times New Roman"/>
              </a:rPr>
              <a:t> </a:t>
            </a:r>
            <a:r>
              <a:rPr lang="es-MX" sz="1800" b="1" dirty="0">
                <a:effectLst/>
                <a:latin typeface="Century Gothic"/>
                <a:ea typeface="Calibri"/>
                <a:cs typeface="Times New Roman"/>
              </a:rPr>
              <a:t>lectoras de ambos.</a:t>
            </a:r>
            <a:endParaRPr lang="es-MX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28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400" dirty="0" smtClean="0"/>
              <a:t>Diseño metodológico</a:t>
            </a:r>
            <a:endParaRPr lang="es-MX" sz="4400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MX" sz="2800" dirty="0" smtClean="0"/>
          </a:p>
          <a:p>
            <a:pPr marL="82296" indent="0">
              <a:buNone/>
            </a:pP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1509127" y="1893742"/>
            <a:ext cx="2870835" cy="127635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2600" b="1" dirty="0">
                <a:solidFill>
                  <a:srgbClr val="1F497D"/>
                </a:solidFill>
                <a:effectLst/>
                <a:latin typeface="Century Gothic"/>
                <a:ea typeface="Calibri"/>
                <a:cs typeface="Times New Roman"/>
              </a:rPr>
              <a:t>Fase </a:t>
            </a:r>
            <a:r>
              <a:rPr lang="es-MX" sz="2600" b="1" dirty="0" smtClean="0">
                <a:solidFill>
                  <a:srgbClr val="1F497D"/>
                </a:solidFill>
                <a:effectLst/>
                <a:latin typeface="Century Gothic"/>
                <a:ea typeface="Calibri"/>
                <a:cs typeface="Times New Roman"/>
              </a:rPr>
              <a:t>1:  </a:t>
            </a:r>
            <a:r>
              <a:rPr lang="es-MX" sz="2600" b="1" dirty="0">
                <a:solidFill>
                  <a:srgbClr val="1F497D"/>
                </a:solidFill>
                <a:effectLst/>
                <a:latin typeface="Century Gothic"/>
                <a:ea typeface="Calibri"/>
                <a:cs typeface="Times New Roman"/>
              </a:rPr>
              <a:t>Gestión</a:t>
            </a:r>
            <a:endParaRPr lang="es-MX" sz="1100" dirty="0">
              <a:effectLst/>
              <a:ea typeface="Calibri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452701" y="1882053"/>
            <a:ext cx="2609850" cy="1209675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2600" b="1" dirty="0">
                <a:solidFill>
                  <a:srgbClr val="1F497D"/>
                </a:solidFill>
                <a:effectLst/>
                <a:latin typeface="Century Gothic"/>
                <a:ea typeface="Calibri"/>
                <a:cs typeface="Times New Roman"/>
              </a:rPr>
              <a:t>Fase </a:t>
            </a:r>
            <a:r>
              <a:rPr lang="es-MX" sz="2600" b="1" dirty="0" smtClean="0">
                <a:solidFill>
                  <a:srgbClr val="1F497D"/>
                </a:solidFill>
                <a:effectLst/>
                <a:latin typeface="Century Gothic"/>
                <a:ea typeface="Calibri"/>
                <a:cs typeface="Times New Roman"/>
              </a:rPr>
              <a:t>2: </a:t>
            </a:r>
            <a:r>
              <a:rPr lang="es-MX" sz="2600" b="1" dirty="0">
                <a:solidFill>
                  <a:srgbClr val="1F497D"/>
                </a:solidFill>
                <a:effectLst/>
                <a:latin typeface="Century Gothic"/>
                <a:ea typeface="Calibri"/>
                <a:cs typeface="Times New Roman"/>
              </a:rPr>
              <a:t>Promoción</a:t>
            </a:r>
            <a:endParaRPr lang="es-MX" sz="1100" dirty="0">
              <a:effectLst/>
              <a:ea typeface="Calibri"/>
              <a:cs typeface="Times New Roman"/>
            </a:endParaRPr>
          </a:p>
        </p:txBody>
      </p:sp>
      <p:sp>
        <p:nvSpPr>
          <p:cNvPr id="6" name="5 Proceso"/>
          <p:cNvSpPr/>
          <p:nvPr/>
        </p:nvSpPr>
        <p:spPr>
          <a:xfrm>
            <a:off x="1509127" y="3668857"/>
            <a:ext cx="2952750" cy="1352550"/>
          </a:xfrm>
          <a:prstGeom prst="flowChartProcess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2600" b="1" dirty="0">
                <a:solidFill>
                  <a:srgbClr val="1F497D"/>
                </a:solidFill>
                <a:effectLst/>
                <a:latin typeface="Century Gothic"/>
                <a:ea typeface="Calibri"/>
                <a:cs typeface="Times New Roman"/>
              </a:rPr>
              <a:t>Fase </a:t>
            </a:r>
            <a:r>
              <a:rPr lang="es-MX" sz="2600" b="1" dirty="0" smtClean="0">
                <a:solidFill>
                  <a:srgbClr val="1F497D"/>
                </a:solidFill>
                <a:effectLst/>
                <a:latin typeface="Century Gothic"/>
                <a:ea typeface="Calibri"/>
                <a:cs typeface="Times New Roman"/>
              </a:rPr>
              <a:t>3:   Diseño e implementación </a:t>
            </a:r>
            <a:r>
              <a:rPr lang="es-MX" sz="2600" b="1" dirty="0">
                <a:solidFill>
                  <a:srgbClr val="1F497D"/>
                </a:solidFill>
                <a:effectLst/>
                <a:latin typeface="Century Gothic"/>
                <a:ea typeface="Calibri"/>
                <a:cs typeface="Times New Roman"/>
              </a:rPr>
              <a:t>del </a:t>
            </a:r>
            <a:r>
              <a:rPr lang="es-MX" sz="2600" b="1" dirty="0" smtClean="0">
                <a:solidFill>
                  <a:srgbClr val="1F497D"/>
                </a:solidFill>
                <a:effectLst/>
                <a:latin typeface="Century Gothic"/>
                <a:ea typeface="Calibri"/>
                <a:cs typeface="Times New Roman"/>
              </a:rPr>
              <a:t>taller</a:t>
            </a:r>
            <a:endParaRPr lang="es-MX" sz="1100" dirty="0">
              <a:effectLst/>
              <a:ea typeface="Calibri"/>
              <a:cs typeface="Times New Roman"/>
            </a:endParaRPr>
          </a:p>
        </p:txBody>
      </p:sp>
      <p:sp>
        <p:nvSpPr>
          <p:cNvPr id="7" name="7 Rectángulo"/>
          <p:cNvSpPr/>
          <p:nvPr/>
        </p:nvSpPr>
        <p:spPr>
          <a:xfrm>
            <a:off x="5290776" y="3668857"/>
            <a:ext cx="2771775" cy="135255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2600" b="1" dirty="0">
                <a:solidFill>
                  <a:srgbClr val="1F497D"/>
                </a:solidFill>
                <a:effectLst/>
                <a:latin typeface="Century Gothic"/>
                <a:ea typeface="Calibri"/>
                <a:cs typeface="Times New Roman"/>
              </a:rPr>
              <a:t>Fase </a:t>
            </a:r>
            <a:r>
              <a:rPr lang="es-MX" sz="2600" b="1" dirty="0" smtClean="0">
                <a:solidFill>
                  <a:srgbClr val="1F497D"/>
                </a:solidFill>
                <a:effectLst/>
                <a:latin typeface="Century Gothic"/>
                <a:ea typeface="Calibri"/>
                <a:cs typeface="Times New Roman"/>
              </a:rPr>
              <a:t>4:  Diseño y aplicación de la evaluación</a:t>
            </a:r>
            <a:endParaRPr lang="es-MX" sz="1100" dirty="0">
              <a:effectLst/>
              <a:ea typeface="Calibri"/>
              <a:cs typeface="Times New Roman"/>
            </a:endParaRPr>
          </a:p>
        </p:txBody>
      </p:sp>
      <p:sp>
        <p:nvSpPr>
          <p:cNvPr id="8" name="8 Rectángulo"/>
          <p:cNvSpPr/>
          <p:nvPr/>
        </p:nvSpPr>
        <p:spPr>
          <a:xfrm>
            <a:off x="3851920" y="5301208"/>
            <a:ext cx="2781300" cy="12573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MX" sz="2600" b="1" dirty="0">
                <a:solidFill>
                  <a:srgbClr val="1F497D"/>
                </a:solidFill>
                <a:effectLst/>
                <a:latin typeface="Century Gothic"/>
                <a:ea typeface="Calibri"/>
                <a:cs typeface="Times New Roman"/>
              </a:rPr>
              <a:t>Fase </a:t>
            </a:r>
            <a:r>
              <a:rPr lang="es-MX" sz="2600" b="1" dirty="0" smtClean="0">
                <a:solidFill>
                  <a:srgbClr val="1F497D"/>
                </a:solidFill>
                <a:effectLst/>
                <a:latin typeface="Century Gothic"/>
                <a:ea typeface="Calibri"/>
                <a:cs typeface="Times New Roman"/>
              </a:rPr>
              <a:t>5:  </a:t>
            </a:r>
            <a:r>
              <a:rPr lang="es-MX" sz="2600" b="1" dirty="0">
                <a:solidFill>
                  <a:srgbClr val="1F497D"/>
                </a:solidFill>
                <a:effectLst/>
                <a:latin typeface="Century Gothic"/>
                <a:ea typeface="Calibri"/>
                <a:cs typeface="Times New Roman"/>
              </a:rPr>
              <a:t>Seguimiento</a:t>
            </a:r>
            <a:endParaRPr lang="es-MX" sz="1100" dirty="0">
              <a:effectLst/>
              <a:ea typeface="Calibri"/>
              <a:cs typeface="Times New Roman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436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Estrategia específica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82296" indent="0" algn="ctr">
              <a:buNone/>
            </a:pPr>
            <a:r>
              <a:rPr lang="es-MX" dirty="0" smtClean="0"/>
              <a:t>Taller interactivo de lectura para niños de 3 a 6 años y sus padres.</a:t>
            </a:r>
          </a:p>
          <a:p>
            <a:pPr marL="82296" indent="0" algn="ctr">
              <a:buNone/>
            </a:pPr>
            <a:endParaRPr lang="es-MX" dirty="0"/>
          </a:p>
          <a:p>
            <a:r>
              <a:rPr lang="es-MX" dirty="0" smtClean="0"/>
              <a:t>2 sesiones  por semana.</a:t>
            </a:r>
          </a:p>
          <a:p>
            <a:r>
              <a:rPr lang="es-MX" dirty="0" smtClean="0"/>
              <a:t>Lectura en voz alta.</a:t>
            </a:r>
          </a:p>
          <a:p>
            <a:r>
              <a:rPr lang="es-MX" dirty="0" smtClean="0"/>
              <a:t>Cuento motor</a:t>
            </a:r>
          </a:p>
          <a:p>
            <a:r>
              <a:rPr lang="es-MX" dirty="0" smtClean="0"/>
              <a:t>Espacio almohadones y </a:t>
            </a:r>
          </a:p>
          <a:p>
            <a:pPr marL="82296" indent="0">
              <a:buNone/>
            </a:pPr>
            <a:r>
              <a:rPr lang="es-MX" dirty="0"/>
              <a:t> </a:t>
            </a:r>
            <a:r>
              <a:rPr lang="es-MX" dirty="0" smtClean="0"/>
              <a:t>  y tapetes de </a:t>
            </a:r>
            <a:r>
              <a:rPr lang="es-MX" dirty="0" err="1" smtClean="0"/>
              <a:t>foamy</a:t>
            </a:r>
            <a:r>
              <a:rPr lang="es-MX" dirty="0" smtClean="0"/>
              <a:t>.</a:t>
            </a:r>
          </a:p>
          <a:p>
            <a:r>
              <a:rPr lang="es-MX" dirty="0" smtClean="0"/>
              <a:t>Libros en cestos.</a:t>
            </a: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21088"/>
            <a:ext cx="341084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49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204214" y="-69273"/>
            <a:ext cx="7498080" cy="1143000"/>
          </a:xfrm>
        </p:spPr>
        <p:txBody>
          <a:bodyPr/>
          <a:lstStyle/>
          <a:p>
            <a:r>
              <a:rPr lang="es-MX" dirty="0"/>
              <a:t>Programación de </a:t>
            </a:r>
            <a:r>
              <a:rPr lang="es-MX" dirty="0" smtClean="0"/>
              <a:t>actividades</a:t>
            </a:r>
            <a:endParaRPr lang="es-MX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es-MX" dirty="0" smtClean="0"/>
          </a:p>
          <a:p>
            <a:pPr marL="82296" indent="0">
              <a:buNone/>
            </a:pPr>
            <a:endParaRPr lang="es-MX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84887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10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221</Words>
  <Application>Microsoft Office PowerPoint</Application>
  <PresentationFormat>Presentación en pantalla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Solsticio</vt:lpstr>
      <vt:lpstr>        ESPECIALIZACIÓN EN PROMOCIÓN DE LA LECTURA  Centro de Lectura Infantil  </vt:lpstr>
      <vt:lpstr>Presentación de PowerPoint</vt:lpstr>
      <vt:lpstr>Planteamiento del Problema</vt:lpstr>
      <vt:lpstr>Presentación de PowerPoint</vt:lpstr>
      <vt:lpstr>Objetivos:</vt:lpstr>
      <vt:lpstr>Hipótesis de intervención</vt:lpstr>
      <vt:lpstr>Diseño metodológico</vt:lpstr>
      <vt:lpstr>Estrategia específica</vt:lpstr>
      <vt:lpstr>Programación de actividades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INFANTIL DE INICIACION A LA LECTURA  «ECHANDO RAÍCES»</dc:title>
  <dc:creator>Equipo</dc:creator>
  <cp:lastModifiedBy>Morales Velazquez Miriam Paloma</cp:lastModifiedBy>
  <cp:revision>34</cp:revision>
  <dcterms:created xsi:type="dcterms:W3CDTF">2015-02-27T08:05:45Z</dcterms:created>
  <dcterms:modified xsi:type="dcterms:W3CDTF">2015-08-10T22:39:29Z</dcterms:modified>
</cp:coreProperties>
</file>