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19" name="18 Marcador de pie de página"/>
          <p:cNvSpPr>
            <a:spLocks noGrp="1"/>
          </p:cNvSpPr>
          <p:nvPr>
            <p:ph type="ftr" sz="quarter" idx="11"/>
          </p:nvPr>
        </p:nvSpPr>
        <p:spPr/>
        <p:txBody>
          <a:bodyPr/>
          <a:lstStyle/>
          <a:p>
            <a:endParaRPr lang="es-MX"/>
          </a:p>
        </p:txBody>
      </p:sp>
      <p:sp>
        <p:nvSpPr>
          <p:cNvPr id="27" name="26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8" name="7 Marcador de número de diapositiva"/>
          <p:cNvSpPr>
            <a:spLocks noGrp="1"/>
          </p:cNvSpPr>
          <p:nvPr>
            <p:ph type="sldNum" sz="quarter" idx="11"/>
          </p:nvPr>
        </p:nvSpPr>
        <p:spPr/>
        <p:txBody>
          <a:bodyPr/>
          <a:lstStyle/>
          <a:p>
            <a:fld id="{8E157BE6-81CB-4192-988B-A5F3710A02F5}" type="slidenum">
              <a:rPr lang="es-MX" smtClean="0"/>
              <a:pPr/>
              <a:t>‹Nº›</a:t>
            </a:fld>
            <a:endParaRPr lang="es-MX"/>
          </a:p>
        </p:txBody>
      </p:sp>
      <p:sp>
        <p:nvSpPr>
          <p:cNvPr id="9" name="8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a:xfrm>
            <a:off x="8156448" y="6422064"/>
            <a:ext cx="762000" cy="365125"/>
          </a:xfrm>
        </p:spPr>
        <p:txBody>
          <a:bodyPr/>
          <a:lstStyle/>
          <a:p>
            <a:fld id="{8E157BE6-81CB-4192-988B-A5F3710A02F5}"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7F54A20D-432C-46C2-B581-992644CFCCB2}" type="datetimeFigureOut">
              <a:rPr lang="es-MX" smtClean="0"/>
              <a:pPr/>
              <a:t>13/01/2016</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F54A20D-432C-46C2-B581-992644CFCCB2}" type="datetimeFigureOut">
              <a:rPr lang="es-MX" smtClean="0"/>
              <a:pPr/>
              <a:t>13/01/2016</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E157BE6-81CB-4192-988B-A5F3710A02F5}"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F54A20D-432C-46C2-B581-992644CFCCB2}" type="datetimeFigureOut">
              <a:rPr lang="es-MX" smtClean="0"/>
              <a:pPr/>
              <a:t>13/01/2016</a:t>
            </a:fld>
            <a:endParaRPr lang="es-MX"/>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MX"/>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E157BE6-81CB-4192-988B-A5F3710A02F5}" type="slidenum">
              <a:rPr lang="es-MX" smtClean="0"/>
              <a:pPr/>
              <a:t>‹Nº›</a:t>
            </a:fld>
            <a:endParaRPr lang="es-MX"/>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audio" Target="file:///C:\Users\leopoldo\Documents\protocolo.%20presentacion.wm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285728"/>
            <a:ext cx="7786742" cy="1714512"/>
          </a:xfrm>
        </p:spPr>
        <p:txBody>
          <a:bodyPr>
            <a:normAutofit/>
          </a:bodyPr>
          <a:lstStyle/>
          <a:p>
            <a:pPr algn="r"/>
            <a:r>
              <a:rPr lang="es-MX" sz="2800" cap="none"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 LECTURA DE COMICS COMO INTERVENCION </a:t>
            </a:r>
            <a:br>
              <a:rPr lang="es-MX" sz="2800" cap="none"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es-MX" sz="2800" cap="none"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EN LAS PRÁCTICAS LECTORAS DE</a:t>
            </a:r>
            <a:br>
              <a:rPr lang="es-MX" sz="2800" cap="none"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es-MX" sz="2800" cap="none"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LOS ESTUDIANTES DE SECUNDARIA.</a:t>
            </a:r>
            <a:r>
              <a:rPr lang="es-MX" sz="1800" dirty="0" smtClean="0"/>
              <a:t/>
            </a:r>
            <a:br>
              <a:rPr lang="es-MX" sz="1800" dirty="0" smtClean="0"/>
            </a:br>
            <a:endParaRPr lang="es-MX" sz="1800" dirty="0"/>
          </a:p>
        </p:txBody>
      </p:sp>
      <p:sp>
        <p:nvSpPr>
          <p:cNvPr id="3" name="2 Subtítulo"/>
          <p:cNvSpPr>
            <a:spLocks noGrp="1"/>
          </p:cNvSpPr>
          <p:nvPr>
            <p:ph type="subTitle" idx="1"/>
          </p:nvPr>
        </p:nvSpPr>
        <p:spPr>
          <a:xfrm>
            <a:off x="785786" y="2000240"/>
            <a:ext cx="8001056" cy="4429156"/>
          </a:xfrm>
        </p:spPr>
        <p:txBody>
          <a:bodyPr>
            <a:normAutofit/>
          </a:bodyPr>
          <a:lstStyle/>
          <a:p>
            <a:pPr algn="l"/>
            <a:r>
              <a:rPr lang="es-MX" sz="2000" b="1" dirty="0">
                <a:solidFill>
                  <a:schemeClr val="tx1"/>
                </a:solidFill>
              </a:rPr>
              <a:t>Estudiante: Sánchez Rodríguez </a:t>
            </a:r>
            <a:r>
              <a:rPr lang="es-MX" sz="2000" b="1" dirty="0" smtClean="0">
                <a:solidFill>
                  <a:schemeClr val="tx1"/>
                </a:solidFill>
              </a:rPr>
              <a:t>Leopoldo</a:t>
            </a:r>
            <a:r>
              <a:rPr lang="es-MX" sz="2000" b="1" dirty="0">
                <a:solidFill>
                  <a:schemeClr val="tx1"/>
                </a:solidFill>
              </a:rPr>
              <a:t> </a:t>
            </a:r>
            <a:endParaRPr lang="es-MX" sz="2000" b="1" dirty="0" smtClean="0">
              <a:solidFill>
                <a:schemeClr val="tx1"/>
              </a:solidFill>
            </a:endParaRPr>
          </a:p>
          <a:p>
            <a:pPr algn="l"/>
            <a:r>
              <a:rPr lang="es-MX" sz="2000" b="1" dirty="0" smtClean="0">
                <a:solidFill>
                  <a:schemeClr val="tx1"/>
                </a:solidFill>
              </a:rPr>
              <a:t>Tutor</a:t>
            </a:r>
            <a:r>
              <a:rPr lang="es-MX" sz="2000" b="1" dirty="0">
                <a:solidFill>
                  <a:schemeClr val="tx1"/>
                </a:solidFill>
              </a:rPr>
              <a:t>: </a:t>
            </a:r>
            <a:r>
              <a:rPr lang="es-MX" b="1" dirty="0" smtClean="0"/>
              <a:t>De Gasperin Sampieri </a:t>
            </a:r>
            <a:r>
              <a:rPr lang="es-MX" sz="2000" b="1" dirty="0">
                <a:solidFill>
                  <a:schemeClr val="tx1"/>
                </a:solidFill>
              </a:rPr>
              <a:t>Álvaro </a:t>
            </a:r>
            <a:r>
              <a:rPr lang="es-MX" sz="2000" b="1" dirty="0" smtClean="0">
                <a:solidFill>
                  <a:schemeClr val="tx1"/>
                </a:solidFill>
              </a:rPr>
              <a:t>Ricardo</a:t>
            </a:r>
          </a:p>
          <a:p>
            <a:pPr algn="l"/>
            <a:endParaRPr lang="es-MX" sz="2000" b="1" dirty="0" smtClean="0">
              <a:solidFill>
                <a:schemeClr val="tx1"/>
              </a:solidFill>
            </a:endParaRPr>
          </a:p>
          <a:p>
            <a:pPr algn="l"/>
            <a:endParaRPr lang="es-MX" sz="2000" b="1" dirty="0">
              <a:solidFill>
                <a:schemeClr val="tx1"/>
              </a:solidFill>
            </a:endParaRPr>
          </a:p>
          <a:p>
            <a:pPr algn="l"/>
            <a:endParaRPr lang="es-MX" sz="2000" b="1" dirty="0">
              <a:solidFill>
                <a:schemeClr val="tx1"/>
              </a:solidFill>
            </a:endParaRPr>
          </a:p>
          <a:p>
            <a:pPr algn="l"/>
            <a:r>
              <a:rPr lang="es-MX" sz="2000" b="1" dirty="0" smtClean="0">
                <a:solidFill>
                  <a:schemeClr val="tx1"/>
                </a:solidFill>
              </a:rPr>
              <a:t>RESUMEN: Protocolo para la intervención en las escasas prácticas lectoras de los estudiantes de la secundaria ESBO. Se buscará intervenir mediante ocho cortas historietas que cuenten la esencia de un libro que sea de utilidad a las problemáticas de los alumnos, aunándole una viñeta que diga un beneficio de leer y en otra viñeta un rasgo de un buen lector.  Con la finalidad de crear perfiles lectores donde escasean.</a:t>
            </a:r>
            <a:endParaRPr lang="es-MX" sz="2000" b="1" dirty="0">
              <a:solidFill>
                <a:schemeClr val="tx1"/>
              </a:solidFill>
            </a:endParaRPr>
          </a:p>
          <a:p>
            <a:pPr algn="r"/>
            <a:endParaRPr lang="es-MX" sz="2000" dirty="0"/>
          </a:p>
        </p:txBody>
      </p:sp>
      <p:pic>
        <p:nvPicPr>
          <p:cNvPr id="5" name="protocolo. presentacion.wma">
            <a:hlinkClick r:id="" action="ppaction://media"/>
          </p:cNvPr>
          <p:cNvPicPr>
            <a:picLocks noRot="1" noChangeAspect="1"/>
          </p:cNvPicPr>
          <p:nvPr>
            <a:audioFile r:link="rId1"/>
          </p:nvPr>
        </p:nvPicPr>
        <p:blipFill>
          <a:blip r:embed="rId3"/>
          <a:stretch>
            <a:fillRect/>
          </a:stretch>
        </p:blipFill>
        <p:spPr>
          <a:xfrm>
            <a:off x="4481514" y="3286124"/>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285728"/>
            <a:ext cx="8286808" cy="6286544"/>
          </a:xfrm>
        </p:spPr>
        <p:txBody>
          <a:bodyPr/>
          <a:lstStyle/>
          <a:p>
            <a:r>
              <a:rPr lang="es-MX" sz="1800" dirty="0" smtClean="0"/>
              <a:t>Introducción: </a:t>
            </a:r>
            <a:r>
              <a:rPr lang="es-MX" sz="1800" dirty="0"/>
              <a:t>El protocolo pues, explicará el funcionamiento de las historietas como formadoras de valores y promotoras de cambios individuales y sociales, por lo cual llevan su mérito propio y se vuelven libros. Igualmente se explica el buen uso que pueden tener como: "Historietas promotoras de la lectura", junto con su programación y diseño.</a:t>
            </a:r>
          </a:p>
          <a:p>
            <a:pPr>
              <a:buNone/>
            </a:pPr>
            <a:endParaRPr lang="es-MX" dirty="0"/>
          </a:p>
        </p:txBody>
      </p:sp>
      <p:sp>
        <p:nvSpPr>
          <p:cNvPr id="4" name="3 Rectángulo"/>
          <p:cNvSpPr/>
          <p:nvPr/>
        </p:nvSpPr>
        <p:spPr>
          <a:xfrm>
            <a:off x="928662" y="1857364"/>
            <a:ext cx="2000264"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Marco conceptual</a:t>
            </a:r>
            <a:endParaRPr lang="es-MX" dirty="0"/>
          </a:p>
        </p:txBody>
      </p:sp>
      <p:sp>
        <p:nvSpPr>
          <p:cNvPr id="5" name="4 Rectángulo"/>
          <p:cNvSpPr/>
          <p:nvPr/>
        </p:nvSpPr>
        <p:spPr>
          <a:xfrm>
            <a:off x="928662" y="3000372"/>
            <a:ext cx="2000264"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Marco teórico</a:t>
            </a:r>
            <a:endParaRPr lang="es-MX" dirty="0"/>
          </a:p>
        </p:txBody>
      </p:sp>
      <p:sp>
        <p:nvSpPr>
          <p:cNvPr id="6" name="5 Rectángulo"/>
          <p:cNvSpPr/>
          <p:nvPr/>
        </p:nvSpPr>
        <p:spPr>
          <a:xfrm>
            <a:off x="928662" y="4214818"/>
            <a:ext cx="2000264"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Estado del arte</a:t>
            </a:r>
            <a:endParaRPr lang="es-MX" dirty="0"/>
          </a:p>
        </p:txBody>
      </p:sp>
      <p:sp>
        <p:nvSpPr>
          <p:cNvPr id="7" name="6 Rectángulo"/>
          <p:cNvSpPr/>
          <p:nvPr/>
        </p:nvSpPr>
        <p:spPr>
          <a:xfrm>
            <a:off x="3714744" y="1785926"/>
            <a:ext cx="3786214"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Comics, adolescentes, fertilidad del descubrimiento y conocimiento, fanzines, redes sociales.</a:t>
            </a:r>
            <a:endParaRPr lang="es-MX" dirty="0"/>
          </a:p>
        </p:txBody>
      </p:sp>
      <p:cxnSp>
        <p:nvCxnSpPr>
          <p:cNvPr id="9" name="8 Conector recto de flecha"/>
          <p:cNvCxnSpPr>
            <a:stCxn id="4" idx="3"/>
            <a:endCxn id="7" idx="1"/>
          </p:cNvCxnSpPr>
          <p:nvPr/>
        </p:nvCxnSpPr>
        <p:spPr>
          <a:xfrm>
            <a:off x="2928926" y="2178835"/>
            <a:ext cx="792000" cy="0"/>
          </a:xfrm>
          <a:prstGeom prst="straightConnector1">
            <a:avLst/>
          </a:prstGeom>
          <a:ln>
            <a:tailEnd type="arrow"/>
          </a:ln>
          <a:effectLst>
            <a:glow rad="228600">
              <a:schemeClr val="accent2">
                <a:satMod val="175000"/>
                <a:alpha val="40000"/>
              </a:schemeClr>
            </a:glow>
          </a:effectLst>
        </p:spPr>
        <p:style>
          <a:lnRef idx="3">
            <a:schemeClr val="accent2"/>
          </a:lnRef>
          <a:fillRef idx="0">
            <a:schemeClr val="accent2"/>
          </a:fillRef>
          <a:effectRef idx="2">
            <a:schemeClr val="accent2"/>
          </a:effectRef>
          <a:fontRef idx="minor">
            <a:schemeClr val="tx1"/>
          </a:fontRef>
        </p:style>
      </p:cxnSp>
      <p:sp>
        <p:nvSpPr>
          <p:cNvPr id="10" name="9 Rectángulo"/>
          <p:cNvSpPr/>
          <p:nvPr/>
        </p:nvSpPr>
        <p:spPr>
          <a:xfrm>
            <a:off x="3714744" y="2928934"/>
            <a:ext cx="3786214"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Fuerza de aprendizaje.  Antropología. Filosofías de vida.  Aplicaciones Logoterapéuticas.</a:t>
            </a:r>
            <a:endParaRPr lang="es-MX" dirty="0"/>
          </a:p>
        </p:txBody>
      </p:sp>
      <p:cxnSp>
        <p:nvCxnSpPr>
          <p:cNvPr id="11" name="10 Conector recto de flecha"/>
          <p:cNvCxnSpPr/>
          <p:nvPr/>
        </p:nvCxnSpPr>
        <p:spPr>
          <a:xfrm>
            <a:off x="2928926" y="3357562"/>
            <a:ext cx="785818" cy="1588"/>
          </a:xfrm>
          <a:prstGeom prst="straightConnector1">
            <a:avLst/>
          </a:prstGeom>
          <a:ln>
            <a:tailEnd type="arrow"/>
          </a:ln>
          <a:effectLst>
            <a:glow rad="228600">
              <a:schemeClr val="accent2">
                <a:satMod val="175000"/>
                <a:alpha val="40000"/>
              </a:schemeClr>
            </a:glow>
          </a:effectLst>
        </p:spPr>
        <p:style>
          <a:lnRef idx="2">
            <a:schemeClr val="accent2"/>
          </a:lnRef>
          <a:fillRef idx="0">
            <a:schemeClr val="accent2"/>
          </a:fillRef>
          <a:effectRef idx="1">
            <a:schemeClr val="accent2"/>
          </a:effectRef>
          <a:fontRef idx="minor">
            <a:schemeClr val="tx1"/>
          </a:fontRef>
        </p:style>
      </p:cxnSp>
      <p:sp>
        <p:nvSpPr>
          <p:cNvPr id="12" name="11 Rectángulo"/>
          <p:cNvSpPr/>
          <p:nvPr/>
        </p:nvSpPr>
        <p:spPr>
          <a:xfrm>
            <a:off x="3714744" y="4214818"/>
            <a:ext cx="3786214" cy="26431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00" dirty="0" smtClean="0"/>
              <a:t>1933-2015:</a:t>
            </a:r>
          </a:p>
          <a:p>
            <a:pPr algn="ctr"/>
            <a:r>
              <a:rPr lang="es-MX" sz="1300" dirty="0" smtClean="0"/>
              <a:t>(Sones, Thorndike, Hutchinsong, Duda, Gonick, Gene, Casado, Salín-pascual, Haghenbeck, Sousani, Palomino). </a:t>
            </a:r>
          </a:p>
          <a:p>
            <a:pPr algn="ctr">
              <a:buFont typeface="Arial" pitchFamily="34" charset="0"/>
              <a:buChar char="•"/>
            </a:pPr>
            <a:r>
              <a:rPr lang="es-MX" sz="1300" dirty="0" smtClean="0"/>
              <a:t>Dr. Nick Sousanis, que explica la relación del pensamiento, la educación y el comic. </a:t>
            </a:r>
          </a:p>
          <a:p>
            <a:pPr algn="ctr">
              <a:buFont typeface="Arial" pitchFamily="34" charset="0"/>
              <a:buChar char="•"/>
            </a:pPr>
            <a:r>
              <a:rPr lang="es-MX" sz="1300" dirty="0" smtClean="0"/>
              <a:t>Dres. Farinella y Ros, que hacen el comic: “Neurocomic, donde explican la relación de la historieta y su utilidad para las neurociencias. </a:t>
            </a:r>
          </a:p>
          <a:p>
            <a:pPr algn="ctr">
              <a:buFont typeface="Arial" pitchFamily="34" charset="0"/>
              <a:buChar char="•"/>
            </a:pPr>
            <a:r>
              <a:rPr lang="es-MX" sz="1300" dirty="0" smtClean="0"/>
              <a:t>Gemelos Bá. Brasileños que explican, en un comic, la importancia psicopedagógica del descubrimiento de la personalidad, los objetivos y los sueños. </a:t>
            </a:r>
            <a:endParaRPr lang="es-MX" sz="1300" dirty="0"/>
          </a:p>
        </p:txBody>
      </p:sp>
      <p:cxnSp>
        <p:nvCxnSpPr>
          <p:cNvPr id="14" name="13 Conector recto de flecha"/>
          <p:cNvCxnSpPr>
            <a:stCxn id="6" idx="3"/>
          </p:cNvCxnSpPr>
          <p:nvPr/>
        </p:nvCxnSpPr>
        <p:spPr>
          <a:xfrm>
            <a:off x="2928926" y="4572008"/>
            <a:ext cx="785818" cy="1588"/>
          </a:xfrm>
          <a:prstGeom prst="straightConnector1">
            <a:avLst/>
          </a:prstGeom>
          <a:ln>
            <a:tailEnd type="arrow"/>
          </a:ln>
          <a:effectLst>
            <a:glow rad="228600">
              <a:schemeClr val="accent2">
                <a:satMod val="175000"/>
                <a:alpha val="40000"/>
              </a:schemeClr>
            </a:glow>
          </a:effectLst>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
            </a:r>
            <a:br>
              <a:rPr lang="es-MX" dirty="0" smtClean="0"/>
            </a:br>
            <a:r>
              <a:rPr lang="es-MX" dirty="0" smtClean="0"/>
              <a:t>Justificación: </a:t>
            </a:r>
            <a:r>
              <a:rPr lang="es-MX" dirty="0"/>
              <a:t/>
            </a:r>
            <a:br>
              <a:rPr lang="es-MX" dirty="0"/>
            </a:br>
            <a:endParaRPr lang="es-MX" dirty="0"/>
          </a:p>
        </p:txBody>
      </p:sp>
      <p:sp>
        <p:nvSpPr>
          <p:cNvPr id="3" name="2 Marcador de contenido"/>
          <p:cNvSpPr>
            <a:spLocks noGrp="1"/>
          </p:cNvSpPr>
          <p:nvPr>
            <p:ph idx="1"/>
          </p:nvPr>
        </p:nvSpPr>
        <p:spPr/>
        <p:txBody>
          <a:bodyPr>
            <a:normAutofit/>
          </a:bodyPr>
          <a:lstStyle/>
          <a:p>
            <a:pPr algn="ctr">
              <a:buNone/>
            </a:pPr>
            <a:endParaRPr lang="es-MX" dirty="0"/>
          </a:p>
        </p:txBody>
      </p:sp>
      <p:sp>
        <p:nvSpPr>
          <p:cNvPr id="7" name="6 Llamada de nube"/>
          <p:cNvSpPr/>
          <p:nvPr/>
        </p:nvSpPr>
        <p:spPr>
          <a:xfrm>
            <a:off x="428596" y="1571612"/>
            <a:ext cx="8001056" cy="4857784"/>
          </a:xfrm>
          <a:prstGeom prst="cloudCallout">
            <a:avLst>
              <a:gd name="adj1" fmla="val -40781"/>
              <a:gd name="adj2" fmla="val -5568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buNone/>
            </a:pPr>
            <a:r>
              <a:rPr lang="es-MX" sz="2200" dirty="0" smtClean="0"/>
              <a:t>El uso de la imagen ayuda al alumno de secundaria a formar una realidad, y la formación de un guión que explique un texto, es el entendimiento del mismo. Mencionar los beneficios de leer, es darle al alumno dosis de formación lectora, y el poner una viñeta sobre las características de un lector, es darle dosis de formación de identidad. </a:t>
            </a:r>
            <a:endParaRPr lang="es-MX" sz="2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285728"/>
            <a:ext cx="8286808" cy="6286544"/>
          </a:xfrm>
        </p:spPr>
        <p:txBody>
          <a:bodyPr/>
          <a:lstStyle/>
          <a:p>
            <a:pPr>
              <a:buNone/>
            </a:pPr>
            <a:r>
              <a:rPr lang="es-MX" dirty="0" smtClean="0"/>
              <a:t>Problema de intervención:</a:t>
            </a:r>
            <a:r>
              <a:rPr lang="es-MX" dirty="0"/>
              <a:t> El alumnado no lee porque no comprende para que le </a:t>
            </a:r>
            <a:r>
              <a:rPr lang="es-MX" dirty="0" smtClean="0"/>
              <a:t>sirve leer.</a:t>
            </a:r>
          </a:p>
          <a:p>
            <a:pPr>
              <a:buNone/>
            </a:pPr>
            <a:endParaRPr lang="es-MX" dirty="0" smtClean="0"/>
          </a:p>
          <a:p>
            <a:pPr>
              <a:buNone/>
            </a:pPr>
            <a:endParaRPr lang="es-MX" dirty="0" smtClean="0"/>
          </a:p>
          <a:p>
            <a:pPr>
              <a:buNone/>
            </a:pPr>
            <a:endParaRPr lang="es-MX" dirty="0"/>
          </a:p>
        </p:txBody>
      </p:sp>
      <p:sp>
        <p:nvSpPr>
          <p:cNvPr id="4" name="3 Rectángulo"/>
          <p:cNvSpPr/>
          <p:nvPr/>
        </p:nvSpPr>
        <p:spPr>
          <a:xfrm>
            <a:off x="785786" y="1571612"/>
            <a:ext cx="2071702" cy="6429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Objetivos:</a:t>
            </a:r>
            <a:endParaRPr lang="es-MX"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4 Rectángulo"/>
          <p:cNvSpPr/>
          <p:nvPr/>
        </p:nvSpPr>
        <p:spPr>
          <a:xfrm>
            <a:off x="3714744" y="1428736"/>
            <a:ext cx="1571636" cy="121444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b="1" dirty="0" smtClean="0"/>
              <a:t>General: </a:t>
            </a:r>
            <a:r>
              <a:rPr lang="es-MX" dirty="0" smtClean="0"/>
              <a:t>Formación de identidad lectora.</a:t>
            </a:r>
            <a:endParaRPr lang="es-MX" dirty="0"/>
          </a:p>
        </p:txBody>
      </p:sp>
      <p:sp>
        <p:nvSpPr>
          <p:cNvPr id="6" name="5 Rectángulo"/>
          <p:cNvSpPr/>
          <p:nvPr/>
        </p:nvSpPr>
        <p:spPr>
          <a:xfrm>
            <a:off x="5786446" y="1428736"/>
            <a:ext cx="1571636" cy="1143008"/>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b="1" dirty="0" smtClean="0"/>
              <a:t>Particulares:</a:t>
            </a:r>
          </a:p>
          <a:p>
            <a:pPr algn="ctr"/>
            <a:endParaRPr lang="es-MX" dirty="0"/>
          </a:p>
        </p:txBody>
      </p:sp>
      <p:cxnSp>
        <p:nvCxnSpPr>
          <p:cNvPr id="8" name="7 Conector recto de flecha"/>
          <p:cNvCxnSpPr/>
          <p:nvPr/>
        </p:nvCxnSpPr>
        <p:spPr>
          <a:xfrm>
            <a:off x="2857488" y="1785926"/>
            <a:ext cx="928694" cy="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5" name="14 Conector recto de flecha"/>
          <p:cNvCxnSpPr/>
          <p:nvPr/>
        </p:nvCxnSpPr>
        <p:spPr>
          <a:xfrm>
            <a:off x="5286380" y="1785926"/>
            <a:ext cx="500066"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8" name="17 Llamada rectangular redondeada"/>
          <p:cNvSpPr/>
          <p:nvPr/>
        </p:nvSpPr>
        <p:spPr>
          <a:xfrm>
            <a:off x="285720" y="2857496"/>
            <a:ext cx="1857388" cy="2000264"/>
          </a:xfrm>
          <a:prstGeom prst="wedgeRoundRectCallout">
            <a:avLst>
              <a:gd name="adj1" fmla="val 245459"/>
              <a:gd name="adj2" fmla="val -63733"/>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dirty="0" smtClean="0"/>
              <a:t>Trascendencia terapéutica</a:t>
            </a:r>
            <a:endParaRPr lang="es-MX" dirty="0"/>
          </a:p>
        </p:txBody>
      </p:sp>
      <p:sp>
        <p:nvSpPr>
          <p:cNvPr id="19" name="18 Llamada rectangular"/>
          <p:cNvSpPr/>
          <p:nvPr/>
        </p:nvSpPr>
        <p:spPr>
          <a:xfrm>
            <a:off x="2357422" y="4429132"/>
            <a:ext cx="1714512" cy="1714512"/>
          </a:xfrm>
          <a:prstGeom prst="wedgeRectCallout">
            <a:avLst>
              <a:gd name="adj1" fmla="val 164015"/>
              <a:gd name="adj2" fmla="val -158104"/>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dirty="0" smtClean="0"/>
              <a:t>Cambio de porcentajes de alumnos lectores</a:t>
            </a:r>
            <a:endParaRPr lang="es-MX" dirty="0"/>
          </a:p>
        </p:txBody>
      </p:sp>
      <p:sp>
        <p:nvSpPr>
          <p:cNvPr id="20" name="19 Llamada ovalada"/>
          <p:cNvSpPr/>
          <p:nvPr/>
        </p:nvSpPr>
        <p:spPr>
          <a:xfrm>
            <a:off x="4286248" y="4572008"/>
            <a:ext cx="1928826" cy="1785950"/>
          </a:xfrm>
          <a:prstGeom prst="wedgeEllipseCallout">
            <a:avLst>
              <a:gd name="adj1" fmla="val 57820"/>
              <a:gd name="adj2" fmla="val -16091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dirty="0" smtClean="0"/>
              <a:t>Promoción de la lectura</a:t>
            </a:r>
            <a:endParaRPr lang="es-MX" dirty="0"/>
          </a:p>
        </p:txBody>
      </p:sp>
      <p:sp>
        <p:nvSpPr>
          <p:cNvPr id="26" name="25 Llamada rectangular"/>
          <p:cNvSpPr/>
          <p:nvPr/>
        </p:nvSpPr>
        <p:spPr>
          <a:xfrm>
            <a:off x="6500826" y="4857760"/>
            <a:ext cx="1714512" cy="1500198"/>
          </a:xfrm>
          <a:prstGeom prst="wedgeRectCallout">
            <a:avLst>
              <a:gd name="adj1" fmla="val -40833"/>
              <a:gd name="adj2" fmla="val -20208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dirty="0" smtClean="0"/>
              <a:t>Comodidad hacia la lectura</a:t>
            </a:r>
            <a:endParaRPr lang="es-MX" dirty="0"/>
          </a:p>
        </p:txBody>
      </p:sp>
      <p:sp>
        <p:nvSpPr>
          <p:cNvPr id="27" name="26 Llamada rectangular redondeada"/>
          <p:cNvSpPr/>
          <p:nvPr/>
        </p:nvSpPr>
        <p:spPr>
          <a:xfrm>
            <a:off x="7215206" y="2928934"/>
            <a:ext cx="1714512" cy="1428760"/>
          </a:xfrm>
          <a:prstGeom prst="wedgeRoundRectCallout">
            <a:avLst>
              <a:gd name="adj1" fmla="val -64469"/>
              <a:gd name="adj2" fmla="val -74954"/>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s-MX" dirty="0" smtClean="0"/>
              <a:t>Formulación de un perfil lector</a:t>
            </a:r>
            <a:endParaRPr lang="es-MX"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4" name="3 Marcador de contenido"/>
          <p:cNvSpPr>
            <a:spLocks noGrp="1"/>
          </p:cNvSpPr>
          <p:nvPr>
            <p:ph idx="1"/>
          </p:nvPr>
        </p:nvSpPr>
        <p:spPr>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MX" sz="2800" dirty="0" smtClean="0"/>
              <a:t>Mediante </a:t>
            </a:r>
            <a:r>
              <a:rPr lang="es-MX" sz="2800" dirty="0"/>
              <a:t>la creación de historietas promotoras de la lectura, promotoras de una identidad lectora y que expongan los beneficios de la lectura, se pueden formar nuevos estudiantes de nivel secundaria que se sientan a gusto con la lectura y se formen así nuevos deseos de tener experiencias lectoras. </a:t>
            </a:r>
          </a:p>
          <a:p>
            <a:pPr algn="ctr"/>
            <a:endParaRPr lang="es-MX" dirty="0"/>
          </a:p>
        </p:txBody>
      </p:sp>
      <p:sp>
        <p:nvSpPr>
          <p:cNvPr id="5" name="4 Llamada ovalada"/>
          <p:cNvSpPr/>
          <p:nvPr/>
        </p:nvSpPr>
        <p:spPr>
          <a:xfrm>
            <a:off x="1285852" y="357166"/>
            <a:ext cx="7072362" cy="928694"/>
          </a:xfrm>
          <a:prstGeom prst="wedgeEllipseCallout">
            <a:avLst>
              <a:gd name="adj1" fmla="val -25535"/>
              <a:gd name="adj2" fmla="val 100542"/>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s-MX" sz="37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Hipótesis: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sp>
        <p:nvSpPr>
          <p:cNvPr id="3" name="2 Marcador de contenido"/>
          <p:cNvSpPr>
            <a:spLocks noGrp="1"/>
          </p:cNvSpPr>
          <p:nvPr>
            <p:ph idx="1"/>
          </p:nvPr>
        </p:nvSpPr>
        <p:spPr>
          <a:xfrm>
            <a:off x="428596" y="1571612"/>
            <a:ext cx="8229600" cy="4525963"/>
          </a:xfrm>
        </p:spPr>
        <p:txBody>
          <a:bodyPr>
            <a:normAutofit/>
          </a:bodyPr>
          <a:lstStyle/>
          <a:p>
            <a:pPr>
              <a:buNone/>
            </a:pPr>
            <a:endParaRPr lang="es-MX" sz="2800" dirty="0"/>
          </a:p>
        </p:txBody>
      </p:sp>
      <p:graphicFrame>
        <p:nvGraphicFramePr>
          <p:cNvPr id="4" name="3 Tabla"/>
          <p:cNvGraphicFramePr>
            <a:graphicFrameLocks noGrp="1"/>
          </p:cNvGraphicFramePr>
          <p:nvPr/>
        </p:nvGraphicFramePr>
        <p:xfrm>
          <a:off x="642910" y="1643050"/>
          <a:ext cx="8215370" cy="4421034"/>
        </p:xfrm>
        <a:graphic>
          <a:graphicData uri="http://schemas.openxmlformats.org/drawingml/2006/table">
            <a:tbl>
              <a:tblPr firstRow="1" bandRow="1">
                <a:tableStyleId>{5C22544A-7EE6-4342-B048-85BDC9FD1C3A}</a:tableStyleId>
              </a:tblPr>
              <a:tblGrid>
                <a:gridCol w="8215370"/>
              </a:tblGrid>
              <a:tr h="623431">
                <a:tc>
                  <a:txBody>
                    <a:bodyPr/>
                    <a:lstStyle/>
                    <a:p>
                      <a:r>
                        <a:rPr lang="es-MX" sz="2800" dirty="0" smtClean="0"/>
                        <a:t> </a:t>
                      </a:r>
                      <a:r>
                        <a:rPr lang="es-MX" sz="2400" dirty="0" smtClean="0"/>
                        <a:t>Aspectos generales: Grupo de 1º C. Secundaria (51 personas) como grupo de control. Aunque las historietas se van a distribuir en todos los demás grupos de secundaria. </a:t>
                      </a:r>
                      <a:endParaRPr lang="es-MX" sz="2400" dirty="0"/>
                    </a:p>
                  </a:txBody>
                  <a:tcPr/>
                </a:tc>
              </a:tr>
              <a:tr h="11820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000" dirty="0" smtClean="0"/>
                        <a:t>Estrategias a usar:</a:t>
                      </a:r>
                      <a:endParaRPr lang="es-MX" sz="2800" dirty="0"/>
                    </a:p>
                  </a:txBody>
                  <a:tcPr/>
                </a:tc>
              </a:tr>
              <a:tr h="1623563">
                <a:tc>
                  <a:txBody>
                    <a:bodyPr/>
                    <a:lstStyle/>
                    <a:p>
                      <a:pPr>
                        <a:buNone/>
                      </a:pPr>
                      <a:r>
                        <a:rPr lang="es-MX" sz="2000" dirty="0" smtClean="0"/>
                        <a:t>Esquema de evaluación:</a:t>
                      </a:r>
                    </a:p>
                    <a:p>
                      <a:pPr>
                        <a:buNone/>
                      </a:pPr>
                      <a:endParaRPr lang="es-MX" sz="2800" dirty="0" smtClean="0"/>
                    </a:p>
                    <a:p>
                      <a:endParaRPr lang="es-MX" sz="2800" dirty="0"/>
                    </a:p>
                  </a:txBody>
                  <a:tcPr/>
                </a:tc>
              </a:tr>
            </a:tbl>
          </a:graphicData>
        </a:graphic>
      </p:graphicFrame>
      <p:sp>
        <p:nvSpPr>
          <p:cNvPr id="5" name="4 Llamada de nube"/>
          <p:cNvSpPr/>
          <p:nvPr/>
        </p:nvSpPr>
        <p:spPr>
          <a:xfrm>
            <a:off x="785786" y="214290"/>
            <a:ext cx="7286676" cy="1285884"/>
          </a:xfrm>
          <a:prstGeom prst="cloudCallout">
            <a:avLst>
              <a:gd name="adj1" fmla="val -21261"/>
              <a:gd name="adj2" fmla="val 65732"/>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37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Diseño metodológico:</a:t>
            </a:r>
            <a:endParaRPr lang="es-MX" sz="3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5 Llamada rectangular redondeada"/>
          <p:cNvSpPr/>
          <p:nvPr/>
        </p:nvSpPr>
        <p:spPr>
          <a:xfrm>
            <a:off x="3071802" y="3357562"/>
            <a:ext cx="5572164" cy="857256"/>
          </a:xfrm>
          <a:prstGeom prst="wedgeRoundRectCallout">
            <a:avLst>
              <a:gd name="adj1" fmla="val -53653"/>
              <a:gd name="adj2" fmla="val -3204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s-MX" dirty="0" smtClean="0"/>
              <a:t>Historietas, video, fotografías, textos, poemas, ensayos.</a:t>
            </a:r>
          </a:p>
        </p:txBody>
      </p:sp>
      <p:sp>
        <p:nvSpPr>
          <p:cNvPr id="8" name="7 Llamada rectangular"/>
          <p:cNvSpPr/>
          <p:nvPr/>
        </p:nvSpPr>
        <p:spPr>
          <a:xfrm>
            <a:off x="3643306" y="4572008"/>
            <a:ext cx="5072098" cy="571504"/>
          </a:xfrm>
          <a:prstGeom prst="wedgeRectCallout">
            <a:avLst>
              <a:gd name="adj1" fmla="val -52997"/>
              <a:gd name="adj2" fmla="val -2840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dirty="0" smtClean="0"/>
              <a:t>Comparativo; ¿Te gusta leer?... Antes y después de la intervención. </a:t>
            </a:r>
            <a:endParaRPr lang="es-MX" dirty="0"/>
          </a:p>
        </p:txBody>
      </p:sp>
      <p:sp>
        <p:nvSpPr>
          <p:cNvPr id="9" name="8 Llamada rectangular"/>
          <p:cNvSpPr/>
          <p:nvPr/>
        </p:nvSpPr>
        <p:spPr>
          <a:xfrm>
            <a:off x="928662" y="5286388"/>
            <a:ext cx="7786742" cy="571504"/>
          </a:xfrm>
          <a:prstGeom prst="wedgeRectCallout">
            <a:avLst>
              <a:gd name="adj1" fmla="val -42718"/>
              <a:gd name="adj2" fmla="val -13568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dirty="0" smtClean="0"/>
              <a:t>Estadística de los productos de los alumnos, conociendo el impacto que han tenido las historietas en sus vidas. </a:t>
            </a:r>
            <a:endParaRPr lang="es-MX"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500034" y="285729"/>
          <a:ext cx="8358248" cy="6358903"/>
        </p:xfrm>
        <a:graphic>
          <a:graphicData uri="http://schemas.openxmlformats.org/drawingml/2006/table">
            <a:tbl>
              <a:tblPr firstRow="1" bandRow="1">
                <a:tableStyleId>{125E5076-3810-47DD-B79F-674D7AD40C01}</a:tableStyleId>
              </a:tblPr>
              <a:tblGrid>
                <a:gridCol w="2089562"/>
                <a:gridCol w="2089562"/>
                <a:gridCol w="2089562"/>
                <a:gridCol w="2089562"/>
              </a:tblGrid>
              <a:tr h="685369">
                <a:tc>
                  <a:txBody>
                    <a:bodyPr/>
                    <a:lstStyle/>
                    <a:p>
                      <a:pPr algn="ctr"/>
                      <a:r>
                        <a:rPr lang="es-MX" sz="1800" dirty="0" smtClean="0"/>
                        <a:t>Actividad</a:t>
                      </a:r>
                      <a:endParaRPr lang="es-MX" sz="1800" b="1" dirty="0"/>
                    </a:p>
                  </a:txBody>
                  <a:tcPr/>
                </a:tc>
                <a:tc>
                  <a:txBody>
                    <a:bodyPr/>
                    <a:lstStyle/>
                    <a:p>
                      <a:pPr algn="ctr"/>
                      <a:r>
                        <a:rPr lang="es-MX" sz="1800" dirty="0" smtClean="0"/>
                        <a:t>Descripción</a:t>
                      </a:r>
                      <a:r>
                        <a:rPr lang="es-MX" sz="1800" baseline="0" dirty="0" smtClean="0"/>
                        <a:t> de la actividad</a:t>
                      </a:r>
                      <a:endParaRPr lang="es-MX" sz="1800" b="1" dirty="0"/>
                    </a:p>
                  </a:txBody>
                  <a:tcPr/>
                </a:tc>
                <a:tc>
                  <a:txBody>
                    <a:bodyPr/>
                    <a:lstStyle/>
                    <a:p>
                      <a:pPr algn="ctr"/>
                      <a:r>
                        <a:rPr lang="es-MX" sz="1800" dirty="0" smtClean="0"/>
                        <a:t>Producto a obtener</a:t>
                      </a:r>
                      <a:endParaRPr lang="es-MX" sz="1800" b="1" dirty="0"/>
                    </a:p>
                  </a:txBody>
                  <a:tcPr/>
                </a:tc>
                <a:tc>
                  <a:txBody>
                    <a:bodyPr/>
                    <a:lstStyle/>
                    <a:p>
                      <a:pPr algn="ctr"/>
                      <a:r>
                        <a:rPr lang="es-MX" sz="1800" dirty="0" smtClean="0"/>
                        <a:t>Semanas</a:t>
                      </a:r>
                      <a:endParaRPr lang="es-MX" sz="1800" b="1" dirty="0"/>
                    </a:p>
                  </a:txBody>
                  <a:tcPr/>
                </a:tc>
              </a:tr>
              <a:tr h="457638">
                <a:tc>
                  <a:txBody>
                    <a:bodyPr/>
                    <a:lstStyle/>
                    <a:p>
                      <a:r>
                        <a:rPr lang="es-MX" sz="1200" kern="1200" dirty="0" smtClean="0"/>
                        <a:t>Abandono/Frankenstein</a:t>
                      </a:r>
                      <a:endParaRPr lang="es-MX" sz="1200" dirty="0"/>
                    </a:p>
                  </a:txBody>
                  <a:tcPr/>
                </a:tc>
                <a:tc rowSpan="8">
                  <a:txBody>
                    <a:bodyPr/>
                    <a:lstStyle/>
                    <a:p>
                      <a:r>
                        <a:rPr lang="es-MX" sz="1600" dirty="0" smtClean="0"/>
                        <a:t>Presentación de la historieta. – impreso y en facebook-</a:t>
                      </a:r>
                    </a:p>
                    <a:p>
                      <a:endParaRPr lang="es-MX" sz="1600" dirty="0" smtClean="0"/>
                    </a:p>
                    <a:p>
                      <a:r>
                        <a:rPr lang="es-MX" sz="1600" dirty="0" smtClean="0"/>
                        <a:t>Lectura en voz alta. </a:t>
                      </a:r>
                    </a:p>
                    <a:p>
                      <a:endParaRPr lang="es-MX" sz="1600" dirty="0" smtClean="0"/>
                    </a:p>
                    <a:p>
                      <a:r>
                        <a:rPr lang="es-MX" sz="1600" dirty="0" smtClean="0"/>
                        <a:t>Relacionar lectura con problemática.</a:t>
                      </a:r>
                    </a:p>
                    <a:p>
                      <a:endParaRPr lang="es-MX" sz="1600" dirty="0" smtClean="0"/>
                    </a:p>
                    <a:p>
                      <a:r>
                        <a:rPr lang="es-MX" sz="1600" dirty="0" smtClean="0"/>
                        <a:t>Leer beneficio de leer.- alumno-</a:t>
                      </a:r>
                    </a:p>
                    <a:p>
                      <a:endParaRPr lang="es-MX" sz="1600" dirty="0" smtClean="0"/>
                    </a:p>
                    <a:p>
                      <a:r>
                        <a:rPr lang="es-MX" sz="1600" dirty="0" smtClean="0"/>
                        <a:t>Leer rasgo del lector. – alumno-</a:t>
                      </a:r>
                      <a:endParaRPr lang="es-MX" sz="1600" dirty="0"/>
                    </a:p>
                    <a:p>
                      <a:endParaRPr lang="es-MX" sz="1000" dirty="0" smtClean="0"/>
                    </a:p>
                    <a:p>
                      <a:endParaRPr lang="es-MX" sz="1000" dirty="0" smtClean="0"/>
                    </a:p>
                    <a:p>
                      <a:endParaRPr lang="es-MX" sz="1000" dirty="0" smtClean="0"/>
                    </a:p>
                    <a:p>
                      <a:endParaRPr lang="es-MX" sz="1000" dirty="0"/>
                    </a:p>
                  </a:txBody>
                  <a:tcPr/>
                </a:tc>
                <a:tc>
                  <a:txBody>
                    <a:bodyPr/>
                    <a:lstStyle/>
                    <a:p>
                      <a:r>
                        <a:rPr lang="es-MX" sz="1000" kern="1200" dirty="0" smtClean="0"/>
                        <a:t>"Imagina que..." No. 1. </a:t>
                      </a:r>
                    </a:p>
                    <a:p>
                      <a:r>
                        <a:rPr lang="es-MX" sz="1000" kern="1200" dirty="0" smtClean="0"/>
                        <a:t>Video de lectura en voz alta. </a:t>
                      </a:r>
                      <a:endParaRPr lang="es-MX" sz="1000" dirty="0"/>
                    </a:p>
                  </a:txBody>
                  <a:tcPr/>
                </a:tc>
                <a:tc>
                  <a:txBody>
                    <a:bodyPr/>
                    <a:lstStyle/>
                    <a:p>
                      <a:r>
                        <a:rPr lang="es-MX" sz="1800" dirty="0" smtClean="0"/>
                        <a:t>9-24 Marzo</a:t>
                      </a:r>
                      <a:endParaRPr lang="es-MX" sz="1800" dirty="0"/>
                    </a:p>
                  </a:txBody>
                  <a:tcPr/>
                </a:tc>
              </a:tr>
              <a:tr h="500066">
                <a:tc>
                  <a:txBody>
                    <a:bodyPr/>
                    <a:lstStyle/>
                    <a:p>
                      <a:r>
                        <a:rPr lang="es-MX" sz="1200" kern="1200" dirty="0" smtClean="0"/>
                        <a:t>Orientación familiar / Cocodrilos</a:t>
                      </a:r>
                      <a:endParaRPr lang="es-MX" sz="1200" dirty="0"/>
                    </a:p>
                  </a:txBody>
                  <a:tcPr/>
                </a:tc>
                <a:tc vMerge="1">
                  <a:txBody>
                    <a:bodyPr/>
                    <a:lstStyle/>
                    <a:p>
                      <a:endParaRPr lang="es-MX"/>
                    </a:p>
                  </a:txBody>
                  <a:tcPr/>
                </a:tc>
                <a:tc>
                  <a:txBody>
                    <a:bodyPr/>
                    <a:lstStyle/>
                    <a:p>
                      <a:r>
                        <a:rPr lang="es-MX" sz="1000" kern="1200" dirty="0" smtClean="0"/>
                        <a:t>"Imagina que..." No. 2</a:t>
                      </a:r>
                    </a:p>
                    <a:p>
                      <a:r>
                        <a:rPr lang="es-MX" sz="1000" kern="1200" dirty="0" smtClean="0"/>
                        <a:t>Fotografías de la lectura en voz alta. </a:t>
                      </a:r>
                      <a:endParaRPr lang="es-MX" sz="1000" dirty="0"/>
                    </a:p>
                  </a:txBody>
                  <a:tcPr/>
                </a:tc>
                <a:tc>
                  <a:txBody>
                    <a:bodyPr/>
                    <a:lstStyle/>
                    <a:p>
                      <a:r>
                        <a:rPr lang="es-MX" dirty="0" smtClean="0"/>
                        <a:t>13-29 Abril</a:t>
                      </a:r>
                      <a:endParaRPr lang="es-MX" dirty="0"/>
                    </a:p>
                  </a:txBody>
                  <a:tcPr/>
                </a:tc>
              </a:tr>
              <a:tr h="642942">
                <a:tc>
                  <a:txBody>
                    <a:bodyPr/>
                    <a:lstStyle/>
                    <a:p>
                      <a:r>
                        <a:rPr lang="es-MX" sz="1200" kern="1200" dirty="0" smtClean="0"/>
                        <a:t>Violencia/ Día de campo.</a:t>
                      </a:r>
                      <a:endParaRPr lang="es-MX" sz="1200" dirty="0"/>
                    </a:p>
                  </a:txBody>
                  <a:tcPr/>
                </a:tc>
                <a:tc vMerge="1">
                  <a:txBody>
                    <a:bodyPr/>
                    <a:lstStyle/>
                    <a:p>
                      <a:endParaRPr lang="es-MX"/>
                    </a:p>
                  </a:txBody>
                  <a:tcPr/>
                </a:tc>
                <a:tc>
                  <a:txBody>
                    <a:bodyPr/>
                    <a:lstStyle/>
                    <a:p>
                      <a:r>
                        <a:rPr lang="es-MX" sz="1000" kern="1200" dirty="0" smtClean="0"/>
                        <a:t>"Imagina que..." No. 3. </a:t>
                      </a:r>
                    </a:p>
                    <a:p>
                      <a:r>
                        <a:rPr lang="es-MX" sz="1000" kern="1200" dirty="0" smtClean="0"/>
                        <a:t>Texto de los alumnos explicando como</a:t>
                      </a:r>
                      <a:r>
                        <a:rPr lang="es-MX" sz="1000" kern="1200" baseline="0" dirty="0" smtClean="0"/>
                        <a:t>  expresan su enojo ante las injusticias.</a:t>
                      </a:r>
                      <a:endParaRPr lang="es-MX" sz="1000" dirty="0"/>
                    </a:p>
                  </a:txBody>
                  <a:tcPr/>
                </a:tc>
                <a:tc>
                  <a:txBody>
                    <a:bodyPr/>
                    <a:lstStyle/>
                    <a:p>
                      <a:r>
                        <a:rPr lang="es-MX" dirty="0" smtClean="0"/>
                        <a:t>4-14 Mayo</a:t>
                      </a:r>
                      <a:endParaRPr lang="es-MX" dirty="0"/>
                    </a:p>
                  </a:txBody>
                  <a:tcPr/>
                </a:tc>
              </a:tr>
              <a:tr h="571504">
                <a:tc>
                  <a:txBody>
                    <a:bodyPr/>
                    <a:lstStyle/>
                    <a:p>
                      <a:r>
                        <a:rPr lang="es-MX" sz="1200" kern="1200" dirty="0" smtClean="0"/>
                        <a:t>Amistad/El principito.</a:t>
                      </a:r>
                      <a:endParaRPr lang="es-MX" sz="1200" dirty="0"/>
                    </a:p>
                  </a:txBody>
                  <a:tcPr/>
                </a:tc>
                <a:tc vMerge="1">
                  <a:txBody>
                    <a:bodyPr/>
                    <a:lstStyle/>
                    <a:p>
                      <a:endParaRPr lang="es-MX"/>
                    </a:p>
                  </a:txBody>
                  <a:tcPr/>
                </a:tc>
                <a:tc>
                  <a:txBody>
                    <a:bodyPr/>
                    <a:lstStyle/>
                    <a:p>
                      <a:r>
                        <a:rPr lang="es-MX" sz="1000" kern="1200" dirty="0" smtClean="0"/>
                        <a:t>"Imagina que..." No. 4. Respuestas</a:t>
                      </a:r>
                      <a:r>
                        <a:rPr lang="es-MX" sz="1000" kern="1200" baseline="0" dirty="0" smtClean="0"/>
                        <a:t> del alumno donde contesta tanto su opinión de la historieta como  sobre la amistad.</a:t>
                      </a:r>
                      <a:endParaRPr lang="es-MX" sz="1000" kern="1200" dirty="0" smtClean="0"/>
                    </a:p>
                  </a:txBody>
                  <a:tcPr/>
                </a:tc>
                <a:tc>
                  <a:txBody>
                    <a:bodyPr/>
                    <a:lstStyle/>
                    <a:p>
                      <a:r>
                        <a:rPr lang="es-MX" dirty="0" smtClean="0"/>
                        <a:t>1-10 Junio</a:t>
                      </a:r>
                      <a:endParaRPr lang="es-MX" dirty="0"/>
                    </a:p>
                  </a:txBody>
                  <a:tcPr/>
                </a:tc>
              </a:tr>
              <a:tr h="857256">
                <a:tc>
                  <a:txBody>
                    <a:bodyPr/>
                    <a:lstStyle/>
                    <a:p>
                      <a:r>
                        <a:rPr lang="es-MX" sz="1200" kern="1200" dirty="0" smtClean="0"/>
                        <a:t>Drácula /S.A.M.</a:t>
                      </a:r>
                      <a:endParaRPr lang="es-MX" sz="1200" dirty="0"/>
                    </a:p>
                  </a:txBody>
                  <a:tcPr/>
                </a:tc>
                <a:tc vMerge="1">
                  <a:txBody>
                    <a:bodyPr/>
                    <a:lstStyle/>
                    <a:p>
                      <a:endParaRPr lang="es-MX"/>
                    </a:p>
                  </a:txBody>
                  <a:tcPr/>
                </a:tc>
                <a:tc>
                  <a:txBody>
                    <a:bodyPr/>
                    <a:lstStyle/>
                    <a:p>
                      <a:r>
                        <a:rPr lang="es-MX" sz="1000" kern="1200" dirty="0" smtClean="0"/>
                        <a:t>"Imagina que..." No. 5</a:t>
                      </a:r>
                    </a:p>
                    <a:p>
                      <a:r>
                        <a:rPr lang="es-MX" sz="1000" kern="1200" dirty="0" smtClean="0"/>
                        <a:t>Texto</a:t>
                      </a:r>
                      <a:r>
                        <a:rPr lang="es-MX" sz="1000" kern="1200" baseline="0" dirty="0" smtClean="0"/>
                        <a:t> del alumno donde exprese su opinión acerca de </a:t>
                      </a:r>
                      <a:r>
                        <a:rPr lang="es-MX" sz="1000" kern="1200" dirty="0" smtClean="0"/>
                        <a:t>"Hacerse daño".</a:t>
                      </a:r>
                      <a:endParaRPr lang="es-MX" sz="1000" dirty="0"/>
                    </a:p>
                  </a:txBody>
                  <a:tcPr/>
                </a:tc>
                <a:tc>
                  <a:txBody>
                    <a:bodyPr/>
                    <a:lstStyle/>
                    <a:p>
                      <a:r>
                        <a:rPr lang="es-MX" dirty="0" smtClean="0"/>
                        <a:t>1-7</a:t>
                      </a:r>
                      <a:r>
                        <a:rPr lang="es-MX" baseline="0" dirty="0" smtClean="0"/>
                        <a:t> Julio</a:t>
                      </a:r>
                      <a:endParaRPr lang="es-MX" dirty="0"/>
                    </a:p>
                  </a:txBody>
                  <a:tcPr/>
                </a:tc>
              </a:tr>
              <a:tr h="785818">
                <a:tc>
                  <a:txBody>
                    <a:bodyPr/>
                    <a:lstStyle/>
                    <a:p>
                      <a:r>
                        <a:rPr lang="es-MX" sz="1200" kern="1200" dirty="0" smtClean="0"/>
                        <a:t>En</a:t>
                      </a:r>
                      <a:r>
                        <a:rPr lang="es-MX" sz="1200" kern="1200" baseline="0" dirty="0" smtClean="0"/>
                        <a:t> el parque</a:t>
                      </a:r>
                      <a:r>
                        <a:rPr lang="es-MX" sz="1200" kern="1200" dirty="0" smtClean="0"/>
                        <a:t>/Divorcio.</a:t>
                      </a:r>
                      <a:endParaRPr lang="es-MX" sz="1200" dirty="0"/>
                    </a:p>
                  </a:txBody>
                  <a:tcPr/>
                </a:tc>
                <a:tc vMerge="1">
                  <a:txBody>
                    <a:bodyPr/>
                    <a:lstStyle/>
                    <a:p>
                      <a:endParaRPr lang="es-MX"/>
                    </a:p>
                  </a:txBody>
                  <a:tcPr/>
                </a:tc>
                <a:tc>
                  <a:txBody>
                    <a:bodyPr/>
                    <a:lstStyle/>
                    <a:p>
                      <a:r>
                        <a:rPr lang="es-MX" sz="1000" kern="1200" dirty="0" smtClean="0"/>
                        <a:t>"Imagina que..." No. 6</a:t>
                      </a:r>
                    </a:p>
                    <a:p>
                      <a:r>
                        <a:rPr lang="es-MX" sz="1000" kern="1200" dirty="0" smtClean="0"/>
                        <a:t>Texto</a:t>
                      </a:r>
                      <a:r>
                        <a:rPr lang="es-MX" sz="1000" kern="1200" baseline="0" dirty="0" smtClean="0"/>
                        <a:t> del alumno donde expresa su opinión sobre el divorcio, y el impacto que ha tenido este tema en su vida. </a:t>
                      </a:r>
                      <a:endParaRPr lang="es-MX" sz="1000" kern="1200" dirty="0" smtClean="0"/>
                    </a:p>
                  </a:txBody>
                  <a:tcPr/>
                </a:tc>
                <a:tc>
                  <a:txBody>
                    <a:bodyPr/>
                    <a:lstStyle/>
                    <a:p>
                      <a:r>
                        <a:rPr lang="es-MX" dirty="0" smtClean="0"/>
                        <a:t>10-26 Agosto</a:t>
                      </a:r>
                      <a:endParaRPr lang="es-MX" dirty="0"/>
                    </a:p>
                  </a:txBody>
                  <a:tcPr/>
                </a:tc>
              </a:tr>
              <a:tr h="571504">
                <a:tc>
                  <a:txBody>
                    <a:bodyPr/>
                    <a:lstStyle/>
                    <a:p>
                      <a:r>
                        <a:rPr lang="es-MX" sz="1200" kern="1200" dirty="0" smtClean="0"/>
                        <a:t>Las cenizas de Ángela/ Alcoholismo.</a:t>
                      </a:r>
                      <a:endParaRPr lang="es-MX" sz="1200" kern="1200" dirty="0" smtClean="0">
                        <a:solidFill>
                          <a:schemeClr val="tx1"/>
                        </a:solidFill>
                        <a:latin typeface="+mn-lt"/>
                        <a:ea typeface="+mn-ea"/>
                        <a:cs typeface="+mn-cs"/>
                      </a:endParaRPr>
                    </a:p>
                  </a:txBody>
                  <a:tcPr/>
                </a:tc>
                <a:tc vMerge="1">
                  <a:txBody>
                    <a:bodyPr/>
                    <a:lstStyle/>
                    <a:p>
                      <a:endParaRPr lang="es-MX"/>
                    </a:p>
                  </a:txBody>
                  <a:tcPr/>
                </a:tc>
                <a:tc>
                  <a:txBody>
                    <a:bodyPr/>
                    <a:lstStyle/>
                    <a:p>
                      <a:r>
                        <a:rPr lang="es-MX" sz="1000" kern="1200" dirty="0" smtClean="0"/>
                        <a:t>"Imagina que..." No. 7</a:t>
                      </a:r>
                    </a:p>
                    <a:p>
                      <a:r>
                        <a:rPr lang="es-MX" sz="1000" kern="1200" dirty="0" smtClean="0"/>
                        <a:t>Ensayo del alumnado sobre alguna experiencia que hayan tenido con relación a la problemática expuesta. </a:t>
                      </a:r>
                      <a:endParaRPr lang="es-MX" sz="1000" dirty="0"/>
                    </a:p>
                  </a:txBody>
                  <a:tcPr/>
                </a:tc>
                <a:tc>
                  <a:txBody>
                    <a:bodyPr/>
                    <a:lstStyle/>
                    <a:p>
                      <a:r>
                        <a:rPr lang="es-MX" dirty="0" smtClean="0"/>
                        <a:t>1-10 septiembre</a:t>
                      </a:r>
                      <a:endParaRPr lang="es-MX" dirty="0"/>
                    </a:p>
                  </a:txBody>
                  <a:tcPr/>
                </a:tc>
              </a:tr>
              <a:tr h="642942">
                <a:tc>
                  <a:txBody>
                    <a:bodyPr/>
                    <a:lstStyle/>
                    <a:p>
                      <a:r>
                        <a:rPr lang="es-MX" sz="1200" kern="1200" dirty="0" smtClean="0"/>
                        <a:t>La isla del tesoro/ Orientación vocacional.</a:t>
                      </a:r>
                      <a:endParaRPr lang="es-MX" sz="1200" kern="1200" dirty="0" smtClean="0">
                        <a:solidFill>
                          <a:schemeClr val="tx1"/>
                        </a:solidFill>
                        <a:latin typeface="+mn-lt"/>
                        <a:ea typeface="+mn-ea"/>
                        <a:cs typeface="+mn-cs"/>
                      </a:endParaRPr>
                    </a:p>
                  </a:txBody>
                  <a:tcPr/>
                </a:tc>
                <a:tc vMerge="1">
                  <a:txBody>
                    <a:bodyPr/>
                    <a:lstStyle/>
                    <a:p>
                      <a:endParaRPr lang="es-MX"/>
                    </a:p>
                  </a:txBody>
                  <a:tcPr/>
                </a:tc>
                <a:tc>
                  <a:txBody>
                    <a:bodyPr/>
                    <a:lstStyle/>
                    <a:p>
                      <a:r>
                        <a:rPr lang="es-MX" sz="1000" kern="1200" dirty="0" smtClean="0"/>
                        <a:t>"Imagina que..." No. 8. </a:t>
                      </a:r>
                    </a:p>
                    <a:p>
                      <a:r>
                        <a:rPr lang="es-MX" sz="1000" kern="1200" dirty="0" smtClean="0"/>
                        <a:t>Texto del alumnado donde cuente a que le gustaría dedicarse y porque. </a:t>
                      </a:r>
                      <a:endParaRPr lang="es-MX" sz="1000" dirty="0"/>
                    </a:p>
                  </a:txBody>
                  <a:tcPr/>
                </a:tc>
                <a:tc>
                  <a:txBody>
                    <a:bodyPr/>
                    <a:lstStyle/>
                    <a:p>
                      <a:r>
                        <a:rPr lang="es-MX" dirty="0" smtClean="0"/>
                        <a:t>5-14 octubre</a:t>
                      </a:r>
                      <a:endParaRPr lang="es-MX"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s-MX"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Muestra de avance:</a:t>
            </a:r>
            <a:endParaRPr lang="es-MX"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3 Marcador de contenido" descr="WP_20150702_004.jpg"/>
          <p:cNvPicPr>
            <a:picLocks noGrp="1" noChangeAspect="1"/>
          </p:cNvPicPr>
          <p:nvPr>
            <p:ph idx="1"/>
          </p:nvPr>
        </p:nvPicPr>
        <p:blipFill>
          <a:blip r:embed="rId2" cstate="print"/>
          <a:stretch>
            <a:fillRect/>
          </a:stretch>
        </p:blipFill>
        <p:spPr>
          <a:xfrm rot="5400000">
            <a:off x="3286651" y="1999704"/>
            <a:ext cx="3257546" cy="1829857"/>
          </a:xfrm>
        </p:spPr>
      </p:pic>
      <p:pic>
        <p:nvPicPr>
          <p:cNvPr id="5" name="4 Imagen" descr="WP_20150702_001.jpg"/>
          <p:cNvPicPr>
            <a:picLocks noChangeAspect="1"/>
          </p:cNvPicPr>
          <p:nvPr/>
        </p:nvPicPr>
        <p:blipFill>
          <a:blip r:embed="rId3" cstate="print"/>
          <a:stretch>
            <a:fillRect/>
          </a:stretch>
        </p:blipFill>
        <p:spPr>
          <a:xfrm rot="5400000">
            <a:off x="-367428" y="4107237"/>
            <a:ext cx="3306559" cy="1857388"/>
          </a:xfrm>
          <a:prstGeom prst="rect">
            <a:avLst/>
          </a:prstGeom>
        </p:spPr>
      </p:pic>
      <p:pic>
        <p:nvPicPr>
          <p:cNvPr id="6" name="5 Imagen" descr="WP_20150512_005.jpg"/>
          <p:cNvPicPr>
            <a:picLocks noChangeAspect="1"/>
          </p:cNvPicPr>
          <p:nvPr/>
        </p:nvPicPr>
        <p:blipFill>
          <a:blip r:embed="rId4" cstate="print"/>
          <a:stretch>
            <a:fillRect/>
          </a:stretch>
        </p:blipFill>
        <p:spPr>
          <a:xfrm>
            <a:off x="6429388" y="2571744"/>
            <a:ext cx="2247196" cy="4000504"/>
          </a:xfrm>
          <a:prstGeom prst="rect">
            <a:avLst/>
          </a:prstGeom>
        </p:spPr>
      </p:pic>
      <p:sp>
        <p:nvSpPr>
          <p:cNvPr id="7" name="6 Llamada rectangular"/>
          <p:cNvSpPr/>
          <p:nvPr/>
        </p:nvSpPr>
        <p:spPr>
          <a:xfrm>
            <a:off x="5929322" y="428604"/>
            <a:ext cx="2928958" cy="1571636"/>
          </a:xfrm>
          <a:prstGeom prst="wedgeRectCallout">
            <a:avLst>
              <a:gd name="adj1" fmla="val 24577"/>
              <a:gd name="adj2" fmla="val 11473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600" dirty="0" smtClean="0"/>
              <a:t>Alumna de segundo grado de secundaria, leyendo en voz alta la historieta relacionada con la orientación familiar y el cuento “cocodrilos” de Felipe Garrido.</a:t>
            </a:r>
            <a:endParaRPr lang="es-MX" sz="1600" dirty="0"/>
          </a:p>
        </p:txBody>
      </p:sp>
      <p:sp>
        <p:nvSpPr>
          <p:cNvPr id="8" name="7 Llamada rectangular redondeada"/>
          <p:cNvSpPr/>
          <p:nvPr/>
        </p:nvSpPr>
        <p:spPr>
          <a:xfrm>
            <a:off x="500034" y="1285860"/>
            <a:ext cx="3143272" cy="1785950"/>
          </a:xfrm>
          <a:prstGeom prst="wedgeRoundRectCallout">
            <a:avLst>
              <a:gd name="adj1" fmla="val -20833"/>
              <a:gd name="adj2" fmla="val 793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dirty="0" smtClean="0"/>
              <a:t>Alumno de segundo grado de secundaria leyendo en voz alta la historieta relacionada con el divorcio y el cuento “En el parque” de F. Garrido.</a:t>
            </a:r>
            <a:endParaRPr lang="es-MX" dirty="0"/>
          </a:p>
        </p:txBody>
      </p:sp>
      <p:sp>
        <p:nvSpPr>
          <p:cNvPr id="9" name="8 Llamada ovalada"/>
          <p:cNvSpPr/>
          <p:nvPr/>
        </p:nvSpPr>
        <p:spPr>
          <a:xfrm>
            <a:off x="2857488" y="4786322"/>
            <a:ext cx="3214710" cy="1643074"/>
          </a:xfrm>
          <a:prstGeom prst="wedgeEllipseCallout">
            <a:avLst>
              <a:gd name="adj1" fmla="val -1439"/>
              <a:gd name="adj2" fmla="val -8485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dirty="0" smtClean="0"/>
              <a:t>Alumnos de segundo grado iluminando la historieta sobre el divorcio. </a:t>
            </a:r>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277</TotalTime>
  <Words>800</Words>
  <Application>Microsoft Office PowerPoint</Application>
  <PresentationFormat>Presentación en pantalla (4:3)</PresentationFormat>
  <Paragraphs>89</Paragraphs>
  <Slides>8</Slides>
  <Notes>0</Notes>
  <HiddenSlides>0</HiddenSlides>
  <MMClips>1</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Técnico</vt:lpstr>
      <vt:lpstr>LA LECTURA DE COMICS COMO INTERVENCION  EN LAS PRÁCTICAS LECTORAS DE  LOS ESTUDIANTES DE SECUNDARIA. </vt:lpstr>
      <vt:lpstr>Presentación de PowerPoint</vt:lpstr>
      <vt:lpstr> Justificación:  </vt:lpstr>
      <vt:lpstr>Presentación de PowerPoint</vt:lpstr>
      <vt:lpstr>Presentación de PowerPoint</vt:lpstr>
      <vt:lpstr>Presentación de PowerPoint</vt:lpstr>
      <vt:lpstr>Presentación de PowerPoint</vt:lpstr>
      <vt:lpstr>Muestra de avance: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COMICS COMO INTERVENCION  EN LAS PRÁTICAS LECTORAS DE  LOS ESTUDIANTES DE SECUNDARIA DE LA ES.B.O.</dc:title>
  <dc:creator>leopoldo</dc:creator>
  <cp:lastModifiedBy>Morales Velazquez Miriam Paloma</cp:lastModifiedBy>
  <cp:revision>32</cp:revision>
  <dcterms:created xsi:type="dcterms:W3CDTF">2015-04-23T00:55:06Z</dcterms:created>
  <dcterms:modified xsi:type="dcterms:W3CDTF">2016-01-13T18:13:45Z</dcterms:modified>
</cp:coreProperties>
</file>