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9" r:id="rId1"/>
  </p:sldMasterIdLst>
  <p:sldIdLst>
    <p:sldId id="256" r:id="rId2"/>
    <p:sldId id="257" r:id="rId3"/>
    <p:sldId id="258" r:id="rId4"/>
    <p:sldId id="260" r:id="rId5"/>
    <p:sldId id="261" r:id="rId6"/>
    <p:sldId id="269" r:id="rId7"/>
    <p:sldId id="259" r:id="rId8"/>
    <p:sldId id="262" r:id="rId9"/>
    <p:sldId id="263" r:id="rId10"/>
    <p:sldId id="264" r:id="rId11"/>
    <p:sldId id="265" r:id="rId12"/>
    <p:sldId id="266" r:id="rId13"/>
    <p:sldId id="268" r:id="rId1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88" autoAdjust="0"/>
    <p:restoredTop sz="94660"/>
  </p:normalViewPr>
  <p:slideViewPr>
    <p:cSldViewPr snapToGrid="0">
      <p:cViewPr varScale="1">
        <p:scale>
          <a:sx n="74" d="100"/>
          <a:sy n="74" d="100"/>
        </p:scale>
        <p:origin x="18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95E539-BCBB-42AB-811B-2418A1A9F685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C19FE6F8-EEC4-4402-ACA8-392CBA443C9A}">
      <dgm:prSet phldrT="[Texto]" custT="1"/>
      <dgm:spPr/>
      <dgm:t>
        <a:bodyPr/>
        <a:lstStyle/>
        <a:p>
          <a:r>
            <a:rPr lang="es-MX" sz="1800" b="1" dirty="0" smtClean="0"/>
            <a:t>Lectura</a:t>
          </a:r>
          <a:endParaRPr lang="es-MX" sz="1800" b="1" dirty="0"/>
        </a:p>
      </dgm:t>
    </dgm:pt>
    <dgm:pt modelId="{93F41B80-DCE0-450B-84D5-F9D218425283}" type="parTrans" cxnId="{485C9B42-B8DD-4670-98AD-59346E10EBAE}">
      <dgm:prSet/>
      <dgm:spPr/>
      <dgm:t>
        <a:bodyPr/>
        <a:lstStyle/>
        <a:p>
          <a:endParaRPr lang="es-MX"/>
        </a:p>
      </dgm:t>
    </dgm:pt>
    <dgm:pt modelId="{1D75A584-D268-4EF7-929D-9FCE56772A9C}" type="sibTrans" cxnId="{485C9B42-B8DD-4670-98AD-59346E10EBAE}">
      <dgm:prSet/>
      <dgm:spPr/>
      <dgm:t>
        <a:bodyPr/>
        <a:lstStyle/>
        <a:p>
          <a:endParaRPr lang="es-MX"/>
        </a:p>
      </dgm:t>
    </dgm:pt>
    <dgm:pt modelId="{044338EA-E3FD-4173-AC87-CB9C2BFD5DA1}">
      <dgm:prSet phldrT="[Texto]" custT="1"/>
      <dgm:spPr/>
      <dgm:t>
        <a:bodyPr/>
        <a:lstStyle/>
        <a:p>
          <a:r>
            <a:rPr lang="es-MX" sz="1800" b="1" dirty="0" smtClean="0"/>
            <a:t>Codificación de signos </a:t>
          </a:r>
          <a:endParaRPr lang="es-MX" sz="1800" b="1" dirty="0"/>
        </a:p>
      </dgm:t>
    </dgm:pt>
    <dgm:pt modelId="{6938A91B-C216-4C83-83D0-144BFB7F013E}" type="parTrans" cxnId="{93E18C71-CA9B-4C3C-A8E9-5CC561CDB96C}">
      <dgm:prSet/>
      <dgm:spPr/>
      <dgm:t>
        <a:bodyPr/>
        <a:lstStyle/>
        <a:p>
          <a:endParaRPr lang="es-MX"/>
        </a:p>
      </dgm:t>
    </dgm:pt>
    <dgm:pt modelId="{EB438DF1-78D1-4EDD-9AF5-B1B50E239F03}" type="sibTrans" cxnId="{93E18C71-CA9B-4C3C-A8E9-5CC561CDB96C}">
      <dgm:prSet/>
      <dgm:spPr/>
      <dgm:t>
        <a:bodyPr/>
        <a:lstStyle/>
        <a:p>
          <a:endParaRPr lang="es-MX"/>
        </a:p>
      </dgm:t>
    </dgm:pt>
    <dgm:pt modelId="{29881044-1191-49AB-A689-4500F6447819}">
      <dgm:prSet phldrT="[Texto]" custT="1"/>
      <dgm:spPr/>
      <dgm:t>
        <a:bodyPr/>
        <a:lstStyle/>
        <a:p>
          <a:r>
            <a:rPr lang="es-MX" sz="1800" b="1" dirty="0" smtClean="0"/>
            <a:t>Comprensión lectora</a:t>
          </a:r>
          <a:endParaRPr lang="es-MX" sz="1800" b="1" dirty="0"/>
        </a:p>
      </dgm:t>
    </dgm:pt>
    <dgm:pt modelId="{9C06035E-9BE6-497E-BBDC-CF88A0FD78BF}" type="parTrans" cxnId="{6164D451-9C83-41B4-BE7D-6ECE730A6985}">
      <dgm:prSet/>
      <dgm:spPr/>
      <dgm:t>
        <a:bodyPr/>
        <a:lstStyle/>
        <a:p>
          <a:endParaRPr lang="es-MX"/>
        </a:p>
      </dgm:t>
    </dgm:pt>
    <dgm:pt modelId="{DBCC2DB5-D471-4C59-9A04-E175443A3EB8}" type="sibTrans" cxnId="{6164D451-9C83-41B4-BE7D-6ECE730A6985}">
      <dgm:prSet/>
      <dgm:spPr/>
      <dgm:t>
        <a:bodyPr/>
        <a:lstStyle/>
        <a:p>
          <a:endParaRPr lang="es-MX"/>
        </a:p>
      </dgm:t>
    </dgm:pt>
    <dgm:pt modelId="{4C44841D-2320-4787-9465-66E2E481310D}">
      <dgm:prSet phldrT="[Texto]" custT="1"/>
      <dgm:spPr/>
      <dgm:t>
        <a:bodyPr/>
        <a:lstStyle/>
        <a:p>
          <a:r>
            <a:rPr lang="es-MX" sz="2000" b="1" dirty="0" smtClean="0"/>
            <a:t>Experiencia estética </a:t>
          </a:r>
          <a:endParaRPr lang="es-MX" sz="2000" b="1" dirty="0"/>
        </a:p>
      </dgm:t>
    </dgm:pt>
    <dgm:pt modelId="{6D837E53-A8A1-438D-AB39-6498EE9429AC}" type="parTrans" cxnId="{9DA45901-1715-4486-B480-29935CE19556}">
      <dgm:prSet/>
      <dgm:spPr/>
      <dgm:t>
        <a:bodyPr/>
        <a:lstStyle/>
        <a:p>
          <a:endParaRPr lang="es-MX"/>
        </a:p>
      </dgm:t>
    </dgm:pt>
    <dgm:pt modelId="{44AFF68D-E0DE-488C-B47E-BF57A962FFC2}" type="sibTrans" cxnId="{9DA45901-1715-4486-B480-29935CE19556}">
      <dgm:prSet/>
      <dgm:spPr/>
      <dgm:t>
        <a:bodyPr/>
        <a:lstStyle/>
        <a:p>
          <a:endParaRPr lang="es-MX"/>
        </a:p>
      </dgm:t>
    </dgm:pt>
    <dgm:pt modelId="{9F4A21C3-C5BA-4BD7-B58F-D397839D717E}">
      <dgm:prSet phldrT="[Texto]" custT="1"/>
      <dgm:spPr/>
      <dgm:t>
        <a:bodyPr/>
        <a:lstStyle/>
        <a:p>
          <a:r>
            <a:rPr lang="es-MX" sz="2000" b="1" dirty="0" err="1" smtClean="0"/>
            <a:t>Emergent</a:t>
          </a:r>
          <a:r>
            <a:rPr lang="es-MX" sz="2000" b="1" dirty="0" smtClean="0"/>
            <a:t> </a:t>
          </a:r>
          <a:r>
            <a:rPr lang="es-MX" sz="2000" b="1" dirty="0" err="1" smtClean="0"/>
            <a:t>literacy</a:t>
          </a:r>
          <a:r>
            <a:rPr lang="es-MX" sz="2000" b="1" dirty="0" smtClean="0"/>
            <a:t> </a:t>
          </a:r>
          <a:endParaRPr lang="es-MX" sz="2000" b="1" dirty="0"/>
        </a:p>
      </dgm:t>
    </dgm:pt>
    <dgm:pt modelId="{73CD499B-06A6-4AFA-B6DE-F38B754E5C10}" type="parTrans" cxnId="{F80E30CE-6049-473D-A43E-74ABE7301A42}">
      <dgm:prSet/>
      <dgm:spPr/>
      <dgm:t>
        <a:bodyPr/>
        <a:lstStyle/>
        <a:p>
          <a:endParaRPr lang="es-MX"/>
        </a:p>
      </dgm:t>
    </dgm:pt>
    <dgm:pt modelId="{9A298DEA-BAED-4642-9C4B-857F76CE1023}" type="sibTrans" cxnId="{F80E30CE-6049-473D-A43E-74ABE7301A42}">
      <dgm:prSet/>
      <dgm:spPr/>
      <dgm:t>
        <a:bodyPr/>
        <a:lstStyle/>
        <a:p>
          <a:endParaRPr lang="es-MX"/>
        </a:p>
      </dgm:t>
    </dgm:pt>
    <dgm:pt modelId="{117794F2-6479-4086-B700-586C39AEA7F2}" type="pres">
      <dgm:prSet presAssocID="{FC95E539-BCBB-42AB-811B-2418A1A9F68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A0587F0-9644-4EC5-8440-C0A90AD0F585}" type="pres">
      <dgm:prSet presAssocID="{C19FE6F8-EEC4-4402-ACA8-392CBA443C9A}" presName="centerShape" presStyleLbl="node0" presStyleIdx="0" presStyleCnt="1"/>
      <dgm:spPr/>
      <dgm:t>
        <a:bodyPr/>
        <a:lstStyle/>
        <a:p>
          <a:endParaRPr lang="es-MX"/>
        </a:p>
      </dgm:t>
    </dgm:pt>
    <dgm:pt modelId="{AB719937-751E-4B71-B0AF-00E5C273B934}" type="pres">
      <dgm:prSet presAssocID="{6938A91B-C216-4C83-83D0-144BFB7F013E}" presName="parTrans" presStyleLbl="sibTrans2D1" presStyleIdx="0" presStyleCnt="4"/>
      <dgm:spPr/>
      <dgm:t>
        <a:bodyPr/>
        <a:lstStyle/>
        <a:p>
          <a:endParaRPr lang="es-MX"/>
        </a:p>
      </dgm:t>
    </dgm:pt>
    <dgm:pt modelId="{654E03DD-4586-4730-950C-B998ED2A90F5}" type="pres">
      <dgm:prSet presAssocID="{6938A91B-C216-4C83-83D0-144BFB7F013E}" presName="connectorText" presStyleLbl="sibTrans2D1" presStyleIdx="0" presStyleCnt="4"/>
      <dgm:spPr/>
      <dgm:t>
        <a:bodyPr/>
        <a:lstStyle/>
        <a:p>
          <a:endParaRPr lang="es-MX"/>
        </a:p>
      </dgm:t>
    </dgm:pt>
    <dgm:pt modelId="{65F8150E-928F-493C-B840-0251DA022D7A}" type="pres">
      <dgm:prSet presAssocID="{044338EA-E3FD-4173-AC87-CB9C2BFD5DA1}" presName="node" presStyleLbl="node1" presStyleIdx="0" presStyleCnt="4" custScaleX="180678" custScaleY="113875" custRadScaleRad="9404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FE2B4D8-ED30-41AA-936E-21436D0305C6}" type="pres">
      <dgm:prSet presAssocID="{9C06035E-9BE6-497E-BBDC-CF88A0FD78BF}" presName="parTrans" presStyleLbl="sibTrans2D1" presStyleIdx="1" presStyleCnt="4"/>
      <dgm:spPr/>
      <dgm:t>
        <a:bodyPr/>
        <a:lstStyle/>
        <a:p>
          <a:endParaRPr lang="es-MX"/>
        </a:p>
      </dgm:t>
    </dgm:pt>
    <dgm:pt modelId="{45B937F6-9493-4235-91C9-3F2C9DA1B4B9}" type="pres">
      <dgm:prSet presAssocID="{9C06035E-9BE6-497E-BBDC-CF88A0FD78BF}" presName="connectorText" presStyleLbl="sibTrans2D1" presStyleIdx="1" presStyleCnt="4"/>
      <dgm:spPr/>
      <dgm:t>
        <a:bodyPr/>
        <a:lstStyle/>
        <a:p>
          <a:endParaRPr lang="es-MX"/>
        </a:p>
      </dgm:t>
    </dgm:pt>
    <dgm:pt modelId="{F2CF45BE-CB5E-4545-BD5B-F059A7BCCFAE}" type="pres">
      <dgm:prSet presAssocID="{29881044-1191-49AB-A689-4500F6447819}" presName="node" presStyleLbl="node1" presStyleIdx="1" presStyleCnt="4" custScaleX="174324" custScaleY="114466" custRadScaleRad="100002" custRadScaleInc="86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A3DF9E8-FAF8-4D52-AE95-9650948986C5}" type="pres">
      <dgm:prSet presAssocID="{6D837E53-A8A1-438D-AB39-6498EE9429AC}" presName="parTrans" presStyleLbl="sibTrans2D1" presStyleIdx="2" presStyleCnt="4"/>
      <dgm:spPr/>
      <dgm:t>
        <a:bodyPr/>
        <a:lstStyle/>
        <a:p>
          <a:endParaRPr lang="es-MX"/>
        </a:p>
      </dgm:t>
    </dgm:pt>
    <dgm:pt modelId="{FF4A9E2F-9C84-4FC7-A1AB-ECE209D6969A}" type="pres">
      <dgm:prSet presAssocID="{6D837E53-A8A1-438D-AB39-6498EE9429AC}" presName="connectorText" presStyleLbl="sibTrans2D1" presStyleIdx="2" presStyleCnt="4"/>
      <dgm:spPr/>
      <dgm:t>
        <a:bodyPr/>
        <a:lstStyle/>
        <a:p>
          <a:endParaRPr lang="es-MX"/>
        </a:p>
      </dgm:t>
    </dgm:pt>
    <dgm:pt modelId="{BCA93DB2-1279-4B27-8AB8-44B560339A67}" type="pres">
      <dgm:prSet presAssocID="{4C44841D-2320-4787-9465-66E2E481310D}" presName="node" presStyleLbl="node1" presStyleIdx="2" presStyleCnt="4" custScaleX="192471" custScaleY="94470" custRadScaleRad="9344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BF78A80-AFB1-494C-8B2F-41DF9C8DE1B5}" type="pres">
      <dgm:prSet presAssocID="{73CD499B-06A6-4AFA-B6DE-F38B754E5C10}" presName="parTrans" presStyleLbl="sibTrans2D1" presStyleIdx="3" presStyleCnt="4"/>
      <dgm:spPr/>
      <dgm:t>
        <a:bodyPr/>
        <a:lstStyle/>
        <a:p>
          <a:endParaRPr lang="es-MX"/>
        </a:p>
      </dgm:t>
    </dgm:pt>
    <dgm:pt modelId="{B6A45C3B-D4B5-4A5C-AF77-A821B26C45E2}" type="pres">
      <dgm:prSet presAssocID="{73CD499B-06A6-4AFA-B6DE-F38B754E5C10}" presName="connectorText" presStyleLbl="sibTrans2D1" presStyleIdx="3" presStyleCnt="4"/>
      <dgm:spPr/>
      <dgm:t>
        <a:bodyPr/>
        <a:lstStyle/>
        <a:p>
          <a:endParaRPr lang="es-MX"/>
        </a:p>
      </dgm:t>
    </dgm:pt>
    <dgm:pt modelId="{25F4FB40-395C-4F36-869E-E3C20DB42F69}" type="pres">
      <dgm:prSet presAssocID="{9F4A21C3-C5BA-4BD7-B58F-D397839D717E}" presName="node" presStyleLbl="node1" presStyleIdx="3" presStyleCnt="4" custScaleX="166567" custScaleY="11591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9DA45901-1715-4486-B480-29935CE19556}" srcId="{C19FE6F8-EEC4-4402-ACA8-392CBA443C9A}" destId="{4C44841D-2320-4787-9465-66E2E481310D}" srcOrd="2" destOrd="0" parTransId="{6D837E53-A8A1-438D-AB39-6498EE9429AC}" sibTransId="{44AFF68D-E0DE-488C-B47E-BF57A962FFC2}"/>
    <dgm:cxn modelId="{6164D451-9C83-41B4-BE7D-6ECE730A6985}" srcId="{C19FE6F8-EEC4-4402-ACA8-392CBA443C9A}" destId="{29881044-1191-49AB-A689-4500F6447819}" srcOrd="1" destOrd="0" parTransId="{9C06035E-9BE6-497E-BBDC-CF88A0FD78BF}" sibTransId="{DBCC2DB5-D471-4C59-9A04-E175443A3EB8}"/>
    <dgm:cxn modelId="{485C9B42-B8DD-4670-98AD-59346E10EBAE}" srcId="{FC95E539-BCBB-42AB-811B-2418A1A9F685}" destId="{C19FE6F8-EEC4-4402-ACA8-392CBA443C9A}" srcOrd="0" destOrd="0" parTransId="{93F41B80-DCE0-450B-84D5-F9D218425283}" sibTransId="{1D75A584-D268-4EF7-929D-9FCE56772A9C}"/>
    <dgm:cxn modelId="{7004D73B-98C1-4CF3-BFA3-542970FE1337}" type="presOf" srcId="{9C06035E-9BE6-497E-BBDC-CF88A0FD78BF}" destId="{2FE2B4D8-ED30-41AA-936E-21436D0305C6}" srcOrd="0" destOrd="0" presId="urn:microsoft.com/office/officeart/2005/8/layout/radial5"/>
    <dgm:cxn modelId="{1C3F8168-C155-4300-905C-E546BF7F0DC8}" type="presOf" srcId="{73CD499B-06A6-4AFA-B6DE-F38B754E5C10}" destId="{B6A45C3B-D4B5-4A5C-AF77-A821B26C45E2}" srcOrd="1" destOrd="0" presId="urn:microsoft.com/office/officeart/2005/8/layout/radial5"/>
    <dgm:cxn modelId="{93E18C71-CA9B-4C3C-A8E9-5CC561CDB96C}" srcId="{C19FE6F8-EEC4-4402-ACA8-392CBA443C9A}" destId="{044338EA-E3FD-4173-AC87-CB9C2BFD5DA1}" srcOrd="0" destOrd="0" parTransId="{6938A91B-C216-4C83-83D0-144BFB7F013E}" sibTransId="{EB438DF1-78D1-4EDD-9AF5-B1B50E239F03}"/>
    <dgm:cxn modelId="{8CB8F970-AEC2-4DEF-BE0C-BC30B98E87E1}" type="presOf" srcId="{6D837E53-A8A1-438D-AB39-6498EE9429AC}" destId="{8A3DF9E8-FAF8-4D52-AE95-9650948986C5}" srcOrd="0" destOrd="0" presId="urn:microsoft.com/office/officeart/2005/8/layout/radial5"/>
    <dgm:cxn modelId="{C0390929-FC25-4212-A319-C2EABF9EA8F6}" type="presOf" srcId="{6938A91B-C216-4C83-83D0-144BFB7F013E}" destId="{654E03DD-4586-4730-950C-B998ED2A90F5}" srcOrd="1" destOrd="0" presId="urn:microsoft.com/office/officeart/2005/8/layout/radial5"/>
    <dgm:cxn modelId="{C9846ED9-FD04-4B7E-AD64-C646E3EB1CEE}" type="presOf" srcId="{044338EA-E3FD-4173-AC87-CB9C2BFD5DA1}" destId="{65F8150E-928F-493C-B840-0251DA022D7A}" srcOrd="0" destOrd="0" presId="urn:microsoft.com/office/officeart/2005/8/layout/radial5"/>
    <dgm:cxn modelId="{467B0E95-4602-4809-9D29-DA3F63B030FD}" type="presOf" srcId="{4C44841D-2320-4787-9465-66E2E481310D}" destId="{BCA93DB2-1279-4B27-8AB8-44B560339A67}" srcOrd="0" destOrd="0" presId="urn:microsoft.com/office/officeart/2005/8/layout/radial5"/>
    <dgm:cxn modelId="{9848D33B-B680-49FF-BE7F-52FC0B606888}" type="presOf" srcId="{FC95E539-BCBB-42AB-811B-2418A1A9F685}" destId="{117794F2-6479-4086-B700-586C39AEA7F2}" srcOrd="0" destOrd="0" presId="urn:microsoft.com/office/officeart/2005/8/layout/radial5"/>
    <dgm:cxn modelId="{F2C33292-2095-4056-9A7F-C21A209962C2}" type="presOf" srcId="{9F4A21C3-C5BA-4BD7-B58F-D397839D717E}" destId="{25F4FB40-395C-4F36-869E-E3C20DB42F69}" srcOrd="0" destOrd="0" presId="urn:microsoft.com/office/officeart/2005/8/layout/radial5"/>
    <dgm:cxn modelId="{C48B5165-AD6C-4588-AE5D-0DBCB5705FE6}" type="presOf" srcId="{6938A91B-C216-4C83-83D0-144BFB7F013E}" destId="{AB719937-751E-4B71-B0AF-00E5C273B934}" srcOrd="0" destOrd="0" presId="urn:microsoft.com/office/officeart/2005/8/layout/radial5"/>
    <dgm:cxn modelId="{A4468043-47DF-4BEA-84FD-19B10B3D611F}" type="presOf" srcId="{C19FE6F8-EEC4-4402-ACA8-392CBA443C9A}" destId="{5A0587F0-9644-4EC5-8440-C0A90AD0F585}" srcOrd="0" destOrd="0" presId="urn:microsoft.com/office/officeart/2005/8/layout/radial5"/>
    <dgm:cxn modelId="{9F07FF14-BC37-4CB8-AA03-8C16CD0673BB}" type="presOf" srcId="{73CD499B-06A6-4AFA-B6DE-F38B754E5C10}" destId="{3BF78A80-AFB1-494C-8B2F-41DF9C8DE1B5}" srcOrd="0" destOrd="0" presId="urn:microsoft.com/office/officeart/2005/8/layout/radial5"/>
    <dgm:cxn modelId="{DFD0661F-3B93-4840-992A-1E116C818211}" type="presOf" srcId="{9C06035E-9BE6-497E-BBDC-CF88A0FD78BF}" destId="{45B937F6-9493-4235-91C9-3F2C9DA1B4B9}" srcOrd="1" destOrd="0" presId="urn:microsoft.com/office/officeart/2005/8/layout/radial5"/>
    <dgm:cxn modelId="{F44051A1-40FA-496E-9199-200CE50F9992}" type="presOf" srcId="{29881044-1191-49AB-A689-4500F6447819}" destId="{F2CF45BE-CB5E-4545-BD5B-F059A7BCCFAE}" srcOrd="0" destOrd="0" presId="urn:microsoft.com/office/officeart/2005/8/layout/radial5"/>
    <dgm:cxn modelId="{F80E30CE-6049-473D-A43E-74ABE7301A42}" srcId="{C19FE6F8-EEC4-4402-ACA8-392CBA443C9A}" destId="{9F4A21C3-C5BA-4BD7-B58F-D397839D717E}" srcOrd="3" destOrd="0" parTransId="{73CD499B-06A6-4AFA-B6DE-F38B754E5C10}" sibTransId="{9A298DEA-BAED-4642-9C4B-857F76CE1023}"/>
    <dgm:cxn modelId="{0F313265-8755-4FB4-9D9F-62173CF02BB3}" type="presOf" srcId="{6D837E53-A8A1-438D-AB39-6498EE9429AC}" destId="{FF4A9E2F-9C84-4FC7-A1AB-ECE209D6969A}" srcOrd="1" destOrd="0" presId="urn:microsoft.com/office/officeart/2005/8/layout/radial5"/>
    <dgm:cxn modelId="{406F3ED5-3D57-4C16-9E74-F02B2890A177}" type="presParOf" srcId="{117794F2-6479-4086-B700-586C39AEA7F2}" destId="{5A0587F0-9644-4EC5-8440-C0A90AD0F585}" srcOrd="0" destOrd="0" presId="urn:microsoft.com/office/officeart/2005/8/layout/radial5"/>
    <dgm:cxn modelId="{A32DD5A3-96DD-43A2-99F4-A77D2B68126C}" type="presParOf" srcId="{117794F2-6479-4086-B700-586C39AEA7F2}" destId="{AB719937-751E-4B71-B0AF-00E5C273B934}" srcOrd="1" destOrd="0" presId="urn:microsoft.com/office/officeart/2005/8/layout/radial5"/>
    <dgm:cxn modelId="{C213433C-5A2E-46D9-8C1D-1C9782A04D20}" type="presParOf" srcId="{AB719937-751E-4B71-B0AF-00E5C273B934}" destId="{654E03DD-4586-4730-950C-B998ED2A90F5}" srcOrd="0" destOrd="0" presId="urn:microsoft.com/office/officeart/2005/8/layout/radial5"/>
    <dgm:cxn modelId="{29812D26-D991-4EF6-B3D1-AEEBF411EDB0}" type="presParOf" srcId="{117794F2-6479-4086-B700-586C39AEA7F2}" destId="{65F8150E-928F-493C-B840-0251DA022D7A}" srcOrd="2" destOrd="0" presId="urn:microsoft.com/office/officeart/2005/8/layout/radial5"/>
    <dgm:cxn modelId="{996ECCAD-72C3-43CA-A9A2-645F0E36C527}" type="presParOf" srcId="{117794F2-6479-4086-B700-586C39AEA7F2}" destId="{2FE2B4D8-ED30-41AA-936E-21436D0305C6}" srcOrd="3" destOrd="0" presId="urn:microsoft.com/office/officeart/2005/8/layout/radial5"/>
    <dgm:cxn modelId="{56020CA6-2823-41C5-9FA9-F593723732C4}" type="presParOf" srcId="{2FE2B4D8-ED30-41AA-936E-21436D0305C6}" destId="{45B937F6-9493-4235-91C9-3F2C9DA1B4B9}" srcOrd="0" destOrd="0" presId="urn:microsoft.com/office/officeart/2005/8/layout/radial5"/>
    <dgm:cxn modelId="{94E59BCC-D7D0-49B3-B547-C179F91A0D24}" type="presParOf" srcId="{117794F2-6479-4086-B700-586C39AEA7F2}" destId="{F2CF45BE-CB5E-4545-BD5B-F059A7BCCFAE}" srcOrd="4" destOrd="0" presId="urn:microsoft.com/office/officeart/2005/8/layout/radial5"/>
    <dgm:cxn modelId="{884E099B-0FD7-478F-BCFD-019990246278}" type="presParOf" srcId="{117794F2-6479-4086-B700-586C39AEA7F2}" destId="{8A3DF9E8-FAF8-4D52-AE95-9650948986C5}" srcOrd="5" destOrd="0" presId="urn:microsoft.com/office/officeart/2005/8/layout/radial5"/>
    <dgm:cxn modelId="{88ADFCB4-F990-411D-8AE7-F954E58F98F4}" type="presParOf" srcId="{8A3DF9E8-FAF8-4D52-AE95-9650948986C5}" destId="{FF4A9E2F-9C84-4FC7-A1AB-ECE209D6969A}" srcOrd="0" destOrd="0" presId="urn:microsoft.com/office/officeart/2005/8/layout/radial5"/>
    <dgm:cxn modelId="{2E139CF2-A917-48E2-9624-82E64A7BD8A5}" type="presParOf" srcId="{117794F2-6479-4086-B700-586C39AEA7F2}" destId="{BCA93DB2-1279-4B27-8AB8-44B560339A67}" srcOrd="6" destOrd="0" presId="urn:microsoft.com/office/officeart/2005/8/layout/radial5"/>
    <dgm:cxn modelId="{AC68EB22-C5E7-45B7-958A-102EC908C963}" type="presParOf" srcId="{117794F2-6479-4086-B700-586C39AEA7F2}" destId="{3BF78A80-AFB1-494C-8B2F-41DF9C8DE1B5}" srcOrd="7" destOrd="0" presId="urn:microsoft.com/office/officeart/2005/8/layout/radial5"/>
    <dgm:cxn modelId="{4D134FDD-3BFE-4AD3-8F13-45E4A4056CFF}" type="presParOf" srcId="{3BF78A80-AFB1-494C-8B2F-41DF9C8DE1B5}" destId="{B6A45C3B-D4B5-4A5C-AF77-A821B26C45E2}" srcOrd="0" destOrd="0" presId="urn:microsoft.com/office/officeart/2005/8/layout/radial5"/>
    <dgm:cxn modelId="{AB889FA5-4FDD-4EB1-A61B-D702612224C6}" type="presParOf" srcId="{117794F2-6479-4086-B700-586C39AEA7F2}" destId="{25F4FB40-395C-4F36-869E-E3C20DB42F69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0587F0-9644-4EC5-8440-C0A90AD0F585}">
      <dsp:nvSpPr>
        <dsp:cNvPr id="0" name=""/>
        <dsp:cNvSpPr/>
      </dsp:nvSpPr>
      <dsp:spPr>
        <a:xfrm>
          <a:off x="3646671" y="2188898"/>
          <a:ext cx="1385448" cy="13854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/>
            <a:t>Lectura</a:t>
          </a:r>
          <a:endParaRPr lang="es-MX" sz="1800" b="1" kern="1200" dirty="0"/>
        </a:p>
      </dsp:txBody>
      <dsp:txXfrm>
        <a:off x="3849565" y="2391792"/>
        <a:ext cx="979660" cy="979660"/>
      </dsp:txXfrm>
    </dsp:sp>
    <dsp:sp modelId="{AB719937-751E-4B71-B0AF-00E5C273B934}">
      <dsp:nvSpPr>
        <dsp:cNvPr id="0" name=""/>
        <dsp:cNvSpPr/>
      </dsp:nvSpPr>
      <dsp:spPr>
        <a:xfrm rot="16200000">
          <a:off x="4230019" y="1737812"/>
          <a:ext cx="218753" cy="5018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100" kern="1200"/>
        </a:p>
      </dsp:txBody>
      <dsp:txXfrm>
        <a:off x="4262832" y="1870987"/>
        <a:ext cx="153127" cy="301086"/>
      </dsp:txXfrm>
    </dsp:sp>
    <dsp:sp modelId="{65F8150E-928F-493C-B840-0251DA022D7A}">
      <dsp:nvSpPr>
        <dsp:cNvPr id="0" name=""/>
        <dsp:cNvSpPr/>
      </dsp:nvSpPr>
      <dsp:spPr>
        <a:xfrm>
          <a:off x="3006071" y="95460"/>
          <a:ext cx="2666648" cy="16806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/>
            <a:t>Codificación de signos </a:t>
          </a:r>
          <a:endParaRPr lang="es-MX" sz="1800" b="1" kern="1200" dirty="0"/>
        </a:p>
      </dsp:txBody>
      <dsp:txXfrm>
        <a:off x="3396593" y="341592"/>
        <a:ext cx="1885604" cy="1188430"/>
      </dsp:txXfrm>
    </dsp:sp>
    <dsp:sp modelId="{2FE2B4D8-ED30-41AA-936E-21436D0305C6}">
      <dsp:nvSpPr>
        <dsp:cNvPr id="0" name=""/>
        <dsp:cNvSpPr/>
      </dsp:nvSpPr>
      <dsp:spPr>
        <a:xfrm rot="23382">
          <a:off x="5051915" y="2635725"/>
          <a:ext cx="47729" cy="5018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100" kern="1200"/>
        </a:p>
      </dsp:txBody>
      <dsp:txXfrm>
        <a:off x="5051915" y="2736038"/>
        <a:ext cx="33410" cy="301086"/>
      </dsp:txXfrm>
    </dsp:sp>
    <dsp:sp modelId="{F2CF45BE-CB5E-4545-BD5B-F059A7BCCFAE}">
      <dsp:nvSpPr>
        <dsp:cNvPr id="0" name=""/>
        <dsp:cNvSpPr/>
      </dsp:nvSpPr>
      <dsp:spPr>
        <a:xfrm>
          <a:off x="5122089" y="2050986"/>
          <a:ext cx="2572869" cy="16894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/>
            <a:t>Comprensión lectora</a:t>
          </a:r>
          <a:endParaRPr lang="es-MX" sz="1800" b="1" kern="1200" dirty="0"/>
        </a:p>
      </dsp:txBody>
      <dsp:txXfrm>
        <a:off x="5498877" y="2298395"/>
        <a:ext cx="1819293" cy="1194599"/>
      </dsp:txXfrm>
    </dsp:sp>
    <dsp:sp modelId="{8A3DF9E8-FAF8-4D52-AE95-9650948986C5}">
      <dsp:nvSpPr>
        <dsp:cNvPr id="0" name=""/>
        <dsp:cNvSpPr/>
      </dsp:nvSpPr>
      <dsp:spPr>
        <a:xfrm rot="5400000">
          <a:off x="4195339" y="3587092"/>
          <a:ext cx="288113" cy="5018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100" kern="1200"/>
        </a:p>
      </dsp:txBody>
      <dsp:txXfrm>
        <a:off x="4238556" y="3644237"/>
        <a:ext cx="201679" cy="301086"/>
      </dsp:txXfrm>
    </dsp:sp>
    <dsp:sp modelId="{BCA93DB2-1279-4B27-8AB8-44B560339A67}">
      <dsp:nvSpPr>
        <dsp:cNvPr id="0" name=""/>
        <dsp:cNvSpPr/>
      </dsp:nvSpPr>
      <dsp:spPr>
        <a:xfrm>
          <a:off x="2919044" y="4117957"/>
          <a:ext cx="2840702" cy="13942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/>
            <a:t>Experiencia estética </a:t>
          </a:r>
          <a:endParaRPr lang="es-MX" sz="2000" b="1" kern="1200" dirty="0"/>
        </a:p>
      </dsp:txBody>
      <dsp:txXfrm>
        <a:off x="3335055" y="4322147"/>
        <a:ext cx="2008680" cy="985914"/>
      </dsp:txXfrm>
    </dsp:sp>
    <dsp:sp modelId="{3BF78A80-AFB1-494C-8B2F-41DF9C8DE1B5}">
      <dsp:nvSpPr>
        <dsp:cNvPr id="0" name=""/>
        <dsp:cNvSpPr/>
      </dsp:nvSpPr>
      <dsp:spPr>
        <a:xfrm rot="10800000">
          <a:off x="3536257" y="2630717"/>
          <a:ext cx="78026" cy="5018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100" kern="1200"/>
        </a:p>
      </dsp:txBody>
      <dsp:txXfrm rot="10800000">
        <a:off x="3559665" y="2731079"/>
        <a:ext cx="54618" cy="301086"/>
      </dsp:txXfrm>
    </dsp:sp>
    <dsp:sp modelId="{25F4FB40-395C-4F36-869E-E3C20DB42F69}">
      <dsp:nvSpPr>
        <dsp:cNvPr id="0" name=""/>
        <dsp:cNvSpPr/>
      </dsp:nvSpPr>
      <dsp:spPr>
        <a:xfrm>
          <a:off x="1041070" y="2026235"/>
          <a:ext cx="2458382" cy="17107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err="1" smtClean="0"/>
            <a:t>Emergent</a:t>
          </a:r>
          <a:r>
            <a:rPr lang="es-MX" sz="2000" b="1" kern="1200" dirty="0" smtClean="0"/>
            <a:t> </a:t>
          </a:r>
          <a:r>
            <a:rPr lang="es-MX" sz="2000" b="1" kern="1200" dirty="0" err="1" smtClean="0"/>
            <a:t>literacy</a:t>
          </a:r>
          <a:r>
            <a:rPr lang="es-MX" sz="2000" b="1" kern="1200" dirty="0" smtClean="0"/>
            <a:t> </a:t>
          </a:r>
          <a:endParaRPr lang="es-MX" sz="2000" b="1" kern="1200" dirty="0"/>
        </a:p>
      </dsp:txBody>
      <dsp:txXfrm>
        <a:off x="1401092" y="2276772"/>
        <a:ext cx="1738338" cy="12097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1EFDB-B531-45FB-852F-90B40E818C84}" type="datetimeFigureOut">
              <a:rPr lang="es-MX" smtClean="0"/>
              <a:t>11/07/2015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CD733C1-A976-4AE2-B30A-A7E0FFA9A5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8938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7490">
        <p:fade/>
      </p:transition>
    </mc:Choice>
    <mc:Fallback>
      <p:transition spd="med" advClick="0" advTm="2749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1EFDB-B531-45FB-852F-90B40E818C84}" type="datetimeFigureOut">
              <a:rPr lang="es-MX" smtClean="0"/>
              <a:t>11/07/2015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CD733C1-A976-4AE2-B30A-A7E0FFA9A5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4087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7490">
        <p:fade/>
      </p:transition>
    </mc:Choice>
    <mc:Fallback>
      <p:transition spd="med" advClick="0" advTm="2749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1EFDB-B531-45FB-852F-90B40E818C84}" type="datetimeFigureOut">
              <a:rPr lang="es-MX" smtClean="0"/>
              <a:t>11/07/2015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CD733C1-A976-4AE2-B30A-A7E0FFA9A50F}" type="slidenum">
              <a:rPr lang="es-MX" smtClean="0"/>
              <a:t>‹Nº›</a:t>
            </a:fld>
            <a:endParaRPr lang="es-MX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98253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7490">
        <p:fade/>
      </p:transition>
    </mc:Choice>
    <mc:Fallback>
      <p:transition spd="med" advClick="0" advTm="2749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1EFDB-B531-45FB-852F-90B40E818C84}" type="datetimeFigureOut">
              <a:rPr lang="es-MX" smtClean="0"/>
              <a:t>11/07/2015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CD733C1-A976-4AE2-B30A-A7E0FFA9A5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6356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7490">
        <p:fade/>
      </p:transition>
    </mc:Choice>
    <mc:Fallback>
      <p:transition spd="med" advClick="0" advTm="2749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1EFDB-B531-45FB-852F-90B40E818C84}" type="datetimeFigureOut">
              <a:rPr lang="es-MX" smtClean="0"/>
              <a:t>11/07/2015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CD733C1-A976-4AE2-B30A-A7E0FFA9A50F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525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7490">
        <p:fade/>
      </p:transition>
    </mc:Choice>
    <mc:Fallback>
      <p:transition spd="med" advClick="0" advTm="2749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1EFDB-B531-45FB-852F-90B40E818C84}" type="datetimeFigureOut">
              <a:rPr lang="es-MX" smtClean="0"/>
              <a:t>11/07/2015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CD733C1-A976-4AE2-B30A-A7E0FFA9A5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4003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7490">
        <p:fade/>
      </p:transition>
    </mc:Choice>
    <mc:Fallback>
      <p:transition spd="med" advClick="0" advTm="2749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1EFDB-B531-45FB-852F-90B40E818C84}" type="datetimeFigureOut">
              <a:rPr lang="es-MX" smtClean="0"/>
              <a:t>11/07/2015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33C1-A976-4AE2-B30A-A7E0FFA9A5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019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7490">
        <p:fade/>
      </p:transition>
    </mc:Choice>
    <mc:Fallback>
      <p:transition spd="med" advClick="0" advTm="2749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1EFDB-B531-45FB-852F-90B40E818C84}" type="datetimeFigureOut">
              <a:rPr lang="es-MX" smtClean="0"/>
              <a:t>11/07/2015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33C1-A976-4AE2-B30A-A7E0FFA9A5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9813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7490">
        <p:fade/>
      </p:transition>
    </mc:Choice>
    <mc:Fallback>
      <p:transition spd="med" advClick="0" advTm="2749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1EFDB-B531-45FB-852F-90B40E818C84}" type="datetimeFigureOut">
              <a:rPr lang="es-MX" smtClean="0"/>
              <a:t>11/07/2015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33C1-A976-4AE2-B30A-A7E0FFA9A5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9279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7490">
        <p:fade/>
      </p:transition>
    </mc:Choice>
    <mc:Fallback>
      <p:transition spd="med" advClick="0" advTm="2749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1EFDB-B531-45FB-852F-90B40E818C84}" type="datetimeFigureOut">
              <a:rPr lang="es-MX" smtClean="0"/>
              <a:t>11/07/2015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CD733C1-A976-4AE2-B30A-A7E0FFA9A5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6051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7490">
        <p:fade/>
      </p:transition>
    </mc:Choice>
    <mc:Fallback>
      <p:transition spd="med" advClick="0" advTm="2749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1EFDB-B531-45FB-852F-90B40E818C84}" type="datetimeFigureOut">
              <a:rPr lang="es-MX" smtClean="0"/>
              <a:t>11/07/2015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CD733C1-A976-4AE2-B30A-A7E0FFA9A5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81563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7490">
        <p:fade/>
      </p:transition>
    </mc:Choice>
    <mc:Fallback>
      <p:transition spd="med" advClick="0" advTm="2749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1EFDB-B531-45FB-852F-90B40E818C84}" type="datetimeFigureOut">
              <a:rPr lang="es-MX" smtClean="0"/>
              <a:t>11/07/2015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CD733C1-A976-4AE2-B30A-A7E0FFA9A5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1305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7490">
        <p:fade/>
      </p:transition>
    </mc:Choice>
    <mc:Fallback>
      <p:transition spd="med" advClick="0" advTm="2749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1EFDB-B531-45FB-852F-90B40E818C84}" type="datetimeFigureOut">
              <a:rPr lang="es-MX" smtClean="0"/>
              <a:t>11/07/2015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33C1-A976-4AE2-B30A-A7E0FFA9A5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610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7490">
        <p:fade/>
      </p:transition>
    </mc:Choice>
    <mc:Fallback>
      <p:transition spd="med" advClick="0" advTm="2749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1EFDB-B531-45FB-852F-90B40E818C84}" type="datetimeFigureOut">
              <a:rPr lang="es-MX" smtClean="0"/>
              <a:t>11/07/2015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33C1-A976-4AE2-B30A-A7E0FFA9A5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1268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7490">
        <p:fade/>
      </p:transition>
    </mc:Choice>
    <mc:Fallback>
      <p:transition spd="med" advClick="0" advTm="2749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1EFDB-B531-45FB-852F-90B40E818C84}" type="datetimeFigureOut">
              <a:rPr lang="es-MX" smtClean="0"/>
              <a:t>11/07/2015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33C1-A976-4AE2-B30A-A7E0FFA9A5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2099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7490">
        <p:fade/>
      </p:transition>
    </mc:Choice>
    <mc:Fallback>
      <p:transition spd="med" advClick="0" advTm="2749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1EFDB-B531-45FB-852F-90B40E818C84}" type="datetimeFigureOut">
              <a:rPr lang="es-MX" smtClean="0"/>
              <a:t>11/07/2015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CD733C1-A976-4AE2-B30A-A7E0FFA9A5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2573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7490">
        <p:fade/>
      </p:transition>
    </mc:Choice>
    <mc:Fallback>
      <p:transition spd="med" advClick="0" advTm="2749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1EFDB-B531-45FB-852F-90B40E818C84}" type="datetimeFigureOut">
              <a:rPr lang="es-MX" smtClean="0"/>
              <a:t>11/07/2015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CD733C1-A976-4AE2-B30A-A7E0FFA9A5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6409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  <p:sldLayoutId id="2147483903" r:id="rId14"/>
    <p:sldLayoutId id="2147483904" r:id="rId15"/>
    <p:sldLayoutId id="2147483905" r:id="rId16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27490">
        <p:fade/>
      </p:transition>
    </mc:Choice>
    <mc:Fallback>
      <p:transition spd="med" advClick="0" advTm="2749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17079" y="351693"/>
            <a:ext cx="9144000" cy="1336430"/>
          </a:xfrm>
        </p:spPr>
        <p:txBody>
          <a:bodyPr>
            <a:noAutofit/>
          </a:bodyPr>
          <a:lstStyle/>
          <a:p>
            <a:pPr algn="ctr"/>
            <a:r>
              <a:rPr lang="es-MX" sz="3200" dirty="0" smtClean="0"/>
              <a:t>Universidad Veracruzana</a:t>
            </a:r>
            <a:br>
              <a:rPr lang="es-MX" sz="3200" dirty="0" smtClean="0"/>
            </a:br>
            <a:r>
              <a:rPr lang="es-MX" sz="3200" dirty="0" smtClean="0"/>
              <a:t>  Especialización en Promoción de la Lectura </a:t>
            </a:r>
            <a:endParaRPr lang="es-MX" sz="32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1249252"/>
            <a:ext cx="9144000" cy="4984124"/>
          </a:xfrm>
        </p:spPr>
        <p:txBody>
          <a:bodyPr>
            <a:normAutofit fontScale="70000" lnSpcReduction="20000"/>
          </a:bodyPr>
          <a:lstStyle/>
          <a:p>
            <a:endParaRPr lang="es-MX" sz="2800" dirty="0" smtClean="0"/>
          </a:p>
          <a:p>
            <a:pPr algn="ctr"/>
            <a:endParaRPr lang="es-MX" sz="2800" dirty="0" smtClean="0"/>
          </a:p>
          <a:p>
            <a:pPr algn="ctr"/>
            <a:endParaRPr lang="es-MX" sz="2800" dirty="0" smtClean="0"/>
          </a:p>
          <a:p>
            <a:pPr algn="ctr"/>
            <a:r>
              <a:rPr lang="es-MX" sz="2800" dirty="0" smtClean="0"/>
              <a:t>Proyecto de intervención:</a:t>
            </a:r>
          </a:p>
          <a:p>
            <a:endParaRPr lang="es-MX" dirty="0" smtClean="0"/>
          </a:p>
          <a:p>
            <a:pPr algn="ctr"/>
            <a:r>
              <a:rPr lang="es-MX" sz="4000" dirty="0" smtClean="0"/>
              <a:t>UN ENCUENTRO CORPORAL CON LA LITERATURA EN LA PRIMERA INFANCIA</a:t>
            </a:r>
          </a:p>
          <a:p>
            <a:endParaRPr lang="es-MX" dirty="0"/>
          </a:p>
          <a:p>
            <a:pPr algn="r"/>
            <a:endParaRPr lang="es-MX" dirty="0" smtClean="0"/>
          </a:p>
          <a:p>
            <a:pPr algn="r"/>
            <a:r>
              <a:rPr lang="es-MX" dirty="0" smtClean="0"/>
              <a:t>PRESENTA: </a:t>
            </a:r>
          </a:p>
          <a:p>
            <a:pPr algn="r"/>
            <a:r>
              <a:rPr lang="es-MX" sz="3200" dirty="0" smtClean="0"/>
              <a:t>Amaranta Chávez</a:t>
            </a:r>
          </a:p>
          <a:p>
            <a:pPr algn="r"/>
            <a:endParaRPr lang="es-MX" sz="3200" dirty="0" smtClean="0"/>
          </a:p>
          <a:p>
            <a:pPr algn="r"/>
            <a:r>
              <a:rPr lang="es-MX" dirty="0" smtClean="0"/>
              <a:t>TUTORA:</a:t>
            </a:r>
          </a:p>
          <a:p>
            <a:pPr algn="r"/>
            <a:r>
              <a:rPr lang="es-MX" sz="3200" dirty="0" smtClean="0"/>
              <a:t>Dra. María Cristina Díaz González </a:t>
            </a:r>
            <a:endParaRPr lang="es-MX" sz="3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51" y="112542"/>
            <a:ext cx="1474028" cy="1267147"/>
          </a:xfrm>
          <a:prstGeom prst="rect">
            <a:avLst/>
          </a:prstGeom>
        </p:spPr>
      </p:pic>
      <p:pic>
        <p:nvPicPr>
          <p:cNvPr id="7" name="Sonido grab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12279" y="635679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0698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1000">
        <p:fade/>
      </p:transition>
    </mc:Choice>
    <mc:Fallback>
      <p:transition spd="med" advClick="0" advTm="3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13" objId="7"/>
        <p14:stopEvt time="25986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Hipótesis de intervención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400622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s-MX" sz="2800" spc="300" dirty="0"/>
              <a:t>El trabajo constante de los padres como mediadores de lectura propicia un </a:t>
            </a:r>
            <a:r>
              <a:rPr lang="es-MX" sz="2800" spc="300" dirty="0" smtClean="0"/>
              <a:t>vínculo afectivo </a:t>
            </a:r>
            <a:r>
              <a:rPr lang="es-MX" sz="2800" spc="300" dirty="0"/>
              <a:t>entre la literatura y el niño. Así mismo, el uso de herramientas expresivas </a:t>
            </a:r>
            <a:r>
              <a:rPr lang="es-MX" sz="2800" spc="300" dirty="0" smtClean="0"/>
              <a:t>a través </a:t>
            </a:r>
            <a:r>
              <a:rPr lang="es-MX" sz="2800" spc="300" dirty="0"/>
              <a:t>del cuerpo, facilitan que esta práctica se vuelva una actividad cotidiana y </a:t>
            </a:r>
            <a:r>
              <a:rPr lang="es-MX" sz="2800" spc="300" dirty="0" smtClean="0"/>
              <a:t>pueda desarrollarse </a:t>
            </a:r>
            <a:r>
              <a:rPr lang="es-MX" sz="2800" spc="300" dirty="0"/>
              <a:t>en un futuro como una experiencia plena y satisfactoria.</a:t>
            </a:r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343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22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7655">
        <p:fade/>
      </p:transition>
    </mc:Choice>
    <mc:Fallback>
      <p:transition spd="med" advClick="0" advTm="276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77" objId="4"/>
        <p14:stopEvt time="26656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Aspectos generales del proyecto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82687" y="1307238"/>
            <a:ext cx="5281232" cy="519123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MX" spc="300" dirty="0"/>
              <a:t>Se trabajará con niños de 2 a 3 años de edad, </a:t>
            </a:r>
            <a:r>
              <a:rPr lang="es-MX" spc="300" dirty="0" smtClean="0"/>
              <a:t>en </a:t>
            </a:r>
            <a:r>
              <a:rPr lang="es-MX" spc="300" dirty="0"/>
              <a:t>la Unidad de Vida Saludable (</a:t>
            </a:r>
            <a:r>
              <a:rPr lang="es-MX" spc="300" dirty="0" smtClean="0"/>
              <a:t>UVISA- SSAVER).</a:t>
            </a:r>
          </a:p>
          <a:p>
            <a:pPr>
              <a:lnSpc>
                <a:spcPct val="150000"/>
              </a:lnSpc>
            </a:pPr>
            <a:r>
              <a:rPr lang="es-MX" spc="300" dirty="0" smtClean="0"/>
              <a:t>Se realizarán talleres de lectura con los niños y sus padres.</a:t>
            </a:r>
          </a:p>
          <a:p>
            <a:pPr>
              <a:lnSpc>
                <a:spcPct val="150000"/>
              </a:lnSpc>
            </a:pPr>
            <a:r>
              <a:rPr lang="es-MX" spc="300" dirty="0" smtClean="0"/>
              <a:t>La intervención tendrá una duración de dos meses (mayo-julio), con una sesión semanal de 1hr. </a:t>
            </a:r>
          </a:p>
          <a:p>
            <a:pPr>
              <a:lnSpc>
                <a:spcPct val="150000"/>
              </a:lnSpc>
            </a:pPr>
            <a:r>
              <a:rPr lang="es-MX" spc="300" dirty="0" smtClean="0"/>
              <a:t>Evaluación del proyecto mediante cuestionarios. </a:t>
            </a:r>
            <a:endParaRPr lang="es-MX" spc="3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11" y="1666767"/>
            <a:ext cx="5529273" cy="4054256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201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2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6735">
        <p:fade/>
      </p:transition>
    </mc:Choice>
    <mc:Fallback>
      <p:transition spd="med" advClick="0" advTm="467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22" objId="6"/>
        <p14:stopEvt time="46735" objId="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Estrategia metodológica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210929"/>
          </a:xfrm>
        </p:spPr>
        <p:txBody>
          <a:bodyPr/>
          <a:lstStyle/>
          <a:p>
            <a:r>
              <a:rPr lang="es-MX" sz="2000" dirty="0" smtClean="0"/>
              <a:t>Como herramienta principal se utilizará el cuento motor y ejercicios que inviten al movimiento corporal.</a:t>
            </a:r>
          </a:p>
          <a:p>
            <a:r>
              <a:rPr lang="es-MX" sz="2000" dirty="0" smtClean="0"/>
              <a:t>Estrategia basada en el juego y en la creatividad de cada participante</a:t>
            </a:r>
            <a:r>
              <a:rPr lang="es-MX" sz="2000" spc="300" dirty="0" smtClean="0"/>
              <a:t>.</a:t>
            </a:r>
          </a:p>
          <a:p>
            <a:pPr marL="0" indent="0">
              <a:buNone/>
            </a:pPr>
            <a:endParaRPr lang="es-MX" sz="2000" spc="300" dirty="0" smtClean="0"/>
          </a:p>
          <a:p>
            <a:pPr marL="0" indent="0" algn="r">
              <a:buNone/>
            </a:pPr>
            <a:r>
              <a:rPr lang="es-MX" sz="2000" spc="300" dirty="0"/>
              <a:t>[…] el movimiento y el desarrollo de las habilidades </a:t>
            </a:r>
            <a:r>
              <a:rPr lang="es-MX" sz="2000" spc="300" dirty="0" smtClean="0"/>
              <a:t> </a:t>
            </a:r>
            <a:r>
              <a:rPr lang="es-MX" sz="2000" spc="300" dirty="0"/>
              <a:t>son los </a:t>
            </a:r>
            <a:r>
              <a:rPr lang="es-MX" sz="2000" spc="300" dirty="0" smtClean="0"/>
              <a:t>principales protagonistas</a:t>
            </a:r>
            <a:r>
              <a:rPr lang="es-MX" sz="2000" spc="300" dirty="0"/>
              <a:t>, y el juego es el vehículo para la adquisición de esas habilidades. </a:t>
            </a:r>
            <a:r>
              <a:rPr lang="es-MX" sz="2000" spc="300" dirty="0" smtClean="0"/>
              <a:t>Los </a:t>
            </a:r>
            <a:r>
              <a:rPr lang="es-MX" sz="2000" i="1" spc="300" dirty="0" smtClean="0"/>
              <a:t>cuentos </a:t>
            </a:r>
            <a:r>
              <a:rPr lang="es-MX" sz="2000" i="1" spc="300" dirty="0"/>
              <a:t>motores </a:t>
            </a:r>
            <a:r>
              <a:rPr lang="es-MX" sz="2000" spc="300" dirty="0"/>
              <a:t>facilitan una intervención pedagógica </a:t>
            </a:r>
            <a:r>
              <a:rPr lang="es-MX" sz="2000" spc="300" dirty="0" smtClean="0"/>
              <a:t>efectiva (Vargas </a:t>
            </a:r>
            <a:r>
              <a:rPr lang="es-MX" sz="2000" spc="300" dirty="0"/>
              <a:t>y Carrasco, </a:t>
            </a:r>
            <a:r>
              <a:rPr lang="es-MX" sz="2000" spc="300" dirty="0" smtClean="0"/>
              <a:t>2006).</a:t>
            </a:r>
          </a:p>
          <a:p>
            <a:endParaRPr lang="es-MX" dirty="0"/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207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87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3856">
        <p:fade/>
      </p:transition>
    </mc:Choice>
    <mc:Fallback>
      <p:transition spd="med" advClick="0" advTm="438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74" objId="5"/>
        <p14:stopEvt time="43856" objId="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Referencias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17431" y="1403797"/>
            <a:ext cx="10844011" cy="5048517"/>
          </a:xfrm>
        </p:spPr>
        <p:txBody>
          <a:bodyPr>
            <a:normAutofit/>
          </a:bodyPr>
          <a:lstStyle/>
          <a:p>
            <a:r>
              <a:rPr lang="es-MX" dirty="0"/>
              <a:t>Encuesta Nacional de Lectura </a:t>
            </a:r>
            <a:r>
              <a:rPr lang="es-MX" dirty="0" smtClean="0"/>
              <a:t>2012. </a:t>
            </a:r>
            <a:r>
              <a:rPr lang="es-MX" dirty="0"/>
              <a:t>Consejo Nacional para la Cultura y las </a:t>
            </a:r>
            <a:r>
              <a:rPr lang="es-MX" dirty="0" smtClean="0"/>
              <a:t>Artes Recuperado </a:t>
            </a:r>
            <a:r>
              <a:rPr lang="es-MX" dirty="0"/>
              <a:t>en http://sic.conaculta.gob.mx/publicaciones_sic.php</a:t>
            </a:r>
            <a:endParaRPr lang="es-MX" dirty="0" smtClean="0"/>
          </a:p>
          <a:p>
            <a:r>
              <a:rPr lang="es-MX" dirty="0" smtClean="0"/>
              <a:t>Ferreiro</a:t>
            </a:r>
            <a:r>
              <a:rPr lang="es-MX" dirty="0"/>
              <a:t>, E. (2001). </a:t>
            </a:r>
            <a:r>
              <a:rPr lang="es-MX" i="1" dirty="0"/>
              <a:t>Leer y escribir en un mundo cambiante</a:t>
            </a:r>
            <a:r>
              <a:rPr lang="es-MX" dirty="0"/>
              <a:t>. En 26° Congreso de </a:t>
            </a:r>
            <a:r>
              <a:rPr lang="es-MX" dirty="0" smtClean="0"/>
              <a:t>la Unión </a:t>
            </a:r>
            <a:r>
              <a:rPr lang="es-MX" dirty="0"/>
              <a:t>de Buenos Aires: Internacional de Editores.</a:t>
            </a:r>
          </a:p>
          <a:p>
            <a:r>
              <a:rPr lang="es-MX" dirty="0"/>
              <a:t>Gómez, C. y </a:t>
            </a:r>
            <a:r>
              <a:rPr lang="es-MX" dirty="0" err="1"/>
              <a:t>Coll</a:t>
            </a:r>
            <a:r>
              <a:rPr lang="es-MX" dirty="0"/>
              <a:t>, S. (1994). De qué hablamos cuando hablamos de </a:t>
            </a:r>
            <a:r>
              <a:rPr lang="es-MX" dirty="0" smtClean="0"/>
              <a:t>constructivismo. </a:t>
            </a:r>
            <a:r>
              <a:rPr lang="es-MX" i="1" dirty="0" smtClean="0"/>
              <a:t>Cuadernos </a:t>
            </a:r>
            <a:r>
              <a:rPr lang="es-MX" i="1" dirty="0"/>
              <a:t>de Pedagogía</a:t>
            </a:r>
            <a:r>
              <a:rPr lang="es-MX" dirty="0"/>
              <a:t>. Buenos Aires, Argentina.</a:t>
            </a:r>
          </a:p>
          <a:p>
            <a:r>
              <a:rPr lang="es-MX" dirty="0" err="1"/>
              <a:t>Guarneros</a:t>
            </a:r>
            <a:r>
              <a:rPr lang="es-MX" dirty="0"/>
              <a:t>, R., y Vega, L. (2014). Habilidades lingüísticas orales y escritas para </a:t>
            </a:r>
            <a:r>
              <a:rPr lang="es-MX" dirty="0" smtClean="0"/>
              <a:t>la lectura </a:t>
            </a:r>
            <a:r>
              <a:rPr lang="es-MX" dirty="0"/>
              <a:t>y escritura en niños preescolares. En </a:t>
            </a:r>
            <a:r>
              <a:rPr lang="es-MX" i="1" dirty="0"/>
              <a:t>Avances en Psicología </a:t>
            </a:r>
            <a:r>
              <a:rPr lang="es-MX" i="1" dirty="0" smtClean="0"/>
              <a:t>Latinoamericana</a:t>
            </a:r>
            <a:r>
              <a:rPr lang="es-MX" dirty="0" smtClean="0"/>
              <a:t>, 32(1</a:t>
            </a:r>
            <a:r>
              <a:rPr lang="es-MX" dirty="0"/>
              <a:t>), 21-35 </a:t>
            </a:r>
            <a:r>
              <a:rPr lang="es-MX" dirty="0" err="1"/>
              <a:t>Doi</a:t>
            </a:r>
            <a:r>
              <a:rPr lang="es-MX" dirty="0"/>
              <a:t>: dx.doi.org/10.12804/apl32.1.2014.02</a:t>
            </a:r>
            <a:endParaRPr lang="es-MX" dirty="0" smtClean="0"/>
          </a:p>
          <a:p>
            <a:r>
              <a:rPr lang="es-MX" dirty="0" smtClean="0"/>
              <a:t>Pérez</a:t>
            </a:r>
            <a:r>
              <a:rPr lang="es-MX" dirty="0"/>
              <a:t>, E. M. (2013). </a:t>
            </a:r>
            <a:r>
              <a:rPr lang="es-MX" i="1" dirty="0"/>
              <a:t>Cultura y primera infancia</a:t>
            </a:r>
            <a:r>
              <a:rPr lang="es-MX" dirty="0"/>
              <a:t>. Bogotá. CERLAC.</a:t>
            </a:r>
            <a:endParaRPr lang="es-MX" dirty="0" smtClean="0"/>
          </a:p>
          <a:p>
            <a:r>
              <a:rPr lang="es-MX" dirty="0" smtClean="0"/>
              <a:t>Ponce</a:t>
            </a:r>
            <a:r>
              <a:rPr lang="es-MX" dirty="0"/>
              <a:t>, A. (2012). Afectividad y cognición. Hacia una nueva idea de agente </a:t>
            </a:r>
            <a:r>
              <a:rPr lang="es-MX" dirty="0" smtClean="0"/>
              <a:t>epistémico. </a:t>
            </a:r>
            <a:r>
              <a:rPr lang="es-MX" i="1" dirty="0" smtClean="0"/>
              <a:t>Revista </a:t>
            </a:r>
            <a:r>
              <a:rPr lang="es-MX" i="1" dirty="0"/>
              <a:t>del Instituto de Filosofía Universidad Veracruzana STOA. </a:t>
            </a:r>
            <a:r>
              <a:rPr lang="es-MX" dirty="0"/>
              <a:t>3(6), </a:t>
            </a:r>
            <a:r>
              <a:rPr lang="es-MX" dirty="0" smtClean="0"/>
              <a:t>139–160. México</a:t>
            </a:r>
            <a:r>
              <a:rPr lang="es-MX" dirty="0"/>
              <a:t>.</a:t>
            </a:r>
            <a:endParaRPr lang="es-MX" dirty="0" smtClean="0"/>
          </a:p>
          <a:p>
            <a:r>
              <a:rPr lang="es-MX" dirty="0" smtClean="0"/>
              <a:t>Vargas</a:t>
            </a:r>
            <a:r>
              <a:rPr lang="es-MX" dirty="0"/>
              <a:t>, R. y Carrasco, L. (2006). El cuento motor y su incidencia en la educación por </a:t>
            </a:r>
            <a:r>
              <a:rPr lang="es-MX" dirty="0" smtClean="0"/>
              <a:t>el movimiento</a:t>
            </a:r>
            <a:r>
              <a:rPr lang="es-MX" dirty="0"/>
              <a:t>. </a:t>
            </a:r>
            <a:r>
              <a:rPr lang="es-MX" i="1" dirty="0"/>
              <a:t>Pensamiento educativo</a:t>
            </a:r>
            <a:r>
              <a:rPr lang="es-MX" dirty="0"/>
              <a:t>. (38) ,108-124</a:t>
            </a:r>
            <a:r>
              <a:rPr lang="es-MX" i="1" dirty="0"/>
              <a:t>. </a:t>
            </a:r>
            <a:r>
              <a:rPr lang="es-MX" dirty="0"/>
              <a:t>Chile.</a:t>
            </a:r>
          </a:p>
        </p:txBody>
      </p:sp>
    </p:spTree>
    <p:extLst>
      <p:ext uri="{BB962C8B-B14F-4D97-AF65-F5344CB8AC3E}">
        <p14:creationId xmlns:p14="http://schemas.microsoft.com/office/powerpoint/2010/main" val="3939852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639">
        <p:fade/>
      </p:transition>
    </mc:Choice>
    <mc:Fallback>
      <p:transition spd="med" advClick="0" advTm="56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286486"/>
            <a:ext cx="8911687" cy="5624736"/>
          </a:xfrm>
        </p:spPr>
        <p:txBody>
          <a:bodyPr/>
          <a:lstStyle/>
          <a:p>
            <a:pPr algn="ctr"/>
            <a:r>
              <a:rPr lang="es-MX" dirty="0" smtClean="0"/>
              <a:t>Marco conceptual</a:t>
            </a:r>
            <a:br>
              <a:rPr lang="es-MX" dirty="0" smtClean="0"/>
            </a:b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506766652"/>
              </p:ext>
            </p:extLst>
          </p:nvPr>
        </p:nvGraphicFramePr>
        <p:xfrm>
          <a:off x="2124222" y="1083212"/>
          <a:ext cx="8736035" cy="5620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071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01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6000">
        <p:fade/>
      </p:transition>
    </mc:Choice>
    <mc:Fallback>
      <p:transition spd="med" advClick="0" advTm="6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76" objId="6"/>
        <p14:stopEvt time="67788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uadroTexto 29"/>
          <p:cNvSpPr txBox="1"/>
          <p:nvPr/>
        </p:nvSpPr>
        <p:spPr>
          <a:xfrm>
            <a:off x="4350829" y="1131554"/>
            <a:ext cx="3672408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Lectura, literatura, y primera infancia  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4314825" y="2612944"/>
            <a:ext cx="374441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Adquisición de conocimiento/ procesos de aprendizaje 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1403080" y="4834743"/>
            <a:ext cx="2304256" cy="107721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600" dirty="0" smtClean="0">
                <a:solidFill>
                  <a:schemeClr val="tx1"/>
                </a:solidFill>
              </a:rPr>
              <a:t>Construcción del conocimiento/ Mediación social del conocimiento 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5034905" y="5933580"/>
            <a:ext cx="2304256" cy="64633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Mediado por un contexto social 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5040348" y="4696244"/>
            <a:ext cx="2304256" cy="58477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600" dirty="0" smtClean="0">
                <a:solidFill>
                  <a:schemeClr val="tx1"/>
                </a:solidFill>
              </a:rPr>
              <a:t>Cognición a través de los afectos</a:t>
            </a: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8970928" y="4696244"/>
            <a:ext cx="2304256" cy="92333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Mundo simbólico y lúdico  </a:t>
            </a:r>
          </a:p>
          <a:p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2121873" y="3597407"/>
            <a:ext cx="2304256" cy="58477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chemeClr val="tx1"/>
                </a:solidFill>
              </a:rPr>
              <a:t>Psicología educativa (Piaget y Vygotsky)</a:t>
            </a: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5051216" y="3305021"/>
            <a:ext cx="2304256" cy="8925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600" dirty="0" smtClean="0">
                <a:solidFill>
                  <a:schemeClr val="tx1"/>
                </a:solidFill>
              </a:rPr>
              <a:t>Paradigma afectivo</a:t>
            </a:r>
          </a:p>
          <a:p>
            <a:pPr algn="ctr"/>
            <a:r>
              <a:rPr lang="es-MX" dirty="0" smtClean="0">
                <a:solidFill>
                  <a:schemeClr val="tx1"/>
                </a:solidFill>
              </a:rPr>
              <a:t>(Ponce y Maturana, 2011) 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8157766" y="3634416"/>
            <a:ext cx="2304256" cy="58477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600" dirty="0" smtClean="0">
                <a:solidFill>
                  <a:schemeClr val="tx1"/>
                </a:solidFill>
              </a:rPr>
              <a:t>Experiencia estética</a:t>
            </a:r>
          </a:p>
          <a:p>
            <a:pPr algn="ctr"/>
            <a:r>
              <a:rPr lang="es-MX" sz="1600" dirty="0" smtClean="0">
                <a:solidFill>
                  <a:schemeClr val="tx1"/>
                </a:solidFill>
              </a:rPr>
              <a:t>(Pérez, 2012)</a:t>
            </a:r>
          </a:p>
        </p:txBody>
      </p:sp>
      <p:cxnSp>
        <p:nvCxnSpPr>
          <p:cNvPr id="44" name="Conector recto 43"/>
          <p:cNvCxnSpPr>
            <a:endCxn id="35" idx="1"/>
          </p:cNvCxnSpPr>
          <p:nvPr/>
        </p:nvCxnSpPr>
        <p:spPr>
          <a:xfrm>
            <a:off x="3736537" y="4988631"/>
            <a:ext cx="1303811" cy="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/>
          <p:cNvCxnSpPr>
            <a:stCxn id="35" idx="3"/>
          </p:cNvCxnSpPr>
          <p:nvPr/>
        </p:nvCxnSpPr>
        <p:spPr>
          <a:xfrm>
            <a:off x="7344604" y="4988632"/>
            <a:ext cx="162632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/>
          <p:cNvCxnSpPr>
            <a:stCxn id="35" idx="2"/>
            <a:endCxn id="34" idx="0"/>
          </p:cNvCxnSpPr>
          <p:nvPr/>
        </p:nvCxnSpPr>
        <p:spPr>
          <a:xfrm flipH="1">
            <a:off x="6187033" y="5281019"/>
            <a:ext cx="5443" cy="6525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uadroTexto 47"/>
          <p:cNvSpPr txBox="1"/>
          <p:nvPr/>
        </p:nvSpPr>
        <p:spPr>
          <a:xfrm>
            <a:off x="3489007" y="134123"/>
            <a:ext cx="5184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 smtClean="0"/>
              <a:t>    Marco teórico </a:t>
            </a:r>
            <a:endParaRPr lang="es-MX" sz="4400" dirty="0"/>
          </a:p>
        </p:txBody>
      </p:sp>
      <p:cxnSp>
        <p:nvCxnSpPr>
          <p:cNvPr id="109" name="Conector angular 108"/>
          <p:cNvCxnSpPr>
            <a:stCxn id="32" idx="1"/>
            <a:endCxn id="37" idx="0"/>
          </p:cNvCxnSpPr>
          <p:nvPr/>
        </p:nvCxnSpPr>
        <p:spPr>
          <a:xfrm rot="10800000" flipV="1">
            <a:off x="3274001" y="2936109"/>
            <a:ext cx="1040824" cy="66129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ector angular 116"/>
          <p:cNvCxnSpPr>
            <a:stCxn id="32" idx="3"/>
            <a:endCxn id="39" idx="0"/>
          </p:cNvCxnSpPr>
          <p:nvPr/>
        </p:nvCxnSpPr>
        <p:spPr>
          <a:xfrm>
            <a:off x="8059241" y="2936110"/>
            <a:ext cx="1250653" cy="69830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ector recto de flecha 120"/>
          <p:cNvCxnSpPr>
            <a:stCxn id="30" idx="2"/>
            <a:endCxn id="32" idx="0"/>
          </p:cNvCxnSpPr>
          <p:nvPr/>
        </p:nvCxnSpPr>
        <p:spPr>
          <a:xfrm>
            <a:off x="6187033" y="1777885"/>
            <a:ext cx="0" cy="8350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ector recto 125"/>
          <p:cNvCxnSpPr/>
          <p:nvPr/>
        </p:nvCxnSpPr>
        <p:spPr>
          <a:xfrm>
            <a:off x="6428935" y="3431092"/>
            <a:ext cx="0" cy="311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ector recto 158"/>
          <p:cNvCxnSpPr>
            <a:stCxn id="38" idx="3"/>
          </p:cNvCxnSpPr>
          <p:nvPr/>
        </p:nvCxnSpPr>
        <p:spPr>
          <a:xfrm>
            <a:off x="7355472" y="3751297"/>
            <a:ext cx="8022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Conector recto 161"/>
          <p:cNvCxnSpPr/>
          <p:nvPr/>
        </p:nvCxnSpPr>
        <p:spPr>
          <a:xfrm flipV="1">
            <a:off x="4434721" y="3751297"/>
            <a:ext cx="616495" cy="6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CuadroTexto 168"/>
          <p:cNvSpPr txBox="1"/>
          <p:nvPr/>
        </p:nvSpPr>
        <p:spPr>
          <a:xfrm>
            <a:off x="5073184" y="4219191"/>
            <a:ext cx="226597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Experiencia </a:t>
            </a:r>
            <a:endParaRPr lang="es-MX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1" name="CuadroTexto 170"/>
          <p:cNvSpPr txBox="1"/>
          <p:nvPr/>
        </p:nvSpPr>
        <p:spPr>
          <a:xfrm>
            <a:off x="8185979" y="6072079"/>
            <a:ext cx="160696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Cassany (2005)</a:t>
            </a:r>
            <a:endParaRPr lang="es-MX" dirty="0"/>
          </a:p>
        </p:txBody>
      </p:sp>
      <p:sp>
        <p:nvSpPr>
          <p:cNvPr id="172" name="CuadroTexto 171"/>
          <p:cNvSpPr txBox="1"/>
          <p:nvPr/>
        </p:nvSpPr>
        <p:spPr>
          <a:xfrm>
            <a:off x="3164552" y="6080983"/>
            <a:ext cx="126157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Bourdieu </a:t>
            </a:r>
          </a:p>
          <a:p>
            <a:pPr algn="ctr"/>
            <a:r>
              <a:rPr lang="es-MX" dirty="0" smtClean="0"/>
              <a:t>(2006)</a:t>
            </a:r>
            <a:endParaRPr lang="es-MX" dirty="0"/>
          </a:p>
        </p:txBody>
      </p:sp>
      <p:cxnSp>
        <p:nvCxnSpPr>
          <p:cNvPr id="177" name="Conector recto de flecha 176"/>
          <p:cNvCxnSpPr/>
          <p:nvPr/>
        </p:nvCxnSpPr>
        <p:spPr>
          <a:xfrm flipH="1">
            <a:off x="4572000" y="6256745"/>
            <a:ext cx="3001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Conector recto de flecha 178"/>
          <p:cNvCxnSpPr/>
          <p:nvPr/>
        </p:nvCxnSpPr>
        <p:spPr>
          <a:xfrm>
            <a:off x="7572521" y="6256745"/>
            <a:ext cx="3901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769" y="6239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30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28121">
        <p:fade/>
      </p:transition>
    </mc:Choice>
    <mc:Fallback>
      <p:transition spd="med" advClick="0" advTm="3281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15" objId="7"/>
        <p14:stopEvt time="328121" objId="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A</a:t>
            </a:r>
            <a:r>
              <a:rPr lang="es-MX" dirty="0" smtClean="0"/>
              <a:t>ntecedentes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MX" sz="2800" dirty="0" smtClean="0"/>
              <a:t>Estudios acerca de la oralidad y la lectura (Ferreriro, 2001).</a:t>
            </a:r>
          </a:p>
          <a:p>
            <a:endParaRPr lang="es-MX" sz="2800" dirty="0"/>
          </a:p>
          <a:p>
            <a:r>
              <a:rPr lang="es-MX" sz="2800" dirty="0"/>
              <a:t>Estudios acerca del desarrollo del lenguaje oral y escrito (</a:t>
            </a:r>
            <a:r>
              <a:rPr lang="es-MX" sz="2800" dirty="0" err="1"/>
              <a:t>Guarneros</a:t>
            </a:r>
            <a:r>
              <a:rPr lang="es-MX" sz="2800" dirty="0"/>
              <a:t> y Vega, 2014).</a:t>
            </a:r>
          </a:p>
          <a:p>
            <a:pPr marL="0" indent="0">
              <a:buNone/>
            </a:pPr>
            <a:endParaRPr lang="es-MX" sz="2800" dirty="0" smtClean="0"/>
          </a:p>
          <a:p>
            <a:r>
              <a:rPr lang="es-MX" sz="2800" dirty="0" smtClean="0"/>
              <a:t>Estudios acerca de la alfabetización emergente (</a:t>
            </a:r>
            <a:r>
              <a:rPr lang="es-MX" sz="2800" dirty="0" err="1" smtClean="0"/>
              <a:t>Emregent</a:t>
            </a:r>
            <a:r>
              <a:rPr lang="es-MX" sz="2800" dirty="0" smtClean="0"/>
              <a:t> </a:t>
            </a:r>
            <a:r>
              <a:rPr lang="es-MX" sz="2800" dirty="0" err="1" smtClean="0"/>
              <a:t>literacy</a:t>
            </a:r>
            <a:r>
              <a:rPr lang="es-MX" sz="2800" dirty="0" smtClean="0"/>
              <a:t>).</a:t>
            </a:r>
            <a:endParaRPr lang="es-MX" sz="2800" dirty="0" smtClean="0"/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55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89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9126">
        <p:fade/>
      </p:transition>
    </mc:Choice>
    <mc:Fallback>
      <p:transition spd="med" advClick="0" advTm="691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834" objId="5"/>
        <p14:stopEvt time="68906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Comportamiento lector en México</a:t>
            </a:r>
            <a:br>
              <a:rPr lang="es-MX" dirty="0" smtClean="0"/>
            </a:br>
            <a:r>
              <a:rPr lang="es-MX" sz="2800" dirty="0" smtClean="0">
                <a:solidFill>
                  <a:schemeClr val="tx2"/>
                </a:solidFill>
              </a:rPr>
              <a:t>(Encuesta Nacional de Lectura 2012)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MX" sz="2400" dirty="0"/>
              <a:t>En México se lee 2.9 </a:t>
            </a:r>
            <a:r>
              <a:rPr lang="es-MX" sz="2400" dirty="0" smtClean="0"/>
              <a:t>libros percapita </a:t>
            </a:r>
            <a:r>
              <a:rPr lang="es-MX" sz="2400" dirty="0"/>
              <a:t>al </a:t>
            </a:r>
            <a:r>
              <a:rPr lang="es-MX" sz="2400" dirty="0" smtClean="0"/>
              <a:t>año, </a:t>
            </a:r>
            <a:r>
              <a:rPr lang="es-MX" sz="2400" dirty="0"/>
              <a:t>según la Encuesta Nacional de </a:t>
            </a:r>
            <a:r>
              <a:rPr lang="es-MX" sz="2400" dirty="0" smtClean="0"/>
              <a:t>Lectura.</a:t>
            </a:r>
            <a:endParaRPr lang="es-MX" sz="2400" dirty="0"/>
          </a:p>
          <a:p>
            <a:pPr marL="0" indent="0">
              <a:buNone/>
            </a:pPr>
            <a:endParaRPr lang="es-MX" sz="2400" dirty="0"/>
          </a:p>
          <a:p>
            <a:r>
              <a:rPr lang="es-MX" sz="2400" dirty="0"/>
              <a:t>El 44% de los entrevistados, piensan que los padres son el principal estímulo para la lectura cuando se es niño .</a:t>
            </a:r>
          </a:p>
          <a:p>
            <a:endParaRPr lang="es-MX" sz="2400" dirty="0"/>
          </a:p>
          <a:p>
            <a:r>
              <a:rPr lang="es-MX" sz="2400" dirty="0"/>
              <a:t>El 36.2%  de los entrevistados que respondieron afirmativamente en su gusto por la lectura, recibieron un estimulo por parte de sus padres en la infancia. </a:t>
            </a:r>
          </a:p>
          <a:p>
            <a:endParaRPr lang="es-MX" dirty="0"/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83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92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9355">
        <p:fade/>
      </p:transition>
    </mc:Choice>
    <mc:Fallback>
      <p:transition spd="med" advClick="0" advTm="393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02" objId="5"/>
        <p14:stopEvt time="35355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75" y="943617"/>
            <a:ext cx="10563367" cy="523818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861775" y="163772"/>
            <a:ext cx="8407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 smtClean="0"/>
              <a:t>Datos sobre lectura en la infancia </a:t>
            </a:r>
            <a:endParaRPr lang="es-MX" sz="3600" dirty="0"/>
          </a:p>
        </p:txBody>
      </p:sp>
      <p:sp>
        <p:nvSpPr>
          <p:cNvPr id="9" name="CuadroTexto 8"/>
          <p:cNvSpPr txBox="1"/>
          <p:nvPr/>
        </p:nvSpPr>
        <p:spPr>
          <a:xfrm>
            <a:off x="4749421" y="6315316"/>
            <a:ext cx="6578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Encuesta Nacional de Lectura (CONACULTA, </a:t>
            </a:r>
            <a:r>
              <a:rPr lang="es-MX" dirty="0" smtClean="0"/>
              <a:t>2012).</a:t>
            </a:r>
            <a:endParaRPr lang="es-MX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67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06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5123">
        <p:fade/>
      </p:transition>
    </mc:Choice>
    <mc:Fallback>
      <p:transition spd="med" advClick="0" advTm="451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12" objId="4"/>
        <p14:stopEvt time="42596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Planteamiento del problema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1659987"/>
            <a:ext cx="8915400" cy="4881489"/>
          </a:xfrm>
        </p:spPr>
        <p:txBody>
          <a:bodyPr>
            <a:normAutofit/>
          </a:bodyPr>
          <a:lstStyle/>
          <a:p>
            <a:r>
              <a:rPr lang="es-MX" sz="2800" dirty="0" smtClean="0"/>
              <a:t>Existe poca promoción de espacios públicos para la lectura en familia.</a:t>
            </a:r>
          </a:p>
          <a:p>
            <a:pPr marL="0" indent="0">
              <a:buNone/>
            </a:pPr>
            <a:endParaRPr lang="es-MX" sz="2800" dirty="0" smtClean="0"/>
          </a:p>
          <a:p>
            <a:r>
              <a:rPr lang="es-MX" sz="2800" dirty="0" smtClean="0"/>
              <a:t>Las bibliotecas no están adaptadas para una población menor de 6 años.</a:t>
            </a:r>
          </a:p>
          <a:p>
            <a:pPr marL="0" indent="0">
              <a:buNone/>
            </a:pPr>
            <a:endParaRPr lang="es-MX" sz="2800" dirty="0" smtClean="0"/>
          </a:p>
          <a:p>
            <a:r>
              <a:rPr lang="es-MX" sz="2800" dirty="0" smtClean="0"/>
              <a:t>Inexistencia de  políticas públicas para el desarrollo de la lectura desde los primeros años de vida.</a:t>
            </a:r>
          </a:p>
          <a:p>
            <a:endParaRPr lang="es-MX" dirty="0" smtClean="0"/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79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7794">
        <p:fade/>
      </p:transition>
    </mc:Choice>
    <mc:Fallback>
      <p:transition spd="med" advClick="0" advTm="277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67" objId="5"/>
        <p14:stopEvt time="26218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Justificación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1688123"/>
            <a:ext cx="8915400" cy="47548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MX" sz="2400" dirty="0"/>
              <a:t>Desarrolla el lenguaje oral y escrito</a:t>
            </a:r>
          </a:p>
          <a:p>
            <a:pPr>
              <a:lnSpc>
                <a:spcPct val="150000"/>
              </a:lnSpc>
            </a:pPr>
            <a:r>
              <a:rPr lang="es-MX" sz="2400" dirty="0" smtClean="0"/>
              <a:t>La </a:t>
            </a:r>
            <a:r>
              <a:rPr lang="es-MX" sz="2400" dirty="0" smtClean="0"/>
              <a:t>lectura </a:t>
            </a:r>
            <a:r>
              <a:rPr lang="es-MX" sz="2400" dirty="0"/>
              <a:t>proporciona sentido a nuestro mundo </a:t>
            </a:r>
            <a:r>
              <a:rPr lang="es-MX" sz="2400" dirty="0" smtClean="0"/>
              <a:t>inmediato</a:t>
            </a:r>
            <a:r>
              <a:rPr lang="es-MX" sz="2400" dirty="0" smtClean="0"/>
              <a:t>.</a:t>
            </a:r>
            <a:endParaRPr lang="es-MX" sz="2400" dirty="0" smtClean="0"/>
          </a:p>
          <a:p>
            <a:pPr>
              <a:lnSpc>
                <a:spcPct val="150000"/>
              </a:lnSpc>
            </a:pPr>
            <a:r>
              <a:rPr lang="es-MX" sz="2400" dirty="0" smtClean="0"/>
              <a:t>Vincula distintas disciplinas  artísticas.</a:t>
            </a:r>
            <a:endParaRPr lang="es-MX" sz="2400" dirty="0"/>
          </a:p>
        </p:txBody>
      </p:sp>
      <p:pic>
        <p:nvPicPr>
          <p:cNvPr id="9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55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68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5000">
        <p:fade/>
      </p:transition>
    </mc:Choice>
    <mc:Fallback>
      <p:transition spd="med" advClick="0" advTm="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55" objId="6"/>
        <p14:stopEvt time="31554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99648" y="42982"/>
            <a:ext cx="3505199" cy="976312"/>
          </a:xfrm>
        </p:spPr>
        <p:txBody>
          <a:bodyPr>
            <a:normAutofit/>
          </a:bodyPr>
          <a:lstStyle/>
          <a:p>
            <a:pPr algn="ctr"/>
            <a:r>
              <a:rPr lang="es-MX" sz="3200" dirty="0" smtClean="0"/>
              <a:t>Objetivo</a:t>
            </a:r>
            <a:endParaRPr lang="es-MX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22713" y="1344418"/>
            <a:ext cx="5181600" cy="5414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s-MX" sz="2600" spc="300" dirty="0" smtClean="0"/>
              <a:t>Contribuir a la formación del gusto por la lectura desde una edad muy temprana, a través de juegos y una experiencia corporal que permitan al niño involucrarse de una manera creativa y propositiva en la literatura y no solamente como sujeto receptivo.</a:t>
            </a:r>
            <a:endParaRPr lang="es-MX" sz="2600" spc="3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594" y="1498780"/>
            <a:ext cx="5954522" cy="5106238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791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91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2723">
        <p:fade/>
      </p:transition>
    </mc:Choice>
    <mc:Fallback>
      <p:transition spd="med" advClick="0" advTm="227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71" objId="5"/>
        <p14:stopEvt time="21052" objId="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"/>
</p:tagLst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7956</TotalTime>
  <Words>749</Words>
  <Application>Microsoft Office PowerPoint</Application>
  <PresentationFormat>Panorámica</PresentationFormat>
  <Paragraphs>82</Paragraphs>
  <Slides>13</Slides>
  <Notes>0</Notes>
  <HiddenSlides>0</HiddenSlides>
  <MMClips>13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Espiral</vt:lpstr>
      <vt:lpstr>Universidad Veracruzana   Especialización en Promoción de la Lectura </vt:lpstr>
      <vt:lpstr>Marco conceptual  </vt:lpstr>
      <vt:lpstr>Presentación de PowerPoint</vt:lpstr>
      <vt:lpstr>Antecedentes</vt:lpstr>
      <vt:lpstr>Comportamiento lector en México (Encuesta Nacional de Lectura 2012)</vt:lpstr>
      <vt:lpstr>Presentación de PowerPoint</vt:lpstr>
      <vt:lpstr>Planteamiento del problema </vt:lpstr>
      <vt:lpstr>Justificación </vt:lpstr>
      <vt:lpstr>Objetivo</vt:lpstr>
      <vt:lpstr>Hipótesis de intervención</vt:lpstr>
      <vt:lpstr>Aspectos generales del proyecto</vt:lpstr>
      <vt:lpstr>Estrategia metodológica </vt:lpstr>
      <vt:lpstr>Referencias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Veracruzana Especialización en promoción de la lectura</dc:title>
  <dc:creator>amaranta Chávez</dc:creator>
  <cp:lastModifiedBy>amaranta Chávez</cp:lastModifiedBy>
  <cp:revision>55</cp:revision>
  <dcterms:created xsi:type="dcterms:W3CDTF">2015-07-04T04:25:18Z</dcterms:created>
  <dcterms:modified xsi:type="dcterms:W3CDTF">2015-07-13T02:34:05Z</dcterms:modified>
</cp:coreProperties>
</file>