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78" y="-8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8/9/2017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92398" y="1751527"/>
            <a:ext cx="6815669" cy="3618963"/>
          </a:xfrm>
        </p:spPr>
        <p:txBody>
          <a:bodyPr/>
          <a:lstStyle/>
          <a:p>
            <a:r>
              <a:rPr lang="es-MX" b="1" dirty="0"/>
              <a:t>Taller de iniciación a la lectura con alumnos de telesecundaria</a:t>
            </a:r>
            <a:r>
              <a:rPr lang="es-MX" dirty="0"/>
              <a:t/>
            </a:r>
            <a:br>
              <a:rPr lang="es-MX" dirty="0"/>
            </a:br>
            <a:endParaRPr lang="es-MX" dirty="0"/>
          </a:p>
        </p:txBody>
      </p:sp>
      <p:sp>
        <p:nvSpPr>
          <p:cNvPr id="4" name="CuadroTexto 3"/>
          <p:cNvSpPr txBox="1"/>
          <p:nvPr/>
        </p:nvSpPr>
        <p:spPr>
          <a:xfrm>
            <a:off x="257577" y="5653826"/>
            <a:ext cx="3747754" cy="707886"/>
          </a:xfrm>
          <a:prstGeom prst="rect">
            <a:avLst/>
          </a:prstGeom>
          <a:noFill/>
        </p:spPr>
        <p:txBody>
          <a:bodyPr wrap="square" rtlCol="0">
            <a:spAutoFit/>
          </a:bodyPr>
          <a:lstStyle/>
          <a:p>
            <a:r>
              <a:rPr lang="es-MX" sz="2000" b="1" dirty="0" smtClean="0"/>
              <a:t>Presenta</a:t>
            </a:r>
            <a:r>
              <a:rPr lang="es-MX" sz="2000" dirty="0" smtClean="0"/>
              <a:t>: Iveth Teodora Castañeda Ramírez</a:t>
            </a:r>
            <a:endParaRPr lang="es-MX" sz="2000" dirty="0"/>
          </a:p>
        </p:txBody>
      </p:sp>
      <p:sp>
        <p:nvSpPr>
          <p:cNvPr id="5" name="CuadroTexto 4"/>
          <p:cNvSpPr txBox="1"/>
          <p:nvPr/>
        </p:nvSpPr>
        <p:spPr>
          <a:xfrm>
            <a:off x="7984901" y="5684603"/>
            <a:ext cx="3747753" cy="646331"/>
          </a:xfrm>
          <a:prstGeom prst="rect">
            <a:avLst/>
          </a:prstGeom>
          <a:noFill/>
        </p:spPr>
        <p:txBody>
          <a:bodyPr wrap="square" rtlCol="0">
            <a:spAutoFit/>
          </a:bodyPr>
          <a:lstStyle/>
          <a:p>
            <a:r>
              <a:rPr lang="es-MX" b="1" dirty="0" smtClean="0"/>
              <a:t>Tutor: </a:t>
            </a:r>
            <a:r>
              <a:rPr lang="es-MX" dirty="0" smtClean="0"/>
              <a:t>Maestra Edna Laura Zamora Barragán</a:t>
            </a:r>
            <a:endParaRPr lang="es-MX" dirty="0"/>
          </a:p>
        </p:txBody>
      </p:sp>
      <p:pic>
        <p:nvPicPr>
          <p:cNvPr id="6" name="diapositiv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1842" y="329484"/>
            <a:ext cx="609600" cy="609600"/>
          </a:xfrm>
          <a:prstGeom prst="rect">
            <a:avLst/>
          </a:prstGeom>
        </p:spPr>
      </p:pic>
    </p:spTree>
    <p:extLst>
      <p:ext uri="{BB962C8B-B14F-4D97-AF65-F5344CB8AC3E}">
        <p14:creationId xmlns:p14="http://schemas.microsoft.com/office/powerpoint/2010/main" val="4089616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456867" y="115908"/>
            <a:ext cx="4919730" cy="369332"/>
          </a:xfrm>
          <a:prstGeom prst="rect">
            <a:avLst/>
          </a:prstGeom>
          <a:noFill/>
        </p:spPr>
        <p:txBody>
          <a:bodyPr wrap="square" rtlCol="0">
            <a:spAutoFit/>
          </a:bodyPr>
          <a:lstStyle/>
          <a:p>
            <a:r>
              <a:rPr lang="es-MX" b="1" dirty="0" smtClean="0"/>
              <a:t>MARCO CONCEPTUAL</a:t>
            </a:r>
            <a:endParaRPr lang="es-MX" b="1" dirty="0"/>
          </a:p>
        </p:txBody>
      </p:sp>
      <p:sp>
        <p:nvSpPr>
          <p:cNvPr id="5" name="Elipse 4"/>
          <p:cNvSpPr/>
          <p:nvPr/>
        </p:nvSpPr>
        <p:spPr>
          <a:xfrm>
            <a:off x="4468970" y="2511378"/>
            <a:ext cx="2859110" cy="2034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Flecha derecha 5"/>
          <p:cNvSpPr/>
          <p:nvPr/>
        </p:nvSpPr>
        <p:spPr>
          <a:xfrm rot="10800000">
            <a:off x="7534141" y="2991117"/>
            <a:ext cx="2820473" cy="1075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abajo 6"/>
          <p:cNvSpPr/>
          <p:nvPr/>
        </p:nvSpPr>
        <p:spPr>
          <a:xfrm>
            <a:off x="5351172" y="4636395"/>
            <a:ext cx="1146220" cy="1532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lecha izquierda 7"/>
          <p:cNvSpPr/>
          <p:nvPr/>
        </p:nvSpPr>
        <p:spPr>
          <a:xfrm rot="10800000">
            <a:off x="1738648" y="2910625"/>
            <a:ext cx="2575775" cy="11204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5201090" y="3205643"/>
            <a:ext cx="1880315" cy="646331"/>
          </a:xfrm>
          <a:prstGeom prst="rect">
            <a:avLst/>
          </a:prstGeom>
          <a:noFill/>
        </p:spPr>
        <p:txBody>
          <a:bodyPr wrap="square" rtlCol="0">
            <a:spAutoFit/>
          </a:bodyPr>
          <a:lstStyle/>
          <a:p>
            <a:r>
              <a:rPr lang="es-MX" dirty="0" smtClean="0"/>
              <a:t> La lectura por gusto</a:t>
            </a:r>
            <a:endParaRPr lang="es-MX" dirty="0"/>
          </a:p>
        </p:txBody>
      </p:sp>
      <p:sp>
        <p:nvSpPr>
          <p:cNvPr id="10" name="CuadroTexto 9"/>
          <p:cNvSpPr txBox="1"/>
          <p:nvPr/>
        </p:nvSpPr>
        <p:spPr>
          <a:xfrm>
            <a:off x="7701566" y="3301353"/>
            <a:ext cx="2215166" cy="369332"/>
          </a:xfrm>
          <a:prstGeom prst="rect">
            <a:avLst/>
          </a:prstGeom>
          <a:noFill/>
        </p:spPr>
        <p:txBody>
          <a:bodyPr wrap="square" rtlCol="0">
            <a:spAutoFit/>
          </a:bodyPr>
          <a:lstStyle/>
          <a:p>
            <a:r>
              <a:rPr lang="es-MX" dirty="0" smtClean="0"/>
              <a:t>Comprensión lectora</a:t>
            </a:r>
            <a:endParaRPr lang="es-MX" dirty="0"/>
          </a:p>
        </p:txBody>
      </p:sp>
      <p:sp>
        <p:nvSpPr>
          <p:cNvPr id="11" name="CuadroTexto 10"/>
          <p:cNvSpPr txBox="1"/>
          <p:nvPr/>
        </p:nvSpPr>
        <p:spPr>
          <a:xfrm>
            <a:off x="2150772" y="3205643"/>
            <a:ext cx="1880315" cy="646331"/>
          </a:xfrm>
          <a:prstGeom prst="rect">
            <a:avLst/>
          </a:prstGeom>
          <a:noFill/>
        </p:spPr>
        <p:txBody>
          <a:bodyPr wrap="square" rtlCol="0">
            <a:spAutoFit/>
          </a:bodyPr>
          <a:lstStyle/>
          <a:p>
            <a:r>
              <a:rPr lang="es-MX" dirty="0" smtClean="0"/>
              <a:t>Interaccionismo Simbólico</a:t>
            </a:r>
            <a:endParaRPr lang="es-MX" dirty="0"/>
          </a:p>
        </p:txBody>
      </p:sp>
      <p:sp>
        <p:nvSpPr>
          <p:cNvPr id="12" name="CuadroTexto 11"/>
          <p:cNvSpPr txBox="1"/>
          <p:nvPr/>
        </p:nvSpPr>
        <p:spPr>
          <a:xfrm rot="10800000">
            <a:off x="5679583" y="4739425"/>
            <a:ext cx="461665" cy="1262129"/>
          </a:xfrm>
          <a:prstGeom prst="rect">
            <a:avLst/>
          </a:prstGeom>
          <a:noFill/>
        </p:spPr>
        <p:txBody>
          <a:bodyPr vert="vert270" wrap="square" rtlCol="0">
            <a:spAutoFit/>
          </a:bodyPr>
          <a:lstStyle/>
          <a:p>
            <a:r>
              <a:rPr lang="es-MX" dirty="0" smtClean="0"/>
              <a:t>Literacidad</a:t>
            </a:r>
            <a:endParaRPr lang="es-MX" dirty="0"/>
          </a:p>
        </p:txBody>
      </p:sp>
      <p:sp>
        <p:nvSpPr>
          <p:cNvPr id="13" name="Flecha arriba 12"/>
          <p:cNvSpPr/>
          <p:nvPr/>
        </p:nvSpPr>
        <p:spPr>
          <a:xfrm rot="10800000">
            <a:off x="4964804" y="631065"/>
            <a:ext cx="1796603" cy="15562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p:cNvSpPr txBox="1"/>
          <p:nvPr/>
        </p:nvSpPr>
        <p:spPr>
          <a:xfrm rot="10800000">
            <a:off x="5586264" y="675049"/>
            <a:ext cx="461665" cy="1282539"/>
          </a:xfrm>
          <a:prstGeom prst="rect">
            <a:avLst/>
          </a:prstGeom>
          <a:noFill/>
        </p:spPr>
        <p:txBody>
          <a:bodyPr vert="vert270" wrap="square" rtlCol="0">
            <a:spAutoFit/>
          </a:bodyPr>
          <a:lstStyle/>
          <a:p>
            <a:r>
              <a:rPr lang="es-MX" dirty="0" smtClean="0"/>
              <a:t>Adolescencia </a:t>
            </a:r>
            <a:endParaRPr lang="es-MX" dirty="0"/>
          </a:p>
        </p:txBody>
      </p:sp>
      <p:pic>
        <p:nvPicPr>
          <p:cNvPr id="2" name="diapositiv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5019" y="799595"/>
            <a:ext cx="609600" cy="609600"/>
          </a:xfrm>
          <a:prstGeom prst="rect">
            <a:avLst/>
          </a:prstGeom>
        </p:spPr>
      </p:pic>
    </p:spTree>
    <p:extLst>
      <p:ext uri="{BB962C8B-B14F-4D97-AF65-F5344CB8AC3E}">
        <p14:creationId xmlns:p14="http://schemas.microsoft.com/office/powerpoint/2010/main" val="2633119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Planteamiento del problema</a:t>
            </a:r>
            <a:endParaRPr lang="es-MX" dirty="0"/>
          </a:p>
        </p:txBody>
      </p:sp>
      <p:sp>
        <p:nvSpPr>
          <p:cNvPr id="3" name="Marcador de contenido 2"/>
          <p:cNvSpPr>
            <a:spLocks noGrp="1"/>
          </p:cNvSpPr>
          <p:nvPr>
            <p:ph idx="1"/>
          </p:nvPr>
        </p:nvSpPr>
        <p:spPr>
          <a:xfrm>
            <a:off x="6712527" y="2556932"/>
            <a:ext cx="4184070" cy="3318936"/>
          </a:xfrm>
        </p:spPr>
        <p:txBody>
          <a:bodyPr/>
          <a:lstStyle/>
          <a:p>
            <a:r>
              <a:rPr lang="es-MX" dirty="0" smtClean="0"/>
              <a:t>Falta de interés por la lectura, desconocimiento por el material de lectura de su escuela entre estudiantes de la Escuela Telesecundaria Guadalupe Victoria de la colonia Rotaria de la Ciudad de Xalapa.</a:t>
            </a:r>
            <a:endParaRPr lang="es-MX" dirty="0"/>
          </a:p>
        </p:txBody>
      </p:sp>
      <p:pic>
        <p:nvPicPr>
          <p:cNvPr id="4" name="Imagen 3"/>
          <p:cNvPicPr>
            <a:picLocks noChangeAspect="1"/>
          </p:cNvPicPr>
          <p:nvPr/>
        </p:nvPicPr>
        <p:blipFill>
          <a:blip r:embed="rId4"/>
          <a:stretch>
            <a:fillRect/>
          </a:stretch>
        </p:blipFill>
        <p:spPr>
          <a:xfrm rot="5400000">
            <a:off x="1949643" y="1902693"/>
            <a:ext cx="3318934" cy="4627415"/>
          </a:xfrm>
          <a:prstGeom prst="rect">
            <a:avLst/>
          </a:prstGeom>
        </p:spPr>
      </p:pic>
      <p:pic>
        <p:nvPicPr>
          <p:cNvPr id="5" name="diapositiva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1797" y="982132"/>
            <a:ext cx="609600" cy="609600"/>
          </a:xfrm>
          <a:prstGeom prst="rect">
            <a:avLst/>
          </a:prstGeom>
        </p:spPr>
      </p:pic>
    </p:spTree>
    <p:extLst>
      <p:ext uri="{BB962C8B-B14F-4D97-AF65-F5344CB8AC3E}">
        <p14:creationId xmlns:p14="http://schemas.microsoft.com/office/powerpoint/2010/main" val="4275075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3"/>
            <a:ext cx="9601196" cy="663788"/>
          </a:xfrm>
        </p:spPr>
        <p:txBody>
          <a:bodyPr>
            <a:normAutofit fontScale="90000"/>
          </a:bodyPr>
          <a:lstStyle/>
          <a:p>
            <a:r>
              <a:rPr lang="es-MX" dirty="0" smtClean="0"/>
              <a:t>Justificación</a:t>
            </a:r>
            <a:endParaRPr lang="es-MX" dirty="0"/>
          </a:p>
        </p:txBody>
      </p:sp>
      <p:sp>
        <p:nvSpPr>
          <p:cNvPr id="7" name="Marcador de contenido 6"/>
          <p:cNvSpPr>
            <a:spLocks noGrp="1"/>
          </p:cNvSpPr>
          <p:nvPr>
            <p:ph idx="1"/>
          </p:nvPr>
        </p:nvSpPr>
        <p:spPr>
          <a:xfrm>
            <a:off x="1295401" y="2084832"/>
            <a:ext cx="3569207" cy="3791036"/>
          </a:xfrm>
        </p:spPr>
        <p:txBody>
          <a:bodyPr>
            <a:normAutofit/>
          </a:bodyPr>
          <a:lstStyle/>
          <a:p>
            <a:r>
              <a:rPr lang="es-MX" dirty="0" smtClean="0"/>
              <a:t>Fomentar el gusto por la lectura</a:t>
            </a:r>
          </a:p>
          <a:p>
            <a:r>
              <a:rPr lang="es-MX" dirty="0" smtClean="0"/>
              <a:t>La lectura desarrolla habilidades cognitivas, amplía horizontes culturales, la lectura nos </a:t>
            </a:r>
            <a:r>
              <a:rPr lang="es-MX" dirty="0"/>
              <a:t> </a:t>
            </a:r>
            <a:r>
              <a:rPr lang="es-MX" dirty="0" smtClean="0"/>
              <a:t>da la oportunidad de pensar, permite la convivencia y el diálogo.</a:t>
            </a:r>
            <a:endParaRPr lang="es-MX" dirty="0"/>
          </a:p>
        </p:txBody>
      </p:sp>
      <p:pic>
        <p:nvPicPr>
          <p:cNvPr id="9" name="Imagen 8"/>
          <p:cNvPicPr>
            <a:picLocks noChangeAspect="1"/>
          </p:cNvPicPr>
          <p:nvPr/>
        </p:nvPicPr>
        <p:blipFill>
          <a:blip r:embed="rId4"/>
          <a:stretch>
            <a:fillRect/>
          </a:stretch>
        </p:blipFill>
        <p:spPr>
          <a:xfrm>
            <a:off x="6506702" y="2709268"/>
            <a:ext cx="4682504" cy="3050438"/>
          </a:xfrm>
          <a:prstGeom prst="rect">
            <a:avLst/>
          </a:prstGeom>
        </p:spPr>
      </p:pic>
      <p:pic>
        <p:nvPicPr>
          <p:cNvPr id="3" name="diapositiva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2445" y="831760"/>
            <a:ext cx="609600" cy="609600"/>
          </a:xfrm>
          <a:prstGeom prst="rect">
            <a:avLst/>
          </a:prstGeom>
        </p:spPr>
      </p:pic>
    </p:spTree>
    <p:extLst>
      <p:ext uri="{BB962C8B-B14F-4D97-AF65-F5344CB8AC3E}">
        <p14:creationId xmlns:p14="http://schemas.microsoft.com/office/powerpoint/2010/main" val="2809226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305" y="221085"/>
            <a:ext cx="1306131" cy="4671693"/>
          </a:xfrm>
        </p:spPr>
        <p:txBody>
          <a:bodyPr vert="vert"/>
          <a:lstStyle/>
          <a:p>
            <a:r>
              <a:rPr lang="es-MX" dirty="0" smtClean="0"/>
              <a:t>OBJETIVOS</a:t>
            </a:r>
            <a:endParaRPr lang="es-MX" dirty="0"/>
          </a:p>
        </p:txBody>
      </p:sp>
      <p:sp>
        <p:nvSpPr>
          <p:cNvPr id="3" name="Marcador de contenido 2"/>
          <p:cNvSpPr>
            <a:spLocks noGrp="1"/>
          </p:cNvSpPr>
          <p:nvPr>
            <p:ph idx="1"/>
          </p:nvPr>
        </p:nvSpPr>
        <p:spPr>
          <a:xfrm>
            <a:off x="6117465" y="798490"/>
            <a:ext cx="4779131" cy="5077378"/>
          </a:xfrm>
        </p:spPr>
        <p:txBody>
          <a:bodyPr>
            <a:normAutofit fontScale="92500" lnSpcReduction="20000"/>
          </a:bodyPr>
          <a:lstStyle/>
          <a:p>
            <a:pPr lvl="0"/>
            <a:r>
              <a:rPr lang="es-ES" dirty="0"/>
              <a:t>Coadyuvar a la mejora de las habilidades lectoras del alumno.</a:t>
            </a:r>
            <a:endParaRPr lang="es-MX" dirty="0"/>
          </a:p>
          <a:p>
            <a:pPr lvl="0"/>
            <a:r>
              <a:rPr lang="es-ES" dirty="0"/>
              <a:t>Utilizar la promoción de la lectura entre los jóvenes como un punto de interacción para ellos, sus padres, profesores y miembros de la comunidad directamente involucrados en su educación básica.</a:t>
            </a:r>
            <a:endParaRPr lang="es-MX" dirty="0"/>
          </a:p>
          <a:p>
            <a:pPr lvl="0"/>
            <a:r>
              <a:rPr lang="es-ES" dirty="0"/>
              <a:t>Coadyuvar a que los jóvenes adquieran un sentido de pertenencia, y asimismo reforzar su capacidad de poder transmitirlo a su familia.</a:t>
            </a:r>
            <a:endParaRPr lang="es-MX" dirty="0"/>
          </a:p>
          <a:p>
            <a:pPr lvl="0"/>
            <a:r>
              <a:rPr lang="es-ES" dirty="0"/>
              <a:t> Hacer del taller de lectura un espacio de reflexión y de diálogo.</a:t>
            </a:r>
            <a:endParaRPr lang="es-MX" dirty="0"/>
          </a:p>
          <a:p>
            <a:pPr lvl="0"/>
            <a:r>
              <a:rPr lang="es-ES" dirty="0"/>
              <a:t>Motivar a los jóvenes hacia la lectura por placer.</a:t>
            </a:r>
            <a:endParaRPr lang="es-MX" dirty="0"/>
          </a:p>
          <a:p>
            <a:endParaRPr lang="es-MX" dirty="0"/>
          </a:p>
        </p:txBody>
      </p:sp>
      <p:pic>
        <p:nvPicPr>
          <p:cNvPr id="4" name="Imagen 3"/>
          <p:cNvPicPr>
            <a:picLocks noChangeAspect="1"/>
          </p:cNvPicPr>
          <p:nvPr/>
        </p:nvPicPr>
        <p:blipFill>
          <a:blip r:embed="rId4"/>
          <a:stretch>
            <a:fillRect/>
          </a:stretch>
        </p:blipFill>
        <p:spPr>
          <a:xfrm>
            <a:off x="1420902" y="1042456"/>
            <a:ext cx="4791075" cy="2190141"/>
          </a:xfrm>
          <a:prstGeom prst="rect">
            <a:avLst/>
          </a:prstGeom>
        </p:spPr>
      </p:pic>
      <p:pic>
        <p:nvPicPr>
          <p:cNvPr id="5" name="Imagen 4"/>
          <p:cNvPicPr>
            <a:picLocks noChangeAspect="1"/>
          </p:cNvPicPr>
          <p:nvPr/>
        </p:nvPicPr>
        <p:blipFill>
          <a:blip r:embed="rId5"/>
          <a:stretch>
            <a:fillRect/>
          </a:stretch>
        </p:blipFill>
        <p:spPr>
          <a:xfrm>
            <a:off x="1420902" y="3296259"/>
            <a:ext cx="4791075" cy="2886075"/>
          </a:xfrm>
          <a:prstGeom prst="rect">
            <a:avLst/>
          </a:prstGeom>
        </p:spPr>
      </p:pic>
      <p:pic>
        <p:nvPicPr>
          <p:cNvPr id="6" name="diapositiva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596" y="737656"/>
            <a:ext cx="609600" cy="609600"/>
          </a:xfrm>
          <a:prstGeom prst="rect">
            <a:avLst/>
          </a:prstGeom>
        </p:spPr>
      </p:pic>
    </p:spTree>
    <p:extLst>
      <p:ext uri="{BB962C8B-B14F-4D97-AF65-F5344CB8AC3E}">
        <p14:creationId xmlns:p14="http://schemas.microsoft.com/office/powerpoint/2010/main" val="1064092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777" y="3364491"/>
            <a:ext cx="3850783" cy="25113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262" y="656823"/>
            <a:ext cx="3953814" cy="2665925"/>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title"/>
          </p:nvPr>
        </p:nvSpPr>
        <p:spPr>
          <a:xfrm>
            <a:off x="5915159" y="800157"/>
            <a:ext cx="1107583" cy="5045181"/>
          </a:xfrm>
        </p:spPr>
        <p:txBody>
          <a:bodyPr vert="vert">
            <a:normAutofit/>
          </a:bodyPr>
          <a:lstStyle/>
          <a:p>
            <a:r>
              <a:rPr lang="es-MX" dirty="0" smtClean="0"/>
              <a:t>INTERVENCIÓN</a:t>
            </a:r>
            <a:endParaRPr lang="es-MX" dirty="0"/>
          </a:p>
        </p:txBody>
      </p:sp>
      <p:sp>
        <p:nvSpPr>
          <p:cNvPr id="3" name="Marcador de contenido 2"/>
          <p:cNvSpPr>
            <a:spLocks noGrp="1"/>
          </p:cNvSpPr>
          <p:nvPr>
            <p:ph idx="1"/>
          </p:nvPr>
        </p:nvSpPr>
        <p:spPr>
          <a:xfrm>
            <a:off x="1295401" y="1159099"/>
            <a:ext cx="3727360" cy="4716769"/>
          </a:xfrm>
        </p:spPr>
        <p:txBody>
          <a:bodyPr/>
          <a:lstStyle/>
          <a:p>
            <a:r>
              <a:rPr lang="es-MX" dirty="0" smtClean="0"/>
              <a:t>Realización de Taller</a:t>
            </a:r>
          </a:p>
          <a:p>
            <a:r>
              <a:rPr lang="es-MX" dirty="0" smtClean="0"/>
              <a:t>Sesiones una vez por semana</a:t>
            </a:r>
          </a:p>
          <a:p>
            <a:r>
              <a:rPr lang="es-MX" dirty="0" smtClean="0"/>
              <a:t>Duración 60 minutos</a:t>
            </a:r>
          </a:p>
          <a:p>
            <a:r>
              <a:rPr lang="es-MX" dirty="0" smtClean="0"/>
              <a:t>Registro de actividad</a:t>
            </a:r>
          </a:p>
          <a:p>
            <a:r>
              <a:rPr lang="es-MX" dirty="0" smtClean="0"/>
              <a:t>Lectura en voz alta</a:t>
            </a:r>
          </a:p>
          <a:p>
            <a:r>
              <a:rPr lang="es-MX" dirty="0" smtClean="0"/>
              <a:t>Dinámicas para el desarrollo de la lectura</a:t>
            </a:r>
          </a:p>
          <a:p>
            <a:endParaRPr lang="es-MX" dirty="0" smtClean="0"/>
          </a:p>
          <a:p>
            <a:endParaRPr lang="es-MX" dirty="0" smtClean="0"/>
          </a:p>
          <a:p>
            <a:endParaRPr lang="es-MX" dirty="0" smtClean="0"/>
          </a:p>
          <a:p>
            <a:endParaRPr lang="es-MX" dirty="0"/>
          </a:p>
        </p:txBody>
      </p:sp>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9890" y="3322748"/>
            <a:ext cx="3535251" cy="3535251"/>
          </a:xfrm>
          <a:prstGeom prst="rect">
            <a:avLst/>
          </a:prstGeom>
        </p:spPr>
      </p:pic>
      <p:pic>
        <p:nvPicPr>
          <p:cNvPr id="7" name="diapositiva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471" y="5529805"/>
            <a:ext cx="609600" cy="609600"/>
          </a:xfrm>
          <a:prstGeom prst="rect">
            <a:avLst/>
          </a:prstGeom>
        </p:spPr>
      </p:pic>
    </p:spTree>
    <p:extLst>
      <p:ext uri="{BB962C8B-B14F-4D97-AF65-F5344CB8AC3E}">
        <p14:creationId xmlns:p14="http://schemas.microsoft.com/office/powerpoint/2010/main" val="3418430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Evaluación</a:t>
            </a:r>
            <a:endParaRPr lang="es-MX" dirty="0"/>
          </a:p>
        </p:txBody>
      </p:sp>
      <p:sp>
        <p:nvSpPr>
          <p:cNvPr id="3" name="Marcador de contenido 2"/>
          <p:cNvSpPr>
            <a:spLocks noGrp="1"/>
          </p:cNvSpPr>
          <p:nvPr>
            <p:ph idx="1"/>
          </p:nvPr>
        </p:nvSpPr>
        <p:spPr/>
        <p:txBody>
          <a:bodyPr/>
          <a:lstStyle/>
          <a:p>
            <a:r>
              <a:rPr lang="es-MX" dirty="0" smtClean="0"/>
              <a:t>Cuestionario</a:t>
            </a:r>
          </a:p>
          <a:p>
            <a:r>
              <a:rPr lang="es-MX" dirty="0" smtClean="0"/>
              <a:t>Evaluación</a:t>
            </a:r>
          </a:p>
          <a:p>
            <a:endParaRPr lang="es-MX" dirty="0"/>
          </a:p>
        </p:txBody>
      </p:sp>
      <p:pic>
        <p:nvPicPr>
          <p:cNvPr id="4" name="Imagen 3"/>
          <p:cNvPicPr>
            <a:picLocks noChangeAspect="1"/>
          </p:cNvPicPr>
          <p:nvPr/>
        </p:nvPicPr>
        <p:blipFill>
          <a:blip r:embed="rId4"/>
          <a:stretch>
            <a:fillRect/>
          </a:stretch>
        </p:blipFill>
        <p:spPr>
          <a:xfrm rot="5400000">
            <a:off x="4473165" y="2681527"/>
            <a:ext cx="2509427" cy="2260241"/>
          </a:xfrm>
          <a:prstGeom prst="rect">
            <a:avLst/>
          </a:prstGeom>
        </p:spPr>
      </p:pic>
      <p:pic>
        <p:nvPicPr>
          <p:cNvPr id="5" name="Imagen 4"/>
          <p:cNvPicPr>
            <a:picLocks noChangeAspect="1"/>
          </p:cNvPicPr>
          <p:nvPr/>
        </p:nvPicPr>
        <p:blipFill>
          <a:blip r:embed="rId5"/>
          <a:stretch>
            <a:fillRect/>
          </a:stretch>
        </p:blipFill>
        <p:spPr>
          <a:xfrm rot="5400000">
            <a:off x="8114330" y="2620687"/>
            <a:ext cx="2509429" cy="2381919"/>
          </a:xfrm>
          <a:prstGeom prst="rect">
            <a:avLst/>
          </a:prstGeom>
        </p:spPr>
      </p:pic>
      <p:pic>
        <p:nvPicPr>
          <p:cNvPr id="6" name="diapositiva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597" y="818882"/>
            <a:ext cx="609600" cy="609600"/>
          </a:xfrm>
          <a:prstGeom prst="rect">
            <a:avLst/>
          </a:prstGeom>
        </p:spPr>
      </p:pic>
    </p:spTree>
    <p:extLst>
      <p:ext uri="{BB962C8B-B14F-4D97-AF65-F5344CB8AC3E}">
        <p14:creationId xmlns:p14="http://schemas.microsoft.com/office/powerpoint/2010/main" val="17343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212</TotalTime>
  <Words>227</Words>
  <Application>Microsoft Office PowerPoint</Application>
  <PresentationFormat>Personalizado</PresentationFormat>
  <Paragraphs>32</Paragraphs>
  <Slides>7</Slides>
  <Notes>0</Notes>
  <HiddenSlides>0</HiddenSlides>
  <MMClips>7</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Orgánico</vt:lpstr>
      <vt:lpstr>Taller de iniciación a la lectura con alumnos de telesecundaria </vt:lpstr>
      <vt:lpstr>Presentación de PowerPoint</vt:lpstr>
      <vt:lpstr>Planteamiento del problema</vt:lpstr>
      <vt:lpstr>Justificación</vt:lpstr>
      <vt:lpstr>OBJETIVOS</vt:lpstr>
      <vt:lpstr>INTERVENCIÓN</vt:lpstr>
      <vt:lpstr>Evaluación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 iniciación a la lectura con alumnos de telesecundaria</dc:title>
  <dc:creator>Iveth Cast</dc:creator>
  <cp:lastModifiedBy>Zamora Barragan Edna Laura</cp:lastModifiedBy>
  <cp:revision>12</cp:revision>
  <dcterms:created xsi:type="dcterms:W3CDTF">2015-08-14T02:14:42Z</dcterms:created>
  <dcterms:modified xsi:type="dcterms:W3CDTF">2017-08-09T19:03:40Z</dcterms:modified>
</cp:coreProperties>
</file>