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4" r:id="rId5"/>
    <p:sldId id="270" r:id="rId6"/>
    <p:sldId id="271" r:id="rId7"/>
    <p:sldId id="274" r:id="rId8"/>
    <p:sldId id="275" r:id="rId9"/>
    <p:sldId id="278" r:id="rId10"/>
    <p:sldId id="284" r:id="rId11"/>
    <p:sldId id="286" r:id="rId12"/>
    <p:sldId id="285" r:id="rId13"/>
    <p:sldId id="287" r:id="rId14"/>
    <p:sldId id="288" r:id="rId15"/>
    <p:sldId id="289" r:id="rId16"/>
    <p:sldId id="290" r:id="rId17"/>
    <p:sldId id="291" r:id="rId18"/>
    <p:sldId id="292" r:id="rId19"/>
    <p:sldId id="293" r:id="rId2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ila Medina" initials="KM" lastIdx="1" clrIdx="0">
    <p:extLst>
      <p:ext uri="{19B8F6BF-5375-455C-9EA6-DF929625EA0E}">
        <p15:presenceInfo xmlns:p15="http://schemas.microsoft.com/office/powerpoint/2012/main" userId="3980ef30d9ff096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CF8B27-F60D-49F4-8EBE-B0551211F6B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E44193C8-291F-4FCB-9F6B-B9AD77D600F0}">
      <dgm:prSet phldrT="[Texto]"/>
      <dgm:spPr/>
      <dgm:t>
        <a:bodyPr/>
        <a:lstStyle/>
        <a:p>
          <a:r>
            <a:rPr lang="es-MX" dirty="0"/>
            <a:t>Incapacidad del páncreas para producir suficiente insulina o incapacidad del cuerpo para utilizarla adecuadamente</a:t>
          </a:r>
          <a:r>
            <a:rPr lang="es-MX" baseline="30000" dirty="0"/>
            <a:t>1</a:t>
          </a:r>
          <a:r>
            <a:rPr lang="es-MX" dirty="0"/>
            <a:t>. </a:t>
          </a:r>
        </a:p>
      </dgm:t>
    </dgm:pt>
    <dgm:pt modelId="{E3506F10-5C4C-4E55-B0C0-4CCFBC369281}" type="parTrans" cxnId="{8F6DC668-BAAF-4E5E-8D6F-7EFC1FAE3963}">
      <dgm:prSet/>
      <dgm:spPr/>
      <dgm:t>
        <a:bodyPr/>
        <a:lstStyle/>
        <a:p>
          <a:endParaRPr lang="es-MX"/>
        </a:p>
      </dgm:t>
    </dgm:pt>
    <dgm:pt modelId="{4CAEAE3C-4655-4AFE-8D5B-AF164F94911B}" type="sibTrans" cxnId="{8F6DC668-BAAF-4E5E-8D6F-7EFC1FAE3963}">
      <dgm:prSet/>
      <dgm:spPr/>
      <dgm:t>
        <a:bodyPr/>
        <a:lstStyle/>
        <a:p>
          <a:endParaRPr lang="es-MX"/>
        </a:p>
      </dgm:t>
    </dgm:pt>
    <dgm:pt modelId="{3FA17524-ACDE-4C5D-8F4D-97AE19987EAB}">
      <dgm:prSet/>
      <dgm:spPr/>
      <dgm:t>
        <a:bodyPr/>
        <a:lstStyle/>
        <a:p>
          <a:r>
            <a:rPr lang="es-MX"/>
            <a:t>Complicaciones: retinopatía, neuropatía, nefropatía y cardiopatía</a:t>
          </a:r>
          <a:r>
            <a:rPr lang="es-MX" baseline="30000"/>
            <a:t>1.</a:t>
          </a:r>
          <a:endParaRPr lang="es-MX" dirty="0"/>
        </a:p>
      </dgm:t>
    </dgm:pt>
    <dgm:pt modelId="{CD0DEAFD-9F2C-44D7-82AD-60DE140CE493}" type="parTrans" cxnId="{10687720-B1BD-4AAA-B4CE-835B34195D15}">
      <dgm:prSet/>
      <dgm:spPr/>
      <dgm:t>
        <a:bodyPr/>
        <a:lstStyle/>
        <a:p>
          <a:endParaRPr lang="es-MX"/>
        </a:p>
      </dgm:t>
    </dgm:pt>
    <dgm:pt modelId="{052ADD65-B871-4F6B-A9A9-14BB03A30E98}" type="sibTrans" cxnId="{10687720-B1BD-4AAA-B4CE-835B34195D15}">
      <dgm:prSet/>
      <dgm:spPr/>
      <dgm:t>
        <a:bodyPr/>
        <a:lstStyle/>
        <a:p>
          <a:endParaRPr lang="es-MX"/>
        </a:p>
      </dgm:t>
    </dgm:pt>
    <dgm:pt modelId="{745779BA-50B9-4FA3-BEB0-8D2DFBB686FC}">
      <dgm:prSet/>
      <dgm:spPr/>
      <dgm:t>
        <a:bodyPr/>
        <a:lstStyle/>
        <a:p>
          <a:r>
            <a:rPr lang="es-MX"/>
            <a:t>Aunque su presencia es más frecuente en adultos, recientemente se ha presentado en población infantil</a:t>
          </a:r>
          <a:r>
            <a:rPr lang="es-MX" baseline="30000"/>
            <a:t>1</a:t>
          </a:r>
          <a:r>
            <a:rPr lang="es-MX"/>
            <a:t>.</a:t>
          </a:r>
          <a:endParaRPr lang="es-MX" dirty="0"/>
        </a:p>
      </dgm:t>
    </dgm:pt>
    <dgm:pt modelId="{08A67F10-1A3F-4B66-94D8-D04DE060C2AF}" type="parTrans" cxnId="{CBBCF493-B900-4E2C-B939-8EB5DB53C131}">
      <dgm:prSet/>
      <dgm:spPr/>
      <dgm:t>
        <a:bodyPr/>
        <a:lstStyle/>
        <a:p>
          <a:endParaRPr lang="es-MX"/>
        </a:p>
      </dgm:t>
    </dgm:pt>
    <dgm:pt modelId="{A951ED22-E2B4-46A0-A58D-4C4B85B528EF}" type="sibTrans" cxnId="{CBBCF493-B900-4E2C-B939-8EB5DB53C131}">
      <dgm:prSet/>
      <dgm:spPr/>
      <dgm:t>
        <a:bodyPr/>
        <a:lstStyle/>
        <a:p>
          <a:endParaRPr lang="es-MX"/>
        </a:p>
      </dgm:t>
    </dgm:pt>
    <dgm:pt modelId="{3066B0D3-F43B-4E21-90A9-7F0A6CBDEF8A}">
      <dgm:prSet/>
      <dgm:spPr/>
      <dgm:t>
        <a:bodyPr/>
        <a:lstStyle/>
        <a:p>
          <a:r>
            <a:rPr lang="es-MX"/>
            <a:t>2015: ~1.6 millones de muertes por diabetes en el mundo, de las cuales el 43% se dieron en personas menores de 70 años</a:t>
          </a:r>
          <a:r>
            <a:rPr lang="es-MX" baseline="30000"/>
            <a:t>1,2</a:t>
          </a:r>
          <a:r>
            <a:rPr lang="es-MX"/>
            <a:t>.</a:t>
          </a:r>
          <a:endParaRPr lang="es-MX" dirty="0"/>
        </a:p>
      </dgm:t>
    </dgm:pt>
    <dgm:pt modelId="{A0A228D8-F49F-446A-9A0C-F657215B2797}" type="parTrans" cxnId="{4404B810-F84C-4F38-AD3C-7BF7CD49F7BF}">
      <dgm:prSet/>
      <dgm:spPr/>
      <dgm:t>
        <a:bodyPr/>
        <a:lstStyle/>
        <a:p>
          <a:endParaRPr lang="es-MX"/>
        </a:p>
      </dgm:t>
    </dgm:pt>
    <dgm:pt modelId="{CAD5DBD1-4677-4E32-A6C6-FE4CD31E240F}" type="sibTrans" cxnId="{4404B810-F84C-4F38-AD3C-7BF7CD49F7BF}">
      <dgm:prSet/>
      <dgm:spPr/>
      <dgm:t>
        <a:bodyPr/>
        <a:lstStyle/>
        <a:p>
          <a:endParaRPr lang="es-MX"/>
        </a:p>
      </dgm:t>
    </dgm:pt>
    <dgm:pt modelId="{8116C49C-0C9A-44E5-96C0-07623C1B79F4}" type="pres">
      <dgm:prSet presAssocID="{4ECF8B27-F60D-49F4-8EBE-B0551211F6B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MX"/>
        </a:p>
      </dgm:t>
    </dgm:pt>
    <dgm:pt modelId="{A279F89A-FEB8-4A3E-9CC3-D0F0D6D1E26E}" type="pres">
      <dgm:prSet presAssocID="{4ECF8B27-F60D-49F4-8EBE-B0551211F6BA}" presName="Name1" presStyleCnt="0"/>
      <dgm:spPr/>
    </dgm:pt>
    <dgm:pt modelId="{85D92DB1-0F16-4984-9D64-5C115597B96B}" type="pres">
      <dgm:prSet presAssocID="{4ECF8B27-F60D-49F4-8EBE-B0551211F6BA}" presName="cycle" presStyleCnt="0"/>
      <dgm:spPr/>
    </dgm:pt>
    <dgm:pt modelId="{1DC0D971-0913-42D6-9536-476BCFC72710}" type="pres">
      <dgm:prSet presAssocID="{4ECF8B27-F60D-49F4-8EBE-B0551211F6BA}" presName="srcNode" presStyleLbl="node1" presStyleIdx="0" presStyleCnt="4"/>
      <dgm:spPr/>
    </dgm:pt>
    <dgm:pt modelId="{63A0F38F-B6F2-457F-833B-B3BCDD98E3B8}" type="pres">
      <dgm:prSet presAssocID="{4ECF8B27-F60D-49F4-8EBE-B0551211F6BA}" presName="conn" presStyleLbl="parChTrans1D2" presStyleIdx="0" presStyleCnt="1"/>
      <dgm:spPr/>
      <dgm:t>
        <a:bodyPr/>
        <a:lstStyle/>
        <a:p>
          <a:endParaRPr lang="es-MX"/>
        </a:p>
      </dgm:t>
    </dgm:pt>
    <dgm:pt modelId="{C7D4CD86-D27E-483B-A80E-2FBBEE105BA3}" type="pres">
      <dgm:prSet presAssocID="{4ECF8B27-F60D-49F4-8EBE-B0551211F6BA}" presName="extraNode" presStyleLbl="node1" presStyleIdx="0" presStyleCnt="4"/>
      <dgm:spPr/>
    </dgm:pt>
    <dgm:pt modelId="{4573CDD8-523F-43C4-87EA-04FB443FD768}" type="pres">
      <dgm:prSet presAssocID="{4ECF8B27-F60D-49F4-8EBE-B0551211F6BA}" presName="dstNode" presStyleLbl="node1" presStyleIdx="0" presStyleCnt="4"/>
      <dgm:spPr/>
    </dgm:pt>
    <dgm:pt modelId="{FBE3D156-E5F4-44F3-A6EC-A9A570A23B08}" type="pres">
      <dgm:prSet presAssocID="{E44193C8-291F-4FCB-9F6B-B9AD77D600F0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3BA0A0A-1AF6-4B84-B9AC-D3BD8A09345A}" type="pres">
      <dgm:prSet presAssocID="{E44193C8-291F-4FCB-9F6B-B9AD77D600F0}" presName="accent_1" presStyleCnt="0"/>
      <dgm:spPr/>
    </dgm:pt>
    <dgm:pt modelId="{63FA80CB-97DB-4E89-ADB4-7DC124D65397}" type="pres">
      <dgm:prSet presAssocID="{E44193C8-291F-4FCB-9F6B-B9AD77D600F0}" presName="accentRepeatNode" presStyleLbl="solidFgAcc1" presStyleIdx="0" presStyleCnt="4"/>
      <dgm:spPr/>
    </dgm:pt>
    <dgm:pt modelId="{7B660385-B26C-4D2E-864A-BC06674D7A39}" type="pres">
      <dgm:prSet presAssocID="{3FA17524-ACDE-4C5D-8F4D-97AE19987EAB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A915CED-ECA2-45DD-9526-E57C7FAA655C}" type="pres">
      <dgm:prSet presAssocID="{3FA17524-ACDE-4C5D-8F4D-97AE19987EAB}" presName="accent_2" presStyleCnt="0"/>
      <dgm:spPr/>
    </dgm:pt>
    <dgm:pt modelId="{AF0B302A-E61E-4C4F-838F-AD048CD7FE81}" type="pres">
      <dgm:prSet presAssocID="{3FA17524-ACDE-4C5D-8F4D-97AE19987EAB}" presName="accentRepeatNode" presStyleLbl="solidFgAcc1" presStyleIdx="1" presStyleCnt="4"/>
      <dgm:spPr/>
    </dgm:pt>
    <dgm:pt modelId="{EB41061A-EBD9-4759-8065-5481408E5D32}" type="pres">
      <dgm:prSet presAssocID="{745779BA-50B9-4FA3-BEB0-8D2DFBB686FC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FEEF899-5653-4369-9EF0-F2155B2609DF}" type="pres">
      <dgm:prSet presAssocID="{745779BA-50B9-4FA3-BEB0-8D2DFBB686FC}" presName="accent_3" presStyleCnt="0"/>
      <dgm:spPr/>
    </dgm:pt>
    <dgm:pt modelId="{EF4E7812-21E5-4F47-A6A5-9C096B103549}" type="pres">
      <dgm:prSet presAssocID="{745779BA-50B9-4FA3-BEB0-8D2DFBB686FC}" presName="accentRepeatNode" presStyleLbl="solidFgAcc1" presStyleIdx="2" presStyleCnt="4"/>
      <dgm:spPr/>
    </dgm:pt>
    <dgm:pt modelId="{90D2C457-0834-4789-9C10-9A000F071875}" type="pres">
      <dgm:prSet presAssocID="{3066B0D3-F43B-4E21-90A9-7F0A6CBDEF8A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5977861-54C5-4560-8468-4653991D4519}" type="pres">
      <dgm:prSet presAssocID="{3066B0D3-F43B-4E21-90A9-7F0A6CBDEF8A}" presName="accent_4" presStyleCnt="0"/>
      <dgm:spPr/>
    </dgm:pt>
    <dgm:pt modelId="{2949D7A0-4A63-4F05-B5FD-F0959759F2EE}" type="pres">
      <dgm:prSet presAssocID="{3066B0D3-F43B-4E21-90A9-7F0A6CBDEF8A}" presName="accentRepeatNode" presStyleLbl="solidFgAcc1" presStyleIdx="3" presStyleCnt="4"/>
      <dgm:spPr/>
    </dgm:pt>
  </dgm:ptLst>
  <dgm:cxnLst>
    <dgm:cxn modelId="{A8C8CF39-2107-4646-8A7A-C68663C7760E}" type="presOf" srcId="{E44193C8-291F-4FCB-9F6B-B9AD77D600F0}" destId="{FBE3D156-E5F4-44F3-A6EC-A9A570A23B08}" srcOrd="0" destOrd="0" presId="urn:microsoft.com/office/officeart/2008/layout/VerticalCurvedList"/>
    <dgm:cxn modelId="{70E6BD13-57C6-4708-94AC-83E4E85391CA}" type="presOf" srcId="{4CAEAE3C-4655-4AFE-8D5B-AF164F94911B}" destId="{63A0F38F-B6F2-457F-833B-B3BCDD98E3B8}" srcOrd="0" destOrd="0" presId="urn:microsoft.com/office/officeart/2008/layout/VerticalCurvedList"/>
    <dgm:cxn modelId="{404AA17E-64D9-407C-9A31-5A7AA326062C}" type="presOf" srcId="{4ECF8B27-F60D-49F4-8EBE-B0551211F6BA}" destId="{8116C49C-0C9A-44E5-96C0-07623C1B79F4}" srcOrd="0" destOrd="0" presId="urn:microsoft.com/office/officeart/2008/layout/VerticalCurvedList"/>
    <dgm:cxn modelId="{74DD4C01-4747-4ECB-A2C4-24BEDFE0D222}" type="presOf" srcId="{3FA17524-ACDE-4C5D-8F4D-97AE19987EAB}" destId="{7B660385-B26C-4D2E-864A-BC06674D7A39}" srcOrd="0" destOrd="0" presId="urn:microsoft.com/office/officeart/2008/layout/VerticalCurvedList"/>
    <dgm:cxn modelId="{4404B810-F84C-4F38-AD3C-7BF7CD49F7BF}" srcId="{4ECF8B27-F60D-49F4-8EBE-B0551211F6BA}" destId="{3066B0D3-F43B-4E21-90A9-7F0A6CBDEF8A}" srcOrd="3" destOrd="0" parTransId="{A0A228D8-F49F-446A-9A0C-F657215B2797}" sibTransId="{CAD5DBD1-4677-4E32-A6C6-FE4CD31E240F}"/>
    <dgm:cxn modelId="{8F6DC668-BAAF-4E5E-8D6F-7EFC1FAE3963}" srcId="{4ECF8B27-F60D-49F4-8EBE-B0551211F6BA}" destId="{E44193C8-291F-4FCB-9F6B-B9AD77D600F0}" srcOrd="0" destOrd="0" parTransId="{E3506F10-5C4C-4E55-B0C0-4CCFBC369281}" sibTransId="{4CAEAE3C-4655-4AFE-8D5B-AF164F94911B}"/>
    <dgm:cxn modelId="{CBBCF493-B900-4E2C-B939-8EB5DB53C131}" srcId="{4ECF8B27-F60D-49F4-8EBE-B0551211F6BA}" destId="{745779BA-50B9-4FA3-BEB0-8D2DFBB686FC}" srcOrd="2" destOrd="0" parTransId="{08A67F10-1A3F-4B66-94D8-D04DE060C2AF}" sibTransId="{A951ED22-E2B4-46A0-A58D-4C4B85B528EF}"/>
    <dgm:cxn modelId="{C1CAB465-F000-46B2-8C47-FFA90ED8F934}" type="presOf" srcId="{3066B0D3-F43B-4E21-90A9-7F0A6CBDEF8A}" destId="{90D2C457-0834-4789-9C10-9A000F071875}" srcOrd="0" destOrd="0" presId="urn:microsoft.com/office/officeart/2008/layout/VerticalCurvedList"/>
    <dgm:cxn modelId="{10687720-B1BD-4AAA-B4CE-835B34195D15}" srcId="{4ECF8B27-F60D-49F4-8EBE-B0551211F6BA}" destId="{3FA17524-ACDE-4C5D-8F4D-97AE19987EAB}" srcOrd="1" destOrd="0" parTransId="{CD0DEAFD-9F2C-44D7-82AD-60DE140CE493}" sibTransId="{052ADD65-B871-4F6B-A9A9-14BB03A30E98}"/>
    <dgm:cxn modelId="{BF4B9D7A-CF72-4E79-8573-7B59A26B86A2}" type="presOf" srcId="{745779BA-50B9-4FA3-BEB0-8D2DFBB686FC}" destId="{EB41061A-EBD9-4759-8065-5481408E5D32}" srcOrd="0" destOrd="0" presId="urn:microsoft.com/office/officeart/2008/layout/VerticalCurvedList"/>
    <dgm:cxn modelId="{8E332B88-CAE6-4AF7-8DBA-5ADEADF1FB80}" type="presParOf" srcId="{8116C49C-0C9A-44E5-96C0-07623C1B79F4}" destId="{A279F89A-FEB8-4A3E-9CC3-D0F0D6D1E26E}" srcOrd="0" destOrd="0" presId="urn:microsoft.com/office/officeart/2008/layout/VerticalCurvedList"/>
    <dgm:cxn modelId="{595E1D93-309B-499F-A974-3CF1E377AA35}" type="presParOf" srcId="{A279F89A-FEB8-4A3E-9CC3-D0F0D6D1E26E}" destId="{85D92DB1-0F16-4984-9D64-5C115597B96B}" srcOrd="0" destOrd="0" presId="urn:microsoft.com/office/officeart/2008/layout/VerticalCurvedList"/>
    <dgm:cxn modelId="{C222778A-7C29-4566-A4BD-DD3A61DF510D}" type="presParOf" srcId="{85D92DB1-0F16-4984-9D64-5C115597B96B}" destId="{1DC0D971-0913-42D6-9536-476BCFC72710}" srcOrd="0" destOrd="0" presId="urn:microsoft.com/office/officeart/2008/layout/VerticalCurvedList"/>
    <dgm:cxn modelId="{D63E026E-A125-4A25-A2A8-CD8F076C65C2}" type="presParOf" srcId="{85D92DB1-0F16-4984-9D64-5C115597B96B}" destId="{63A0F38F-B6F2-457F-833B-B3BCDD98E3B8}" srcOrd="1" destOrd="0" presId="urn:microsoft.com/office/officeart/2008/layout/VerticalCurvedList"/>
    <dgm:cxn modelId="{A0660635-EC36-4F4F-9153-F96E70D3B7CF}" type="presParOf" srcId="{85D92DB1-0F16-4984-9D64-5C115597B96B}" destId="{C7D4CD86-D27E-483B-A80E-2FBBEE105BA3}" srcOrd="2" destOrd="0" presId="urn:microsoft.com/office/officeart/2008/layout/VerticalCurvedList"/>
    <dgm:cxn modelId="{F91E26DA-20A7-4445-A712-A6276D193EFD}" type="presParOf" srcId="{85D92DB1-0F16-4984-9D64-5C115597B96B}" destId="{4573CDD8-523F-43C4-87EA-04FB443FD768}" srcOrd="3" destOrd="0" presId="urn:microsoft.com/office/officeart/2008/layout/VerticalCurvedList"/>
    <dgm:cxn modelId="{F303B613-501C-49E9-8D2C-938A88367EB2}" type="presParOf" srcId="{A279F89A-FEB8-4A3E-9CC3-D0F0D6D1E26E}" destId="{FBE3D156-E5F4-44F3-A6EC-A9A570A23B08}" srcOrd="1" destOrd="0" presId="urn:microsoft.com/office/officeart/2008/layout/VerticalCurvedList"/>
    <dgm:cxn modelId="{0D8C85A9-6A42-4175-BD8A-E673248A8520}" type="presParOf" srcId="{A279F89A-FEB8-4A3E-9CC3-D0F0D6D1E26E}" destId="{03BA0A0A-1AF6-4B84-B9AC-D3BD8A09345A}" srcOrd="2" destOrd="0" presId="urn:microsoft.com/office/officeart/2008/layout/VerticalCurvedList"/>
    <dgm:cxn modelId="{A0ED5178-D6D5-4D6A-B81A-BDDAE71D3B35}" type="presParOf" srcId="{03BA0A0A-1AF6-4B84-B9AC-D3BD8A09345A}" destId="{63FA80CB-97DB-4E89-ADB4-7DC124D65397}" srcOrd="0" destOrd="0" presId="urn:microsoft.com/office/officeart/2008/layout/VerticalCurvedList"/>
    <dgm:cxn modelId="{35DF90BE-BE20-4E2E-A6DC-367F790921A9}" type="presParOf" srcId="{A279F89A-FEB8-4A3E-9CC3-D0F0D6D1E26E}" destId="{7B660385-B26C-4D2E-864A-BC06674D7A39}" srcOrd="3" destOrd="0" presId="urn:microsoft.com/office/officeart/2008/layout/VerticalCurvedList"/>
    <dgm:cxn modelId="{37BB4DF8-EF39-4B24-B4EB-138AFECEF5A6}" type="presParOf" srcId="{A279F89A-FEB8-4A3E-9CC3-D0F0D6D1E26E}" destId="{EA915CED-ECA2-45DD-9526-E57C7FAA655C}" srcOrd="4" destOrd="0" presId="urn:microsoft.com/office/officeart/2008/layout/VerticalCurvedList"/>
    <dgm:cxn modelId="{53D58C6A-CADE-4B39-9FB0-D516E7FA4E27}" type="presParOf" srcId="{EA915CED-ECA2-45DD-9526-E57C7FAA655C}" destId="{AF0B302A-E61E-4C4F-838F-AD048CD7FE81}" srcOrd="0" destOrd="0" presId="urn:microsoft.com/office/officeart/2008/layout/VerticalCurvedList"/>
    <dgm:cxn modelId="{B23CE6F7-5964-471A-B0D6-D017B9D705F1}" type="presParOf" srcId="{A279F89A-FEB8-4A3E-9CC3-D0F0D6D1E26E}" destId="{EB41061A-EBD9-4759-8065-5481408E5D32}" srcOrd="5" destOrd="0" presId="urn:microsoft.com/office/officeart/2008/layout/VerticalCurvedList"/>
    <dgm:cxn modelId="{B0636E09-9F77-49AC-8931-900129293BF0}" type="presParOf" srcId="{A279F89A-FEB8-4A3E-9CC3-D0F0D6D1E26E}" destId="{5FEEF899-5653-4369-9EF0-F2155B2609DF}" srcOrd="6" destOrd="0" presId="urn:microsoft.com/office/officeart/2008/layout/VerticalCurvedList"/>
    <dgm:cxn modelId="{F870A0E6-31FD-423A-91E7-A015B5A28E28}" type="presParOf" srcId="{5FEEF899-5653-4369-9EF0-F2155B2609DF}" destId="{EF4E7812-21E5-4F47-A6A5-9C096B103549}" srcOrd="0" destOrd="0" presId="urn:microsoft.com/office/officeart/2008/layout/VerticalCurvedList"/>
    <dgm:cxn modelId="{B31874C6-577A-4425-B5AE-5DDE271B898C}" type="presParOf" srcId="{A279F89A-FEB8-4A3E-9CC3-D0F0D6D1E26E}" destId="{90D2C457-0834-4789-9C10-9A000F071875}" srcOrd="7" destOrd="0" presId="urn:microsoft.com/office/officeart/2008/layout/VerticalCurvedList"/>
    <dgm:cxn modelId="{3638D13C-05C8-4B44-BEDE-83EFF3A51876}" type="presParOf" srcId="{A279F89A-FEB8-4A3E-9CC3-D0F0D6D1E26E}" destId="{45977861-54C5-4560-8468-4653991D4519}" srcOrd="8" destOrd="0" presId="urn:microsoft.com/office/officeart/2008/layout/VerticalCurvedList"/>
    <dgm:cxn modelId="{B5A69364-3E36-4409-BB6C-0016173DBCAE}" type="presParOf" srcId="{45977861-54C5-4560-8468-4653991D4519}" destId="{2949D7A0-4A63-4F05-B5FD-F0959759F2E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9ECA415-DDA9-4276-B9D3-B29ED26A40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DADAA6C-FF2C-48C6-A670-E0E49D3553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B731C3FB-9832-4B4A-B7C1-C52C8A2C2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D740-9C25-494E-BE5F-962A97535A51}" type="datetimeFigureOut">
              <a:rPr lang="es-MX" smtClean="0"/>
              <a:t>21/01/2021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6FDB9253-12E6-499C-8A4E-74A82CC92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FD25B31-3CFD-455E-885D-82E094CFD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18470-873C-47FF-A105-745CCEB2563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9422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8ED9CE6-2B8B-4780-B059-A99817747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EB17087A-958F-44EF-81EC-63D3E92BD9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299AC0A-B238-4887-B9E7-BE28F8072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D740-9C25-494E-BE5F-962A97535A51}" type="datetimeFigureOut">
              <a:rPr lang="es-MX" smtClean="0"/>
              <a:t>21/01/2021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A2210DF7-A013-4591-A5F5-210E7E3C0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8CB47B12-7B0D-4872-A88B-F7767C217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18470-873C-47FF-A105-745CCEB2563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479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8415AF31-A5FE-46F8-AB6A-CE4F38080F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2C386537-7584-47FC-8E72-6DAC014C96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457F153-ADA1-4603-A1A6-8C453F780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D740-9C25-494E-BE5F-962A97535A51}" type="datetimeFigureOut">
              <a:rPr lang="es-MX" smtClean="0"/>
              <a:t>21/01/2021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DE9E4E8C-D576-4A25-805B-537369F51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0B9DCC71-A7B3-457C-8763-3E0DD0F6E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18470-873C-47FF-A105-745CCEB2563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1710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CF48704-109C-452A-9897-778D54608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88FBDD6-02DB-4DE3-B9F8-532400555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C4B3788-EF17-4FB5-B74E-628EA652B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D740-9C25-494E-BE5F-962A97535A51}" type="datetimeFigureOut">
              <a:rPr lang="es-MX" smtClean="0"/>
              <a:t>21/01/2021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F2A956D4-8410-43FB-AFFB-E5C974612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D7627C9E-55C2-44F6-B6C8-56B5BD7DD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18470-873C-47FF-A105-745CCEB2563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04346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2890046-D829-4D99-8B9B-83EB1D8A8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2A8D3E88-569A-47B0-8D49-CAD7210A0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FA52E85-FB76-4CC1-AACA-D8A65D1EF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D740-9C25-494E-BE5F-962A97535A51}" type="datetimeFigureOut">
              <a:rPr lang="es-MX" smtClean="0"/>
              <a:t>21/01/2021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6232E54B-4A60-48C5-A151-A515DCAB5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5E76C91A-1353-4DB8-A06A-36A040B1D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18470-873C-47FF-A105-745CCEB2563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9370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EDA9AB9-6BF9-423D-BFDD-966D66999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E5C6E0A-4452-4DA0-850D-4A54BA411B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3568AD95-47B1-49C7-A508-40F53BB922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0928C5E8-CCCB-4925-936F-E1A7029C9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D740-9C25-494E-BE5F-962A97535A51}" type="datetimeFigureOut">
              <a:rPr lang="es-MX" smtClean="0"/>
              <a:t>21/01/2021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ABE4B1BB-2635-487C-81ED-6DE217619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214CFBB3-9967-4DFC-A6FD-19F5C60B4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18470-873C-47FF-A105-745CCEB2563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2974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9BB3150-86A7-48FE-B996-B53198FED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9E88BF55-B645-4A5C-A152-2BFB6C178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3E6A77E4-8133-484F-AEDC-62740F0F2C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50BFDA2C-B442-460C-9DB9-A2D2E907DD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8CD105A5-24DD-4734-AE4A-72A7A39D26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8013B98A-9791-4CB2-BF2F-AA6CE03DD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D740-9C25-494E-BE5F-962A97535A51}" type="datetimeFigureOut">
              <a:rPr lang="es-MX" smtClean="0"/>
              <a:t>21/01/2021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BC7C01E0-8509-4E71-BAF5-0F4704286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AE2F9530-26BF-423D-B922-CDF55264D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18470-873C-47FF-A105-745CCEB2563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1064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992AE96-5014-47DA-ADDD-1CB93EF77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A3797AB1-B527-49C3-A604-E8C374CDF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D740-9C25-494E-BE5F-962A97535A51}" type="datetimeFigureOut">
              <a:rPr lang="es-MX" smtClean="0"/>
              <a:t>21/01/2021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943D6864-FF9B-4203-A2CA-EB33C98D9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D54A06A1-FCCE-4A81-BE5B-95F0BF223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18470-873C-47FF-A105-745CCEB2563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9197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FE3E4DA9-EEAE-4480-808A-50352E550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D740-9C25-494E-BE5F-962A97535A51}" type="datetimeFigureOut">
              <a:rPr lang="es-MX" smtClean="0"/>
              <a:t>21/01/2021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FCAD46D4-A8D5-475D-A70F-1D8AFB44A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0ACFD8DB-C9FD-4F21-B09B-1DBC966BB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18470-873C-47FF-A105-745CCEB2563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3800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D70753B-66FF-44B1-A256-F7FA08972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6E47B2CD-45B2-4159-A503-B1863FA97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0CCB97CB-A2A3-459F-BF67-6B1B08905C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B7D2CD29-0815-41F4-94DC-BE4F17D60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D740-9C25-494E-BE5F-962A97535A51}" type="datetimeFigureOut">
              <a:rPr lang="es-MX" smtClean="0"/>
              <a:t>21/01/2021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B6CA1A11-E76F-43D8-9E2E-ACCB0D673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4D8AA228-BDBE-4406-BE88-04A0C4061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18470-873C-47FF-A105-745CCEB2563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3895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F3A5565-D46D-4E24-B98E-D7E40E6DF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6DB2EA23-5CF7-45C6-AF5B-C58832B48E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54670ADD-3572-4F91-A335-47E8F6B968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51DB64F3-47F1-47DC-B424-899217872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D740-9C25-494E-BE5F-962A97535A51}" type="datetimeFigureOut">
              <a:rPr lang="es-MX" smtClean="0"/>
              <a:t>21/01/2021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FFD628DA-9803-486E-8650-48C2EA026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BB6C3C24-2986-446C-B26B-E6E37EBDD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18470-873C-47FF-A105-745CCEB2563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9336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500B69B8-68D8-4724-8CC8-2FFEE6F89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9BEDCA9F-54F6-48D1-990F-649C622FC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0322570-2167-4B5B-A692-546C475E6A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1D740-9C25-494E-BE5F-962A97535A51}" type="datetimeFigureOut">
              <a:rPr lang="es-MX" smtClean="0"/>
              <a:t>21/01/2021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721346BA-1B72-49BC-BA32-CB2028DDB3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E0490794-AD61-474E-98DD-D4C1AF195B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18470-873C-47FF-A105-745CCEB2563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5976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81875" y="190733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MX" sz="3100" b="1" dirty="0"/>
              <a:t>Especialización en Métodos Estadísticos</a:t>
            </a:r>
            <a:r>
              <a:rPr lang="es-MX" sz="1600" dirty="0"/>
              <a:t/>
            </a:r>
            <a:br>
              <a:rPr lang="es-MX" sz="1600" dirty="0"/>
            </a:br>
            <a:r>
              <a:rPr lang="es-MX" sz="1600" dirty="0"/>
              <a:t/>
            </a:r>
            <a:br>
              <a:rPr lang="es-MX" sz="1600" dirty="0"/>
            </a:br>
            <a:r>
              <a:rPr lang="es-MX" sz="1600" dirty="0"/>
              <a:t/>
            </a:r>
            <a:br>
              <a:rPr lang="es-MX" sz="1600" dirty="0"/>
            </a:br>
            <a:r>
              <a:rPr lang="es-MX" sz="1600" dirty="0"/>
              <a:t/>
            </a:r>
            <a:br>
              <a:rPr lang="es-MX" sz="1600" dirty="0"/>
            </a:br>
            <a:r>
              <a:rPr lang="es-MX" sz="1600" dirty="0"/>
              <a:t/>
            </a:r>
            <a:br>
              <a:rPr lang="es-MX" sz="1600" dirty="0"/>
            </a:br>
            <a:r>
              <a:rPr lang="es-MX" sz="3600" dirty="0"/>
              <a:t>”Predicción de casos y  mortalidad por diabetes, cambios alimentarios para la reducción del impacto”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323505" y="4289840"/>
            <a:ext cx="6400800" cy="2232248"/>
          </a:xfrm>
        </p:spPr>
        <p:txBody>
          <a:bodyPr>
            <a:normAutofit fontScale="25000" lnSpcReduction="20000"/>
          </a:bodyPr>
          <a:lstStyle/>
          <a:p>
            <a:endParaRPr lang="es-MX" sz="11200" dirty="0"/>
          </a:p>
          <a:p>
            <a:r>
              <a:rPr lang="es-MX" sz="11200" dirty="0"/>
              <a:t>Presenta</a:t>
            </a:r>
          </a:p>
          <a:p>
            <a:r>
              <a:rPr lang="es-MX" sz="11200" dirty="0"/>
              <a:t>MCS Keila Raquel Medina Aguilar</a:t>
            </a:r>
          </a:p>
          <a:p>
            <a:endParaRPr lang="es-MX" sz="7400" dirty="0"/>
          </a:p>
          <a:p>
            <a:r>
              <a:rPr lang="es-MX" sz="7400" dirty="0"/>
              <a:t>Directora</a:t>
            </a:r>
          </a:p>
          <a:p>
            <a:r>
              <a:rPr lang="es-MX" sz="7400" dirty="0"/>
              <a:t>Mtra. Yesenia Zavaleta</a:t>
            </a:r>
            <a:endParaRPr lang="es-MX" sz="112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6C328580-754F-4124-884D-64EF37AA98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21" y="106889"/>
            <a:ext cx="2776354" cy="2407711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407A1B00-3A08-41E7-B4A6-6F0A3E548593}"/>
              </a:ext>
            </a:extLst>
          </p:cNvPr>
          <p:cNvSpPr txBox="1"/>
          <p:nvPr/>
        </p:nvSpPr>
        <p:spPr>
          <a:xfrm>
            <a:off x="4455408" y="3920508"/>
            <a:ext cx="4136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Avances en el proyecto de investigación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619511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Obtención de datos y metodología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875843" cy="4351338"/>
          </a:xfrm>
          <a:ln w="28575">
            <a:solidFill>
              <a:srgbClr val="7030A0"/>
            </a:solidFill>
          </a:ln>
        </p:spPr>
        <p:txBody>
          <a:bodyPr>
            <a:normAutofit/>
          </a:bodyPr>
          <a:lstStyle/>
          <a:p>
            <a:r>
              <a:rPr lang="es-MX" dirty="0"/>
              <a:t>Balances de alimentos de la PAHO.</a:t>
            </a:r>
          </a:p>
          <a:p>
            <a:endParaRPr lang="es-MX" dirty="0"/>
          </a:p>
          <a:p>
            <a:r>
              <a:rPr lang="es-MX" dirty="0"/>
              <a:t>Defunciones por causas INEGI.</a:t>
            </a:r>
          </a:p>
          <a:p>
            <a:endParaRPr lang="es-MX" dirty="0"/>
          </a:p>
          <a:p>
            <a:r>
              <a:rPr lang="es-MX" dirty="0"/>
              <a:t>Casos nuevos: anuario de epidemiología SSA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C4985998-199B-4194-B611-9A68A4EE0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5883" y="1825625"/>
            <a:ext cx="6337917" cy="4351338"/>
          </a:xfr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just"/>
            <a:r>
              <a:rPr lang="es-MX" dirty="0"/>
              <a:t>Análisis descriptivos, de correlación y de reducción de riesgos para mortalidad y morbilidad por cambios en los patrones de consumo con modelos dinámicos estadísticos.</a:t>
            </a:r>
          </a:p>
          <a:p>
            <a:pPr algn="just"/>
            <a:endParaRPr lang="es-MX" dirty="0"/>
          </a:p>
          <a:p>
            <a:pPr algn="just"/>
            <a:r>
              <a:rPr lang="es-MX" dirty="0"/>
              <a:t>Software estadístico R. un valor de </a:t>
            </a:r>
            <a:r>
              <a:rPr lang="es-MX" i="1" dirty="0"/>
              <a:t>p </a:t>
            </a:r>
            <a:r>
              <a:rPr lang="es-MX" dirty="0"/>
              <a:t>&lt;0.05 se considerará estadísticamente significativo.</a:t>
            </a:r>
          </a:p>
        </p:txBody>
      </p:sp>
    </p:spTree>
    <p:extLst>
      <p:ext uri="{BB962C8B-B14F-4D97-AF65-F5344CB8AC3E}">
        <p14:creationId xmlns:p14="http://schemas.microsoft.com/office/powerpoint/2010/main" val="1024914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xmlns="" id="{904B9205-3D35-4078-926F-B04216D3D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435"/>
            <a:ext cx="10515600" cy="1325563"/>
          </a:xfrm>
        </p:spPr>
        <p:txBody>
          <a:bodyPr/>
          <a:lstStyle/>
          <a:p>
            <a:r>
              <a:rPr lang="es-ES" dirty="0"/>
              <a:t>Base de datos</a:t>
            </a:r>
            <a:endParaRPr lang="es-MX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C76F2869-C9FC-4F3C-80FB-8DDF2B183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7353"/>
            <a:ext cx="10515600" cy="435133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s-ES" b="1" dirty="0">
                <a:solidFill>
                  <a:schemeClr val="tx2">
                    <a:lumMod val="50000"/>
                  </a:schemeClr>
                </a:solidFill>
              </a:rPr>
              <a:t>18 casos (2000-2017) y 32 variables.</a:t>
            </a:r>
          </a:p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r>
              <a:rPr lang="es-MX" dirty="0"/>
              <a:t>Variables:</a:t>
            </a:r>
          </a:p>
          <a:p>
            <a:pPr algn="just"/>
            <a:r>
              <a:rPr lang="es-MX" dirty="0"/>
              <a:t>Año: nominal</a:t>
            </a:r>
          </a:p>
          <a:p>
            <a:pPr algn="just"/>
            <a:endParaRPr lang="es-MX" dirty="0"/>
          </a:p>
          <a:p>
            <a:pPr algn="just"/>
            <a:r>
              <a:rPr lang="es-MX" dirty="0"/>
              <a:t>Población total anual, tasa de incidencia y mortalidad por cada 100,000 habitantes: cuantitativas de razón.</a:t>
            </a:r>
          </a:p>
          <a:p>
            <a:pPr algn="just"/>
            <a:endParaRPr lang="es-MX" dirty="0"/>
          </a:p>
          <a:p>
            <a:pPr algn="just"/>
            <a:r>
              <a:rPr lang="es-MX" dirty="0"/>
              <a:t>Gramos de lípidos por grupo de alimento, gramos totales de lípidos: cuantitativas de razón.</a:t>
            </a:r>
          </a:p>
          <a:p>
            <a:pPr algn="just"/>
            <a:endParaRPr lang="es-MX" dirty="0"/>
          </a:p>
          <a:p>
            <a:pPr algn="just"/>
            <a:r>
              <a:rPr lang="es-MX" dirty="0"/>
              <a:t>Kilocalorías por grupo de alimento, por consumo total, por macronutriente</a:t>
            </a:r>
            <a:r>
              <a:rPr lang="es-MX" sz="2200" dirty="0"/>
              <a:t>*</a:t>
            </a:r>
            <a:r>
              <a:rPr lang="es-MX" dirty="0"/>
              <a:t>: cuantitativas de razón.</a:t>
            </a:r>
          </a:p>
          <a:p>
            <a:pPr algn="just"/>
            <a:endParaRPr lang="es-MX" dirty="0"/>
          </a:p>
          <a:p>
            <a:pPr algn="just"/>
            <a:r>
              <a:rPr lang="es-MX" dirty="0"/>
              <a:t>Porcentaje de macronutrientes</a:t>
            </a:r>
            <a:r>
              <a:rPr lang="es-MX" sz="2200" dirty="0"/>
              <a:t>*</a:t>
            </a:r>
            <a:r>
              <a:rPr lang="es-MX" dirty="0"/>
              <a:t>: cuantitativas de razón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B12A5ADB-12DC-49DA-AFE4-45AFD9E4432B}"/>
              </a:ext>
            </a:extLst>
          </p:cNvPr>
          <p:cNvSpPr txBox="1"/>
          <p:nvPr/>
        </p:nvSpPr>
        <p:spPr>
          <a:xfrm>
            <a:off x="73981" y="6119336"/>
            <a:ext cx="121180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400" dirty="0"/>
              <a:t>*Macronutrientes/macronutrimentos: lípidos, proteínas y carbohidratos.</a:t>
            </a:r>
          </a:p>
          <a:p>
            <a:pPr algn="just"/>
            <a:r>
              <a:rPr lang="es-ES" sz="1400" dirty="0"/>
              <a:t>Grupos de alimentos: verduras, frutas, cereales y tubérculos, leguminosas, alimentos de origen animal, leches, grasas, azúcares, libres de energía, bebidas alcohólicas, otros (procesados).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2219687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AD206E47-0175-4A80-B763-F7E3ECC83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183" y="2766218"/>
            <a:ext cx="10515600" cy="1325563"/>
          </a:xfrm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s-ES" dirty="0"/>
              <a:t>Resultados preliminares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629056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xmlns="" id="{B2932901-604D-4B66-B7C7-74AFCAE834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099866"/>
              </p:ext>
            </p:extLst>
          </p:nvPr>
        </p:nvGraphicFramePr>
        <p:xfrm>
          <a:off x="3844031" y="358020"/>
          <a:ext cx="7219865" cy="6141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50100">
                  <a:extLst>
                    <a:ext uri="{9D8B030D-6E8A-4147-A177-3AD203B41FA5}">
                      <a16:colId xmlns:a16="http://schemas.microsoft.com/office/drawing/2014/main" xmlns="" val="441773267"/>
                    </a:ext>
                  </a:extLst>
                </a:gridCol>
                <a:gridCol w="1518454">
                  <a:extLst>
                    <a:ext uri="{9D8B030D-6E8A-4147-A177-3AD203B41FA5}">
                      <a16:colId xmlns:a16="http://schemas.microsoft.com/office/drawing/2014/main" xmlns="" val="254562142"/>
                    </a:ext>
                  </a:extLst>
                </a:gridCol>
                <a:gridCol w="1851311">
                  <a:extLst>
                    <a:ext uri="{9D8B030D-6E8A-4147-A177-3AD203B41FA5}">
                      <a16:colId xmlns:a16="http://schemas.microsoft.com/office/drawing/2014/main" xmlns="" val="4286700102"/>
                    </a:ext>
                  </a:extLst>
                </a:gridCol>
              </a:tblGrid>
              <a:tr h="5167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800">
                          <a:effectLst/>
                        </a:rPr>
                        <a:t>Variable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800">
                          <a:effectLst/>
                        </a:rPr>
                        <a:t>Media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800" dirty="0">
                          <a:effectLst/>
                        </a:rPr>
                        <a:t>Desviación estándar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/>
                </a:tc>
                <a:extLst>
                  <a:ext uri="{0D108BD9-81ED-4DB2-BD59-A6C34878D82A}">
                    <a16:rowId xmlns:a16="http://schemas.microsoft.com/office/drawing/2014/main" xmlns="" val="3070939155"/>
                  </a:ext>
                </a:extLst>
              </a:tr>
              <a:tr h="2519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Tasa de incidencia por cada 100,000 habitantes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387.44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39.31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extLst>
                  <a:ext uri="{0D108BD9-81ED-4DB2-BD59-A6C34878D82A}">
                    <a16:rowId xmlns:a16="http://schemas.microsoft.com/office/drawing/2014/main" xmlns="" val="2959587751"/>
                  </a:ext>
                </a:extLst>
              </a:tr>
              <a:tr h="2519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Tasa de mortalidad por cada 100,000 habitantes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65.74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12.12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extLst>
                  <a:ext uri="{0D108BD9-81ED-4DB2-BD59-A6C34878D82A}">
                    <a16:rowId xmlns:a16="http://schemas.microsoft.com/office/drawing/2014/main" xmlns="" val="1055542260"/>
                  </a:ext>
                </a:extLst>
              </a:tr>
              <a:tr h="2638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Kcals en verduras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94.06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7.98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extLst>
                  <a:ext uri="{0D108BD9-81ED-4DB2-BD59-A6C34878D82A}">
                    <a16:rowId xmlns:a16="http://schemas.microsoft.com/office/drawing/2014/main" xmlns="" val="580822423"/>
                  </a:ext>
                </a:extLst>
              </a:tr>
              <a:tr h="2519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Kcals en frutas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107.33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4.99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extLst>
                  <a:ext uri="{0D108BD9-81ED-4DB2-BD59-A6C34878D82A}">
                    <a16:rowId xmlns:a16="http://schemas.microsoft.com/office/drawing/2014/main" xmlns="" val="1406759557"/>
                  </a:ext>
                </a:extLst>
              </a:tr>
              <a:tr h="2519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Kcals en cereales y tubérculos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1444.5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42.62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extLst>
                  <a:ext uri="{0D108BD9-81ED-4DB2-BD59-A6C34878D82A}">
                    <a16:rowId xmlns:a16="http://schemas.microsoft.com/office/drawing/2014/main" xmlns="" val="901637042"/>
                  </a:ext>
                </a:extLst>
              </a:tr>
              <a:tr h="2519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Kcals en leguminosas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109.33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9.36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extLst>
                  <a:ext uri="{0D108BD9-81ED-4DB2-BD59-A6C34878D82A}">
                    <a16:rowId xmlns:a16="http://schemas.microsoft.com/office/drawing/2014/main" xmlns="" val="1976384829"/>
                  </a:ext>
                </a:extLst>
              </a:tr>
              <a:tr h="2519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Gr de lípidos en alimentos de origen animal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29.06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2.49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extLst>
                  <a:ext uri="{0D108BD9-81ED-4DB2-BD59-A6C34878D82A}">
                    <a16:rowId xmlns:a16="http://schemas.microsoft.com/office/drawing/2014/main" xmlns="" val="1694415200"/>
                  </a:ext>
                </a:extLst>
              </a:tr>
              <a:tr h="2519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Kcals en alimentos de origen animal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413.5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32.67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extLst>
                  <a:ext uri="{0D108BD9-81ED-4DB2-BD59-A6C34878D82A}">
                    <a16:rowId xmlns:a16="http://schemas.microsoft.com/office/drawing/2014/main" xmlns="" val="1516447298"/>
                  </a:ext>
                </a:extLst>
              </a:tr>
              <a:tr h="2519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Kcals en leche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164.28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4.46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extLst>
                  <a:ext uri="{0D108BD9-81ED-4DB2-BD59-A6C34878D82A}">
                    <a16:rowId xmlns:a16="http://schemas.microsoft.com/office/drawing/2014/main" xmlns="" val="3453253282"/>
                  </a:ext>
                </a:extLst>
              </a:tr>
              <a:tr h="2519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Gr de lípidos en grasas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39.94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2.64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extLst>
                  <a:ext uri="{0D108BD9-81ED-4DB2-BD59-A6C34878D82A}">
                    <a16:rowId xmlns:a16="http://schemas.microsoft.com/office/drawing/2014/main" xmlns="" val="2429103114"/>
                  </a:ext>
                </a:extLst>
              </a:tr>
              <a:tr h="2519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Kcals en grasa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363.06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23.42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extLst>
                  <a:ext uri="{0D108BD9-81ED-4DB2-BD59-A6C34878D82A}">
                    <a16:rowId xmlns:a16="http://schemas.microsoft.com/office/drawing/2014/main" xmlns="" val="116875858"/>
                  </a:ext>
                </a:extLst>
              </a:tr>
              <a:tr h="2519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Kcals en azúcares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469.17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12.29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extLst>
                  <a:ext uri="{0D108BD9-81ED-4DB2-BD59-A6C34878D82A}">
                    <a16:rowId xmlns:a16="http://schemas.microsoft.com/office/drawing/2014/main" xmlns="" val="1838072667"/>
                  </a:ext>
                </a:extLst>
              </a:tr>
              <a:tr h="2519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Kcals en libres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7.22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1.35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extLst>
                  <a:ext uri="{0D108BD9-81ED-4DB2-BD59-A6C34878D82A}">
                    <a16:rowId xmlns:a16="http://schemas.microsoft.com/office/drawing/2014/main" xmlns="" val="820110137"/>
                  </a:ext>
                </a:extLst>
              </a:tr>
              <a:tr h="2519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Kcals en alcohol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58.17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6.94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extLst>
                  <a:ext uri="{0D108BD9-81ED-4DB2-BD59-A6C34878D82A}">
                    <a16:rowId xmlns:a16="http://schemas.microsoft.com/office/drawing/2014/main" xmlns="" val="2729249108"/>
                  </a:ext>
                </a:extLst>
              </a:tr>
              <a:tr h="2519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Gr de lípidos en otros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0.22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0.15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extLst>
                  <a:ext uri="{0D108BD9-81ED-4DB2-BD59-A6C34878D82A}">
                    <a16:rowId xmlns:a16="http://schemas.microsoft.com/office/drawing/2014/main" xmlns="" val="2904772609"/>
                  </a:ext>
                </a:extLst>
              </a:tr>
              <a:tr h="2519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Kcals en otros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4.67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2.33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extLst>
                  <a:ext uri="{0D108BD9-81ED-4DB2-BD59-A6C34878D82A}">
                    <a16:rowId xmlns:a16="http://schemas.microsoft.com/office/drawing/2014/main" xmlns="" val="1730388460"/>
                  </a:ext>
                </a:extLst>
              </a:tr>
              <a:tr h="2519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Kcals en lípidos totales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857.31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48.37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extLst>
                  <a:ext uri="{0D108BD9-81ED-4DB2-BD59-A6C34878D82A}">
                    <a16:rowId xmlns:a16="http://schemas.microsoft.com/office/drawing/2014/main" xmlns="" val="3364528516"/>
                  </a:ext>
                </a:extLst>
              </a:tr>
              <a:tr h="2519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Kcals en proteínas totales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353.93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9.79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extLst>
                  <a:ext uri="{0D108BD9-81ED-4DB2-BD59-A6C34878D82A}">
                    <a16:rowId xmlns:a16="http://schemas.microsoft.com/office/drawing/2014/main" xmlns="" val="2761768851"/>
                  </a:ext>
                </a:extLst>
              </a:tr>
              <a:tr h="2519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Kcals en carbohidratos totales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2024.03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48.51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extLst>
                  <a:ext uri="{0D108BD9-81ED-4DB2-BD59-A6C34878D82A}">
                    <a16:rowId xmlns:a16="http://schemas.microsoft.com/office/drawing/2014/main" xmlns="" val="1601703201"/>
                  </a:ext>
                </a:extLst>
              </a:tr>
              <a:tr h="2519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Kcals totales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3235.28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86.04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69" marR="56369" marT="0" marB="0" anchor="ctr"/>
                </a:tc>
                <a:extLst>
                  <a:ext uri="{0D108BD9-81ED-4DB2-BD59-A6C34878D82A}">
                    <a16:rowId xmlns:a16="http://schemas.microsoft.com/office/drawing/2014/main" xmlns="" val="2909146199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30BE38A9-0BF7-445A-ADD3-6234C040A467}"/>
              </a:ext>
            </a:extLst>
          </p:cNvPr>
          <p:cNvSpPr txBox="1"/>
          <p:nvPr/>
        </p:nvSpPr>
        <p:spPr>
          <a:xfrm>
            <a:off x="721311" y="927950"/>
            <a:ext cx="2776491" cy="16555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</a:pPr>
            <a: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Tabla 1. Medias y desviaciones estándar de las variables de estudio.</a:t>
            </a:r>
            <a:endParaRPr 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13A4DDB9-A8B0-4F03-9D05-CFC2CD72E2B4}"/>
              </a:ext>
            </a:extLst>
          </p:cNvPr>
          <p:cNvSpPr txBox="1"/>
          <p:nvPr/>
        </p:nvSpPr>
        <p:spPr>
          <a:xfrm>
            <a:off x="579268" y="4859179"/>
            <a:ext cx="2776491" cy="1070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Gr: gramos. Kcals: Kilocalorías.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 elaboración propia</a:t>
            </a:r>
            <a:endParaRPr 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104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xmlns="" id="{510C51BB-A1E5-4D65-BA2B-8A69EA3487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971517"/>
              </p:ext>
            </p:extLst>
          </p:nvPr>
        </p:nvGraphicFramePr>
        <p:xfrm>
          <a:off x="4367814" y="438291"/>
          <a:ext cx="5889360" cy="61933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12196">
                  <a:extLst>
                    <a:ext uri="{9D8B030D-6E8A-4147-A177-3AD203B41FA5}">
                      <a16:colId xmlns:a16="http://schemas.microsoft.com/office/drawing/2014/main" xmlns="" val="3810965533"/>
                    </a:ext>
                  </a:extLst>
                </a:gridCol>
                <a:gridCol w="1323572">
                  <a:extLst>
                    <a:ext uri="{9D8B030D-6E8A-4147-A177-3AD203B41FA5}">
                      <a16:colId xmlns:a16="http://schemas.microsoft.com/office/drawing/2014/main" xmlns="" val="2542785017"/>
                    </a:ext>
                  </a:extLst>
                </a:gridCol>
                <a:gridCol w="1353592">
                  <a:extLst>
                    <a:ext uri="{9D8B030D-6E8A-4147-A177-3AD203B41FA5}">
                      <a16:colId xmlns:a16="http://schemas.microsoft.com/office/drawing/2014/main" xmlns="" val="2276354826"/>
                    </a:ext>
                  </a:extLst>
                </a:gridCol>
              </a:tblGrid>
              <a:tr h="5455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Variable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Tasa de incidencia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Tasa de mortalidad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46730155"/>
                  </a:ext>
                </a:extLst>
              </a:tr>
              <a:tr h="266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Gr de lípidos en leguminosas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-0.369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highlight>
                            <a:srgbClr val="FFFF00"/>
                          </a:highlight>
                        </a:rPr>
                        <a:t>-0.704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32159467"/>
                  </a:ext>
                </a:extLst>
              </a:tr>
              <a:tr h="266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Kcals en leguminosas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-0.298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  <a:highlight>
                            <a:srgbClr val="FFFF00"/>
                          </a:highlight>
                        </a:rPr>
                        <a:t>-0.635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58594672"/>
                  </a:ext>
                </a:extLst>
              </a:tr>
              <a:tr h="545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Gr de lípidos en alimentos de origen animal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  <a:highlight>
                            <a:srgbClr val="FFFF00"/>
                          </a:highlight>
                        </a:rPr>
                        <a:t>0.633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  <a:highlight>
                            <a:srgbClr val="FFFF00"/>
                          </a:highlight>
                        </a:rPr>
                        <a:t>0.991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3717832"/>
                  </a:ext>
                </a:extLst>
              </a:tr>
              <a:tr h="545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Kcals en alimentos de origen animal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  <a:highlight>
                            <a:srgbClr val="FFFF00"/>
                          </a:highlight>
                        </a:rPr>
                        <a:t>0.606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  <a:highlight>
                            <a:srgbClr val="FFFF00"/>
                          </a:highlight>
                        </a:rPr>
                        <a:t>0.983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73393923"/>
                  </a:ext>
                </a:extLst>
              </a:tr>
              <a:tr h="266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Kcals en leche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0.158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highlight>
                            <a:srgbClr val="FFFF00"/>
                          </a:highlight>
                        </a:rPr>
                        <a:t>0.675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46626659"/>
                  </a:ext>
                </a:extLst>
              </a:tr>
              <a:tr h="266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Gr de lípidos en grasas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  <a:highlight>
                            <a:srgbClr val="FFFF00"/>
                          </a:highlight>
                        </a:rPr>
                        <a:t>0.583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  <a:highlight>
                            <a:srgbClr val="FFFF00"/>
                          </a:highlight>
                        </a:rPr>
                        <a:t>0.908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43996867"/>
                  </a:ext>
                </a:extLst>
              </a:tr>
              <a:tr h="266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Kcals en grasa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  <a:highlight>
                            <a:srgbClr val="FFFF00"/>
                          </a:highlight>
                        </a:rPr>
                        <a:t>0.553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  <a:highlight>
                            <a:srgbClr val="FFFF00"/>
                          </a:highlight>
                        </a:rPr>
                        <a:t>0.884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34279881"/>
                  </a:ext>
                </a:extLst>
              </a:tr>
              <a:tr h="266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Kcals en azúcares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-0.343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  <a:highlight>
                            <a:srgbClr val="FFFF00"/>
                          </a:highlight>
                        </a:rPr>
                        <a:t>-0.552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65259451"/>
                  </a:ext>
                </a:extLst>
              </a:tr>
              <a:tr h="545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Gr de lípidos en alimentos libres de energía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0.409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  <a:highlight>
                            <a:srgbClr val="FFFF00"/>
                          </a:highlight>
                        </a:rPr>
                        <a:t>0.690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367416931"/>
                  </a:ext>
                </a:extLst>
              </a:tr>
              <a:tr h="545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Kcals en alimentos libres de energía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0.304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  <a:highlight>
                            <a:srgbClr val="FFFF00"/>
                          </a:highlight>
                        </a:rPr>
                        <a:t>0.560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046203700"/>
                  </a:ext>
                </a:extLst>
              </a:tr>
              <a:tr h="266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Kcals en bebidas alcohólicas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0.338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  <a:highlight>
                            <a:srgbClr val="FFFF00"/>
                          </a:highlight>
                        </a:rPr>
                        <a:t>0.771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90999232"/>
                  </a:ext>
                </a:extLst>
              </a:tr>
              <a:tr h="266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Kcals en otros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  <a:highlight>
                            <a:srgbClr val="FFFF00"/>
                          </a:highlight>
                        </a:rPr>
                        <a:t>-0.568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highlight>
                            <a:srgbClr val="FFFF00"/>
                          </a:highlight>
                        </a:rPr>
                        <a:t>-0.520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076504759"/>
                  </a:ext>
                </a:extLst>
              </a:tr>
              <a:tr h="266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Gr de lípidos totales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highlight>
                            <a:srgbClr val="FFFF00"/>
                          </a:highlight>
                        </a:rPr>
                        <a:t>0.537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  <a:highlight>
                            <a:srgbClr val="FFFF00"/>
                          </a:highlight>
                        </a:rPr>
                        <a:t>0.951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2357379"/>
                  </a:ext>
                </a:extLst>
              </a:tr>
              <a:tr h="266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Kcals en lípidos totales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highlight>
                            <a:srgbClr val="FFFF00"/>
                          </a:highlight>
                        </a:rPr>
                        <a:t>0.537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  <a:highlight>
                            <a:srgbClr val="FFFF00"/>
                          </a:highlight>
                        </a:rPr>
                        <a:t>0.951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09166693"/>
                  </a:ext>
                </a:extLst>
              </a:tr>
              <a:tr h="266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Kcals en proteínas totales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0.165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  <a:highlight>
                            <a:srgbClr val="FFFF00"/>
                          </a:highlight>
                        </a:rPr>
                        <a:t>0.723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368083207"/>
                  </a:ext>
                </a:extLst>
              </a:tr>
              <a:tr h="266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Kcals en carbohidratos totales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-0.406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0.036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6876975"/>
                  </a:ext>
                </a:extLst>
              </a:tr>
              <a:tr h="266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Kcals totales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0.091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highlight>
                            <a:srgbClr val="FFFF00"/>
                          </a:highlight>
                        </a:rPr>
                        <a:t>0.638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11961734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42D876B9-904A-47E8-99B6-2473AC9A102D}"/>
              </a:ext>
            </a:extLst>
          </p:cNvPr>
          <p:cNvSpPr txBox="1"/>
          <p:nvPr/>
        </p:nvSpPr>
        <p:spPr>
          <a:xfrm>
            <a:off x="82119" y="755473"/>
            <a:ext cx="428569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Tabla 2. Correlaciones entre las variables alimentarias y las tasas de incidencia y mortalidad.</a:t>
            </a:r>
            <a:endParaRPr lang="es-MX" sz="24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995555AC-A20E-45D6-9B37-9CD52EA8C025}"/>
              </a:ext>
            </a:extLst>
          </p:cNvPr>
          <p:cNvSpPr txBox="1"/>
          <p:nvPr/>
        </p:nvSpPr>
        <p:spPr>
          <a:xfrm>
            <a:off x="224161" y="4514945"/>
            <a:ext cx="3078332" cy="7745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Gr: gramos. Kcals: Kilocalorías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 elaboración propia.</a:t>
            </a:r>
            <a:endParaRPr 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D6626DFF-8BAB-4631-BFC1-E739EDD4E5EC}"/>
              </a:ext>
            </a:extLst>
          </p:cNvPr>
          <p:cNvSpPr txBox="1"/>
          <p:nvPr/>
        </p:nvSpPr>
        <p:spPr>
          <a:xfrm>
            <a:off x="10257174" y="1792327"/>
            <a:ext cx="191707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200" dirty="0" err="1">
                <a:solidFill>
                  <a:srgbClr val="00B050"/>
                </a:solidFill>
              </a:rPr>
              <a:t>Reeds</a:t>
            </a:r>
            <a:r>
              <a:rPr lang="es-MX" sz="1200" dirty="0">
                <a:solidFill>
                  <a:srgbClr val="00B050"/>
                </a:solidFill>
              </a:rPr>
              <a:t> </a:t>
            </a:r>
            <a:r>
              <a:rPr lang="es-MX" sz="1200" i="0" dirty="0">
                <a:solidFill>
                  <a:srgbClr val="00B050"/>
                </a:solidFill>
              </a:rPr>
              <a:t>et al. </a:t>
            </a:r>
            <a:r>
              <a:rPr lang="es-MX" sz="1200" dirty="0">
                <a:solidFill>
                  <a:srgbClr val="00B050"/>
                </a:solidFill>
              </a:rPr>
              <a:t>2016</a:t>
            </a:r>
          </a:p>
          <a:p>
            <a:r>
              <a:rPr lang="es-MX" sz="1200" dirty="0" err="1">
                <a:solidFill>
                  <a:srgbClr val="00B050"/>
                </a:solidFill>
              </a:rPr>
              <a:t>Schwingshackl</a:t>
            </a:r>
            <a:r>
              <a:rPr lang="es-MX" sz="1200" dirty="0">
                <a:solidFill>
                  <a:srgbClr val="00B050"/>
                </a:solidFill>
              </a:rPr>
              <a:t> et al. 2017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20C5404D-0D06-409D-8EAC-10E3E250929C}"/>
              </a:ext>
            </a:extLst>
          </p:cNvPr>
          <p:cNvSpPr txBox="1"/>
          <p:nvPr/>
        </p:nvSpPr>
        <p:spPr>
          <a:xfrm>
            <a:off x="10257174" y="3021434"/>
            <a:ext cx="1833226" cy="2762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dirty="0" err="1">
                <a:solidFill>
                  <a:srgbClr val="00B050"/>
                </a:solidFill>
              </a:rPr>
              <a:t>Schwingshackl</a:t>
            </a:r>
            <a:r>
              <a:rPr lang="es-MX" sz="1200" dirty="0">
                <a:solidFill>
                  <a:srgbClr val="00B050"/>
                </a:solidFill>
              </a:rPr>
              <a:t> et al. 2017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A65D2354-CCCF-4009-B63D-A5C3E0F6A215}"/>
              </a:ext>
            </a:extLst>
          </p:cNvPr>
          <p:cNvSpPr txBox="1"/>
          <p:nvPr/>
        </p:nvSpPr>
        <p:spPr>
          <a:xfrm>
            <a:off x="10203908" y="3396457"/>
            <a:ext cx="183322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dirty="0">
                <a:solidFill>
                  <a:srgbClr val="FF0000"/>
                </a:solidFill>
              </a:rPr>
              <a:t>Soto-Estrada et al. 2018</a:t>
            </a:r>
            <a:endParaRPr lang="es-MX" sz="1200" dirty="0">
              <a:solidFill>
                <a:srgbClr val="FF0000"/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BBF08161-C5FC-4585-967E-054F5FED273C}"/>
              </a:ext>
            </a:extLst>
          </p:cNvPr>
          <p:cNvSpPr txBox="1"/>
          <p:nvPr/>
        </p:nvSpPr>
        <p:spPr>
          <a:xfrm>
            <a:off x="10203908" y="5013184"/>
            <a:ext cx="1833226" cy="2762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dirty="0" err="1">
                <a:solidFill>
                  <a:srgbClr val="FF0000"/>
                </a:solidFill>
              </a:rPr>
              <a:t>Schwingshackl</a:t>
            </a:r>
            <a:r>
              <a:rPr lang="es-MX" sz="1200" dirty="0">
                <a:solidFill>
                  <a:srgbClr val="FF0000"/>
                </a:solidFill>
              </a:rPr>
              <a:t> et al. 2017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E5D01F54-40DF-4744-BD19-5D5354CA4A2E}"/>
              </a:ext>
            </a:extLst>
          </p:cNvPr>
          <p:cNvSpPr txBox="1"/>
          <p:nvPr/>
        </p:nvSpPr>
        <p:spPr>
          <a:xfrm>
            <a:off x="10203908" y="4066320"/>
            <a:ext cx="16342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Abuso en el consumo?</a:t>
            </a:r>
            <a:endParaRPr lang="es-MX" sz="12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xmlns="" id="{014C1F2A-F37C-4070-9397-6A9581F2DCF8}"/>
              </a:ext>
            </a:extLst>
          </p:cNvPr>
          <p:cNvSpPr txBox="1"/>
          <p:nvPr/>
        </p:nvSpPr>
        <p:spPr>
          <a:xfrm>
            <a:off x="10203908" y="931094"/>
            <a:ext cx="16874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Fibra y grasas buenas? INFOODS, FAO, 2019 </a:t>
            </a:r>
            <a:r>
              <a:rPr lang="es-ES" sz="1200" dirty="0" err="1"/>
              <a:t>Bouchenak</a:t>
            </a:r>
            <a:r>
              <a:rPr lang="es-ES" sz="1200" dirty="0"/>
              <a:t> et al. 2013.</a:t>
            </a:r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28534262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CC1956BF-CC86-4252-B3D2-32C602295FE3}"/>
              </a:ext>
            </a:extLst>
          </p:cNvPr>
          <p:cNvSpPr txBox="1"/>
          <p:nvPr/>
        </p:nvSpPr>
        <p:spPr>
          <a:xfrm>
            <a:off x="363985" y="325429"/>
            <a:ext cx="11283518" cy="865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</a:pPr>
            <a: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Tabla 3. Comparación de la ingesta observada y la ingesta recomendada de macronutrimentos y calorías.</a:t>
            </a:r>
            <a:endParaRPr 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xmlns="" id="{E0CC74BB-7D19-47A0-91F4-96AAA3BE58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527015"/>
              </p:ext>
            </p:extLst>
          </p:nvPr>
        </p:nvGraphicFramePr>
        <p:xfrm>
          <a:off x="1419225" y="1762919"/>
          <a:ext cx="8401050" cy="22553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99716">
                  <a:extLst>
                    <a:ext uri="{9D8B030D-6E8A-4147-A177-3AD203B41FA5}">
                      <a16:colId xmlns:a16="http://schemas.microsoft.com/office/drawing/2014/main" xmlns="" val="339045106"/>
                    </a:ext>
                  </a:extLst>
                </a:gridCol>
                <a:gridCol w="2800667">
                  <a:extLst>
                    <a:ext uri="{9D8B030D-6E8A-4147-A177-3AD203B41FA5}">
                      <a16:colId xmlns:a16="http://schemas.microsoft.com/office/drawing/2014/main" xmlns="" val="2742829524"/>
                    </a:ext>
                  </a:extLst>
                </a:gridCol>
                <a:gridCol w="2800667">
                  <a:extLst>
                    <a:ext uri="{9D8B030D-6E8A-4147-A177-3AD203B41FA5}">
                      <a16:colId xmlns:a16="http://schemas.microsoft.com/office/drawing/2014/main" xmlns="" val="8192109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Variable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Ingesta media observada ± desviación estándar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Ingesta recomendada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307779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Porcentaje de lípidos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26.49 ± 1.02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25 – 35%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880842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Porcentaje de proteínas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  <a:highlight>
                            <a:srgbClr val="FFFF00"/>
                          </a:highlight>
                        </a:rPr>
                        <a:t>10.94 ± 0.07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15 – 20%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344269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Porcentaje de carbohidratos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  <a:highlight>
                            <a:srgbClr val="FFFF00"/>
                          </a:highlight>
                        </a:rPr>
                        <a:t>62.57 ± 1.05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50 – 60%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098934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Kcals de lípidos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  <a:highlight>
                            <a:srgbClr val="FFFF00"/>
                          </a:highlight>
                        </a:rPr>
                        <a:t>857.31 ± 48.37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500 – 700 Kcals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07151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Kcals de proteínas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353.93 ± 9.80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300 – 400 Kcals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316567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Kcals de carbohidratos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  <a:highlight>
                            <a:srgbClr val="FFFF00"/>
                          </a:highlight>
                        </a:rPr>
                        <a:t>2024.03 ± 48.51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1000 – 1200 Kcals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710995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</a:rPr>
                        <a:t>Kcals totales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>
                          <a:effectLst/>
                          <a:highlight>
                            <a:srgbClr val="FFFF00"/>
                          </a:highlight>
                        </a:rPr>
                        <a:t>3235.28 ± 86.04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</a:rPr>
                        <a:t>2000 Kcals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62381630"/>
                  </a:ext>
                </a:extLst>
              </a:tr>
            </a:tbl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BCEE097E-E6A3-497B-BC0C-5C9FDF96CF54}"/>
              </a:ext>
            </a:extLst>
          </p:cNvPr>
          <p:cNvSpPr txBox="1"/>
          <p:nvPr/>
        </p:nvSpPr>
        <p:spPr>
          <a:xfrm>
            <a:off x="1153681" y="4353011"/>
            <a:ext cx="8932138" cy="1264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Kcals: kilocalorías. Los porcentajes de ingesta recomendada se basan en la NOM-015 -SSA2-2018: para la prevención, detección, diagnóstico, tratamiento y control de la Diabetes Mellitus</a:t>
            </a:r>
            <a:r>
              <a:rPr lang="es-E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La ingesta calórica recomendada está basada en los lineamientos de la FDA y el Codex Alimentarius de la FAO-OMS</a:t>
            </a:r>
            <a:r>
              <a:rPr lang="es-ES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Fuente: elaboración propia.</a:t>
            </a:r>
            <a:endParaRPr 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575C8CD4-9A59-418C-94A0-3A3DDA531C50}"/>
              </a:ext>
            </a:extLst>
          </p:cNvPr>
          <p:cNvSpPr txBox="1"/>
          <p:nvPr/>
        </p:nvSpPr>
        <p:spPr>
          <a:xfrm>
            <a:off x="5990947" y="6581001"/>
            <a:ext cx="61966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baseline="30000" dirty="0"/>
              <a:t>13</a:t>
            </a:r>
            <a:r>
              <a:rPr lang="es-ES" sz="1200" dirty="0"/>
              <a:t> Diario Oficial de la Federación, 2018. </a:t>
            </a:r>
            <a:r>
              <a:rPr lang="es-ES" sz="1200" baseline="30000" dirty="0"/>
              <a:t>14</a:t>
            </a:r>
            <a:r>
              <a:rPr lang="es-ES" sz="1200" dirty="0"/>
              <a:t> Codex Alimentarius, FAO-OMS, 2012. </a:t>
            </a:r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37898191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Gráfico, Gráfico de líneas&#10;&#10;Descripción generada automáticamente">
            <a:extLst>
              <a:ext uri="{FF2B5EF4-FFF2-40B4-BE49-F238E27FC236}">
                <a16:creationId xmlns:a16="http://schemas.microsoft.com/office/drawing/2014/main" xmlns="" id="{83A31389-91B5-4AC3-ADF0-5DC0C869AE2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9938"/>
            <a:ext cx="4600801" cy="4438649"/>
          </a:xfrm>
          <a:prstGeom prst="rect">
            <a:avLst/>
          </a:prstGeom>
        </p:spPr>
      </p:pic>
      <p:pic>
        <p:nvPicPr>
          <p:cNvPr id="4" name="Imagen 3" descr="Gráfico, Gráfico de líneas&#10;&#10;Descripción generada automáticamente">
            <a:extLst>
              <a:ext uri="{FF2B5EF4-FFF2-40B4-BE49-F238E27FC236}">
                <a16:creationId xmlns:a16="http://schemas.microsoft.com/office/drawing/2014/main" xmlns="" id="{41E1ED3F-A632-4259-91AD-A69C069ED61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037" y="559938"/>
            <a:ext cx="4148874" cy="4438649"/>
          </a:xfrm>
          <a:prstGeom prst="rect">
            <a:avLst/>
          </a:prstGeom>
        </p:spPr>
      </p:pic>
      <p:pic>
        <p:nvPicPr>
          <p:cNvPr id="5" name="Imagen 4" descr="Gráfico, Gráfico de líneas&#10;&#10;Descripción generada automáticamente">
            <a:extLst>
              <a:ext uri="{FF2B5EF4-FFF2-40B4-BE49-F238E27FC236}">
                <a16:creationId xmlns:a16="http://schemas.microsoft.com/office/drawing/2014/main" xmlns="" id="{7649DDB0-D9EE-4DFC-8F40-D7FF880783C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654" y="559938"/>
            <a:ext cx="4523346" cy="4438649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BA2D1FFB-5116-4AF9-A538-A1A5DB60CC85}"/>
              </a:ext>
            </a:extLst>
          </p:cNvPr>
          <p:cNvSpPr txBox="1"/>
          <p:nvPr/>
        </p:nvSpPr>
        <p:spPr>
          <a:xfrm>
            <a:off x="461583" y="9479"/>
            <a:ext cx="3588454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800"/>
              </a:spcAft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Figura 1. Tasa de incidencia por año.</a:t>
            </a:r>
            <a:endParaRPr lang="es-MX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72E0FF5E-D7AD-42C0-8EA8-6F13F30545BD}"/>
              </a:ext>
            </a:extLst>
          </p:cNvPr>
          <p:cNvSpPr txBox="1"/>
          <p:nvPr/>
        </p:nvSpPr>
        <p:spPr>
          <a:xfrm>
            <a:off x="4238064" y="9478"/>
            <a:ext cx="3715872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Figura 2. Tasa de mortalidad por año</a:t>
            </a: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MX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2C37781F-8D02-4466-9356-2A80F9292B72}"/>
              </a:ext>
            </a:extLst>
          </p:cNvPr>
          <p:cNvSpPr txBox="1"/>
          <p:nvPr/>
        </p:nvSpPr>
        <p:spPr>
          <a:xfrm>
            <a:off x="8018755" y="105017"/>
            <a:ext cx="44011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Figura 3. Ingesta calórica de lípidos totales.</a:t>
            </a:r>
            <a:endParaRPr lang="es-MX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F4A6D04F-37BE-4093-8F52-EFF51B7A62EC}"/>
              </a:ext>
            </a:extLst>
          </p:cNvPr>
          <p:cNvSpPr txBox="1"/>
          <p:nvPr/>
        </p:nvSpPr>
        <p:spPr>
          <a:xfrm>
            <a:off x="1265277" y="4879982"/>
            <a:ext cx="5690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Por cada 100,000 habitantes. Fuente: elaboración propia.</a:t>
            </a:r>
            <a:endParaRPr lang="es-MX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xmlns="" id="{B21BFB2C-DFA1-47E3-B5B6-9C0A20E3A94D}"/>
              </a:ext>
            </a:extLst>
          </p:cNvPr>
          <p:cNvSpPr txBox="1"/>
          <p:nvPr/>
        </p:nvSpPr>
        <p:spPr>
          <a:xfrm>
            <a:off x="7776838" y="4845645"/>
            <a:ext cx="4616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Kcals: kilocalorías. Fuente: elaboración propia.</a:t>
            </a:r>
            <a:endParaRPr lang="es-MX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xmlns="" id="{3A058379-7E7F-4858-968A-EDC3EB008198}"/>
              </a:ext>
            </a:extLst>
          </p:cNvPr>
          <p:cNvSpPr txBox="1"/>
          <p:nvPr/>
        </p:nvSpPr>
        <p:spPr>
          <a:xfrm>
            <a:off x="272987" y="5361538"/>
            <a:ext cx="11738500" cy="369332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2012 y 2016</a:t>
            </a: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México destinó el 2.9 y 2.7% del PIB al sector salud (Recortes)</a:t>
            </a:r>
            <a:r>
              <a:rPr lang="es-MX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</a:t>
            </a:r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1891F962-D2D5-4709-81DF-AB5D1945E794}"/>
              </a:ext>
            </a:extLst>
          </p:cNvPr>
          <p:cNvSpPr txBox="1"/>
          <p:nvPr/>
        </p:nvSpPr>
        <p:spPr>
          <a:xfrm>
            <a:off x="6297227" y="6581001"/>
            <a:ext cx="58947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baseline="30000" dirty="0"/>
              <a:t>15</a:t>
            </a:r>
            <a:r>
              <a:rPr lang="es-ES" sz="1200" dirty="0"/>
              <a:t> CIEP, 2019. </a:t>
            </a:r>
            <a:r>
              <a:rPr lang="es-ES" sz="1200" baseline="30000" dirty="0"/>
              <a:t>16 </a:t>
            </a:r>
            <a:r>
              <a:rPr lang="es-ES" sz="1200" dirty="0"/>
              <a:t>Secretaría de Salud, 2013.</a:t>
            </a:r>
            <a:endParaRPr lang="es-MX" sz="1200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8868AA84-5EFF-47E3-A65E-260691016DA8}"/>
              </a:ext>
            </a:extLst>
          </p:cNvPr>
          <p:cNvSpPr/>
          <p:nvPr/>
        </p:nvSpPr>
        <p:spPr>
          <a:xfrm>
            <a:off x="3105017" y="2043013"/>
            <a:ext cx="257662" cy="30809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E6270E22-3046-4311-A312-C297854E0B67}"/>
              </a:ext>
            </a:extLst>
          </p:cNvPr>
          <p:cNvSpPr/>
          <p:nvPr/>
        </p:nvSpPr>
        <p:spPr>
          <a:xfrm>
            <a:off x="3852909" y="2043013"/>
            <a:ext cx="257662" cy="327326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xmlns="" id="{762A172E-9989-41AC-9857-D09CA1153537}"/>
              </a:ext>
            </a:extLst>
          </p:cNvPr>
          <p:cNvSpPr txBox="1"/>
          <p:nvPr/>
        </p:nvSpPr>
        <p:spPr>
          <a:xfrm>
            <a:off x="272987" y="5862978"/>
            <a:ext cx="11738500" cy="646331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Programa </a:t>
            </a:r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Prevención y Control de la Diabetes Mellitus: meta aplicar pruebas diagnósticas al 70% de adultos ≥20 años, logró a finales del 2012 una cobertura del 145%</a:t>
            </a:r>
            <a:r>
              <a:rPr lang="es-MX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</a:t>
            </a:r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MX" dirty="0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xmlns="" id="{8B7025D1-036B-41BC-ABB2-D6399581668B}"/>
              </a:ext>
            </a:extLst>
          </p:cNvPr>
          <p:cNvSpPr/>
          <p:nvPr/>
        </p:nvSpPr>
        <p:spPr>
          <a:xfrm>
            <a:off x="3362679" y="676518"/>
            <a:ext cx="257662" cy="308090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21534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71C02E2-FCA0-4B2C-A600-CAD1F2D2B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913" y="124287"/>
            <a:ext cx="10515600" cy="705267"/>
          </a:xfrm>
        </p:spPr>
        <p:txBody>
          <a:bodyPr/>
          <a:lstStyle/>
          <a:p>
            <a:r>
              <a:rPr lang="es-ES" dirty="0"/>
              <a:t>Referencias bibliográficas</a:t>
            </a:r>
            <a:endParaRPr lang="es-MX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7688AB65-7477-4E1F-8B71-AF36AE1E2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905" y="914400"/>
            <a:ext cx="11239129" cy="526256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Organización Mundial de la Salud. (2020). Diabetes. https://www.who.int/es/news-room/fact-sheets/detail/diabetes</a:t>
            </a:r>
          </a:p>
          <a:p>
            <a:pPr algn="just">
              <a:lnSpc>
                <a:spcPct val="100000"/>
              </a:lnSpc>
            </a:pP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Organización Mundial de la Salud. (2016). INFORME MUNDIAL SOBRE LA DIABETES. </a:t>
            </a:r>
            <a:r>
              <a:rPr lang="es-MX" sz="140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https://apps.who.int/iris/bitstream/handle/10665/254649/9789243565255-spa.pdf;jsessionid=BB77C7FE8F00FD090CF22969A3B6675E?sequence=1</a:t>
            </a:r>
            <a:endParaRPr lang="es-MX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Federación Mexicana de Diabetes. (2016). Estadísticas en México. http://fmdiabetes.org/estadisticas-en-mexico/</a:t>
            </a:r>
          </a:p>
          <a:p>
            <a:pPr algn="just">
              <a:lnSpc>
                <a:spcPct val="100000"/>
              </a:lnSpc>
            </a:pP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DGE/Secretaría de Salud. (2012). Panorama Epidemiológico y Estadístico de la Mortalidad en México 2010. https://www.gob.mx/cms/uploads/attachment/file/267597/Mortalidad_2010.pdf</a:t>
            </a:r>
          </a:p>
          <a:p>
            <a:pPr algn="just">
              <a:lnSpc>
                <a:spcPct val="100000"/>
              </a:lnSpc>
            </a:pPr>
            <a:r>
              <a:rPr lang="es-MX" sz="1400" dirty="0"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DGE/Secretaría de Salud. (2018). Principales causas de defunción por año. Disponible en: http://sinaiscap.salud.gob.mx:8080/DGIS/GenerarTabla?titulo=Principales%20causas%20de%20defunci%F3n%20por%20a%F1o&amp;href=/tablero/defunciones/defunciones_principalesCausas_porAnio/1998-2018_defunciones_principalesCausas_porAnio.xlsx&amp;ruta=/tablero/defunciones/defunciones_principalesCausas_porAnio/1998-2018_defunciones_principalesCausas_porAnio.xlsx&amp;hoja=2016&amp;adicionalesTitulo=2016</a:t>
            </a:r>
            <a:endParaRPr lang="es-MX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US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Udler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M. S. (2019). Type 2 Diabetes: Multiple Genes, Multiple Diseases. Current Diabetes Reports, 19(8), 1–9. </a:t>
            </a:r>
            <a:endParaRPr lang="es-MX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National Institute of Diabetes and Digestive and Kidney Diseases. </a:t>
            </a: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(2016). Factores de riesgo para la diabetes tipo 2. https://www.niddk.nih.gov/health-information/informacion-de-la-salud/diabetes/informacion-general/factores-riesgo-tipo-2</a:t>
            </a:r>
          </a:p>
          <a:p>
            <a:pPr algn="just">
              <a:lnSpc>
                <a:spcPct val="100000"/>
              </a:lnSpc>
            </a:pP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Mayo </a:t>
            </a:r>
            <a:r>
              <a:rPr lang="es-MX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Clinic</a:t>
            </a: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(2019). Diabetes de tipo 2. https://www.mayoclinic.org/es-es/diseases-conditions/type-2-diabetes/symptoms-causes/syc-20351193</a:t>
            </a:r>
            <a:endParaRPr lang="es-MX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Reeds, J., Mansuri, S., </a:t>
            </a:r>
            <a:r>
              <a:rPr lang="en-US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Mamakeesick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M., Harris, S. B., </a:t>
            </a:r>
            <a:r>
              <a:rPr lang="en-US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Zinman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B., </a:t>
            </a:r>
            <a:r>
              <a:rPr lang="en-US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Gittelsohn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J., </a:t>
            </a:r>
            <a:r>
              <a:rPr lang="en-US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Wolever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T. M., Connelly, P. W., &amp; Hanley, A. (2016). Dietary Patterns and Type 2 Diabetes Mellitus in a First Nations Community. </a:t>
            </a: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Canadian </a:t>
            </a:r>
            <a:r>
              <a:rPr lang="es-MX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journal</a:t>
            </a: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diabetes, 40(4), 304–310. https://doi.org/10.1016/j.jcjd.2016.05.001</a:t>
            </a:r>
            <a:endParaRPr lang="es-MX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s-MX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Schwingshackl</a:t>
            </a: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L., Hoffmann, G., </a:t>
            </a:r>
            <a:r>
              <a:rPr lang="es-MX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Lampousi</a:t>
            </a: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A. M., </a:t>
            </a:r>
            <a:r>
              <a:rPr lang="es-MX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Knüppel</a:t>
            </a: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S., </a:t>
            </a:r>
            <a:r>
              <a:rPr lang="es-MX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Iqbal</a:t>
            </a: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K., </a:t>
            </a:r>
            <a:r>
              <a:rPr lang="es-MX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Schwedhelm</a:t>
            </a: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C., </a:t>
            </a:r>
            <a:r>
              <a:rPr lang="es-MX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Bechthold</a:t>
            </a: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A., Schlesinger, S., &amp; Boeing, H. (2017). 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Food groups and risk of type 2 diabetes mellitus: a systematic review and meta-analysis of prospective studies. </a:t>
            </a:r>
            <a:r>
              <a:rPr lang="es-MX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European</a:t>
            </a: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journal</a:t>
            </a: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epidemiology</a:t>
            </a: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32(5), 363–375. https://doi.org/10.1007/s10654-017-0246-y</a:t>
            </a:r>
          </a:p>
        </p:txBody>
      </p:sp>
    </p:spTree>
    <p:extLst>
      <p:ext uri="{BB962C8B-B14F-4D97-AF65-F5344CB8AC3E}">
        <p14:creationId xmlns:p14="http://schemas.microsoft.com/office/powerpoint/2010/main" val="33568752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245AF6D-3185-4184-A332-A1CAB5BA7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750" y="98425"/>
            <a:ext cx="10515600" cy="758825"/>
          </a:xfrm>
        </p:spPr>
        <p:txBody>
          <a:bodyPr/>
          <a:lstStyle/>
          <a:p>
            <a:r>
              <a:rPr lang="es-ES" dirty="0"/>
              <a:t>Referencias bibliográficas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6B863F7-D9C9-4C0E-972C-EE7DE8B0B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612" y="857250"/>
            <a:ext cx="11534776" cy="435133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Soto-Estrada, G., Moreno Altamirano, L., García-García, J. J., Ochoa Moreno, I., &amp; </a:t>
            </a:r>
            <a:r>
              <a:rPr lang="es-MX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Silberman</a:t>
            </a: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M. (2018). 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Trends in frequency of type 2 diabetes in Mexico and its relationship to dietary patterns and contextual factors. </a:t>
            </a: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Gaceta sanitaria, 32(3), 283–290. https://doi.org/10.1016/j.gaceta.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2017.08.001</a:t>
            </a:r>
            <a:endParaRPr lang="es-MX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s-MX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Afshin</a:t>
            </a: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A., Sur PJ., Fay KA., </a:t>
            </a:r>
            <a:r>
              <a:rPr lang="es-MX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Cornaby</a:t>
            </a: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L., Ferrara G., </a:t>
            </a:r>
            <a:r>
              <a:rPr lang="es-MX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Salama</a:t>
            </a: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J.S., et al. 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(2019) Health effects of dietary risks in 195 countries, 1990-2017: a systematic analysis for the Global Burden of Disease Study 2017. Lancet (London, England), 393(10184), 1958–1972. https://doi.org/10.1016/S0140-6736(19)30041-8</a:t>
            </a:r>
            <a:endParaRPr lang="es-MX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s-MX" sz="1400" dirty="0">
                <a:effectLst/>
                <a:ea typeface="Arial" panose="020B0604020202020204" pitchFamily="34" charset="0"/>
              </a:rPr>
              <a:t>Salcedo Álvarez R.A., Rivas Herrera J.C., González Caamaño B.C., Zárate Grajales R.A., Villalobos San Luis S. (2016).Gasto per cápita en salud, cobertura de enfermería y diabetes en México. Revista CONAMED. 21(3):120-125.</a:t>
            </a:r>
          </a:p>
          <a:p>
            <a:pPr algn="just">
              <a:lnSpc>
                <a:spcPct val="100000"/>
              </a:lnSpc>
            </a:pPr>
            <a:r>
              <a:rPr lang="es-MX" sz="1400" dirty="0">
                <a:effectLst/>
                <a:ea typeface="Arial" panose="020B0604020202020204" pitchFamily="34" charset="0"/>
              </a:rPr>
              <a:t>Secretaría de Salud. (2018). Diabetes: una enfermedad con complicaciones costosas que pueden evitarse. Disponible en: https://www.gob.mx/salud/articulos/diabetes-una-enfermedad-con-complicaciones-costosas-que-pueden-evitarse</a:t>
            </a:r>
          </a:p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Food Composition Databases. (2019). PHAO/INFOODS. Disponible </a:t>
            </a:r>
            <a:r>
              <a:rPr lang="en-US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http://www.fao.org/infoods/infoods/tablas-y-bases-de-datos/bases-de-datos-faoinfoods-de-composicion-de-alimentos/es/</a:t>
            </a:r>
            <a:endParaRPr lang="es-MX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Aft>
                <a:spcPts val="800"/>
              </a:spcAft>
            </a:pP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Bouchenak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M., </a:t>
            </a:r>
            <a:r>
              <a:rPr lang="en-US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Lamri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Senhadji</a:t>
            </a: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M. (2013). Nutritional Quality of Legumes, and Their Role in Cardiometabolic Risk Prevention: A Review. J Med Food 2013;16(X):1–14.</a:t>
            </a:r>
            <a:endParaRPr lang="es-MX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Diario Oficial de la Federación. (2018) Secretaría de Salud. PROYECTO de Norma Oficial Mexicana PROY-NOM-015-SSA2-2018, Para la prevención, detección, diagnóstico, tratamiento y control de la Diabetes Mellitus. Disponible en: https://www.dof.gob.mx/nota_detalle.php?codigo=5521405&amp;fecha=03/05/2018</a:t>
            </a:r>
            <a:endParaRPr lang="es-MX" sz="1400" dirty="0"/>
          </a:p>
          <a:p>
            <a:pPr algn="just">
              <a:lnSpc>
                <a:spcPct val="100000"/>
              </a:lnSpc>
            </a:pP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Comité del </a:t>
            </a:r>
            <a:r>
              <a:rPr lang="es-MX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codex</a:t>
            </a: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sobre nutrición y alimentos para regímenes especiales. (2019). Programa conjunto FAO/OMS sobre normas alimentarias. http://www.fao.org/tempref/codex/Meetings/CCNFSDU/ccnfsdu34/nf34_05s.pdf</a:t>
            </a:r>
          </a:p>
          <a:p>
            <a:pPr algn="just">
              <a:lnSpc>
                <a:spcPct val="100000"/>
              </a:lnSpc>
            </a:pP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Centro de Investigación Económica y Presupuestaria, A. C. (2019). La contracción del gasto per cápita en salud: 2010 – 2020. Disponible en: https://ciep.mx/la-contraccion-del-gasto-per-capita-en-salud-2010-2020/</a:t>
            </a:r>
          </a:p>
          <a:p>
            <a:pPr algn="just">
              <a:lnSpc>
                <a:spcPct val="100000"/>
              </a:lnSpc>
            </a:pPr>
            <a:r>
              <a:rPr lang="es-MX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Secretaría de Salud. (2013). Programa Sectorial de Salud. Programa de Acción Específico. Prevención y Control de la Diabetes Mellitus 2013-2018. Disponible en: https://www.gob.mx/cms/uploads/attachment/file/37607/PAE_PrevencionControlDiabetesMellitus2013_2018.pdf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26169955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>
            <a:extLst>
              <a:ext uri="{FF2B5EF4-FFF2-40B4-BE49-F238E27FC236}">
                <a16:creationId xmlns:a16="http://schemas.microsoft.com/office/drawing/2014/main" xmlns="" id="{57845966-6EFC-468A-9CC7-BAB4B95854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solidFill>
            <a:srgbClr val="6078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1">
            <a:extLst>
              <a:ext uri="{FF2B5EF4-FFF2-40B4-BE49-F238E27FC236}">
                <a16:creationId xmlns:a16="http://schemas.microsoft.com/office/drawing/2014/main" xmlns="" id="{75554383-98AF-4A47-BB65-705FAAA4BE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0" name="Freeform: Shape 13">
            <a:extLst>
              <a:ext uri="{FF2B5EF4-FFF2-40B4-BE49-F238E27FC236}">
                <a16:creationId xmlns:a16="http://schemas.microsoft.com/office/drawing/2014/main" xmlns="" id="{ADAD1991-FFD1-4E94-ABAB-7560D33008E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29F3D5A8-8A13-4162-8372-D9FF4717FB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57625" y="1503331"/>
            <a:ext cx="4162425" cy="3842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938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/>
              <a:t>Patología de la diabetes mellitus tipo 2 (DM2)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0" y="6581001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aseline="30000" dirty="0"/>
              <a:t>1</a:t>
            </a:r>
            <a:r>
              <a:rPr lang="es-MX" sz="1200" dirty="0"/>
              <a:t> Organización Mundial de la Salud, 2020. </a:t>
            </a:r>
            <a:r>
              <a:rPr lang="es-MX" sz="1200" baseline="30000" dirty="0"/>
              <a:t>2 </a:t>
            </a:r>
            <a:r>
              <a:rPr lang="es-MX" sz="1200" dirty="0"/>
              <a:t>Organización Mundial de la Salud. 2016. </a:t>
            </a:r>
            <a:r>
              <a:rPr lang="es-ES" sz="1200" baseline="30000" dirty="0"/>
              <a:t>3</a:t>
            </a:r>
            <a:r>
              <a:rPr lang="es-ES" sz="1200" dirty="0"/>
              <a:t> Federación Mexicana de diabetes, 2016. </a:t>
            </a:r>
            <a:r>
              <a:rPr lang="es-ES" sz="1200" baseline="30000" dirty="0"/>
              <a:t>4</a:t>
            </a:r>
            <a:r>
              <a:rPr lang="es-ES" sz="1200" dirty="0"/>
              <a:t>  Secretaría de Salud, 2012. </a:t>
            </a:r>
            <a:r>
              <a:rPr lang="es-ES" sz="1200" baseline="30000" dirty="0"/>
              <a:t>5</a:t>
            </a:r>
            <a:r>
              <a:rPr lang="es-ES" sz="1200" dirty="0"/>
              <a:t> Secretaría de Salud, 2018.</a:t>
            </a:r>
            <a:r>
              <a:rPr lang="es-MX" sz="1200" dirty="0"/>
              <a:t> </a:t>
            </a: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2685998368"/>
              </p:ext>
            </p:extLst>
          </p:nvPr>
        </p:nvGraphicFramePr>
        <p:xfrm>
          <a:off x="0" y="1690688"/>
          <a:ext cx="8064896" cy="44889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7AC116B2-2B39-4154-967E-3A3CD5C02CDD}"/>
              </a:ext>
            </a:extLst>
          </p:cNvPr>
          <p:cNvSpPr txBox="1"/>
          <p:nvPr/>
        </p:nvSpPr>
        <p:spPr>
          <a:xfrm>
            <a:off x="8300622" y="2503999"/>
            <a:ext cx="3426780" cy="2862322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s-MX" dirty="0"/>
              <a:t>En México:</a:t>
            </a:r>
          </a:p>
          <a:p>
            <a:endParaRPr lang="es-MX" dirty="0"/>
          </a:p>
          <a:p>
            <a:r>
              <a:rPr lang="es-MX" dirty="0"/>
              <a:t>2016: 2ª causa de muerte (15.4%)</a:t>
            </a:r>
            <a:r>
              <a:rPr lang="es-MX" baseline="30000" dirty="0"/>
              <a:t>3</a:t>
            </a:r>
          </a:p>
          <a:p>
            <a:endParaRPr lang="es-MX" dirty="0"/>
          </a:p>
          <a:p>
            <a:r>
              <a:rPr lang="es-MX" dirty="0"/>
              <a:t>1980: 14,626 defunciones (21.8/100,000 hab.)</a:t>
            </a:r>
          </a:p>
          <a:p>
            <a:endParaRPr lang="es-MX" dirty="0"/>
          </a:p>
          <a:p>
            <a:endParaRPr lang="es-MX" dirty="0"/>
          </a:p>
          <a:p>
            <a:r>
              <a:rPr lang="es-MX" dirty="0"/>
              <a:t>2016: 105,574 defunciones (86/100,000 hab.)</a:t>
            </a:r>
            <a:r>
              <a:rPr lang="es-MX" baseline="30000" dirty="0"/>
              <a:t> 3-5</a:t>
            </a:r>
          </a:p>
        </p:txBody>
      </p:sp>
    </p:spTree>
    <p:extLst>
      <p:ext uri="{BB962C8B-B14F-4D97-AF65-F5344CB8AC3E}">
        <p14:creationId xmlns:p14="http://schemas.microsoft.com/office/powerpoint/2010/main" val="3688355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Factores de riesgo de la DM2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54602" y="1598067"/>
            <a:ext cx="4042179" cy="45259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MX" dirty="0"/>
              <a:t>Genéticos</a:t>
            </a:r>
          </a:p>
          <a:p>
            <a:endParaRPr lang="es-MX" dirty="0"/>
          </a:p>
          <a:p>
            <a:r>
              <a:rPr lang="es-MX" dirty="0"/>
              <a:t>PPARG, KCNJ11/ABCC8</a:t>
            </a:r>
            <a:r>
              <a:rPr lang="es-MX" baseline="30000" dirty="0"/>
              <a:t> 6</a:t>
            </a:r>
          </a:p>
          <a:p>
            <a:r>
              <a:rPr lang="es-MX" dirty="0"/>
              <a:t>AHF de DM2</a:t>
            </a:r>
          </a:p>
          <a:p>
            <a:r>
              <a:rPr lang="es-MX" dirty="0"/>
              <a:t>Etnia (hispana/latina)</a:t>
            </a:r>
            <a:r>
              <a:rPr lang="es-MX" baseline="30000" dirty="0"/>
              <a:t>7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5777158" y="1598067"/>
            <a:ext cx="3822576" cy="452596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MX" dirty="0"/>
              <a:t>Del estilo de vida</a:t>
            </a:r>
          </a:p>
          <a:p>
            <a:endParaRPr lang="es-MX" dirty="0"/>
          </a:p>
          <a:p>
            <a:r>
              <a:rPr lang="es-MX" dirty="0"/>
              <a:t>&gt;45 años</a:t>
            </a:r>
          </a:p>
          <a:p>
            <a:r>
              <a:rPr lang="es-MX" dirty="0"/>
              <a:t>Otras enfermedades crónicas.</a:t>
            </a:r>
          </a:p>
          <a:p>
            <a:r>
              <a:rPr lang="es-MX" dirty="0"/>
              <a:t>Diabetes gestacional o hijos con un PN≥4Kg</a:t>
            </a:r>
            <a:r>
              <a:rPr lang="es-MX" baseline="30000" dirty="0"/>
              <a:t>7</a:t>
            </a:r>
          </a:p>
          <a:p>
            <a:r>
              <a:rPr lang="es-MX" dirty="0"/>
              <a:t>Acantosis </a:t>
            </a:r>
            <a:r>
              <a:rPr lang="es-MX" dirty="0" err="1"/>
              <a:t>nigricans</a:t>
            </a:r>
            <a:r>
              <a:rPr lang="es-MX" dirty="0"/>
              <a:t>.</a:t>
            </a:r>
          </a:p>
          <a:p>
            <a:r>
              <a:rPr lang="es-MX" dirty="0"/>
              <a:t>Sedentarismo y alimentación alta en azúcares simples</a:t>
            </a:r>
            <a:r>
              <a:rPr lang="es-MX" baseline="30000" dirty="0"/>
              <a:t>8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3551040" y="6581001"/>
            <a:ext cx="8640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aseline="30000" dirty="0"/>
              <a:t>6</a:t>
            </a:r>
            <a:r>
              <a:rPr lang="es-MX" sz="1200" dirty="0"/>
              <a:t> </a:t>
            </a:r>
            <a:r>
              <a:rPr lang="es-MX" sz="1200" dirty="0" err="1"/>
              <a:t>Ulder</a:t>
            </a:r>
            <a:r>
              <a:rPr lang="es-MX" sz="1200" dirty="0"/>
              <a:t>, 2019. </a:t>
            </a:r>
            <a:r>
              <a:rPr lang="es-MX" sz="1200" baseline="30000" dirty="0"/>
              <a:t>7</a:t>
            </a:r>
            <a:r>
              <a:rPr lang="es-MX" sz="1200" dirty="0"/>
              <a:t> </a:t>
            </a:r>
            <a:r>
              <a:rPr lang="en-US" sz="1200" dirty="0"/>
              <a:t>National Institute of diabetes and Digestive and Kidney Diseases, 2016. </a:t>
            </a:r>
            <a:r>
              <a:rPr lang="en-US" sz="1200" baseline="30000" dirty="0"/>
              <a:t>8 </a:t>
            </a:r>
            <a:r>
              <a:rPr lang="en-US" sz="1200" dirty="0"/>
              <a:t>Mayo Clinic, 2019.</a:t>
            </a:r>
            <a:endParaRPr lang="es-MX" sz="1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7002" y="2662563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8899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644" y="160635"/>
            <a:ext cx="11922710" cy="1325563"/>
          </a:xfrm>
        </p:spPr>
        <p:txBody>
          <a:bodyPr>
            <a:normAutofit/>
          </a:bodyPr>
          <a:lstStyle/>
          <a:p>
            <a:pPr algn="ctr"/>
            <a:r>
              <a:rPr lang="es-MX" dirty="0"/>
              <a:t>La alimentación inadecuada incrementa el riesgo de DM2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7484482"/>
              </p:ext>
            </p:extLst>
          </p:nvPr>
        </p:nvGraphicFramePr>
        <p:xfrm>
          <a:off x="369903" y="1690688"/>
          <a:ext cx="11452193" cy="3341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34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049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053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185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54113"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Condición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Riesgo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Población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Referencia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83811">
                <a:tc>
                  <a:txBody>
                    <a:bodyPr/>
                    <a:lstStyle/>
                    <a:p>
                      <a:r>
                        <a:rPr lang="es-MX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Consumo de carne de res y alimentos procesados</a:t>
                      </a:r>
                      <a:endParaRPr lang="es-MX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 = 1.38</a:t>
                      </a:r>
                      <a:endParaRPr lang="es-MX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sz="1800" dirty="0"/>
                        <a:t>Canadiense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sz="1800" dirty="0" err="1"/>
                        <a:t>Reeds</a:t>
                      </a:r>
                      <a:r>
                        <a:rPr lang="es-MX" sz="1800" dirty="0"/>
                        <a:t> </a:t>
                      </a:r>
                      <a:r>
                        <a:rPr lang="es-MX" sz="1800" i="0" dirty="0"/>
                        <a:t>et al. </a:t>
                      </a:r>
                      <a:r>
                        <a:rPr lang="es-MX" sz="1800" dirty="0"/>
                        <a:t>2016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83811">
                <a:tc>
                  <a:txBody>
                    <a:bodyPr/>
                    <a:lstStyle/>
                    <a:p>
                      <a:r>
                        <a:rPr lang="es-MX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Consumo de huevos, granos refinados, carnes rojas o procesadas, dulces y bebidas azucaradas</a:t>
                      </a:r>
                      <a:endParaRPr lang="es-MX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800" dirty="0"/>
                        <a:t>RR 1-2</a:t>
                      </a:r>
                      <a:r>
                        <a:rPr lang="es-MX" sz="1800" baseline="0" dirty="0"/>
                        <a:t> a 1.4</a:t>
                      </a:r>
                      <a:endParaRPr lang="es-MX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/>
                        <a:t>Meta-análisis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 err="1"/>
                        <a:t>Schwingshackl</a:t>
                      </a:r>
                      <a:r>
                        <a:rPr lang="es-MX" sz="1800" dirty="0"/>
                        <a:t> et al. 2017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83811">
                <a:tc>
                  <a:txBody>
                    <a:bodyPr/>
                    <a:lstStyle/>
                    <a:p>
                      <a:r>
                        <a:rPr lang="es-ES" sz="1800" dirty="0"/>
                        <a:t>Consumo de azúcar</a:t>
                      </a:r>
                      <a:endParaRPr lang="es-MX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z="1800" dirty="0"/>
                        <a:t>Correlación con aumento en la mortalidad por diabetes</a:t>
                      </a:r>
                      <a:endParaRPr lang="es-MX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/>
                        <a:t>México 2013</a:t>
                      </a:r>
                      <a:endParaRPr lang="es-MX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/>
                        <a:t>Soto-Estrada et al. 2018</a:t>
                      </a:r>
                      <a:endParaRPr lang="es-MX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123710117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8FC6704F-CB75-4F0E-83C2-29952234825F}"/>
              </a:ext>
            </a:extLst>
          </p:cNvPr>
          <p:cNvSpPr txBox="1"/>
          <p:nvPr/>
        </p:nvSpPr>
        <p:spPr>
          <a:xfrm>
            <a:off x="369902" y="5207541"/>
            <a:ext cx="1145219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Arial" panose="020B0604020202020204" pitchFamily="34" charset="0"/>
                <a:ea typeface="Arial" panose="020B0604020202020204" pitchFamily="34" charset="0"/>
              </a:rPr>
              <a:t>E</a:t>
            </a:r>
            <a:r>
              <a:rPr lang="es-MX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ntre 1961 y 2013, las tasas de mortalidad de DM2 incrementaron significativamente y la ingesta calórica aumentó en promedio </a:t>
            </a:r>
            <a:r>
              <a:rPr lang="es-MX" sz="18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647.9kcals</a:t>
            </a:r>
            <a:r>
              <a:rPr lang="es-MX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por persona al día. Mayor consumo de azúcares, alimentos y grasas de origen animal y aceites vegetales, y menor ingesta de cereales y legumbres</a:t>
            </a:r>
            <a:r>
              <a:rPr lang="es-MX" sz="1800" baseline="30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9</a:t>
            </a:r>
            <a:r>
              <a:rPr lang="es-MX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 </a:t>
            </a:r>
            <a:endParaRPr lang="es-MX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02A74810-959E-49BF-9D0E-E7FA410486AD}"/>
              </a:ext>
            </a:extLst>
          </p:cNvPr>
          <p:cNvSpPr txBox="1"/>
          <p:nvPr/>
        </p:nvSpPr>
        <p:spPr>
          <a:xfrm>
            <a:off x="5347317" y="6581001"/>
            <a:ext cx="68446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baseline="30000" dirty="0"/>
              <a:t>9</a:t>
            </a:r>
            <a:r>
              <a:rPr lang="es-ES" sz="1200" dirty="0"/>
              <a:t> Soto-Estrada et al. 2018.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02749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91544" y="188640"/>
            <a:ext cx="8229600" cy="1143000"/>
          </a:xfrm>
        </p:spPr>
        <p:txBody>
          <a:bodyPr/>
          <a:lstStyle/>
          <a:p>
            <a:r>
              <a:rPr lang="es-MX" dirty="0"/>
              <a:t>Planteamiento del problema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24000" y="1196753"/>
            <a:ext cx="9144000" cy="4929411"/>
          </a:xfrm>
        </p:spPr>
        <p:txBody>
          <a:bodyPr>
            <a:noAutofit/>
          </a:bodyPr>
          <a:lstStyle/>
          <a:p>
            <a:pPr algn="just"/>
            <a:r>
              <a:rPr lang="es-MX" sz="2400" dirty="0"/>
              <a:t>México es uno de los países con más casos de diabetes, siendo la alimentación uno de los principales factores de riesgo. </a:t>
            </a:r>
          </a:p>
          <a:p>
            <a:pPr algn="just"/>
            <a:endParaRPr lang="es-MX" sz="2000" dirty="0"/>
          </a:p>
          <a:p>
            <a:pPr algn="just"/>
            <a:r>
              <a:rPr lang="es-MX" sz="2400" dirty="0"/>
              <a:t>La población mexicana lleva una dieta alta en azúcares refinados, grasas </a:t>
            </a:r>
            <a:r>
              <a:rPr lang="es-MX" sz="2400" dirty="0" err="1"/>
              <a:t>trans</a:t>
            </a:r>
            <a:r>
              <a:rPr lang="es-MX" sz="2400" dirty="0"/>
              <a:t> y saturadas, y un elevado consumo de sodio.</a:t>
            </a:r>
          </a:p>
          <a:p>
            <a:pPr algn="just"/>
            <a:endParaRPr lang="es-MX" sz="2000" dirty="0"/>
          </a:p>
          <a:p>
            <a:pPr algn="just"/>
            <a:r>
              <a:rPr lang="es-MX" sz="2400" dirty="0"/>
              <a:t>Las estrategias de prevención y reducción de los casos no han dado buenos resultados y se sabe muy poco sobre cuánto se debe de consumir de cada grupo de alimento para reducir el riesgo de diabetes y las muertes asociadas a esta enfermedad. </a:t>
            </a:r>
          </a:p>
          <a:p>
            <a:pPr algn="just"/>
            <a:endParaRPr lang="es-MX" sz="2000" dirty="0"/>
          </a:p>
          <a:p>
            <a:pPr algn="just"/>
            <a:r>
              <a:rPr lang="es-MX" sz="2400" dirty="0">
                <a:solidFill>
                  <a:srgbClr val="C00000"/>
                </a:solidFill>
              </a:rPr>
              <a:t>Existe una falta de predicciones que ayuden a crear nuevas estrategias en la prevención y el tratamiento de la diabetes en México.</a:t>
            </a:r>
          </a:p>
        </p:txBody>
      </p:sp>
    </p:spTree>
    <p:extLst>
      <p:ext uri="{BB962C8B-B14F-4D97-AF65-F5344CB8AC3E}">
        <p14:creationId xmlns:p14="http://schemas.microsoft.com/office/powerpoint/2010/main" val="1182553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Justificación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/>
              <a:t>En 2017, México tuvo el ratio más alto de muertes por DM2 relacionadas a la dieta  (35 [28–44] muertes por cada 100,000 habitantes).</a:t>
            </a:r>
          </a:p>
          <a:p>
            <a:pPr algn="just"/>
            <a:endParaRPr lang="es-MX" dirty="0"/>
          </a:p>
          <a:p>
            <a:pPr algn="just"/>
            <a:r>
              <a:rPr lang="es-MX" dirty="0"/>
              <a:t>En 2017: hubo 1605 casos (1231–2034) de discapacidad asociadas a la dieta ajustada por años de vida por cada 100,000 habitantes</a:t>
            </a:r>
            <a:r>
              <a:rPr lang="es-MX" baseline="30000" dirty="0"/>
              <a:t>10</a:t>
            </a:r>
            <a:r>
              <a:rPr lang="es-MX" dirty="0"/>
              <a:t>.</a:t>
            </a:r>
          </a:p>
          <a:p>
            <a:pPr algn="just"/>
            <a:endParaRPr lang="es-MX" dirty="0"/>
          </a:p>
          <a:p>
            <a:pPr algn="just"/>
            <a:r>
              <a:rPr lang="es-MX" dirty="0"/>
              <a:t>Gasto anual por DM en México: 224,350 millones de pesos (87% para complicaciones). México ocupa el 6º lugar en casos de DM</a:t>
            </a:r>
            <a:r>
              <a:rPr lang="es-MX" baseline="30000" dirty="0"/>
              <a:t>11,12</a:t>
            </a:r>
            <a:r>
              <a:rPr lang="es-MX" dirty="0"/>
              <a:t>.</a:t>
            </a:r>
          </a:p>
          <a:p>
            <a:pPr algn="just"/>
            <a:endParaRPr lang="es-MX" dirty="0"/>
          </a:p>
          <a:p>
            <a:pPr algn="just"/>
            <a:r>
              <a:rPr lang="es-MX" dirty="0">
                <a:solidFill>
                  <a:srgbClr val="C00000"/>
                </a:solidFill>
              </a:rPr>
              <a:t>Esta investigación permitirá mejorar las guías de practica clínica en cuanto al tratamiento, prevención y control de la diabetes en México.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551040" y="6581001"/>
            <a:ext cx="8640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aseline="30000" dirty="0"/>
              <a:t>10</a:t>
            </a:r>
            <a:r>
              <a:rPr lang="es-MX" sz="1200" dirty="0"/>
              <a:t> </a:t>
            </a:r>
            <a:r>
              <a:rPr lang="es-MX" sz="1200" dirty="0" err="1"/>
              <a:t>Afshin</a:t>
            </a:r>
            <a:r>
              <a:rPr lang="es-MX" sz="1200" dirty="0"/>
              <a:t> et al. 2017. </a:t>
            </a:r>
            <a:r>
              <a:rPr lang="es-MX" sz="1200" baseline="30000" dirty="0"/>
              <a:t>11</a:t>
            </a:r>
            <a:r>
              <a:rPr lang="es-MX" sz="1200" dirty="0"/>
              <a:t> Salcedo-Álvarez et al. 2016. </a:t>
            </a:r>
            <a:r>
              <a:rPr lang="es-MX" sz="1200" baseline="30000" dirty="0"/>
              <a:t>12</a:t>
            </a:r>
            <a:r>
              <a:rPr lang="es-MX" sz="1200" dirty="0"/>
              <a:t> Secretaría de Salud, 2018. </a:t>
            </a:r>
          </a:p>
        </p:txBody>
      </p:sp>
    </p:spTree>
    <p:extLst>
      <p:ext uri="{BB962C8B-B14F-4D97-AF65-F5344CB8AC3E}">
        <p14:creationId xmlns:p14="http://schemas.microsoft.com/office/powerpoint/2010/main" val="4189367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Preguntas de investigación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  <a:p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¿Habrá un incremento de casos y muertes por diabetes en un futuro próximo? </a:t>
            </a:r>
          </a:p>
          <a:p>
            <a:pPr marL="0" indent="0" algn="ctr">
              <a:buNone/>
            </a:pPr>
            <a:r>
              <a:rPr lang="es-MX" dirty="0"/>
              <a:t>y</a:t>
            </a: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endParaRPr lang="es-MX" dirty="0"/>
          </a:p>
          <a:p>
            <a:r>
              <a:rPr lang="es-MX" dirty="0">
                <a:solidFill>
                  <a:schemeClr val="accent6">
                    <a:lumMod val="50000"/>
                  </a:schemeClr>
                </a:solidFill>
              </a:rPr>
              <a:t>¿se podrá regular ese impacto con cambios en la ingesta dietaria?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74541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Hipótesis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71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</a:rPr>
              <a:t>Existe una relación directa entre el incremento en los de casos y muertes por diabetes en México y este incremento puede mitigarse con cambios en la ingesta dietaria. </a:t>
            </a:r>
            <a:endParaRPr lang="es-MX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r>
              <a:rPr lang="es-MX" dirty="0"/>
              <a:t>Objetivo general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5">
                    <a:lumMod val="50000"/>
                  </a:schemeClr>
                </a:solidFill>
              </a:rPr>
              <a:t>Crear un modelo dinámico de análisis estadístico que permita realizar una predicción del número de casos y muertes por diabetes en México (en un futuro cercano) y que permita conocer si existen cambios en la dieta que puedan regular la morbilidad y mortalidad futura de diabetes en México.</a:t>
            </a:r>
            <a:endParaRPr lang="es-MX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927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Objetivos específicos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1) Identificar el número de casos y muertes por diabetes, así como los patrones alimentarios en México entre los años 2000 y 2017 y a partir de ellos predecir futura incidencia y mortalidad en México por diabetes.</a:t>
            </a:r>
          </a:p>
          <a:p>
            <a:pPr algn="just"/>
            <a:endParaRPr lang="es-ES" dirty="0"/>
          </a:p>
          <a:p>
            <a:pPr algn="just"/>
            <a:r>
              <a:rPr lang="es-ES" dirty="0">
                <a:solidFill>
                  <a:schemeClr val="accent6">
                    <a:lumMod val="50000"/>
                  </a:schemeClr>
                </a:solidFill>
              </a:rPr>
              <a:t>2) Indagar si existen cambios en la ingesta dietaria que regulen la morbilidad y mortalidad futura de diabetes en México.</a:t>
            </a:r>
          </a:p>
          <a:p>
            <a:pPr algn="just"/>
            <a:endParaRPr lang="es-ES" dirty="0"/>
          </a:p>
          <a:p>
            <a:pPr algn="just"/>
            <a:r>
              <a:rPr lang="es-ES" dirty="0">
                <a:solidFill>
                  <a:schemeClr val="accent2">
                    <a:lumMod val="50000"/>
                  </a:schemeClr>
                </a:solidFill>
              </a:rPr>
              <a:t>3) Determinar cuáles son los cambios que lograrían disminuir las tasas de incidencia y mortalidad futura de diabetes.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972640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2304</Words>
  <Application>Microsoft Office PowerPoint</Application>
  <PresentationFormat>Panorámica</PresentationFormat>
  <Paragraphs>301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Tema de Office</vt:lpstr>
      <vt:lpstr>Especialización en Métodos Estadísticos     ”Predicción de casos y  mortalidad por diabetes, cambios alimentarios para la reducción del impacto”</vt:lpstr>
      <vt:lpstr>Patología de la diabetes mellitus tipo 2 (DM2)</vt:lpstr>
      <vt:lpstr>Factores de riesgo de la DM2</vt:lpstr>
      <vt:lpstr>La alimentación inadecuada incrementa el riesgo de DM2</vt:lpstr>
      <vt:lpstr>Planteamiento del problema</vt:lpstr>
      <vt:lpstr>Justificación</vt:lpstr>
      <vt:lpstr>Preguntas de investigación</vt:lpstr>
      <vt:lpstr>Hipótesis</vt:lpstr>
      <vt:lpstr>Objetivos específicos</vt:lpstr>
      <vt:lpstr>Obtención de datos y metodología</vt:lpstr>
      <vt:lpstr>Base de datos</vt:lpstr>
      <vt:lpstr>Resultados preliminares</vt:lpstr>
      <vt:lpstr>Presentación de PowerPoint</vt:lpstr>
      <vt:lpstr>Presentación de PowerPoint</vt:lpstr>
      <vt:lpstr>Presentación de PowerPoint</vt:lpstr>
      <vt:lpstr>Presentación de PowerPoint</vt:lpstr>
      <vt:lpstr>Referencias bibliográficas</vt:lpstr>
      <vt:lpstr>Referencias bibliográficas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Especialización en Métodos Estadísticos     ”Predicción de casos y  mortalidad por diabetes, cambios alimentarios para la reducción del impacto”</dc:title>
  <dc:creator>Keila Medina</dc:creator>
  <cp:lastModifiedBy>UV</cp:lastModifiedBy>
  <cp:revision>1</cp:revision>
  <dcterms:created xsi:type="dcterms:W3CDTF">2021-01-21T01:12:34Z</dcterms:created>
  <dcterms:modified xsi:type="dcterms:W3CDTF">2021-01-21T23:58:06Z</dcterms:modified>
</cp:coreProperties>
</file>