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91" r:id="rId2"/>
    <p:sldId id="348" r:id="rId3"/>
    <p:sldId id="527" r:id="rId4"/>
    <p:sldId id="352" r:id="rId5"/>
    <p:sldId id="576" r:id="rId6"/>
    <p:sldId id="590" r:id="rId7"/>
    <p:sldId id="595" r:id="rId8"/>
    <p:sldId id="575" r:id="rId9"/>
    <p:sldId id="349" r:id="rId10"/>
    <p:sldId id="598" r:id="rId11"/>
    <p:sldId id="610" r:id="rId12"/>
    <p:sldId id="578" r:id="rId13"/>
    <p:sldId id="606" r:id="rId14"/>
    <p:sldId id="611" r:id="rId15"/>
    <p:sldId id="607" r:id="rId16"/>
    <p:sldId id="605" r:id="rId17"/>
    <p:sldId id="599" r:id="rId18"/>
    <p:sldId id="600" r:id="rId19"/>
    <p:sldId id="626" r:id="rId20"/>
    <p:sldId id="625" r:id="rId21"/>
    <p:sldId id="624" r:id="rId22"/>
    <p:sldId id="615" r:id="rId23"/>
    <p:sldId id="618" r:id="rId24"/>
    <p:sldId id="614" r:id="rId25"/>
    <p:sldId id="619" r:id="rId26"/>
    <p:sldId id="622" r:id="rId27"/>
    <p:sldId id="623" r:id="rId28"/>
    <p:sldId id="602" r:id="rId29"/>
    <p:sldId id="628" r:id="rId30"/>
    <p:sldId id="629" r:id="rId31"/>
    <p:sldId id="627" r:id="rId32"/>
    <p:sldId id="583" r:id="rId33"/>
    <p:sldId id="584" r:id="rId34"/>
    <p:sldId id="604" r:id="rId35"/>
  </p:sldIdLst>
  <p:sldSz cx="9144000" cy="6858000" type="screen4x3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E32D"/>
    <a:srgbClr val="CCECFF"/>
    <a:srgbClr val="66CCFF"/>
    <a:srgbClr val="0000CC"/>
    <a:srgbClr val="0033CC"/>
    <a:srgbClr val="000099"/>
    <a:srgbClr val="385D8A"/>
    <a:srgbClr val="0070C0"/>
    <a:srgbClr val="5767B4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Estilo claro 1 - Acento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2DE63D5-997A-4646-A377-4702673A728D}" styleName="Estilo claro 2 - Acento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EB344D84-9AFB-497E-A393-DC336BA19D2E}" styleName="Estilo medio 3 - Énfasis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949" autoAdjust="0"/>
    <p:restoredTop sz="94151" autoAdjust="0"/>
  </p:normalViewPr>
  <p:slideViewPr>
    <p:cSldViewPr snapToObjects="1">
      <p:cViewPr varScale="1">
        <p:scale>
          <a:sx n="116" d="100"/>
          <a:sy n="116" d="100"/>
        </p:scale>
        <p:origin x="1848" y="60"/>
      </p:cViewPr>
      <p:guideLst>
        <p:guide orient="horz" pos="2205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7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53EF94C-D851-40BF-8EBE-1D665D1DBD0C}" type="doc">
      <dgm:prSet loTypeId="urn:microsoft.com/office/officeart/2009/layout/CircleArrowProcess" loCatId="process" qsTypeId="urn:microsoft.com/office/officeart/2005/8/quickstyle/3d2" qsCatId="3D" csTypeId="urn:microsoft.com/office/officeart/2005/8/colors/accent3_3" csCatId="accent3" phldr="1"/>
      <dgm:spPr/>
      <dgm:t>
        <a:bodyPr/>
        <a:lstStyle/>
        <a:p>
          <a:endParaRPr lang="es-CO"/>
        </a:p>
      </dgm:t>
    </dgm:pt>
    <dgm:pt modelId="{E7F76665-B4A1-43D9-B3DD-8DCA24BB9505}">
      <dgm:prSet phldrT="[Texto]" custT="1"/>
      <dgm:spPr/>
      <dgm:t>
        <a:bodyPr/>
        <a:lstStyle/>
        <a:p>
          <a:r>
            <a:rPr lang="es-CO" sz="1800" dirty="0"/>
            <a:t>Transformaciones en el paisaje</a:t>
          </a:r>
        </a:p>
      </dgm:t>
    </dgm:pt>
    <dgm:pt modelId="{3A986E01-9B21-4041-920D-8FD461F6C08C}" type="parTrans" cxnId="{238AA872-0C94-453D-AF28-A35E423DF3D1}">
      <dgm:prSet/>
      <dgm:spPr/>
      <dgm:t>
        <a:bodyPr/>
        <a:lstStyle/>
        <a:p>
          <a:endParaRPr lang="es-CO" sz="1800"/>
        </a:p>
      </dgm:t>
    </dgm:pt>
    <dgm:pt modelId="{CB09F8B3-13F8-47A6-98E7-2DCF9966E9EC}" type="sibTrans" cxnId="{238AA872-0C94-453D-AF28-A35E423DF3D1}">
      <dgm:prSet/>
      <dgm:spPr/>
      <dgm:t>
        <a:bodyPr/>
        <a:lstStyle/>
        <a:p>
          <a:endParaRPr lang="es-CO" sz="1800"/>
        </a:p>
      </dgm:t>
    </dgm:pt>
    <dgm:pt modelId="{E59C1B4E-FFD7-4B47-9671-967FD0C309D8}">
      <dgm:prSet phldrT="[Texto]" custT="1"/>
      <dgm:spPr/>
      <dgm:t>
        <a:bodyPr/>
        <a:lstStyle/>
        <a:p>
          <a:r>
            <a:rPr lang="es-CO" sz="1800" dirty="0"/>
            <a:t>Requerimientos de hábitat</a:t>
          </a:r>
        </a:p>
      </dgm:t>
    </dgm:pt>
    <dgm:pt modelId="{DF41DFC7-06B9-4423-A3CC-C044368BE2CA}" type="parTrans" cxnId="{44701867-8B6F-423D-B7DF-4DFB1EF4C9ED}">
      <dgm:prSet/>
      <dgm:spPr/>
      <dgm:t>
        <a:bodyPr/>
        <a:lstStyle/>
        <a:p>
          <a:endParaRPr lang="es-CO" sz="1800"/>
        </a:p>
      </dgm:t>
    </dgm:pt>
    <dgm:pt modelId="{2506FADD-7CED-47C8-B4E9-C3FA26CDFFDB}" type="sibTrans" cxnId="{44701867-8B6F-423D-B7DF-4DFB1EF4C9ED}">
      <dgm:prSet/>
      <dgm:spPr/>
      <dgm:t>
        <a:bodyPr/>
        <a:lstStyle/>
        <a:p>
          <a:endParaRPr lang="es-CO" sz="1800"/>
        </a:p>
      </dgm:t>
    </dgm:pt>
    <dgm:pt modelId="{9311F6BE-A6AA-49CE-83F3-38FB5E241678}">
      <dgm:prSet phldrT="[Texto]" custT="1"/>
      <dgm:spPr/>
      <dgm:t>
        <a:bodyPr/>
        <a:lstStyle/>
        <a:p>
          <a:r>
            <a:rPr lang="es-CO" sz="1800"/>
            <a:t>Disminución de las poblaciones</a:t>
          </a:r>
          <a:endParaRPr lang="es-CO" sz="1800" dirty="0"/>
        </a:p>
      </dgm:t>
    </dgm:pt>
    <dgm:pt modelId="{4D634F39-2834-47E6-99DC-C7810DAE95A8}" type="parTrans" cxnId="{15D29696-6669-4CE2-9059-94B96F34E927}">
      <dgm:prSet/>
      <dgm:spPr/>
      <dgm:t>
        <a:bodyPr/>
        <a:lstStyle/>
        <a:p>
          <a:endParaRPr lang="es-CO" sz="1800"/>
        </a:p>
      </dgm:t>
    </dgm:pt>
    <dgm:pt modelId="{18B42D9B-9C6F-47E5-AB38-760FB23EF02C}" type="sibTrans" cxnId="{15D29696-6669-4CE2-9059-94B96F34E927}">
      <dgm:prSet/>
      <dgm:spPr/>
      <dgm:t>
        <a:bodyPr/>
        <a:lstStyle/>
        <a:p>
          <a:endParaRPr lang="es-CO" sz="1800"/>
        </a:p>
      </dgm:t>
    </dgm:pt>
    <dgm:pt modelId="{417CF786-5E0F-44F2-B68F-464F5EF72E5F}" type="pres">
      <dgm:prSet presAssocID="{F53EF94C-D851-40BF-8EBE-1D665D1DBD0C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s-MX"/>
        </a:p>
      </dgm:t>
    </dgm:pt>
    <dgm:pt modelId="{E9190F99-7894-4774-90B4-6B722EC315F3}" type="pres">
      <dgm:prSet presAssocID="{E7F76665-B4A1-43D9-B3DD-8DCA24BB9505}" presName="Accent1" presStyleCnt="0"/>
      <dgm:spPr/>
    </dgm:pt>
    <dgm:pt modelId="{5F89FA2B-889E-4E3A-AB61-32789A4F4C5C}" type="pres">
      <dgm:prSet presAssocID="{E7F76665-B4A1-43D9-B3DD-8DCA24BB9505}" presName="Accent" presStyleLbl="node1" presStyleIdx="0" presStyleCnt="3"/>
      <dgm:spPr/>
    </dgm:pt>
    <dgm:pt modelId="{103D0B2A-055D-4183-B61D-590A7644B8B9}" type="pres">
      <dgm:prSet presAssocID="{E7F76665-B4A1-43D9-B3DD-8DCA24BB9505}" presName="Parent1" presStyleLbl="revTx" presStyleIdx="0" presStyleCnt="3" custScaleX="121673" custScaleY="15941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B9EBCBEB-83DA-44C8-92A1-887CA666FC61}" type="pres">
      <dgm:prSet presAssocID="{E59C1B4E-FFD7-4B47-9671-967FD0C309D8}" presName="Accent2" presStyleCnt="0"/>
      <dgm:spPr/>
    </dgm:pt>
    <dgm:pt modelId="{022E4D07-E493-4B44-B549-2A7D873020F8}" type="pres">
      <dgm:prSet presAssocID="{E59C1B4E-FFD7-4B47-9671-967FD0C309D8}" presName="Accent" presStyleLbl="node1" presStyleIdx="1" presStyleCnt="3"/>
      <dgm:spPr/>
    </dgm:pt>
    <dgm:pt modelId="{6A896DF5-496F-42FA-8FFE-70B0E0E2C829}" type="pres">
      <dgm:prSet presAssocID="{E59C1B4E-FFD7-4B47-9671-967FD0C309D8}" presName="Parent2" presStyleLbl="revTx" presStyleIdx="1" presStyleCnt="3" custLinFactNeighborX="775" custLinFactNeighborY="-1086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5515F55F-8FE9-4463-92D9-34AD3FF846FC}" type="pres">
      <dgm:prSet presAssocID="{9311F6BE-A6AA-49CE-83F3-38FB5E241678}" presName="Accent3" presStyleCnt="0"/>
      <dgm:spPr/>
    </dgm:pt>
    <dgm:pt modelId="{039ED3F1-B7B9-4063-9EEE-B5E02D242841}" type="pres">
      <dgm:prSet presAssocID="{9311F6BE-A6AA-49CE-83F3-38FB5E241678}" presName="Accent" presStyleLbl="node1" presStyleIdx="2" presStyleCnt="3"/>
      <dgm:spPr/>
    </dgm:pt>
    <dgm:pt modelId="{E4A02A5B-E95A-4DA6-99DF-0E4B6BBBC71C}" type="pres">
      <dgm:prSet presAssocID="{9311F6BE-A6AA-49CE-83F3-38FB5E241678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6288ACC7-00E1-4CDB-9730-963E83E0CF35}" type="presOf" srcId="{F53EF94C-D851-40BF-8EBE-1D665D1DBD0C}" destId="{417CF786-5E0F-44F2-B68F-464F5EF72E5F}" srcOrd="0" destOrd="0" presId="urn:microsoft.com/office/officeart/2009/layout/CircleArrowProcess"/>
    <dgm:cxn modelId="{F42CD994-2591-4C0D-9ED1-C83A3D0C29C6}" type="presOf" srcId="{9311F6BE-A6AA-49CE-83F3-38FB5E241678}" destId="{E4A02A5B-E95A-4DA6-99DF-0E4B6BBBC71C}" srcOrd="0" destOrd="0" presId="urn:microsoft.com/office/officeart/2009/layout/CircleArrowProcess"/>
    <dgm:cxn modelId="{44701867-8B6F-423D-B7DF-4DFB1EF4C9ED}" srcId="{F53EF94C-D851-40BF-8EBE-1D665D1DBD0C}" destId="{E59C1B4E-FFD7-4B47-9671-967FD0C309D8}" srcOrd="1" destOrd="0" parTransId="{DF41DFC7-06B9-4423-A3CC-C044368BE2CA}" sibTransId="{2506FADD-7CED-47C8-B4E9-C3FA26CDFFDB}"/>
    <dgm:cxn modelId="{15D29696-6669-4CE2-9059-94B96F34E927}" srcId="{F53EF94C-D851-40BF-8EBE-1D665D1DBD0C}" destId="{9311F6BE-A6AA-49CE-83F3-38FB5E241678}" srcOrd="2" destOrd="0" parTransId="{4D634F39-2834-47E6-99DC-C7810DAE95A8}" sibTransId="{18B42D9B-9C6F-47E5-AB38-760FB23EF02C}"/>
    <dgm:cxn modelId="{238AA872-0C94-453D-AF28-A35E423DF3D1}" srcId="{F53EF94C-D851-40BF-8EBE-1D665D1DBD0C}" destId="{E7F76665-B4A1-43D9-B3DD-8DCA24BB9505}" srcOrd="0" destOrd="0" parTransId="{3A986E01-9B21-4041-920D-8FD461F6C08C}" sibTransId="{CB09F8B3-13F8-47A6-98E7-2DCF9966E9EC}"/>
    <dgm:cxn modelId="{F0DD39B4-131E-4A12-BFBF-8BBE795C8839}" type="presOf" srcId="{E7F76665-B4A1-43D9-B3DD-8DCA24BB9505}" destId="{103D0B2A-055D-4183-B61D-590A7644B8B9}" srcOrd="0" destOrd="0" presId="urn:microsoft.com/office/officeart/2009/layout/CircleArrowProcess"/>
    <dgm:cxn modelId="{02684469-35D6-4D36-86A6-3016E6A5D107}" type="presOf" srcId="{E59C1B4E-FFD7-4B47-9671-967FD0C309D8}" destId="{6A896DF5-496F-42FA-8FFE-70B0E0E2C829}" srcOrd="0" destOrd="0" presId="urn:microsoft.com/office/officeart/2009/layout/CircleArrowProcess"/>
    <dgm:cxn modelId="{AF268349-9F7F-417D-A4F1-EF09B6493707}" type="presParOf" srcId="{417CF786-5E0F-44F2-B68F-464F5EF72E5F}" destId="{E9190F99-7894-4774-90B4-6B722EC315F3}" srcOrd="0" destOrd="0" presId="urn:microsoft.com/office/officeart/2009/layout/CircleArrowProcess"/>
    <dgm:cxn modelId="{F0938F52-D49F-4FCE-AB44-C5B212B88DE7}" type="presParOf" srcId="{E9190F99-7894-4774-90B4-6B722EC315F3}" destId="{5F89FA2B-889E-4E3A-AB61-32789A4F4C5C}" srcOrd="0" destOrd="0" presId="urn:microsoft.com/office/officeart/2009/layout/CircleArrowProcess"/>
    <dgm:cxn modelId="{69E1941C-EF11-4E79-9707-1F3A48788B20}" type="presParOf" srcId="{417CF786-5E0F-44F2-B68F-464F5EF72E5F}" destId="{103D0B2A-055D-4183-B61D-590A7644B8B9}" srcOrd="1" destOrd="0" presId="urn:microsoft.com/office/officeart/2009/layout/CircleArrowProcess"/>
    <dgm:cxn modelId="{17702AC6-A878-4E62-A14D-D96A32AFF592}" type="presParOf" srcId="{417CF786-5E0F-44F2-B68F-464F5EF72E5F}" destId="{B9EBCBEB-83DA-44C8-92A1-887CA666FC61}" srcOrd="2" destOrd="0" presId="urn:microsoft.com/office/officeart/2009/layout/CircleArrowProcess"/>
    <dgm:cxn modelId="{33ACC136-36AA-466F-9312-A0C9E913DB26}" type="presParOf" srcId="{B9EBCBEB-83DA-44C8-92A1-887CA666FC61}" destId="{022E4D07-E493-4B44-B549-2A7D873020F8}" srcOrd="0" destOrd="0" presId="urn:microsoft.com/office/officeart/2009/layout/CircleArrowProcess"/>
    <dgm:cxn modelId="{EBFFE66F-3FF3-4BA8-A8C8-17BDE151652E}" type="presParOf" srcId="{417CF786-5E0F-44F2-B68F-464F5EF72E5F}" destId="{6A896DF5-496F-42FA-8FFE-70B0E0E2C829}" srcOrd="3" destOrd="0" presId="urn:microsoft.com/office/officeart/2009/layout/CircleArrowProcess"/>
    <dgm:cxn modelId="{FDD194DE-71AC-4E7F-B91C-68F878265717}" type="presParOf" srcId="{417CF786-5E0F-44F2-B68F-464F5EF72E5F}" destId="{5515F55F-8FE9-4463-92D9-34AD3FF846FC}" srcOrd="4" destOrd="0" presId="urn:microsoft.com/office/officeart/2009/layout/CircleArrowProcess"/>
    <dgm:cxn modelId="{BF5A080D-0A1F-44C6-85D9-D67EB1CCCCFD}" type="presParOf" srcId="{5515F55F-8FE9-4463-92D9-34AD3FF846FC}" destId="{039ED3F1-B7B9-4063-9EEE-B5E02D242841}" srcOrd="0" destOrd="0" presId="urn:microsoft.com/office/officeart/2009/layout/CircleArrowProcess"/>
    <dgm:cxn modelId="{AD92CC7A-57AC-4A7D-8623-D407A9C10B6E}" type="presParOf" srcId="{417CF786-5E0F-44F2-B68F-464F5EF72E5F}" destId="{E4A02A5B-E95A-4DA6-99DF-0E4B6BBBC71C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53EF94C-D851-40BF-8EBE-1D665D1DBD0C}" type="doc">
      <dgm:prSet loTypeId="urn:microsoft.com/office/officeart/2009/layout/CircleArrowProcess" loCatId="process" qsTypeId="urn:microsoft.com/office/officeart/2005/8/quickstyle/3d2" qsCatId="3D" csTypeId="urn:microsoft.com/office/officeart/2005/8/colors/accent3_3" csCatId="accent3" phldr="1"/>
      <dgm:spPr/>
      <dgm:t>
        <a:bodyPr/>
        <a:lstStyle/>
        <a:p>
          <a:endParaRPr lang="es-CO"/>
        </a:p>
      </dgm:t>
    </dgm:pt>
    <dgm:pt modelId="{E7F76665-B4A1-43D9-B3DD-8DCA24BB9505}">
      <dgm:prSet phldrT="[Texto]" custT="1"/>
      <dgm:spPr/>
      <dgm:t>
        <a:bodyPr/>
        <a:lstStyle/>
        <a:p>
          <a:r>
            <a:rPr lang="es-CO" sz="1800" dirty="0">
              <a:solidFill>
                <a:srgbClr val="FF0000"/>
              </a:solidFill>
            </a:rPr>
            <a:t>Disminución de la calidad del hábitat</a:t>
          </a:r>
        </a:p>
        <a:p>
          <a:r>
            <a:rPr lang="es-CO" sz="1800" dirty="0">
              <a:solidFill>
                <a:srgbClr val="FF0000"/>
              </a:solidFill>
            </a:rPr>
            <a:t>HSI</a:t>
          </a:r>
        </a:p>
      </dgm:t>
    </dgm:pt>
    <dgm:pt modelId="{3A986E01-9B21-4041-920D-8FD461F6C08C}" type="parTrans" cxnId="{238AA872-0C94-453D-AF28-A35E423DF3D1}">
      <dgm:prSet/>
      <dgm:spPr/>
      <dgm:t>
        <a:bodyPr/>
        <a:lstStyle/>
        <a:p>
          <a:endParaRPr lang="es-CO" sz="1800"/>
        </a:p>
      </dgm:t>
    </dgm:pt>
    <dgm:pt modelId="{CB09F8B3-13F8-47A6-98E7-2DCF9966E9EC}" type="sibTrans" cxnId="{238AA872-0C94-453D-AF28-A35E423DF3D1}">
      <dgm:prSet/>
      <dgm:spPr/>
      <dgm:t>
        <a:bodyPr/>
        <a:lstStyle/>
        <a:p>
          <a:endParaRPr lang="es-CO" sz="1800"/>
        </a:p>
      </dgm:t>
    </dgm:pt>
    <dgm:pt modelId="{E59C1B4E-FFD7-4B47-9671-967FD0C309D8}">
      <dgm:prSet phldrT="[Texto]" custT="1"/>
      <dgm:spPr/>
      <dgm:t>
        <a:bodyPr/>
        <a:lstStyle/>
        <a:p>
          <a:r>
            <a:rPr lang="es-CO" sz="1800" dirty="0">
              <a:solidFill>
                <a:srgbClr val="FF0000"/>
              </a:solidFill>
            </a:rPr>
            <a:t>No Relación </a:t>
          </a:r>
        </a:p>
        <a:p>
          <a:r>
            <a:rPr lang="es-CO" sz="1800" dirty="0">
              <a:solidFill>
                <a:srgbClr val="FF0000"/>
              </a:solidFill>
            </a:rPr>
            <a:t>Calidad de hábitat /</a:t>
          </a:r>
        </a:p>
        <a:p>
          <a:r>
            <a:rPr lang="es-CO" sz="1800" dirty="0">
              <a:solidFill>
                <a:srgbClr val="FF0000"/>
              </a:solidFill>
            </a:rPr>
            <a:t>Poblaciones</a:t>
          </a:r>
        </a:p>
      </dgm:t>
    </dgm:pt>
    <dgm:pt modelId="{DF41DFC7-06B9-4423-A3CC-C044368BE2CA}" type="parTrans" cxnId="{44701867-8B6F-423D-B7DF-4DFB1EF4C9ED}">
      <dgm:prSet/>
      <dgm:spPr/>
      <dgm:t>
        <a:bodyPr/>
        <a:lstStyle/>
        <a:p>
          <a:endParaRPr lang="es-CO" sz="1800"/>
        </a:p>
      </dgm:t>
    </dgm:pt>
    <dgm:pt modelId="{2506FADD-7CED-47C8-B4E9-C3FA26CDFFDB}" type="sibTrans" cxnId="{44701867-8B6F-423D-B7DF-4DFB1EF4C9ED}">
      <dgm:prSet/>
      <dgm:spPr/>
      <dgm:t>
        <a:bodyPr/>
        <a:lstStyle/>
        <a:p>
          <a:endParaRPr lang="es-CO" sz="1800"/>
        </a:p>
      </dgm:t>
    </dgm:pt>
    <dgm:pt modelId="{417CF786-5E0F-44F2-B68F-464F5EF72E5F}" type="pres">
      <dgm:prSet presAssocID="{F53EF94C-D851-40BF-8EBE-1D665D1DBD0C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s-MX"/>
        </a:p>
      </dgm:t>
    </dgm:pt>
    <dgm:pt modelId="{E9190F99-7894-4774-90B4-6B722EC315F3}" type="pres">
      <dgm:prSet presAssocID="{E7F76665-B4A1-43D9-B3DD-8DCA24BB9505}" presName="Accent1" presStyleCnt="0"/>
      <dgm:spPr/>
    </dgm:pt>
    <dgm:pt modelId="{5F89FA2B-889E-4E3A-AB61-32789A4F4C5C}" type="pres">
      <dgm:prSet presAssocID="{E7F76665-B4A1-43D9-B3DD-8DCA24BB9505}" presName="Accent" presStyleLbl="node1" presStyleIdx="0" presStyleCnt="2"/>
      <dgm:spPr/>
    </dgm:pt>
    <dgm:pt modelId="{103D0B2A-055D-4183-B61D-590A7644B8B9}" type="pres">
      <dgm:prSet presAssocID="{E7F76665-B4A1-43D9-B3DD-8DCA24BB9505}" presName="Parent1" presStyleLbl="revTx" presStyleIdx="0" presStyleCnt="2" custScaleX="121673" custScaleY="15941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B9EBCBEB-83DA-44C8-92A1-887CA666FC61}" type="pres">
      <dgm:prSet presAssocID="{E59C1B4E-FFD7-4B47-9671-967FD0C309D8}" presName="Accent2" presStyleCnt="0"/>
      <dgm:spPr/>
    </dgm:pt>
    <dgm:pt modelId="{022E4D07-E493-4B44-B549-2A7D873020F8}" type="pres">
      <dgm:prSet presAssocID="{E59C1B4E-FFD7-4B47-9671-967FD0C309D8}" presName="Accent" presStyleLbl="node1" presStyleIdx="1" presStyleCnt="2"/>
      <dgm:spPr/>
    </dgm:pt>
    <dgm:pt modelId="{6A896DF5-496F-42FA-8FFE-70B0E0E2C829}" type="pres">
      <dgm:prSet presAssocID="{E59C1B4E-FFD7-4B47-9671-967FD0C309D8}" presName="Parent2" presStyleLbl="revTx" presStyleIdx="1" presStyleCnt="2" custScaleX="126560" custScaleY="157443" custLinFactNeighborX="775" custLinFactNeighborY="-1086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44701867-8B6F-423D-B7DF-4DFB1EF4C9ED}" srcId="{F53EF94C-D851-40BF-8EBE-1D665D1DBD0C}" destId="{E59C1B4E-FFD7-4B47-9671-967FD0C309D8}" srcOrd="1" destOrd="0" parTransId="{DF41DFC7-06B9-4423-A3CC-C044368BE2CA}" sibTransId="{2506FADD-7CED-47C8-B4E9-C3FA26CDFFDB}"/>
    <dgm:cxn modelId="{7C150EB4-F4D3-4394-B6B3-822728FF1A9F}" type="presOf" srcId="{E7F76665-B4A1-43D9-B3DD-8DCA24BB9505}" destId="{103D0B2A-055D-4183-B61D-590A7644B8B9}" srcOrd="0" destOrd="0" presId="urn:microsoft.com/office/officeart/2009/layout/CircleArrowProcess"/>
    <dgm:cxn modelId="{1AECD123-F9AE-4ADD-81B9-7B50712E1B08}" type="presOf" srcId="{E59C1B4E-FFD7-4B47-9671-967FD0C309D8}" destId="{6A896DF5-496F-42FA-8FFE-70B0E0E2C829}" srcOrd="0" destOrd="0" presId="urn:microsoft.com/office/officeart/2009/layout/CircleArrowProcess"/>
    <dgm:cxn modelId="{18547A5F-210D-4BF4-A6B8-30A1A5F06257}" type="presOf" srcId="{F53EF94C-D851-40BF-8EBE-1D665D1DBD0C}" destId="{417CF786-5E0F-44F2-B68F-464F5EF72E5F}" srcOrd="0" destOrd="0" presId="urn:microsoft.com/office/officeart/2009/layout/CircleArrowProcess"/>
    <dgm:cxn modelId="{238AA872-0C94-453D-AF28-A35E423DF3D1}" srcId="{F53EF94C-D851-40BF-8EBE-1D665D1DBD0C}" destId="{E7F76665-B4A1-43D9-B3DD-8DCA24BB9505}" srcOrd="0" destOrd="0" parTransId="{3A986E01-9B21-4041-920D-8FD461F6C08C}" sibTransId="{CB09F8B3-13F8-47A6-98E7-2DCF9966E9EC}"/>
    <dgm:cxn modelId="{46AD7290-A064-4205-8B94-6CB469683425}" type="presParOf" srcId="{417CF786-5E0F-44F2-B68F-464F5EF72E5F}" destId="{E9190F99-7894-4774-90B4-6B722EC315F3}" srcOrd="0" destOrd="0" presId="urn:microsoft.com/office/officeart/2009/layout/CircleArrowProcess"/>
    <dgm:cxn modelId="{A3BC5FDF-E048-4EDD-8A08-93D23B1A1A7A}" type="presParOf" srcId="{E9190F99-7894-4774-90B4-6B722EC315F3}" destId="{5F89FA2B-889E-4E3A-AB61-32789A4F4C5C}" srcOrd="0" destOrd="0" presId="urn:microsoft.com/office/officeart/2009/layout/CircleArrowProcess"/>
    <dgm:cxn modelId="{E3271639-B570-4D97-AD62-0A8832BA50EB}" type="presParOf" srcId="{417CF786-5E0F-44F2-B68F-464F5EF72E5F}" destId="{103D0B2A-055D-4183-B61D-590A7644B8B9}" srcOrd="1" destOrd="0" presId="urn:microsoft.com/office/officeart/2009/layout/CircleArrowProcess"/>
    <dgm:cxn modelId="{4A394C57-BA26-43FF-B24B-9F3E1DB8C92E}" type="presParOf" srcId="{417CF786-5E0F-44F2-B68F-464F5EF72E5F}" destId="{B9EBCBEB-83DA-44C8-92A1-887CA666FC61}" srcOrd="2" destOrd="0" presId="urn:microsoft.com/office/officeart/2009/layout/CircleArrowProcess"/>
    <dgm:cxn modelId="{4D904C13-D954-48E9-9ACF-8319526BE5FA}" type="presParOf" srcId="{B9EBCBEB-83DA-44C8-92A1-887CA666FC61}" destId="{022E4D07-E493-4B44-B549-2A7D873020F8}" srcOrd="0" destOrd="0" presId="urn:microsoft.com/office/officeart/2009/layout/CircleArrowProcess"/>
    <dgm:cxn modelId="{2B86798F-0903-4DF4-9516-950D1C4E4796}" type="presParOf" srcId="{417CF786-5E0F-44F2-B68F-464F5EF72E5F}" destId="{6A896DF5-496F-42FA-8FFE-70B0E0E2C829}" srcOrd="3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53EF94C-D851-40BF-8EBE-1D665D1DBD0C}" type="doc">
      <dgm:prSet loTypeId="urn:microsoft.com/office/officeart/2009/layout/CircleArrowProcess" loCatId="process" qsTypeId="urn:microsoft.com/office/officeart/2005/8/quickstyle/3d2" qsCatId="3D" csTypeId="urn:microsoft.com/office/officeart/2005/8/colors/accent1_4" csCatId="accent1" phldr="1"/>
      <dgm:spPr/>
      <dgm:t>
        <a:bodyPr/>
        <a:lstStyle/>
        <a:p>
          <a:endParaRPr lang="es-CO"/>
        </a:p>
      </dgm:t>
    </dgm:pt>
    <dgm:pt modelId="{E7F76665-B4A1-43D9-B3DD-8DCA24BB9505}">
      <dgm:prSet phldrT="[Texto]" custT="1"/>
      <dgm:spPr/>
      <dgm:t>
        <a:bodyPr/>
        <a:lstStyle/>
        <a:p>
          <a:r>
            <a:rPr lang="es-CO" sz="1800" dirty="0"/>
            <a:t>Precisión del modelo </a:t>
          </a:r>
        </a:p>
        <a:p>
          <a:r>
            <a:rPr lang="es-CO" sz="1800" dirty="0"/>
            <a:t>(ecuación y variables)</a:t>
          </a:r>
        </a:p>
      </dgm:t>
    </dgm:pt>
    <dgm:pt modelId="{3A986E01-9B21-4041-920D-8FD461F6C08C}" type="parTrans" cxnId="{238AA872-0C94-453D-AF28-A35E423DF3D1}">
      <dgm:prSet/>
      <dgm:spPr/>
      <dgm:t>
        <a:bodyPr/>
        <a:lstStyle/>
        <a:p>
          <a:endParaRPr lang="es-CO" sz="1800"/>
        </a:p>
      </dgm:t>
    </dgm:pt>
    <dgm:pt modelId="{CB09F8B3-13F8-47A6-98E7-2DCF9966E9EC}" type="sibTrans" cxnId="{238AA872-0C94-453D-AF28-A35E423DF3D1}">
      <dgm:prSet/>
      <dgm:spPr/>
      <dgm:t>
        <a:bodyPr/>
        <a:lstStyle/>
        <a:p>
          <a:endParaRPr lang="es-CO" sz="1800"/>
        </a:p>
      </dgm:t>
    </dgm:pt>
    <dgm:pt modelId="{E59C1B4E-FFD7-4B47-9671-967FD0C309D8}">
      <dgm:prSet phldrT="[Texto]" custT="1"/>
      <dgm:spPr/>
      <dgm:t>
        <a:bodyPr tIns="0" bIns="0"/>
        <a:lstStyle/>
        <a:p>
          <a:pPr>
            <a:lnSpc>
              <a:spcPct val="90000"/>
            </a:lnSpc>
          </a:pPr>
          <a:r>
            <a:rPr lang="es-CO" sz="1800" b="1" dirty="0"/>
            <a:t>Validar Modelos </a:t>
          </a:r>
          <a:r>
            <a:rPr lang="es-CO" sz="1800" b="1" dirty="0" err="1"/>
            <a:t>HSI</a:t>
          </a:r>
          <a:endParaRPr lang="es-CO" sz="1800" b="1" dirty="0"/>
        </a:p>
      </dgm:t>
    </dgm:pt>
    <dgm:pt modelId="{DF41DFC7-06B9-4423-A3CC-C044368BE2CA}" type="parTrans" cxnId="{44701867-8B6F-423D-B7DF-4DFB1EF4C9ED}">
      <dgm:prSet/>
      <dgm:spPr/>
      <dgm:t>
        <a:bodyPr/>
        <a:lstStyle/>
        <a:p>
          <a:endParaRPr lang="es-CO" sz="1800"/>
        </a:p>
      </dgm:t>
    </dgm:pt>
    <dgm:pt modelId="{2506FADD-7CED-47C8-B4E9-C3FA26CDFFDB}" type="sibTrans" cxnId="{44701867-8B6F-423D-B7DF-4DFB1EF4C9ED}">
      <dgm:prSet/>
      <dgm:spPr/>
      <dgm:t>
        <a:bodyPr/>
        <a:lstStyle/>
        <a:p>
          <a:endParaRPr lang="es-CO" sz="1800"/>
        </a:p>
      </dgm:t>
    </dgm:pt>
    <dgm:pt modelId="{9311F6BE-A6AA-49CE-83F3-38FB5E241678}">
      <dgm:prSet phldrT="[Texto]" custT="1"/>
      <dgm:spPr/>
      <dgm:t>
        <a:bodyPr/>
        <a:lstStyle/>
        <a:p>
          <a:r>
            <a:rPr lang="es-CO" sz="1800" dirty="0"/>
            <a:t>Acciones de manejo</a:t>
          </a:r>
        </a:p>
        <a:p>
          <a:r>
            <a:rPr lang="es-CO" sz="1800" dirty="0"/>
            <a:t>Aprovechamiento  sostenible</a:t>
          </a:r>
        </a:p>
      </dgm:t>
    </dgm:pt>
    <dgm:pt modelId="{4D634F39-2834-47E6-99DC-C7810DAE95A8}" type="parTrans" cxnId="{15D29696-6669-4CE2-9059-94B96F34E927}">
      <dgm:prSet/>
      <dgm:spPr/>
      <dgm:t>
        <a:bodyPr/>
        <a:lstStyle/>
        <a:p>
          <a:endParaRPr lang="es-CO" sz="1800"/>
        </a:p>
      </dgm:t>
    </dgm:pt>
    <dgm:pt modelId="{18B42D9B-9C6F-47E5-AB38-760FB23EF02C}" type="sibTrans" cxnId="{15D29696-6669-4CE2-9059-94B96F34E927}">
      <dgm:prSet/>
      <dgm:spPr/>
      <dgm:t>
        <a:bodyPr/>
        <a:lstStyle/>
        <a:p>
          <a:endParaRPr lang="es-CO" sz="1800"/>
        </a:p>
      </dgm:t>
    </dgm:pt>
    <dgm:pt modelId="{417CF786-5E0F-44F2-B68F-464F5EF72E5F}" type="pres">
      <dgm:prSet presAssocID="{F53EF94C-D851-40BF-8EBE-1D665D1DBD0C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s-MX"/>
        </a:p>
      </dgm:t>
    </dgm:pt>
    <dgm:pt modelId="{E9190F99-7894-4774-90B4-6B722EC315F3}" type="pres">
      <dgm:prSet presAssocID="{E7F76665-B4A1-43D9-B3DD-8DCA24BB9505}" presName="Accent1" presStyleCnt="0"/>
      <dgm:spPr/>
    </dgm:pt>
    <dgm:pt modelId="{5F89FA2B-889E-4E3A-AB61-32789A4F4C5C}" type="pres">
      <dgm:prSet presAssocID="{E7F76665-B4A1-43D9-B3DD-8DCA24BB9505}" presName="Accent" presStyleLbl="node1" presStyleIdx="0" presStyleCnt="3"/>
      <dgm:spPr/>
    </dgm:pt>
    <dgm:pt modelId="{103D0B2A-055D-4183-B61D-590A7644B8B9}" type="pres">
      <dgm:prSet presAssocID="{E7F76665-B4A1-43D9-B3DD-8DCA24BB9505}" presName="Parent1" presStyleLbl="revTx" presStyleIdx="0" presStyleCnt="3" custScaleX="121673" custScaleY="159413" custLinFactNeighborY="-901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B9EBCBEB-83DA-44C8-92A1-887CA666FC61}" type="pres">
      <dgm:prSet presAssocID="{E59C1B4E-FFD7-4B47-9671-967FD0C309D8}" presName="Accent2" presStyleCnt="0"/>
      <dgm:spPr/>
    </dgm:pt>
    <dgm:pt modelId="{022E4D07-E493-4B44-B549-2A7D873020F8}" type="pres">
      <dgm:prSet presAssocID="{E59C1B4E-FFD7-4B47-9671-967FD0C309D8}" presName="Accent" presStyleLbl="node1" presStyleIdx="1" presStyleCnt="3"/>
      <dgm:spPr/>
    </dgm:pt>
    <dgm:pt modelId="{6A896DF5-496F-42FA-8FFE-70B0E0E2C829}" type="pres">
      <dgm:prSet presAssocID="{E59C1B4E-FFD7-4B47-9671-967FD0C309D8}" presName="Parent2" presStyleLbl="revTx" presStyleIdx="1" presStyleCnt="3" custScaleX="120537" custScaleY="145272" custLinFactNeighborX="-404" custLinFactNeighborY="-784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5515F55F-8FE9-4463-92D9-34AD3FF846FC}" type="pres">
      <dgm:prSet presAssocID="{9311F6BE-A6AA-49CE-83F3-38FB5E241678}" presName="Accent3" presStyleCnt="0"/>
      <dgm:spPr/>
    </dgm:pt>
    <dgm:pt modelId="{039ED3F1-B7B9-4063-9EEE-B5E02D242841}" type="pres">
      <dgm:prSet presAssocID="{9311F6BE-A6AA-49CE-83F3-38FB5E241678}" presName="Accent" presStyleLbl="node1" presStyleIdx="2" presStyleCnt="3"/>
      <dgm:spPr/>
    </dgm:pt>
    <dgm:pt modelId="{E4A02A5B-E95A-4DA6-99DF-0E4B6BBBC71C}" type="pres">
      <dgm:prSet presAssocID="{9311F6BE-A6AA-49CE-83F3-38FB5E241678}" presName="Parent3" presStyleLbl="revTx" presStyleIdx="2" presStyleCnt="3" custScaleX="12399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238AA872-0C94-453D-AF28-A35E423DF3D1}" srcId="{F53EF94C-D851-40BF-8EBE-1D665D1DBD0C}" destId="{E7F76665-B4A1-43D9-B3DD-8DCA24BB9505}" srcOrd="0" destOrd="0" parTransId="{3A986E01-9B21-4041-920D-8FD461F6C08C}" sibTransId="{CB09F8B3-13F8-47A6-98E7-2DCF9966E9EC}"/>
    <dgm:cxn modelId="{E2DFA9D0-5671-4D97-BDF6-5913BD1988AF}" type="presOf" srcId="{F53EF94C-D851-40BF-8EBE-1D665D1DBD0C}" destId="{417CF786-5E0F-44F2-B68F-464F5EF72E5F}" srcOrd="0" destOrd="0" presId="urn:microsoft.com/office/officeart/2009/layout/CircleArrowProcess"/>
    <dgm:cxn modelId="{C762F485-B857-49D1-A1D4-BF7A28CD7936}" type="presOf" srcId="{E59C1B4E-FFD7-4B47-9671-967FD0C309D8}" destId="{6A896DF5-496F-42FA-8FFE-70B0E0E2C829}" srcOrd="0" destOrd="0" presId="urn:microsoft.com/office/officeart/2009/layout/CircleArrowProcess"/>
    <dgm:cxn modelId="{75A8C004-23C3-4E00-ACCD-68E89575942F}" type="presOf" srcId="{9311F6BE-A6AA-49CE-83F3-38FB5E241678}" destId="{E4A02A5B-E95A-4DA6-99DF-0E4B6BBBC71C}" srcOrd="0" destOrd="0" presId="urn:microsoft.com/office/officeart/2009/layout/CircleArrowProcess"/>
    <dgm:cxn modelId="{15D29696-6669-4CE2-9059-94B96F34E927}" srcId="{F53EF94C-D851-40BF-8EBE-1D665D1DBD0C}" destId="{9311F6BE-A6AA-49CE-83F3-38FB5E241678}" srcOrd="2" destOrd="0" parTransId="{4D634F39-2834-47E6-99DC-C7810DAE95A8}" sibTransId="{18B42D9B-9C6F-47E5-AB38-760FB23EF02C}"/>
    <dgm:cxn modelId="{44701867-8B6F-423D-B7DF-4DFB1EF4C9ED}" srcId="{F53EF94C-D851-40BF-8EBE-1D665D1DBD0C}" destId="{E59C1B4E-FFD7-4B47-9671-967FD0C309D8}" srcOrd="1" destOrd="0" parTransId="{DF41DFC7-06B9-4423-A3CC-C044368BE2CA}" sibTransId="{2506FADD-7CED-47C8-B4E9-C3FA26CDFFDB}"/>
    <dgm:cxn modelId="{AEA0C2F5-46E5-4D02-8A0E-AA7B4D382C99}" type="presOf" srcId="{E7F76665-B4A1-43D9-B3DD-8DCA24BB9505}" destId="{103D0B2A-055D-4183-B61D-590A7644B8B9}" srcOrd="0" destOrd="0" presId="urn:microsoft.com/office/officeart/2009/layout/CircleArrowProcess"/>
    <dgm:cxn modelId="{7A7452D2-E942-45CC-A5A4-DCE8D74C92A0}" type="presParOf" srcId="{417CF786-5E0F-44F2-B68F-464F5EF72E5F}" destId="{E9190F99-7894-4774-90B4-6B722EC315F3}" srcOrd="0" destOrd="0" presId="urn:microsoft.com/office/officeart/2009/layout/CircleArrowProcess"/>
    <dgm:cxn modelId="{4D417420-8DE2-49CB-9C8D-E677C0737C75}" type="presParOf" srcId="{E9190F99-7894-4774-90B4-6B722EC315F3}" destId="{5F89FA2B-889E-4E3A-AB61-32789A4F4C5C}" srcOrd="0" destOrd="0" presId="urn:microsoft.com/office/officeart/2009/layout/CircleArrowProcess"/>
    <dgm:cxn modelId="{12EEAC1D-4F1E-465F-BA4C-CCB5CBA4AA5C}" type="presParOf" srcId="{417CF786-5E0F-44F2-B68F-464F5EF72E5F}" destId="{103D0B2A-055D-4183-B61D-590A7644B8B9}" srcOrd="1" destOrd="0" presId="urn:microsoft.com/office/officeart/2009/layout/CircleArrowProcess"/>
    <dgm:cxn modelId="{E66DB1B2-6EC7-4381-8A70-7D00F93408B3}" type="presParOf" srcId="{417CF786-5E0F-44F2-B68F-464F5EF72E5F}" destId="{B9EBCBEB-83DA-44C8-92A1-887CA666FC61}" srcOrd="2" destOrd="0" presId="urn:microsoft.com/office/officeart/2009/layout/CircleArrowProcess"/>
    <dgm:cxn modelId="{46C1880D-280E-4FE5-8D11-76340380F904}" type="presParOf" srcId="{B9EBCBEB-83DA-44C8-92A1-887CA666FC61}" destId="{022E4D07-E493-4B44-B549-2A7D873020F8}" srcOrd="0" destOrd="0" presId="urn:microsoft.com/office/officeart/2009/layout/CircleArrowProcess"/>
    <dgm:cxn modelId="{8864844B-E087-40A1-988B-39EFF1321C67}" type="presParOf" srcId="{417CF786-5E0F-44F2-B68F-464F5EF72E5F}" destId="{6A896DF5-496F-42FA-8FFE-70B0E0E2C829}" srcOrd="3" destOrd="0" presId="urn:microsoft.com/office/officeart/2009/layout/CircleArrowProcess"/>
    <dgm:cxn modelId="{45A267E8-E404-408E-A9DB-66FFB1F61E33}" type="presParOf" srcId="{417CF786-5E0F-44F2-B68F-464F5EF72E5F}" destId="{5515F55F-8FE9-4463-92D9-34AD3FF846FC}" srcOrd="4" destOrd="0" presId="urn:microsoft.com/office/officeart/2009/layout/CircleArrowProcess"/>
    <dgm:cxn modelId="{20A7C444-2CCD-4A4F-B61C-C3C94F7F34E5}" type="presParOf" srcId="{5515F55F-8FE9-4463-92D9-34AD3FF846FC}" destId="{039ED3F1-B7B9-4063-9EEE-B5E02D242841}" srcOrd="0" destOrd="0" presId="urn:microsoft.com/office/officeart/2009/layout/CircleArrowProcess"/>
    <dgm:cxn modelId="{DF63C8D9-B21D-4E0F-BD76-D4E01FD357FD}" type="presParOf" srcId="{417CF786-5E0F-44F2-B68F-464F5EF72E5F}" destId="{E4A02A5B-E95A-4DA6-99DF-0E4B6BBBC71C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D82C0D-0F3A-4F0A-935D-F499BA710D8E}" type="datetimeFigureOut">
              <a:rPr lang="es-CO" smtClean="0"/>
              <a:t>21/01/2021</a:t>
            </a:fld>
            <a:endParaRPr lang="es-CO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735B5A-013E-49E7-AD30-7C252AB1B2F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110086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AE58B3-9C24-4299-87CB-2FEA95578166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909443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PE" dirty="0"/>
          </a:p>
        </p:txBody>
      </p:sp>
      <p:sp>
        <p:nvSpPr>
          <p:cNvPr id="614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7AF0C60-A4D3-4F4B-8A5B-FC1F174B0D42}" type="slidenum">
              <a:rPr lang="es-ES" altLang="es-PE" smtClean="0"/>
              <a:pPr>
                <a:spcBef>
                  <a:spcPct val="0"/>
                </a:spcBef>
              </a:pPr>
              <a:t>10</a:t>
            </a:fld>
            <a:endParaRPr lang="es-ES" altLang="es-PE"/>
          </a:p>
        </p:txBody>
      </p:sp>
    </p:spTree>
    <p:extLst>
      <p:ext uri="{BB962C8B-B14F-4D97-AF65-F5344CB8AC3E}">
        <p14:creationId xmlns:p14="http://schemas.microsoft.com/office/powerpoint/2010/main" val="6785479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altLang="es-PE" dirty="0"/>
          </a:p>
        </p:txBody>
      </p:sp>
      <p:sp>
        <p:nvSpPr>
          <p:cNvPr id="614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7AF0C60-A4D3-4F4B-8A5B-FC1F174B0D42}" type="slidenum">
              <a:rPr lang="es-ES" altLang="es-PE" smtClean="0"/>
              <a:pPr>
                <a:spcBef>
                  <a:spcPct val="0"/>
                </a:spcBef>
              </a:pPr>
              <a:t>11</a:t>
            </a:fld>
            <a:endParaRPr lang="es-ES" altLang="es-PE"/>
          </a:p>
        </p:txBody>
      </p:sp>
    </p:spTree>
    <p:extLst>
      <p:ext uri="{BB962C8B-B14F-4D97-AF65-F5344CB8AC3E}">
        <p14:creationId xmlns:p14="http://schemas.microsoft.com/office/powerpoint/2010/main" val="39226602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altLang="es-PE" dirty="0"/>
          </a:p>
        </p:txBody>
      </p:sp>
      <p:sp>
        <p:nvSpPr>
          <p:cNvPr id="614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7AF0C60-A4D3-4F4B-8A5B-FC1F174B0D42}" type="slidenum">
              <a:rPr lang="es-ES" altLang="es-PE" smtClean="0"/>
              <a:pPr>
                <a:spcBef>
                  <a:spcPct val="0"/>
                </a:spcBef>
              </a:pPr>
              <a:t>12</a:t>
            </a:fld>
            <a:endParaRPr lang="es-ES" altLang="es-PE"/>
          </a:p>
        </p:txBody>
      </p:sp>
    </p:spTree>
    <p:extLst>
      <p:ext uri="{BB962C8B-B14F-4D97-AF65-F5344CB8AC3E}">
        <p14:creationId xmlns:p14="http://schemas.microsoft.com/office/powerpoint/2010/main" val="42390795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altLang="es-PE" dirty="0"/>
          </a:p>
        </p:txBody>
      </p:sp>
      <p:sp>
        <p:nvSpPr>
          <p:cNvPr id="614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7AF0C60-A4D3-4F4B-8A5B-FC1F174B0D42}" type="slidenum">
              <a:rPr lang="es-ES" altLang="es-PE" smtClean="0"/>
              <a:pPr>
                <a:spcBef>
                  <a:spcPct val="0"/>
                </a:spcBef>
              </a:pPr>
              <a:t>13</a:t>
            </a:fld>
            <a:endParaRPr lang="es-ES" altLang="es-PE"/>
          </a:p>
        </p:txBody>
      </p:sp>
    </p:spTree>
    <p:extLst>
      <p:ext uri="{BB962C8B-B14F-4D97-AF65-F5344CB8AC3E}">
        <p14:creationId xmlns:p14="http://schemas.microsoft.com/office/powerpoint/2010/main" val="32024103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altLang="es-PE" dirty="0"/>
          </a:p>
        </p:txBody>
      </p:sp>
      <p:sp>
        <p:nvSpPr>
          <p:cNvPr id="614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7AF0C60-A4D3-4F4B-8A5B-FC1F174B0D42}" type="slidenum">
              <a:rPr lang="es-ES" altLang="es-PE" smtClean="0"/>
              <a:pPr>
                <a:spcBef>
                  <a:spcPct val="0"/>
                </a:spcBef>
              </a:pPr>
              <a:t>14</a:t>
            </a:fld>
            <a:endParaRPr lang="es-ES" altLang="es-PE"/>
          </a:p>
        </p:txBody>
      </p:sp>
    </p:spTree>
    <p:extLst>
      <p:ext uri="{BB962C8B-B14F-4D97-AF65-F5344CB8AC3E}">
        <p14:creationId xmlns:p14="http://schemas.microsoft.com/office/powerpoint/2010/main" val="38264016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altLang="es-PE" dirty="0"/>
          </a:p>
        </p:txBody>
      </p:sp>
      <p:sp>
        <p:nvSpPr>
          <p:cNvPr id="614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7AF0C60-A4D3-4F4B-8A5B-FC1F174B0D42}" type="slidenum">
              <a:rPr lang="es-ES" altLang="es-PE" smtClean="0"/>
              <a:pPr>
                <a:spcBef>
                  <a:spcPct val="0"/>
                </a:spcBef>
              </a:pPr>
              <a:t>15</a:t>
            </a:fld>
            <a:endParaRPr lang="es-ES" altLang="es-PE"/>
          </a:p>
        </p:txBody>
      </p:sp>
    </p:spTree>
    <p:extLst>
      <p:ext uri="{BB962C8B-B14F-4D97-AF65-F5344CB8AC3E}">
        <p14:creationId xmlns:p14="http://schemas.microsoft.com/office/powerpoint/2010/main" val="34239746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altLang="es-PE" dirty="0"/>
          </a:p>
        </p:txBody>
      </p:sp>
      <p:sp>
        <p:nvSpPr>
          <p:cNvPr id="614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7AF0C60-A4D3-4F4B-8A5B-FC1F174B0D42}" type="slidenum">
              <a:rPr lang="es-ES" altLang="es-PE" smtClean="0"/>
              <a:pPr>
                <a:spcBef>
                  <a:spcPct val="0"/>
                </a:spcBef>
              </a:pPr>
              <a:t>16</a:t>
            </a:fld>
            <a:endParaRPr lang="es-ES" altLang="es-PE"/>
          </a:p>
        </p:txBody>
      </p:sp>
    </p:spTree>
    <p:extLst>
      <p:ext uri="{BB962C8B-B14F-4D97-AF65-F5344CB8AC3E}">
        <p14:creationId xmlns:p14="http://schemas.microsoft.com/office/powerpoint/2010/main" val="36283536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altLang="es-PE" dirty="0"/>
          </a:p>
        </p:txBody>
      </p:sp>
      <p:sp>
        <p:nvSpPr>
          <p:cNvPr id="614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7AF0C60-A4D3-4F4B-8A5B-FC1F174B0D42}" type="slidenum">
              <a:rPr lang="es-ES" altLang="es-PE" smtClean="0"/>
              <a:pPr>
                <a:spcBef>
                  <a:spcPct val="0"/>
                </a:spcBef>
              </a:pPr>
              <a:t>17</a:t>
            </a:fld>
            <a:endParaRPr lang="es-ES" altLang="es-PE"/>
          </a:p>
        </p:txBody>
      </p:sp>
    </p:spTree>
    <p:extLst>
      <p:ext uri="{BB962C8B-B14F-4D97-AF65-F5344CB8AC3E}">
        <p14:creationId xmlns:p14="http://schemas.microsoft.com/office/powerpoint/2010/main" val="5016586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altLang="es-PE" dirty="0"/>
          </a:p>
        </p:txBody>
      </p:sp>
      <p:sp>
        <p:nvSpPr>
          <p:cNvPr id="614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7AF0C60-A4D3-4F4B-8A5B-FC1F174B0D42}" type="slidenum">
              <a:rPr lang="es-ES" altLang="es-PE" smtClean="0"/>
              <a:pPr>
                <a:spcBef>
                  <a:spcPct val="0"/>
                </a:spcBef>
              </a:pPr>
              <a:t>18</a:t>
            </a:fld>
            <a:endParaRPr lang="es-ES" altLang="es-PE"/>
          </a:p>
        </p:txBody>
      </p:sp>
    </p:spTree>
    <p:extLst>
      <p:ext uri="{BB962C8B-B14F-4D97-AF65-F5344CB8AC3E}">
        <p14:creationId xmlns:p14="http://schemas.microsoft.com/office/powerpoint/2010/main" val="24445861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altLang="es-PE" dirty="0"/>
          </a:p>
        </p:txBody>
      </p:sp>
      <p:sp>
        <p:nvSpPr>
          <p:cNvPr id="614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7AF0C60-A4D3-4F4B-8A5B-FC1F174B0D42}" type="slidenum">
              <a:rPr lang="es-ES" altLang="es-PE" smtClean="0"/>
              <a:pPr>
                <a:spcBef>
                  <a:spcPct val="0"/>
                </a:spcBef>
              </a:pPr>
              <a:t>19</a:t>
            </a:fld>
            <a:endParaRPr lang="es-ES" altLang="es-PE"/>
          </a:p>
        </p:txBody>
      </p:sp>
    </p:spTree>
    <p:extLst>
      <p:ext uri="{BB962C8B-B14F-4D97-AF65-F5344CB8AC3E}">
        <p14:creationId xmlns:p14="http://schemas.microsoft.com/office/powerpoint/2010/main" val="4360775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PE" dirty="0"/>
          </a:p>
        </p:txBody>
      </p:sp>
      <p:sp>
        <p:nvSpPr>
          <p:cNvPr id="614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7AF0C60-A4D3-4F4B-8A5B-FC1F174B0D42}" type="slidenum">
              <a:rPr lang="es-ES" altLang="es-PE" smtClean="0"/>
              <a:pPr>
                <a:spcBef>
                  <a:spcPct val="0"/>
                </a:spcBef>
              </a:pPr>
              <a:t>2</a:t>
            </a:fld>
            <a:endParaRPr lang="es-ES" altLang="es-PE"/>
          </a:p>
        </p:txBody>
      </p:sp>
    </p:spTree>
    <p:extLst>
      <p:ext uri="{BB962C8B-B14F-4D97-AF65-F5344CB8AC3E}">
        <p14:creationId xmlns:p14="http://schemas.microsoft.com/office/powerpoint/2010/main" val="36894112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altLang="es-PE" dirty="0"/>
          </a:p>
        </p:txBody>
      </p:sp>
      <p:sp>
        <p:nvSpPr>
          <p:cNvPr id="614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7AF0C60-A4D3-4F4B-8A5B-FC1F174B0D42}" type="slidenum">
              <a:rPr lang="es-ES" altLang="es-PE" smtClean="0"/>
              <a:pPr>
                <a:spcBef>
                  <a:spcPct val="0"/>
                </a:spcBef>
              </a:pPr>
              <a:t>20</a:t>
            </a:fld>
            <a:endParaRPr lang="es-ES" altLang="es-PE"/>
          </a:p>
        </p:txBody>
      </p:sp>
    </p:spTree>
    <p:extLst>
      <p:ext uri="{BB962C8B-B14F-4D97-AF65-F5344CB8AC3E}">
        <p14:creationId xmlns:p14="http://schemas.microsoft.com/office/powerpoint/2010/main" val="40916263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altLang="es-PE" dirty="0"/>
          </a:p>
        </p:txBody>
      </p:sp>
      <p:sp>
        <p:nvSpPr>
          <p:cNvPr id="614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7AF0C60-A4D3-4F4B-8A5B-FC1F174B0D42}" type="slidenum">
              <a:rPr lang="es-ES" altLang="es-PE" smtClean="0"/>
              <a:pPr>
                <a:spcBef>
                  <a:spcPct val="0"/>
                </a:spcBef>
              </a:pPr>
              <a:t>21</a:t>
            </a:fld>
            <a:endParaRPr lang="es-ES" altLang="es-PE"/>
          </a:p>
        </p:txBody>
      </p:sp>
    </p:spTree>
    <p:extLst>
      <p:ext uri="{BB962C8B-B14F-4D97-AF65-F5344CB8AC3E}">
        <p14:creationId xmlns:p14="http://schemas.microsoft.com/office/powerpoint/2010/main" val="35026528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altLang="es-PE" dirty="0"/>
          </a:p>
        </p:txBody>
      </p:sp>
      <p:sp>
        <p:nvSpPr>
          <p:cNvPr id="614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7AF0C60-A4D3-4F4B-8A5B-FC1F174B0D42}" type="slidenum">
              <a:rPr lang="es-ES" altLang="es-PE" smtClean="0"/>
              <a:pPr>
                <a:spcBef>
                  <a:spcPct val="0"/>
                </a:spcBef>
              </a:pPr>
              <a:t>22</a:t>
            </a:fld>
            <a:endParaRPr lang="es-ES" altLang="es-PE"/>
          </a:p>
        </p:txBody>
      </p:sp>
    </p:spTree>
    <p:extLst>
      <p:ext uri="{BB962C8B-B14F-4D97-AF65-F5344CB8AC3E}">
        <p14:creationId xmlns:p14="http://schemas.microsoft.com/office/powerpoint/2010/main" val="796611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altLang="es-PE" dirty="0"/>
          </a:p>
        </p:txBody>
      </p:sp>
      <p:sp>
        <p:nvSpPr>
          <p:cNvPr id="614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7AF0C60-A4D3-4F4B-8A5B-FC1F174B0D42}" type="slidenum">
              <a:rPr lang="es-ES" altLang="es-PE" smtClean="0"/>
              <a:pPr>
                <a:spcBef>
                  <a:spcPct val="0"/>
                </a:spcBef>
              </a:pPr>
              <a:t>23</a:t>
            </a:fld>
            <a:endParaRPr lang="es-ES" altLang="es-PE"/>
          </a:p>
        </p:txBody>
      </p:sp>
    </p:spTree>
    <p:extLst>
      <p:ext uri="{BB962C8B-B14F-4D97-AF65-F5344CB8AC3E}">
        <p14:creationId xmlns:p14="http://schemas.microsoft.com/office/powerpoint/2010/main" val="30028318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altLang="es-PE" dirty="0"/>
          </a:p>
        </p:txBody>
      </p:sp>
      <p:sp>
        <p:nvSpPr>
          <p:cNvPr id="614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7AF0C60-A4D3-4F4B-8A5B-FC1F174B0D42}" type="slidenum">
              <a:rPr lang="es-ES" altLang="es-PE" smtClean="0"/>
              <a:pPr>
                <a:spcBef>
                  <a:spcPct val="0"/>
                </a:spcBef>
              </a:pPr>
              <a:t>24</a:t>
            </a:fld>
            <a:endParaRPr lang="es-ES" altLang="es-PE"/>
          </a:p>
        </p:txBody>
      </p:sp>
    </p:spTree>
    <p:extLst>
      <p:ext uri="{BB962C8B-B14F-4D97-AF65-F5344CB8AC3E}">
        <p14:creationId xmlns:p14="http://schemas.microsoft.com/office/powerpoint/2010/main" val="17874880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altLang="es-PE" dirty="0"/>
          </a:p>
        </p:txBody>
      </p:sp>
      <p:sp>
        <p:nvSpPr>
          <p:cNvPr id="614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7AF0C60-A4D3-4F4B-8A5B-FC1F174B0D42}" type="slidenum">
              <a:rPr lang="es-ES" altLang="es-PE" smtClean="0"/>
              <a:pPr>
                <a:spcBef>
                  <a:spcPct val="0"/>
                </a:spcBef>
              </a:pPr>
              <a:t>25</a:t>
            </a:fld>
            <a:endParaRPr lang="es-ES" altLang="es-PE"/>
          </a:p>
        </p:txBody>
      </p:sp>
    </p:spTree>
    <p:extLst>
      <p:ext uri="{BB962C8B-B14F-4D97-AF65-F5344CB8AC3E}">
        <p14:creationId xmlns:p14="http://schemas.microsoft.com/office/powerpoint/2010/main" val="1044096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altLang="es-PE" dirty="0"/>
          </a:p>
        </p:txBody>
      </p:sp>
      <p:sp>
        <p:nvSpPr>
          <p:cNvPr id="614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7AF0C60-A4D3-4F4B-8A5B-FC1F174B0D42}" type="slidenum">
              <a:rPr lang="es-ES" altLang="es-PE" smtClean="0"/>
              <a:pPr>
                <a:spcBef>
                  <a:spcPct val="0"/>
                </a:spcBef>
              </a:pPr>
              <a:t>26</a:t>
            </a:fld>
            <a:endParaRPr lang="es-ES" altLang="es-PE"/>
          </a:p>
        </p:txBody>
      </p:sp>
    </p:spTree>
    <p:extLst>
      <p:ext uri="{BB962C8B-B14F-4D97-AF65-F5344CB8AC3E}">
        <p14:creationId xmlns:p14="http://schemas.microsoft.com/office/powerpoint/2010/main" val="5669969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altLang="es-PE" dirty="0"/>
          </a:p>
        </p:txBody>
      </p:sp>
      <p:sp>
        <p:nvSpPr>
          <p:cNvPr id="614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7AF0C60-A4D3-4F4B-8A5B-FC1F174B0D42}" type="slidenum">
              <a:rPr lang="es-ES" altLang="es-PE" smtClean="0"/>
              <a:pPr>
                <a:spcBef>
                  <a:spcPct val="0"/>
                </a:spcBef>
              </a:pPr>
              <a:t>27</a:t>
            </a:fld>
            <a:endParaRPr lang="es-ES" altLang="es-PE"/>
          </a:p>
        </p:txBody>
      </p:sp>
    </p:spTree>
    <p:extLst>
      <p:ext uri="{BB962C8B-B14F-4D97-AF65-F5344CB8AC3E}">
        <p14:creationId xmlns:p14="http://schemas.microsoft.com/office/powerpoint/2010/main" val="155098171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altLang="es-PE" dirty="0"/>
          </a:p>
        </p:txBody>
      </p:sp>
      <p:sp>
        <p:nvSpPr>
          <p:cNvPr id="614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7AF0C60-A4D3-4F4B-8A5B-FC1F174B0D42}" type="slidenum">
              <a:rPr lang="es-ES" altLang="es-PE" smtClean="0"/>
              <a:pPr>
                <a:spcBef>
                  <a:spcPct val="0"/>
                </a:spcBef>
              </a:pPr>
              <a:t>28</a:t>
            </a:fld>
            <a:endParaRPr lang="es-ES" altLang="es-PE"/>
          </a:p>
        </p:txBody>
      </p:sp>
    </p:spTree>
    <p:extLst>
      <p:ext uri="{BB962C8B-B14F-4D97-AF65-F5344CB8AC3E}">
        <p14:creationId xmlns:p14="http://schemas.microsoft.com/office/powerpoint/2010/main" val="279794428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altLang="es-PE" dirty="0"/>
          </a:p>
        </p:txBody>
      </p:sp>
      <p:sp>
        <p:nvSpPr>
          <p:cNvPr id="614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7AF0C60-A4D3-4F4B-8A5B-FC1F174B0D42}" type="slidenum">
              <a:rPr lang="es-ES" altLang="es-PE" smtClean="0"/>
              <a:pPr>
                <a:spcBef>
                  <a:spcPct val="0"/>
                </a:spcBef>
              </a:pPr>
              <a:t>29</a:t>
            </a:fld>
            <a:endParaRPr lang="es-ES" altLang="es-PE"/>
          </a:p>
        </p:txBody>
      </p:sp>
    </p:spTree>
    <p:extLst>
      <p:ext uri="{BB962C8B-B14F-4D97-AF65-F5344CB8AC3E}">
        <p14:creationId xmlns:p14="http://schemas.microsoft.com/office/powerpoint/2010/main" val="34635641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s-ES_tradnl" altLang="es-PE" dirty="0"/>
              <a:t>Aproveche este espacio para escribir su exposición de tesis. Siempre es recomendable escribir su exposición, de esa forma se ordenará y aprenderá con facilidad la exposición. </a:t>
            </a:r>
            <a:endParaRPr lang="es-ES" altLang="es-PE" dirty="0"/>
          </a:p>
        </p:txBody>
      </p:sp>
      <p:sp>
        <p:nvSpPr>
          <p:cNvPr id="614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7AF0C60-A4D3-4F4B-8A5B-FC1F174B0D42}" type="slidenum">
              <a:rPr lang="es-ES" altLang="es-PE" smtClean="0"/>
              <a:pPr>
                <a:spcBef>
                  <a:spcPct val="0"/>
                </a:spcBef>
              </a:pPr>
              <a:t>3</a:t>
            </a:fld>
            <a:endParaRPr lang="es-ES" altLang="es-PE"/>
          </a:p>
        </p:txBody>
      </p:sp>
    </p:spTree>
    <p:extLst>
      <p:ext uri="{BB962C8B-B14F-4D97-AF65-F5344CB8AC3E}">
        <p14:creationId xmlns:p14="http://schemas.microsoft.com/office/powerpoint/2010/main" val="213051455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altLang="es-PE" dirty="0"/>
          </a:p>
        </p:txBody>
      </p:sp>
      <p:sp>
        <p:nvSpPr>
          <p:cNvPr id="614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7AF0C60-A4D3-4F4B-8A5B-FC1F174B0D42}" type="slidenum">
              <a:rPr lang="es-ES" altLang="es-PE" smtClean="0"/>
              <a:pPr>
                <a:spcBef>
                  <a:spcPct val="0"/>
                </a:spcBef>
              </a:pPr>
              <a:t>30</a:t>
            </a:fld>
            <a:endParaRPr lang="es-ES" altLang="es-PE"/>
          </a:p>
        </p:txBody>
      </p:sp>
    </p:spTree>
    <p:extLst>
      <p:ext uri="{BB962C8B-B14F-4D97-AF65-F5344CB8AC3E}">
        <p14:creationId xmlns:p14="http://schemas.microsoft.com/office/powerpoint/2010/main" val="386892451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altLang="es-PE" dirty="0"/>
          </a:p>
        </p:txBody>
      </p:sp>
      <p:sp>
        <p:nvSpPr>
          <p:cNvPr id="614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7AF0C60-A4D3-4F4B-8A5B-FC1F174B0D42}" type="slidenum">
              <a:rPr lang="es-ES" altLang="es-PE" smtClean="0"/>
              <a:pPr>
                <a:spcBef>
                  <a:spcPct val="0"/>
                </a:spcBef>
              </a:pPr>
              <a:t>31</a:t>
            </a:fld>
            <a:endParaRPr lang="es-ES" altLang="es-PE"/>
          </a:p>
        </p:txBody>
      </p:sp>
    </p:spTree>
    <p:extLst>
      <p:ext uri="{BB962C8B-B14F-4D97-AF65-F5344CB8AC3E}">
        <p14:creationId xmlns:p14="http://schemas.microsoft.com/office/powerpoint/2010/main" val="193463632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altLang="es-PE" dirty="0"/>
          </a:p>
        </p:txBody>
      </p:sp>
      <p:sp>
        <p:nvSpPr>
          <p:cNvPr id="614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7AF0C60-A4D3-4F4B-8A5B-FC1F174B0D42}" type="slidenum">
              <a:rPr lang="es-ES" altLang="es-PE" smtClean="0"/>
              <a:pPr>
                <a:spcBef>
                  <a:spcPct val="0"/>
                </a:spcBef>
              </a:pPr>
              <a:t>32</a:t>
            </a:fld>
            <a:endParaRPr lang="es-ES" altLang="es-PE"/>
          </a:p>
        </p:txBody>
      </p:sp>
    </p:spTree>
    <p:extLst>
      <p:ext uri="{BB962C8B-B14F-4D97-AF65-F5344CB8AC3E}">
        <p14:creationId xmlns:p14="http://schemas.microsoft.com/office/powerpoint/2010/main" val="260553749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altLang="es-PE" dirty="0"/>
          </a:p>
        </p:txBody>
      </p:sp>
      <p:sp>
        <p:nvSpPr>
          <p:cNvPr id="614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7AF0C60-A4D3-4F4B-8A5B-FC1F174B0D42}" type="slidenum">
              <a:rPr lang="es-ES" altLang="es-PE" smtClean="0"/>
              <a:pPr>
                <a:spcBef>
                  <a:spcPct val="0"/>
                </a:spcBef>
              </a:pPr>
              <a:t>33</a:t>
            </a:fld>
            <a:endParaRPr lang="es-ES" altLang="es-PE"/>
          </a:p>
        </p:txBody>
      </p:sp>
    </p:spTree>
    <p:extLst>
      <p:ext uri="{BB962C8B-B14F-4D97-AF65-F5344CB8AC3E}">
        <p14:creationId xmlns:p14="http://schemas.microsoft.com/office/powerpoint/2010/main" val="14640398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s-ES" altLang="es-PE" dirty="0"/>
              <a:t>Autores</a:t>
            </a:r>
            <a:r>
              <a:rPr lang="es-ES" altLang="es-PE" baseline="0" dirty="0"/>
              <a:t> y fecha: la transformación del hábitat es uno de los factores para la pérdida de la biodiversidad</a:t>
            </a:r>
            <a:endParaRPr lang="es-ES" altLang="es-PE" dirty="0"/>
          </a:p>
        </p:txBody>
      </p:sp>
      <p:sp>
        <p:nvSpPr>
          <p:cNvPr id="614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7AF0C60-A4D3-4F4B-8A5B-FC1F174B0D42}" type="slidenum">
              <a:rPr lang="es-ES" altLang="es-PE" smtClean="0"/>
              <a:pPr>
                <a:spcBef>
                  <a:spcPct val="0"/>
                </a:spcBef>
              </a:pPr>
              <a:t>4</a:t>
            </a:fld>
            <a:endParaRPr lang="es-ES" altLang="es-PE"/>
          </a:p>
        </p:txBody>
      </p:sp>
    </p:spTree>
    <p:extLst>
      <p:ext uri="{BB962C8B-B14F-4D97-AF65-F5344CB8AC3E}">
        <p14:creationId xmlns:p14="http://schemas.microsoft.com/office/powerpoint/2010/main" val="33459943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s-ES" altLang="es-PE" dirty="0"/>
              <a:t>Autores</a:t>
            </a:r>
            <a:r>
              <a:rPr lang="es-ES" altLang="es-PE" baseline="0" dirty="0"/>
              <a:t> y fecha: la transformación del hábitat es uno de los factores para la pérdida de la biodiversidad</a:t>
            </a:r>
            <a:endParaRPr lang="es-ES" altLang="es-PE" dirty="0"/>
          </a:p>
        </p:txBody>
      </p:sp>
      <p:sp>
        <p:nvSpPr>
          <p:cNvPr id="614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7AF0C60-A4D3-4F4B-8A5B-FC1F174B0D42}" type="slidenum">
              <a:rPr lang="es-ES" altLang="es-PE" smtClean="0"/>
              <a:pPr>
                <a:spcBef>
                  <a:spcPct val="0"/>
                </a:spcBef>
              </a:pPr>
              <a:t>5</a:t>
            </a:fld>
            <a:endParaRPr lang="es-ES" altLang="es-PE"/>
          </a:p>
        </p:txBody>
      </p:sp>
    </p:spTree>
    <p:extLst>
      <p:ext uri="{BB962C8B-B14F-4D97-AF65-F5344CB8AC3E}">
        <p14:creationId xmlns:p14="http://schemas.microsoft.com/office/powerpoint/2010/main" val="27921260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s-ES" altLang="es-PE" dirty="0"/>
              <a:t>Autores</a:t>
            </a:r>
            <a:r>
              <a:rPr lang="es-ES" altLang="es-PE" baseline="0" dirty="0"/>
              <a:t> y fecha: la transformación del hábitat es uno de los factores para la pérdida de la biodiversidad</a:t>
            </a:r>
            <a:endParaRPr lang="es-ES" altLang="es-PE" dirty="0"/>
          </a:p>
        </p:txBody>
      </p:sp>
      <p:sp>
        <p:nvSpPr>
          <p:cNvPr id="614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7AF0C60-A4D3-4F4B-8A5B-FC1F174B0D42}" type="slidenum">
              <a:rPr lang="es-ES" altLang="es-PE" smtClean="0"/>
              <a:pPr>
                <a:spcBef>
                  <a:spcPct val="0"/>
                </a:spcBef>
              </a:pPr>
              <a:t>6</a:t>
            </a:fld>
            <a:endParaRPr lang="es-ES" altLang="es-PE"/>
          </a:p>
        </p:txBody>
      </p:sp>
    </p:spTree>
    <p:extLst>
      <p:ext uri="{BB962C8B-B14F-4D97-AF65-F5344CB8AC3E}">
        <p14:creationId xmlns:p14="http://schemas.microsoft.com/office/powerpoint/2010/main" val="6501359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s-ES" altLang="es-PE" dirty="0"/>
              <a:t>Autores</a:t>
            </a:r>
            <a:r>
              <a:rPr lang="es-ES" altLang="es-PE" baseline="0" dirty="0"/>
              <a:t> y fecha: la transformación del hábitat es uno de los factores para la pérdida de la biodiversidad</a:t>
            </a:r>
            <a:endParaRPr lang="es-ES" altLang="es-PE" dirty="0"/>
          </a:p>
        </p:txBody>
      </p:sp>
      <p:sp>
        <p:nvSpPr>
          <p:cNvPr id="614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7AF0C60-A4D3-4F4B-8A5B-FC1F174B0D42}" type="slidenum">
              <a:rPr lang="es-ES" altLang="es-PE" smtClean="0"/>
              <a:pPr>
                <a:spcBef>
                  <a:spcPct val="0"/>
                </a:spcBef>
              </a:pPr>
              <a:t>7</a:t>
            </a:fld>
            <a:endParaRPr lang="es-ES" altLang="es-PE"/>
          </a:p>
        </p:txBody>
      </p:sp>
    </p:spTree>
    <p:extLst>
      <p:ext uri="{BB962C8B-B14F-4D97-AF65-F5344CB8AC3E}">
        <p14:creationId xmlns:p14="http://schemas.microsoft.com/office/powerpoint/2010/main" val="14294392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s-ES" altLang="es-PE" dirty="0"/>
              <a:t>Autores</a:t>
            </a:r>
            <a:r>
              <a:rPr lang="es-ES" altLang="es-PE" baseline="0" dirty="0"/>
              <a:t> y fecha: la transformación del hábitat es uno de los factores para la pérdida de la biodiversidad</a:t>
            </a:r>
            <a:endParaRPr lang="es-ES" altLang="es-PE" dirty="0"/>
          </a:p>
        </p:txBody>
      </p:sp>
      <p:sp>
        <p:nvSpPr>
          <p:cNvPr id="614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7AF0C60-A4D3-4F4B-8A5B-FC1F174B0D42}" type="slidenum">
              <a:rPr lang="es-ES" altLang="es-PE" smtClean="0"/>
              <a:pPr>
                <a:spcBef>
                  <a:spcPct val="0"/>
                </a:spcBef>
              </a:pPr>
              <a:t>8</a:t>
            </a:fld>
            <a:endParaRPr lang="es-ES" altLang="es-PE"/>
          </a:p>
        </p:txBody>
      </p:sp>
    </p:spTree>
    <p:extLst>
      <p:ext uri="{BB962C8B-B14F-4D97-AF65-F5344CB8AC3E}">
        <p14:creationId xmlns:p14="http://schemas.microsoft.com/office/powerpoint/2010/main" val="37353687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s-ES" altLang="es-PE" dirty="0"/>
              <a:t>Territorio heterogeneidad temporal y espacial </a:t>
            </a:r>
          </a:p>
        </p:txBody>
      </p:sp>
      <p:sp>
        <p:nvSpPr>
          <p:cNvPr id="614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7AF0C60-A4D3-4F4B-8A5B-FC1F174B0D42}" type="slidenum">
              <a:rPr lang="es-ES" altLang="es-PE" smtClean="0"/>
              <a:pPr>
                <a:spcBef>
                  <a:spcPct val="0"/>
                </a:spcBef>
              </a:pPr>
              <a:t>9</a:t>
            </a:fld>
            <a:endParaRPr lang="es-ES" altLang="es-PE"/>
          </a:p>
        </p:txBody>
      </p:sp>
    </p:spTree>
    <p:extLst>
      <p:ext uri="{BB962C8B-B14F-4D97-AF65-F5344CB8AC3E}">
        <p14:creationId xmlns:p14="http://schemas.microsoft.com/office/powerpoint/2010/main" val="3715310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5C88D-B4BB-437B-9BFC-BE1CDD56F905}" type="datetime1">
              <a:rPr lang="es-CO" smtClean="0"/>
              <a:t>21/01/2021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ABFFE-A82D-4858-914B-130BC2CC026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84673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D2EE0-0330-4774-BAD8-67F4612C224D}" type="datetime1">
              <a:rPr lang="es-CO" smtClean="0"/>
              <a:t>21/01/2021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ABFFE-A82D-4858-914B-130BC2CC026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35389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E7BDB-C3B5-4F0B-82D8-8D800EFDD99B}" type="datetime1">
              <a:rPr lang="es-CO" smtClean="0"/>
              <a:t>21/01/2021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ABFFE-A82D-4858-914B-130BC2CC026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62344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60358-74DA-4841-95AD-DF0DDFF7ADD2}" type="datetime1">
              <a:rPr lang="es-CO" smtClean="0"/>
              <a:t>21/01/2021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ABFFE-A82D-4858-914B-130BC2CC026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41614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C296E-842C-4586-BDFA-F0F28C8C1DE3}" type="datetime1">
              <a:rPr lang="es-CO" smtClean="0"/>
              <a:t>21/01/2021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ABFFE-A82D-4858-914B-130BC2CC026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29988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5BA01-3691-409D-8AED-8A4F5999A5E7}" type="datetime1">
              <a:rPr lang="es-CO" smtClean="0"/>
              <a:t>21/01/2021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ABFFE-A82D-4858-914B-130BC2CC026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46548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93ACC-AF58-4AAC-98C6-377C87EB1B55}" type="datetime1">
              <a:rPr lang="es-CO" smtClean="0"/>
              <a:t>21/01/2021</a:t>
            </a:fld>
            <a:endParaRPr lang="es-CO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ABFFE-A82D-4858-914B-130BC2CC026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977109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B737F-670D-462C-80F0-679A8482B520}" type="datetime1">
              <a:rPr lang="es-CO" smtClean="0"/>
              <a:t>21/01/2021</a:t>
            </a:fld>
            <a:endParaRPr lang="es-CO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ABFFE-A82D-4858-914B-130BC2CC026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34253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43340-9621-41B1-8CF3-775D4C5380BB}" type="datetime1">
              <a:rPr lang="es-CO" smtClean="0"/>
              <a:t>21/01/2021</a:t>
            </a:fld>
            <a:endParaRPr lang="es-CO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ABFFE-A82D-4858-914B-130BC2CC026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68657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809AE-6F31-4C72-ABFF-501DBE403807}" type="datetime1">
              <a:rPr lang="es-CO" smtClean="0"/>
              <a:t>21/01/2021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ABFFE-A82D-4858-914B-130BC2CC026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61298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0D14C-8B06-4DCC-8D54-09FFE958548C}" type="datetime1">
              <a:rPr lang="es-CO" smtClean="0"/>
              <a:t>21/01/2021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ABFFE-A82D-4858-914B-130BC2CC026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46544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AD1F80-2470-4E09-A3FC-ECCE6D73C180}" type="datetime1">
              <a:rPr lang="es-CO" smtClean="0"/>
              <a:t>21/01/2021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0ABFFE-A82D-4858-914B-130BC2CC026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7365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microsoft.com/office/2007/relationships/hdphoto" Target="../media/hdphoto5.wdp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tiff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emf"/><Relationship Id="rId10" Type="http://schemas.openxmlformats.org/officeDocument/2006/relationships/image" Target="../media/image45.svg"/><Relationship Id="rId4" Type="http://schemas.openxmlformats.org/officeDocument/2006/relationships/image" Target="../media/image39.emf"/><Relationship Id="rId9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sv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microsoft.com/office/2007/relationships/hdphoto" Target="../media/hdphoto2.wdp"/><Relationship Id="rId4" Type="http://schemas.openxmlformats.org/officeDocument/2006/relationships/image" Target="../media/image4.jpe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microsoft.com/office/2007/relationships/hdphoto" Target="../media/hdphoto6.wdp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56.pn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3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microsoft.com/office/2007/relationships/hdphoto" Target="../media/hdphoto8.wdp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60.png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63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4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3.png"/><Relationship Id="rId4" Type="http://schemas.microsoft.com/office/2007/relationships/hdphoto" Target="../media/hdphoto10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microsoft.com/office/2007/relationships/hdphoto" Target="../media/hdphoto3.wdp"/><Relationship Id="rId4" Type="http://schemas.openxmlformats.org/officeDocument/2006/relationships/image" Target="../media/image9.png"/><Relationship Id="rId9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3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4.wdp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microsoft.com/office/2007/relationships/hdphoto" Target="../media/hdphoto4.wdp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79512" y="143916"/>
            <a:ext cx="8352928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dirty="0">
                <a:solidFill>
                  <a:schemeClr val="accent3"/>
                </a:solidFill>
              </a:rPr>
              <a:t> </a:t>
            </a:r>
            <a:r>
              <a:rPr lang="es-CO" sz="24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VALIDACIÓN DEL MODELO DE CALIDAD DE HÁBITAT PARA EL CHIGÜIRO </a:t>
            </a:r>
            <a:r>
              <a:rPr lang="es-ES" sz="24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s-ES" sz="2400" i="1" dirty="0" err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Hydrochoerus</a:t>
            </a:r>
            <a:r>
              <a:rPr lang="es-ES" sz="2400" i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400" i="1" dirty="0" err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hydrochaeris</a:t>
            </a:r>
            <a:r>
              <a:rPr lang="es-ES" sz="2400" i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CO" sz="2400" dirty="0" err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Linnaeus</a:t>
            </a:r>
            <a:r>
              <a:rPr lang="es-CO" sz="24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1766)</a:t>
            </a:r>
            <a:r>
              <a:rPr lang="es-ES" sz="24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4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LAS SABANAS INUNDABLES DE LA ORINOQUIA COLOMBIANA</a:t>
            </a:r>
            <a:r>
              <a:rPr lang="es-ES" sz="24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s-ES" sz="2400" b="1" dirty="0">
                <a:solidFill>
                  <a:schemeClr val="accent3"/>
                </a:solidFill>
              </a:rPr>
              <a:t> </a:t>
            </a:r>
            <a:endParaRPr lang="es-ES" sz="1200" dirty="0">
              <a:solidFill>
                <a:schemeClr val="accent3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endParaRPr lang="es-ES" sz="1200" dirty="0">
              <a:solidFill>
                <a:schemeClr val="accent3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endParaRPr lang="es-ES" sz="1200" dirty="0">
              <a:solidFill>
                <a:schemeClr val="accent3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endParaRPr lang="es-ES" sz="1200" dirty="0">
              <a:solidFill>
                <a:schemeClr val="accent3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endParaRPr lang="es-ES" sz="1200" dirty="0">
              <a:solidFill>
                <a:schemeClr val="accent3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endParaRPr lang="es-ES" sz="1200" dirty="0">
              <a:solidFill>
                <a:schemeClr val="accent3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endParaRPr lang="es-ES" sz="1200" dirty="0">
              <a:solidFill>
                <a:schemeClr val="accent3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endParaRPr lang="es-ES" sz="1200" dirty="0">
              <a:solidFill>
                <a:schemeClr val="accent3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endParaRPr lang="es-ES" sz="1200" dirty="0">
              <a:solidFill>
                <a:schemeClr val="accent3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endParaRPr lang="es-ES" sz="1200" dirty="0">
              <a:solidFill>
                <a:schemeClr val="accent3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endParaRPr lang="es-ES" sz="1200" dirty="0">
              <a:solidFill>
                <a:schemeClr val="accent3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endParaRPr lang="es-ES" sz="1200" dirty="0">
              <a:solidFill>
                <a:schemeClr val="accent3"/>
              </a:solidFill>
              <a:latin typeface="+mj-lt"/>
            </a:endParaRPr>
          </a:p>
          <a:p>
            <a:pPr lvl="1" algn="ctr"/>
            <a:r>
              <a:rPr lang="es-ES" sz="2000" dirty="0">
                <a:solidFill>
                  <a:schemeClr val="accent3"/>
                </a:solidFill>
              </a:rPr>
              <a:t>Estudiante: </a:t>
            </a:r>
            <a:r>
              <a:rPr lang="es-ES" sz="2000" dirty="0" err="1">
                <a:solidFill>
                  <a:schemeClr val="accent3"/>
                </a:solidFill>
              </a:rPr>
              <a:t>Cyndy</a:t>
            </a:r>
            <a:r>
              <a:rPr lang="es-ES" sz="2000" dirty="0">
                <a:solidFill>
                  <a:schemeClr val="accent3"/>
                </a:solidFill>
              </a:rPr>
              <a:t> Nohemy Cardona Claros</a:t>
            </a:r>
          </a:p>
          <a:p>
            <a:pPr lvl="1" algn="ctr"/>
            <a:r>
              <a:rPr lang="es-ES" sz="2000" dirty="0">
                <a:solidFill>
                  <a:schemeClr val="accent3"/>
                </a:solidFill>
              </a:rPr>
              <a:t>Tutor: </a:t>
            </a:r>
            <a:r>
              <a:rPr lang="es-ES" sz="2000" dirty="0" err="1">
                <a:solidFill>
                  <a:schemeClr val="accent3"/>
                </a:solidFill>
              </a:rPr>
              <a:t>Ph.D</a:t>
            </a:r>
            <a:r>
              <a:rPr lang="es-ES" sz="2000" dirty="0">
                <a:solidFill>
                  <a:schemeClr val="accent3"/>
                </a:solidFill>
              </a:rPr>
              <a:t>. Sergio Francisco Juárez Cerrillo </a:t>
            </a:r>
          </a:p>
          <a:p>
            <a:pPr lvl="1" algn="ctr"/>
            <a:endParaRPr lang="es-ES" dirty="0">
              <a:solidFill>
                <a:schemeClr val="accent3"/>
              </a:solidFill>
            </a:endParaRPr>
          </a:p>
          <a:p>
            <a:pPr lvl="1" algn="ctr"/>
            <a:endParaRPr lang="es-ES" sz="2000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algn="ctr"/>
            <a:r>
              <a:rPr lang="es-ES" sz="20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Especialización en Métodos Estadísticos</a:t>
            </a:r>
          </a:p>
          <a:p>
            <a:pPr lvl="1" algn="ctr"/>
            <a:r>
              <a:rPr lang="es-ES" sz="20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Universidad Veracruzana</a:t>
            </a:r>
          </a:p>
          <a:p>
            <a:pPr lvl="1" algn="ctr"/>
            <a:r>
              <a:rPr lang="es-ES" sz="20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Xalapa, Ver.</a:t>
            </a:r>
          </a:p>
        </p:txBody>
      </p:sp>
      <p:pic>
        <p:nvPicPr>
          <p:cNvPr id="4" name="Picture 5" descr="D:\Maestría UNAL\FotoMartínez\Hato Miramar\_MG_02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883" y="1556792"/>
            <a:ext cx="5050234" cy="28364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Escudos – Facultad de Derecho">
            <a:extLst>
              <a:ext uri="{FF2B5EF4-FFF2-40B4-BE49-F238E27FC236}">
                <a16:creationId xmlns:a16="http://schemas.microsoft.com/office/drawing/2014/main" xmlns="" id="{0526274F-F6A3-4AB3-8111-A80D2371F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24" y="5799586"/>
            <a:ext cx="1199015" cy="102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25635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4"/>
          <p:cNvPicPr>
            <a:picLocks noChangeAspect="1" noChangeArrowheads="1"/>
          </p:cNvPicPr>
          <p:nvPr/>
        </p:nvPicPr>
        <p:blipFill rotWithShape="1">
          <a:blip r:embed="rId3" cstate="print"/>
          <a:srcRect t="79578" r="2518" b="1967"/>
          <a:stretch/>
        </p:blipFill>
        <p:spPr bwMode="auto">
          <a:xfrm flipV="1">
            <a:off x="0" y="-1"/>
            <a:ext cx="9144000" cy="434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1 Título"/>
          <p:cNvSpPr txBox="1">
            <a:spLocks/>
          </p:cNvSpPr>
          <p:nvPr/>
        </p:nvSpPr>
        <p:spPr>
          <a:xfrm>
            <a:off x="35496" y="476672"/>
            <a:ext cx="8750746" cy="360040"/>
          </a:xfrm>
          <a:prstGeom prst="rect">
            <a:avLst/>
          </a:prstGeom>
        </p:spPr>
        <p:txBody>
          <a:bodyPr/>
          <a:lstStyle/>
          <a:p>
            <a:pPr marL="971550" lvl="1" indent="-514350">
              <a:defRPr/>
            </a:pPr>
            <a:r>
              <a:rPr lang="es-PE" sz="24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Arabic Typesetting" pitchFamily="66" charset="-78"/>
              </a:rPr>
              <a:t>OBJETIVOS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249604" y="1548075"/>
            <a:ext cx="853663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b="1" dirty="0"/>
              <a:t>Objetivo general</a:t>
            </a:r>
          </a:p>
          <a:p>
            <a:pPr algn="just"/>
            <a:endParaRPr lang="es-ES" sz="2000" b="1" dirty="0"/>
          </a:p>
          <a:p>
            <a:pPr marR="0" algn="just" rtl="0"/>
            <a:r>
              <a:rPr lang="es-MX" sz="2000" b="0" i="0" u="none" strike="noStrike" baseline="0" dirty="0"/>
              <a:t>Determinar el mejor modelo de calidad de hábitat para chigüiro (</a:t>
            </a:r>
            <a:r>
              <a:rPr lang="es-MX" sz="2000" b="0" i="1" u="none" strike="noStrike" baseline="0" dirty="0" err="1"/>
              <a:t>Hydrochoerus</a:t>
            </a:r>
            <a:r>
              <a:rPr lang="es-MX" sz="2000" b="0" i="1" u="none" strike="noStrike" baseline="0" dirty="0"/>
              <a:t> </a:t>
            </a:r>
            <a:r>
              <a:rPr lang="es-MX" sz="2000" b="0" i="1" u="none" strike="noStrike" baseline="0" dirty="0" err="1"/>
              <a:t>hydrochaeris</a:t>
            </a:r>
            <a:r>
              <a:rPr lang="es-MX" sz="2000" b="0" i="0" u="none" strike="noStrike" baseline="0" dirty="0"/>
              <a:t>) a partir de la validación estadística con datos poblacionales.</a:t>
            </a:r>
          </a:p>
          <a:p>
            <a:pPr algn="just"/>
            <a:endParaRPr lang="es-CO" sz="2000" dirty="0"/>
          </a:p>
          <a:p>
            <a:pPr algn="just"/>
            <a:endParaRPr lang="es-ES" sz="2000" dirty="0"/>
          </a:p>
          <a:p>
            <a:pPr algn="just"/>
            <a:endParaRPr lang="es-ES" sz="2000" dirty="0"/>
          </a:p>
          <a:p>
            <a:pPr algn="just"/>
            <a:r>
              <a:rPr lang="es-ES" sz="2000" b="1" dirty="0"/>
              <a:t>Objetivos particulares</a:t>
            </a:r>
          </a:p>
          <a:p>
            <a:endParaRPr lang="es-CO" sz="20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000" dirty="0"/>
              <a:t>Evaluar la influencia de las variables del hábitat en las poblaciones de chigüiros a </a:t>
            </a:r>
            <a:r>
              <a:rPr lang="es-MX" sz="2000" dirty="0" err="1"/>
              <a:t>nanoescala</a:t>
            </a:r>
            <a:r>
              <a:rPr lang="es-MX" sz="2000" dirty="0"/>
              <a:t> y </a:t>
            </a:r>
            <a:r>
              <a:rPr lang="es-MX" sz="2000" dirty="0" err="1"/>
              <a:t>mesoescala</a:t>
            </a:r>
            <a:r>
              <a:rPr lang="es-MX" sz="2000" dirty="0"/>
              <a:t> en dos períodos climáticos.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MX" sz="20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000" dirty="0"/>
              <a:t>Validar y comparar los modelos de calidad de hábitat para el chigüiro usando datos poblacionales.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CO" sz="2000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ABFFE-A82D-4858-914B-130BC2CC0268}" type="slidenum">
              <a:rPr lang="es-CO" smtClean="0"/>
              <a:t>10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963033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4"/>
          <p:cNvPicPr>
            <a:picLocks noChangeAspect="1" noChangeArrowheads="1"/>
          </p:cNvPicPr>
          <p:nvPr/>
        </p:nvPicPr>
        <p:blipFill rotWithShape="1">
          <a:blip r:embed="rId3" cstate="print"/>
          <a:srcRect t="79578" r="2518" b="1967"/>
          <a:stretch/>
        </p:blipFill>
        <p:spPr bwMode="auto">
          <a:xfrm flipV="1">
            <a:off x="0" y="-1"/>
            <a:ext cx="9144000" cy="434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1" name="1 Título"/>
          <p:cNvSpPr txBox="1">
            <a:spLocks/>
          </p:cNvSpPr>
          <p:nvPr/>
        </p:nvSpPr>
        <p:spPr>
          <a:xfrm>
            <a:off x="0" y="404663"/>
            <a:ext cx="9144000" cy="990783"/>
          </a:xfrm>
          <a:prstGeom prst="rect">
            <a:avLst/>
          </a:prstGeom>
        </p:spPr>
        <p:txBody>
          <a:bodyPr/>
          <a:lstStyle/>
          <a:p>
            <a:pPr marL="971550" lvl="1" indent="-514350">
              <a:defRPr/>
            </a:pPr>
            <a:r>
              <a:rPr lang="es-PE" sz="24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abic Typesetting" pitchFamily="66" charset="-78"/>
              </a:rPr>
              <a:t>METODOLOGÍA</a:t>
            </a:r>
          </a:p>
          <a:p>
            <a:pPr marL="971550" lvl="1" indent="-514350" algn="just">
              <a:defRPr/>
            </a:pPr>
            <a:endParaRPr lang="es-PE" sz="2000" b="1" dirty="0">
              <a:solidFill>
                <a:schemeClr val="accent3"/>
              </a:solidFill>
              <a:latin typeface="+mj-lt"/>
              <a:ea typeface="+mj-ea"/>
              <a:cs typeface="Arabic Typesetting" pitchFamily="66" charset="-78"/>
            </a:endParaRPr>
          </a:p>
          <a:p>
            <a:pPr marL="971550" lvl="1" indent="-514350" algn="just">
              <a:defRPr/>
            </a:pPr>
            <a:r>
              <a:rPr lang="es-PE" sz="2000" b="1" dirty="0" err="1">
                <a:latin typeface="+mj-lt"/>
                <a:ea typeface="+mj-ea"/>
                <a:cs typeface="Arabic Typesetting" pitchFamily="66" charset="-78"/>
              </a:rPr>
              <a:t>Nanoescala</a:t>
            </a:r>
            <a:endParaRPr lang="es-PE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Arabic Typesetting" pitchFamily="66" charset="-78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59165892-5FE9-434F-AC3B-DE8555B6D5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82" r="64241" b="64934"/>
          <a:stretch/>
        </p:blipFill>
        <p:spPr>
          <a:xfrm>
            <a:off x="6660232" y="1664561"/>
            <a:ext cx="1512168" cy="1668848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xmlns="" id="{6463A065-F98E-4812-A343-CAAAD16451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bright="-20000"/>
          </a:blip>
          <a:srcRect l="14262" t="36749"/>
          <a:stretch/>
        </p:blipFill>
        <p:spPr>
          <a:xfrm>
            <a:off x="341048" y="1666150"/>
            <a:ext cx="6286690" cy="5003209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xmlns="" id="{7D00C9C7-E2AC-481A-9E3B-260E43E684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421" t="1419" r="2348" b="64493"/>
          <a:stretch/>
        </p:blipFill>
        <p:spPr>
          <a:xfrm>
            <a:off x="6660232" y="3429000"/>
            <a:ext cx="2310252" cy="1538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7101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4"/>
          <p:cNvPicPr>
            <a:picLocks noChangeAspect="1" noChangeArrowheads="1"/>
          </p:cNvPicPr>
          <p:nvPr/>
        </p:nvPicPr>
        <p:blipFill rotWithShape="1">
          <a:blip r:embed="rId3" cstate="print"/>
          <a:srcRect t="79578" r="2518" b="1967"/>
          <a:stretch/>
        </p:blipFill>
        <p:spPr bwMode="auto">
          <a:xfrm flipV="1">
            <a:off x="0" y="-1"/>
            <a:ext cx="9144000" cy="434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1" name="1 Título"/>
          <p:cNvSpPr txBox="1">
            <a:spLocks/>
          </p:cNvSpPr>
          <p:nvPr/>
        </p:nvSpPr>
        <p:spPr>
          <a:xfrm>
            <a:off x="0" y="404663"/>
            <a:ext cx="9144000" cy="990783"/>
          </a:xfrm>
          <a:prstGeom prst="rect">
            <a:avLst/>
          </a:prstGeom>
        </p:spPr>
        <p:txBody>
          <a:bodyPr/>
          <a:lstStyle/>
          <a:p>
            <a:pPr marL="971550" lvl="1" indent="-514350">
              <a:defRPr/>
            </a:pPr>
            <a:r>
              <a:rPr lang="es-PE" sz="24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abic Typesetting" pitchFamily="66" charset="-78"/>
              </a:rPr>
              <a:t>METODOLOGÍA</a:t>
            </a:r>
          </a:p>
          <a:p>
            <a:pPr marL="971550" lvl="1" indent="-514350" algn="just">
              <a:defRPr/>
            </a:pPr>
            <a:endParaRPr lang="es-PE" sz="2000" b="1" dirty="0">
              <a:solidFill>
                <a:schemeClr val="accent3"/>
              </a:solidFill>
              <a:latin typeface="+mj-lt"/>
              <a:ea typeface="+mj-ea"/>
              <a:cs typeface="Arabic Typesetting" pitchFamily="66" charset="-78"/>
            </a:endParaRPr>
          </a:p>
        </p:txBody>
      </p:sp>
      <p:sp>
        <p:nvSpPr>
          <p:cNvPr id="19" name="Rectángulo 182">
            <a:extLst>
              <a:ext uri="{FF2B5EF4-FFF2-40B4-BE49-F238E27FC236}">
                <a16:creationId xmlns:a16="http://schemas.microsoft.com/office/drawing/2014/main" xmlns="" id="{24FF313D-51D6-4C76-B0EB-DCF3BCE1F8B8}"/>
              </a:ext>
            </a:extLst>
          </p:cNvPr>
          <p:cNvSpPr/>
          <p:nvPr/>
        </p:nvSpPr>
        <p:spPr>
          <a:xfrm>
            <a:off x="179512" y="1129873"/>
            <a:ext cx="8903848" cy="5439269"/>
          </a:xfrm>
          <a:prstGeom prst="rec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0" vert="horz" wrap="square" lIns="76580" tIns="76580" rIns="76580" bIns="505845" numCol="1" spcCol="144000" anchor="t" anchorCtr="0">
            <a:noAutofit/>
          </a:bodyPr>
          <a:lstStyle/>
          <a:p>
            <a:pPr marL="0" lvl="1" defTabSz="711200">
              <a:spcBef>
                <a:spcPct val="0"/>
              </a:spcBef>
            </a:pPr>
            <a:r>
              <a:rPr lang="es-ES" sz="1700" b="1" dirty="0"/>
              <a:t>    Requerimientos		Variables			Métodos		 </a:t>
            </a:r>
          </a:p>
          <a:p>
            <a:pPr marL="177800" lvl="1" indent="-177800" defTabSz="711200">
              <a:spcBef>
                <a:spcPct val="0"/>
              </a:spcBef>
            </a:pPr>
            <a:r>
              <a:rPr lang="es-ES" sz="1700" b="1" kern="1200" dirty="0"/>
              <a:t>         de vida								</a:t>
            </a:r>
            <a:r>
              <a:rPr lang="es-ES" sz="1700" b="1" dirty="0"/>
              <a:t>	</a:t>
            </a:r>
            <a:endParaRPr lang="es-CO" sz="1700" b="1" kern="1200" dirty="0"/>
          </a:p>
        </p:txBody>
      </p:sp>
      <p:sp>
        <p:nvSpPr>
          <p:cNvPr id="22" name="Forma libre 46">
            <a:extLst>
              <a:ext uri="{FF2B5EF4-FFF2-40B4-BE49-F238E27FC236}">
                <a16:creationId xmlns:a16="http://schemas.microsoft.com/office/drawing/2014/main" xmlns="" id="{2DD6AACF-BA01-4C0B-B19C-887C1329FFC7}"/>
              </a:ext>
            </a:extLst>
          </p:cNvPr>
          <p:cNvSpPr/>
          <p:nvPr/>
        </p:nvSpPr>
        <p:spPr>
          <a:xfrm>
            <a:off x="145716" y="2204864"/>
            <a:ext cx="1545964" cy="4364278"/>
          </a:xfrm>
          <a:custGeom>
            <a:avLst/>
            <a:gdLst>
              <a:gd name="connsiteX0" fmla="*/ 0 w 2428781"/>
              <a:gd name="connsiteY0" fmla="*/ 200324 h 2003236"/>
              <a:gd name="connsiteX1" fmla="*/ 200324 w 2428781"/>
              <a:gd name="connsiteY1" fmla="*/ 0 h 2003236"/>
              <a:gd name="connsiteX2" fmla="*/ 2228457 w 2428781"/>
              <a:gd name="connsiteY2" fmla="*/ 0 h 2003236"/>
              <a:gd name="connsiteX3" fmla="*/ 2428781 w 2428781"/>
              <a:gd name="connsiteY3" fmla="*/ 200324 h 2003236"/>
              <a:gd name="connsiteX4" fmla="*/ 2428781 w 2428781"/>
              <a:gd name="connsiteY4" fmla="*/ 1802912 h 2003236"/>
              <a:gd name="connsiteX5" fmla="*/ 2228457 w 2428781"/>
              <a:gd name="connsiteY5" fmla="*/ 2003236 h 2003236"/>
              <a:gd name="connsiteX6" fmla="*/ 200324 w 2428781"/>
              <a:gd name="connsiteY6" fmla="*/ 2003236 h 2003236"/>
              <a:gd name="connsiteX7" fmla="*/ 0 w 2428781"/>
              <a:gd name="connsiteY7" fmla="*/ 1802912 h 2003236"/>
              <a:gd name="connsiteX8" fmla="*/ 0 w 2428781"/>
              <a:gd name="connsiteY8" fmla="*/ 200324 h 2003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8781" h="2003236">
                <a:moveTo>
                  <a:pt x="0" y="200324"/>
                </a:moveTo>
                <a:cubicBezTo>
                  <a:pt x="0" y="89688"/>
                  <a:pt x="89688" y="0"/>
                  <a:pt x="200324" y="0"/>
                </a:cubicBezTo>
                <a:lnTo>
                  <a:pt x="2228457" y="0"/>
                </a:lnTo>
                <a:cubicBezTo>
                  <a:pt x="2339093" y="0"/>
                  <a:pt x="2428781" y="89688"/>
                  <a:pt x="2428781" y="200324"/>
                </a:cubicBezTo>
                <a:lnTo>
                  <a:pt x="2428781" y="1802912"/>
                </a:lnTo>
                <a:cubicBezTo>
                  <a:pt x="2428781" y="1913548"/>
                  <a:pt x="2339093" y="2003236"/>
                  <a:pt x="2228457" y="2003236"/>
                </a:cubicBezTo>
                <a:lnTo>
                  <a:pt x="200324" y="2003236"/>
                </a:lnTo>
                <a:cubicBezTo>
                  <a:pt x="89688" y="2003236"/>
                  <a:pt x="0" y="1913548"/>
                  <a:pt x="0" y="1802912"/>
                </a:cubicBezTo>
                <a:lnTo>
                  <a:pt x="0" y="200324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spcFirstLastPara="0" vert="horz" wrap="square" lIns="76580" tIns="76580" rIns="76580" bIns="505845" numCol="1" spcCol="1270" anchor="t" anchorCtr="0">
            <a:noAutofit/>
          </a:bodyPr>
          <a:lstStyle/>
          <a:p>
            <a:pPr marL="0" lvl="1" algn="ctr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s-CO" sz="1500" b="1" dirty="0">
                <a:solidFill>
                  <a:schemeClr val="tx1"/>
                </a:solidFill>
              </a:rPr>
              <a:t>ALIMENTO</a:t>
            </a:r>
          </a:p>
          <a:p>
            <a:pPr marL="0" lvl="1" algn="ctr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s-CO" sz="1500" b="1" dirty="0">
              <a:solidFill>
                <a:schemeClr val="tx1"/>
              </a:solidFill>
            </a:endParaRPr>
          </a:p>
          <a:p>
            <a:pPr marL="0" lvl="1" algn="ctr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s-CO" sz="1500" b="1" dirty="0">
              <a:solidFill>
                <a:schemeClr val="tx1"/>
              </a:solidFill>
            </a:endParaRPr>
          </a:p>
          <a:p>
            <a:pPr marL="0" lvl="1" algn="ctr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s-CO" sz="1500" b="1" dirty="0">
              <a:solidFill>
                <a:schemeClr val="tx1"/>
              </a:solidFill>
            </a:endParaRPr>
          </a:p>
          <a:p>
            <a:pPr marL="0" lvl="1" algn="ctr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s-CO" sz="1500" b="1" dirty="0">
              <a:solidFill>
                <a:schemeClr val="tx1"/>
              </a:solidFill>
            </a:endParaRPr>
          </a:p>
          <a:p>
            <a:pPr marL="0" lvl="1" algn="ctr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s-CO" sz="1500" b="1" dirty="0">
              <a:solidFill>
                <a:schemeClr val="tx1"/>
              </a:solidFill>
            </a:endParaRPr>
          </a:p>
          <a:p>
            <a:pPr marL="0" lvl="1" algn="ctr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s-CO" sz="1500" b="1" dirty="0">
              <a:solidFill>
                <a:schemeClr val="tx1"/>
              </a:solidFill>
            </a:endParaRPr>
          </a:p>
          <a:p>
            <a:pPr marL="0" lvl="1" algn="ctr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s-CO" sz="1500" b="1" dirty="0">
              <a:solidFill>
                <a:schemeClr val="tx1"/>
              </a:solidFill>
            </a:endParaRPr>
          </a:p>
          <a:p>
            <a:pPr marL="0" lvl="1" algn="ctr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s-CO" sz="1500" b="1" dirty="0">
              <a:solidFill>
                <a:schemeClr val="tx1"/>
              </a:solidFill>
            </a:endParaRPr>
          </a:p>
          <a:p>
            <a:pPr marL="0" lvl="1" algn="ctr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s-CO" sz="1500" b="1" dirty="0">
              <a:solidFill>
                <a:schemeClr val="tx1"/>
              </a:solidFill>
            </a:endParaRPr>
          </a:p>
          <a:p>
            <a:pPr marL="0" lvl="1" algn="ctr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s-CO" sz="1500" b="1" dirty="0">
              <a:solidFill>
                <a:schemeClr val="tx1"/>
              </a:solidFill>
            </a:endParaRPr>
          </a:p>
          <a:p>
            <a:pPr marL="0" lvl="1" algn="ctr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s-CO" sz="1500" b="1" dirty="0">
              <a:solidFill>
                <a:schemeClr val="tx1"/>
              </a:solidFill>
            </a:endParaRPr>
          </a:p>
          <a:p>
            <a:pPr marL="0" lvl="1" algn="ctr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s-CO" sz="1500" b="1" dirty="0">
                <a:solidFill>
                  <a:schemeClr val="tx1"/>
                </a:solidFill>
              </a:rPr>
              <a:t>REFUGIO</a:t>
            </a:r>
          </a:p>
          <a:p>
            <a:pPr marL="0" lvl="1" algn="ctr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s-CO" sz="1500" b="1" dirty="0">
              <a:solidFill>
                <a:schemeClr val="tx1"/>
              </a:solidFill>
            </a:endParaRPr>
          </a:p>
        </p:txBody>
      </p:sp>
      <p:sp>
        <p:nvSpPr>
          <p:cNvPr id="29" name="CuadroTexto 1">
            <a:extLst>
              <a:ext uri="{FF2B5EF4-FFF2-40B4-BE49-F238E27FC236}">
                <a16:creationId xmlns:a16="http://schemas.microsoft.com/office/drawing/2014/main" xmlns="" id="{DEBF28D3-F721-45BB-B74D-1C156F6615EE}"/>
              </a:ext>
            </a:extLst>
          </p:cNvPr>
          <p:cNvSpPr txBox="1"/>
          <p:nvPr/>
        </p:nvSpPr>
        <p:spPr>
          <a:xfrm>
            <a:off x="8108313" y="3675999"/>
            <a:ext cx="12596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b="1" dirty="0" err="1"/>
              <a:t>Nanoescala</a:t>
            </a:r>
            <a:endParaRPr lang="es-CO" sz="1400" b="1" dirty="0"/>
          </a:p>
          <a:p>
            <a:r>
              <a:rPr lang="es-CO" sz="1000" dirty="0" err="1"/>
              <a:t>Ptos</a:t>
            </a:r>
            <a:r>
              <a:rPr lang="es-CO" sz="1000" dirty="0"/>
              <a:t> muestreo</a:t>
            </a:r>
          </a:p>
          <a:p>
            <a:r>
              <a:rPr lang="es-CO" sz="1000" dirty="0"/>
              <a:t>M. estratificado</a:t>
            </a:r>
          </a:p>
          <a:p>
            <a:r>
              <a:rPr lang="es-CO" sz="1000" dirty="0"/>
              <a:t>Miramar: 28 </a:t>
            </a:r>
            <a:endParaRPr lang="es-CO" sz="1400" b="1" dirty="0"/>
          </a:p>
        </p:txBody>
      </p:sp>
      <p:sp>
        <p:nvSpPr>
          <p:cNvPr id="30" name="Cerrar llave 3">
            <a:extLst>
              <a:ext uri="{FF2B5EF4-FFF2-40B4-BE49-F238E27FC236}">
                <a16:creationId xmlns:a16="http://schemas.microsoft.com/office/drawing/2014/main" xmlns="" id="{95DE788C-ED22-44A5-837F-4BFE26243B06}"/>
              </a:ext>
            </a:extLst>
          </p:cNvPr>
          <p:cNvSpPr/>
          <p:nvPr/>
        </p:nvSpPr>
        <p:spPr>
          <a:xfrm>
            <a:off x="7898672" y="1727813"/>
            <a:ext cx="192224" cy="4500022"/>
          </a:xfrm>
          <a:prstGeom prst="rightBrac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32" name="Imagen 88" descr="D:\Maestría UNAL\Miramar\camera\IMG_20160730_102029.jpg">
            <a:extLst>
              <a:ext uri="{FF2B5EF4-FFF2-40B4-BE49-F238E27FC236}">
                <a16:creationId xmlns:a16="http://schemas.microsoft.com/office/drawing/2014/main" xmlns="" id="{F30C0B6D-233C-45D9-BA0C-7232ADEF2FE8}"/>
              </a:ext>
            </a:extLst>
          </p:cNvPr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0" t="10868" r="31539" b="1371"/>
          <a:stretch/>
        </p:blipFill>
        <p:spPr bwMode="auto">
          <a:xfrm>
            <a:off x="7308304" y="4937144"/>
            <a:ext cx="648072" cy="7912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4" name="Imagen 89">
            <a:extLst>
              <a:ext uri="{FF2B5EF4-FFF2-40B4-BE49-F238E27FC236}">
                <a16:creationId xmlns:a16="http://schemas.microsoft.com/office/drawing/2014/main" xmlns="" id="{8DE54C01-E28A-4A2B-8C4F-F9B486B88354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6" t="2713" r="5911" b="3101"/>
          <a:stretch/>
        </p:blipFill>
        <p:spPr bwMode="auto">
          <a:xfrm>
            <a:off x="5591480" y="4770560"/>
            <a:ext cx="1623952" cy="9645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1" name="Forma libre 46">
            <a:extLst>
              <a:ext uri="{FF2B5EF4-FFF2-40B4-BE49-F238E27FC236}">
                <a16:creationId xmlns:a16="http://schemas.microsoft.com/office/drawing/2014/main" xmlns="" id="{EA43F026-D6E9-4B34-AD2F-73F3054149DE}"/>
              </a:ext>
            </a:extLst>
          </p:cNvPr>
          <p:cNvSpPr/>
          <p:nvPr/>
        </p:nvSpPr>
        <p:spPr>
          <a:xfrm>
            <a:off x="2155772" y="1844824"/>
            <a:ext cx="3293734" cy="1259889"/>
          </a:xfrm>
          <a:custGeom>
            <a:avLst/>
            <a:gdLst>
              <a:gd name="connsiteX0" fmla="*/ 0 w 2428781"/>
              <a:gd name="connsiteY0" fmla="*/ 200324 h 2003236"/>
              <a:gd name="connsiteX1" fmla="*/ 200324 w 2428781"/>
              <a:gd name="connsiteY1" fmla="*/ 0 h 2003236"/>
              <a:gd name="connsiteX2" fmla="*/ 2228457 w 2428781"/>
              <a:gd name="connsiteY2" fmla="*/ 0 h 2003236"/>
              <a:gd name="connsiteX3" fmla="*/ 2428781 w 2428781"/>
              <a:gd name="connsiteY3" fmla="*/ 200324 h 2003236"/>
              <a:gd name="connsiteX4" fmla="*/ 2428781 w 2428781"/>
              <a:gd name="connsiteY4" fmla="*/ 1802912 h 2003236"/>
              <a:gd name="connsiteX5" fmla="*/ 2228457 w 2428781"/>
              <a:gd name="connsiteY5" fmla="*/ 2003236 h 2003236"/>
              <a:gd name="connsiteX6" fmla="*/ 200324 w 2428781"/>
              <a:gd name="connsiteY6" fmla="*/ 2003236 h 2003236"/>
              <a:gd name="connsiteX7" fmla="*/ 0 w 2428781"/>
              <a:gd name="connsiteY7" fmla="*/ 1802912 h 2003236"/>
              <a:gd name="connsiteX8" fmla="*/ 0 w 2428781"/>
              <a:gd name="connsiteY8" fmla="*/ 200324 h 2003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8781" h="2003236">
                <a:moveTo>
                  <a:pt x="0" y="200324"/>
                </a:moveTo>
                <a:cubicBezTo>
                  <a:pt x="0" y="89688"/>
                  <a:pt x="89688" y="0"/>
                  <a:pt x="200324" y="0"/>
                </a:cubicBezTo>
                <a:lnTo>
                  <a:pt x="2228457" y="0"/>
                </a:lnTo>
                <a:cubicBezTo>
                  <a:pt x="2339093" y="0"/>
                  <a:pt x="2428781" y="89688"/>
                  <a:pt x="2428781" y="200324"/>
                </a:cubicBezTo>
                <a:lnTo>
                  <a:pt x="2428781" y="1802912"/>
                </a:lnTo>
                <a:cubicBezTo>
                  <a:pt x="2428781" y="1913548"/>
                  <a:pt x="2339093" y="2003236"/>
                  <a:pt x="2228457" y="2003236"/>
                </a:cubicBezTo>
                <a:lnTo>
                  <a:pt x="200324" y="2003236"/>
                </a:lnTo>
                <a:cubicBezTo>
                  <a:pt x="89688" y="2003236"/>
                  <a:pt x="0" y="1913548"/>
                  <a:pt x="0" y="1802912"/>
                </a:cubicBezTo>
                <a:lnTo>
                  <a:pt x="0" y="20032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spcFirstLastPara="0" vert="horz" wrap="square" lIns="76580" tIns="76580" rIns="76580" bIns="505845" numCol="1" spcCol="1270" anchor="t" anchorCtr="0">
            <a:noAutofit/>
          </a:bodyPr>
          <a:lstStyle/>
          <a:p>
            <a:pPr marL="0" lvl="1" defTabSz="711200">
              <a:spcBef>
                <a:spcPct val="0"/>
              </a:spcBef>
              <a:spcAft>
                <a:spcPct val="15000"/>
              </a:spcAft>
            </a:pPr>
            <a:r>
              <a:rPr lang="es-CO" sz="1400" dirty="0">
                <a:solidFill>
                  <a:schemeClr val="accent6">
                    <a:lumMod val="50000"/>
                  </a:schemeClr>
                </a:solidFill>
              </a:rPr>
              <a:t>V1: Riqueza de alimento potencial</a:t>
            </a:r>
          </a:p>
          <a:p>
            <a:pPr marL="0" lvl="1" defTabSz="711200">
              <a:spcBef>
                <a:spcPct val="0"/>
              </a:spcBef>
              <a:spcAft>
                <a:spcPct val="15000"/>
              </a:spcAft>
            </a:pPr>
            <a:r>
              <a:rPr lang="es-CO" sz="1400" dirty="0">
                <a:solidFill>
                  <a:schemeClr val="accent6">
                    <a:lumMod val="50000"/>
                  </a:schemeClr>
                </a:solidFill>
              </a:rPr>
              <a:t>(No. especies herbáceas y rasantes) </a:t>
            </a:r>
          </a:p>
          <a:p>
            <a:pPr marL="0" lvl="1" defTabSz="711200">
              <a:spcBef>
                <a:spcPct val="0"/>
              </a:spcBef>
              <a:spcAft>
                <a:spcPct val="15000"/>
              </a:spcAft>
            </a:pPr>
            <a:endParaRPr lang="es-CO" sz="1400" dirty="0">
              <a:solidFill>
                <a:schemeClr val="accent6">
                  <a:lumMod val="50000"/>
                </a:schemeClr>
              </a:solidFill>
            </a:endParaRPr>
          </a:p>
          <a:p>
            <a:pPr marL="0" lvl="1" defTabSz="711200">
              <a:spcBef>
                <a:spcPct val="0"/>
              </a:spcBef>
              <a:spcAft>
                <a:spcPct val="15000"/>
              </a:spcAft>
            </a:pPr>
            <a:r>
              <a:rPr lang="es-CO" sz="1400" dirty="0">
                <a:solidFill>
                  <a:schemeClr val="accent6">
                    <a:lumMod val="50000"/>
                  </a:schemeClr>
                </a:solidFill>
              </a:rPr>
              <a:t>V2: Cobertura de alimento potencial</a:t>
            </a:r>
          </a:p>
          <a:p>
            <a:pPr marL="0" lvl="1" defTabSz="711200">
              <a:spcBef>
                <a:spcPct val="0"/>
              </a:spcBef>
              <a:spcAft>
                <a:spcPct val="15000"/>
              </a:spcAft>
            </a:pPr>
            <a:r>
              <a:rPr lang="es-CO" sz="1400" dirty="0">
                <a:solidFill>
                  <a:schemeClr val="accent6">
                    <a:lumMod val="50000"/>
                  </a:schemeClr>
                </a:solidFill>
              </a:rPr>
              <a:t>(% ocupado por los </a:t>
            </a:r>
            <a:r>
              <a:rPr lang="es-CO" sz="1400" dirty="0" err="1">
                <a:solidFill>
                  <a:schemeClr val="accent6">
                    <a:lumMod val="50000"/>
                  </a:schemeClr>
                </a:solidFill>
              </a:rPr>
              <a:t>ind</a:t>
            </a:r>
            <a:r>
              <a:rPr lang="es-CO" sz="1400" dirty="0">
                <a:solidFill>
                  <a:schemeClr val="accent6">
                    <a:lumMod val="50000"/>
                  </a:schemeClr>
                </a:solidFill>
              </a:rPr>
              <a:t> de cada sp) </a:t>
            </a:r>
          </a:p>
        </p:txBody>
      </p:sp>
      <p:grpSp>
        <p:nvGrpSpPr>
          <p:cNvPr id="42" name="98 Grupo">
            <a:extLst>
              <a:ext uri="{FF2B5EF4-FFF2-40B4-BE49-F238E27FC236}">
                <a16:creationId xmlns:a16="http://schemas.microsoft.com/office/drawing/2014/main" xmlns="" id="{17F3191F-C8F7-49E7-AA43-BDED449F96CA}"/>
              </a:ext>
            </a:extLst>
          </p:cNvPr>
          <p:cNvGrpSpPr/>
          <p:nvPr/>
        </p:nvGrpSpPr>
        <p:grpSpPr>
          <a:xfrm>
            <a:off x="1401729" y="2042684"/>
            <a:ext cx="754043" cy="772280"/>
            <a:chOff x="1792125" y="3710240"/>
            <a:chExt cx="948330" cy="582856"/>
          </a:xfrm>
        </p:grpSpPr>
        <p:cxnSp>
          <p:nvCxnSpPr>
            <p:cNvPr id="43" name="99 Conector recto de flecha">
              <a:extLst>
                <a:ext uri="{FF2B5EF4-FFF2-40B4-BE49-F238E27FC236}">
                  <a16:creationId xmlns:a16="http://schemas.microsoft.com/office/drawing/2014/main" xmlns="" id="{70A68D8D-3E21-4D8B-B8CA-F633523462F6}"/>
                </a:ext>
              </a:extLst>
            </p:cNvPr>
            <p:cNvCxnSpPr/>
            <p:nvPr/>
          </p:nvCxnSpPr>
          <p:spPr>
            <a:xfrm flipV="1">
              <a:off x="1810233" y="3710239"/>
              <a:ext cx="858606" cy="23249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100 Conector recto de flecha">
              <a:extLst>
                <a:ext uri="{FF2B5EF4-FFF2-40B4-BE49-F238E27FC236}">
                  <a16:creationId xmlns:a16="http://schemas.microsoft.com/office/drawing/2014/main" xmlns="" id="{97FF0258-75AC-479D-84BC-5EA110758F0D}"/>
                </a:ext>
              </a:extLst>
            </p:cNvPr>
            <p:cNvCxnSpPr/>
            <p:nvPr/>
          </p:nvCxnSpPr>
          <p:spPr>
            <a:xfrm>
              <a:off x="1792125" y="3942737"/>
              <a:ext cx="948330" cy="35035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Forma libre 46">
            <a:extLst>
              <a:ext uri="{FF2B5EF4-FFF2-40B4-BE49-F238E27FC236}">
                <a16:creationId xmlns:a16="http://schemas.microsoft.com/office/drawing/2014/main" xmlns="" id="{5F857B18-49F5-4E0B-86E6-95A0BC940286}"/>
              </a:ext>
            </a:extLst>
          </p:cNvPr>
          <p:cNvSpPr/>
          <p:nvPr/>
        </p:nvSpPr>
        <p:spPr>
          <a:xfrm>
            <a:off x="2182326" y="4891732"/>
            <a:ext cx="2533690" cy="958948"/>
          </a:xfrm>
          <a:custGeom>
            <a:avLst/>
            <a:gdLst>
              <a:gd name="connsiteX0" fmla="*/ 0 w 2428781"/>
              <a:gd name="connsiteY0" fmla="*/ 200324 h 2003236"/>
              <a:gd name="connsiteX1" fmla="*/ 200324 w 2428781"/>
              <a:gd name="connsiteY1" fmla="*/ 0 h 2003236"/>
              <a:gd name="connsiteX2" fmla="*/ 2228457 w 2428781"/>
              <a:gd name="connsiteY2" fmla="*/ 0 h 2003236"/>
              <a:gd name="connsiteX3" fmla="*/ 2428781 w 2428781"/>
              <a:gd name="connsiteY3" fmla="*/ 200324 h 2003236"/>
              <a:gd name="connsiteX4" fmla="*/ 2428781 w 2428781"/>
              <a:gd name="connsiteY4" fmla="*/ 1802912 h 2003236"/>
              <a:gd name="connsiteX5" fmla="*/ 2228457 w 2428781"/>
              <a:gd name="connsiteY5" fmla="*/ 2003236 h 2003236"/>
              <a:gd name="connsiteX6" fmla="*/ 200324 w 2428781"/>
              <a:gd name="connsiteY6" fmla="*/ 2003236 h 2003236"/>
              <a:gd name="connsiteX7" fmla="*/ 0 w 2428781"/>
              <a:gd name="connsiteY7" fmla="*/ 1802912 h 2003236"/>
              <a:gd name="connsiteX8" fmla="*/ 0 w 2428781"/>
              <a:gd name="connsiteY8" fmla="*/ 200324 h 2003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8781" h="2003236">
                <a:moveTo>
                  <a:pt x="0" y="200324"/>
                </a:moveTo>
                <a:cubicBezTo>
                  <a:pt x="0" y="89688"/>
                  <a:pt x="89688" y="0"/>
                  <a:pt x="200324" y="0"/>
                </a:cubicBezTo>
                <a:lnTo>
                  <a:pt x="2228457" y="0"/>
                </a:lnTo>
                <a:cubicBezTo>
                  <a:pt x="2339093" y="0"/>
                  <a:pt x="2428781" y="89688"/>
                  <a:pt x="2428781" y="200324"/>
                </a:cubicBezTo>
                <a:lnTo>
                  <a:pt x="2428781" y="1802912"/>
                </a:lnTo>
                <a:cubicBezTo>
                  <a:pt x="2428781" y="1913548"/>
                  <a:pt x="2339093" y="2003236"/>
                  <a:pt x="2228457" y="2003236"/>
                </a:cubicBezTo>
                <a:lnTo>
                  <a:pt x="200324" y="2003236"/>
                </a:lnTo>
                <a:cubicBezTo>
                  <a:pt x="89688" y="2003236"/>
                  <a:pt x="0" y="1913548"/>
                  <a:pt x="0" y="1802912"/>
                </a:cubicBezTo>
                <a:lnTo>
                  <a:pt x="0" y="20032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spcFirstLastPara="0" vert="horz" wrap="square" lIns="76580" tIns="76580" rIns="76580" bIns="505845" numCol="1" spcCol="1270" anchor="t" anchorCtr="0">
            <a:noAutofit/>
          </a:bodyPr>
          <a:lstStyle/>
          <a:p>
            <a:pPr marL="0" lvl="1" defTabSz="711200">
              <a:spcBef>
                <a:spcPct val="0"/>
              </a:spcBef>
              <a:spcAft>
                <a:spcPct val="15000"/>
              </a:spcAft>
            </a:pPr>
            <a:r>
              <a:rPr lang="es-CO" sz="1400" dirty="0">
                <a:solidFill>
                  <a:schemeClr val="accent6">
                    <a:lumMod val="50000"/>
                  </a:schemeClr>
                </a:solidFill>
              </a:rPr>
              <a:t>V3: Cobertura de escape</a:t>
            </a:r>
          </a:p>
          <a:p>
            <a:pPr marL="0" lvl="1" defTabSz="711200">
              <a:spcBef>
                <a:spcPct val="0"/>
              </a:spcBef>
              <a:spcAft>
                <a:spcPct val="15000"/>
              </a:spcAft>
            </a:pPr>
            <a:endParaRPr lang="es-CO" sz="1400" dirty="0">
              <a:solidFill>
                <a:schemeClr val="accent6">
                  <a:lumMod val="50000"/>
                </a:schemeClr>
              </a:solidFill>
            </a:endParaRPr>
          </a:p>
          <a:p>
            <a:pPr marL="0" lvl="1" defTabSz="711200">
              <a:spcBef>
                <a:spcPct val="0"/>
              </a:spcBef>
              <a:spcAft>
                <a:spcPct val="15000"/>
              </a:spcAft>
            </a:pPr>
            <a:r>
              <a:rPr lang="es-CO" sz="1400" dirty="0">
                <a:solidFill>
                  <a:schemeClr val="accent6">
                    <a:lumMod val="50000"/>
                  </a:schemeClr>
                </a:solidFill>
              </a:rPr>
              <a:t>V4: Cobertura climática</a:t>
            </a:r>
          </a:p>
        </p:txBody>
      </p:sp>
      <p:grpSp>
        <p:nvGrpSpPr>
          <p:cNvPr id="46" name="102 Grupo">
            <a:extLst>
              <a:ext uri="{FF2B5EF4-FFF2-40B4-BE49-F238E27FC236}">
                <a16:creationId xmlns:a16="http://schemas.microsoft.com/office/drawing/2014/main" xmlns="" id="{4401041C-76E5-4008-9613-EF6347F2041D}"/>
              </a:ext>
            </a:extLst>
          </p:cNvPr>
          <p:cNvGrpSpPr/>
          <p:nvPr/>
        </p:nvGrpSpPr>
        <p:grpSpPr>
          <a:xfrm>
            <a:off x="1407894" y="5058802"/>
            <a:ext cx="812740" cy="503846"/>
            <a:chOff x="1792125" y="3740288"/>
            <a:chExt cx="951257" cy="552808"/>
          </a:xfrm>
        </p:grpSpPr>
        <p:cxnSp>
          <p:nvCxnSpPr>
            <p:cNvPr id="47" name="103 Conector recto de flecha">
              <a:extLst>
                <a:ext uri="{FF2B5EF4-FFF2-40B4-BE49-F238E27FC236}">
                  <a16:creationId xmlns:a16="http://schemas.microsoft.com/office/drawing/2014/main" xmlns="" id="{314C8B77-851E-4C06-8119-2096EC73EDB8}"/>
                </a:ext>
              </a:extLst>
            </p:cNvPr>
            <p:cNvCxnSpPr/>
            <p:nvPr/>
          </p:nvCxnSpPr>
          <p:spPr>
            <a:xfrm flipV="1">
              <a:off x="1801761" y="3740288"/>
              <a:ext cx="941621" cy="21286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104 Conector recto de flecha">
              <a:extLst>
                <a:ext uri="{FF2B5EF4-FFF2-40B4-BE49-F238E27FC236}">
                  <a16:creationId xmlns:a16="http://schemas.microsoft.com/office/drawing/2014/main" xmlns="" id="{07EB0E38-1645-4418-8952-F2415E6864D0}"/>
                </a:ext>
              </a:extLst>
            </p:cNvPr>
            <p:cNvCxnSpPr/>
            <p:nvPr/>
          </p:nvCxnSpPr>
          <p:spPr>
            <a:xfrm>
              <a:off x="1792125" y="3942737"/>
              <a:ext cx="948330" cy="35035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9" name="Rectángulo 44">
            <a:extLst>
              <a:ext uri="{FF2B5EF4-FFF2-40B4-BE49-F238E27FC236}">
                <a16:creationId xmlns:a16="http://schemas.microsoft.com/office/drawing/2014/main" xmlns="" id="{8F95B2AF-F558-4F54-B803-2866F8EAFEE3}"/>
              </a:ext>
            </a:extLst>
          </p:cNvPr>
          <p:cNvSpPr/>
          <p:nvPr/>
        </p:nvSpPr>
        <p:spPr>
          <a:xfrm>
            <a:off x="6612447" y="630165"/>
            <a:ext cx="24013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Guzmán-</a:t>
            </a:r>
            <a:r>
              <a:rPr lang="es-ES_tradnl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Lenis</a:t>
            </a:r>
            <a:r>
              <a:rPr lang="es-ES_tradnl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s-ES_tradnl" sz="1400" i="1" dirty="0">
                <a:latin typeface="Times New Roman" panose="02020603050405020304" pitchFamily="18" charset="0"/>
                <a:ea typeface="Calibri" panose="020F0502020204030204" pitchFamily="34" charset="0"/>
              </a:rPr>
              <a:t>et al.</a:t>
            </a:r>
            <a:r>
              <a:rPr lang="es-ES_tradnl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2014</a:t>
            </a:r>
          </a:p>
          <a:p>
            <a:r>
              <a:rPr lang="es-CO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UNAL &amp; </a:t>
            </a:r>
            <a:r>
              <a:rPr lang="es-CO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Corporinoquia</a:t>
            </a:r>
            <a:r>
              <a:rPr lang="es-CO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2015 </a:t>
            </a:r>
            <a:endParaRPr lang="es-CO" sz="1400" dirty="0"/>
          </a:p>
        </p:txBody>
      </p:sp>
      <p:sp>
        <p:nvSpPr>
          <p:cNvPr id="50" name="116 CuadroTexto">
            <a:extLst>
              <a:ext uri="{FF2B5EF4-FFF2-40B4-BE49-F238E27FC236}">
                <a16:creationId xmlns:a16="http://schemas.microsoft.com/office/drawing/2014/main" xmlns="" id="{CF983029-F56C-4F3B-83FC-806CA5549267}"/>
              </a:ext>
            </a:extLst>
          </p:cNvPr>
          <p:cNvSpPr txBox="1"/>
          <p:nvPr/>
        </p:nvSpPr>
        <p:spPr>
          <a:xfrm>
            <a:off x="4932040" y="5735064"/>
            <a:ext cx="29062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1200" dirty="0" err="1"/>
              <a:t>Cuad</a:t>
            </a:r>
            <a:r>
              <a:rPr lang="es-CO" sz="1200" dirty="0"/>
              <a:t>. errante-</a:t>
            </a:r>
            <a:r>
              <a:rPr lang="es-CO" sz="1200" dirty="0" err="1"/>
              <a:t>Cob</a:t>
            </a:r>
            <a:r>
              <a:rPr lang="es-CO" sz="1200" dirty="0"/>
              <a:t>. dosel</a:t>
            </a:r>
          </a:p>
        </p:txBody>
      </p:sp>
      <p:pic>
        <p:nvPicPr>
          <p:cNvPr id="51" name="Imagen 65" descr="C:\Users\USER\Pictures\Alimento.png">
            <a:extLst>
              <a:ext uri="{FF2B5EF4-FFF2-40B4-BE49-F238E27FC236}">
                <a16:creationId xmlns:a16="http://schemas.microsoft.com/office/drawing/2014/main" xmlns="" id="{F1C16241-006D-4A46-BFAE-6887CC2138BA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784569"/>
            <a:ext cx="1600465" cy="1428407"/>
          </a:xfrm>
          <a:prstGeom prst="rect">
            <a:avLst/>
          </a:prstGeom>
          <a:noFill/>
          <a:ln w="6350">
            <a:noFill/>
          </a:ln>
        </p:spPr>
      </p:pic>
      <p:sp>
        <p:nvSpPr>
          <p:cNvPr id="52" name="Forma libre 38">
            <a:extLst>
              <a:ext uri="{FF2B5EF4-FFF2-40B4-BE49-F238E27FC236}">
                <a16:creationId xmlns:a16="http://schemas.microsoft.com/office/drawing/2014/main" xmlns="" id="{A6B9543B-89ED-44DC-82E3-FF74FA6170E2}"/>
              </a:ext>
            </a:extLst>
          </p:cNvPr>
          <p:cNvSpPr/>
          <p:nvPr/>
        </p:nvSpPr>
        <p:spPr>
          <a:xfrm>
            <a:off x="6516217" y="1628800"/>
            <a:ext cx="1346356" cy="607946"/>
          </a:xfrm>
          <a:custGeom>
            <a:avLst/>
            <a:gdLst>
              <a:gd name="connsiteX0" fmla="*/ 0 w 2428781"/>
              <a:gd name="connsiteY0" fmla="*/ 200324 h 2003236"/>
              <a:gd name="connsiteX1" fmla="*/ 200324 w 2428781"/>
              <a:gd name="connsiteY1" fmla="*/ 0 h 2003236"/>
              <a:gd name="connsiteX2" fmla="*/ 2228457 w 2428781"/>
              <a:gd name="connsiteY2" fmla="*/ 0 h 2003236"/>
              <a:gd name="connsiteX3" fmla="*/ 2428781 w 2428781"/>
              <a:gd name="connsiteY3" fmla="*/ 200324 h 2003236"/>
              <a:gd name="connsiteX4" fmla="*/ 2428781 w 2428781"/>
              <a:gd name="connsiteY4" fmla="*/ 1802912 h 2003236"/>
              <a:gd name="connsiteX5" fmla="*/ 2228457 w 2428781"/>
              <a:gd name="connsiteY5" fmla="*/ 2003236 h 2003236"/>
              <a:gd name="connsiteX6" fmla="*/ 200324 w 2428781"/>
              <a:gd name="connsiteY6" fmla="*/ 2003236 h 2003236"/>
              <a:gd name="connsiteX7" fmla="*/ 0 w 2428781"/>
              <a:gd name="connsiteY7" fmla="*/ 1802912 h 2003236"/>
              <a:gd name="connsiteX8" fmla="*/ 0 w 2428781"/>
              <a:gd name="connsiteY8" fmla="*/ 200324 h 2003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8781" h="2003236">
                <a:moveTo>
                  <a:pt x="0" y="200324"/>
                </a:moveTo>
                <a:cubicBezTo>
                  <a:pt x="0" y="89688"/>
                  <a:pt x="89688" y="0"/>
                  <a:pt x="200324" y="0"/>
                </a:cubicBezTo>
                <a:lnTo>
                  <a:pt x="2228457" y="0"/>
                </a:lnTo>
                <a:cubicBezTo>
                  <a:pt x="2339093" y="0"/>
                  <a:pt x="2428781" y="89688"/>
                  <a:pt x="2428781" y="200324"/>
                </a:cubicBezTo>
                <a:lnTo>
                  <a:pt x="2428781" y="1802912"/>
                </a:lnTo>
                <a:cubicBezTo>
                  <a:pt x="2428781" y="1913548"/>
                  <a:pt x="2339093" y="2003236"/>
                  <a:pt x="2228457" y="2003236"/>
                </a:cubicBezTo>
                <a:lnTo>
                  <a:pt x="200324" y="2003236"/>
                </a:lnTo>
                <a:cubicBezTo>
                  <a:pt x="89688" y="2003236"/>
                  <a:pt x="0" y="1913548"/>
                  <a:pt x="0" y="1802912"/>
                </a:cubicBezTo>
                <a:lnTo>
                  <a:pt x="0" y="20032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spcFirstLastPara="0" vert="horz" wrap="square" lIns="76580" tIns="76580" rIns="76580" bIns="505845" numCol="1" spcCol="1270" anchor="t" anchorCtr="0">
            <a:noAutofit/>
          </a:bodyPr>
          <a:lstStyle/>
          <a:p>
            <a:pPr marL="0" lvl="1" algn="ctr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s-CO" sz="1100" dirty="0">
                <a:solidFill>
                  <a:schemeClr val="accent3">
                    <a:lumMod val="50000"/>
                  </a:schemeClr>
                </a:solidFill>
              </a:rPr>
              <a:t>Diversidad florística herbáceas y rasantes</a:t>
            </a:r>
          </a:p>
        </p:txBody>
      </p:sp>
      <p:sp>
        <p:nvSpPr>
          <p:cNvPr id="57" name="Forma libre 38">
            <a:extLst>
              <a:ext uri="{FF2B5EF4-FFF2-40B4-BE49-F238E27FC236}">
                <a16:creationId xmlns:a16="http://schemas.microsoft.com/office/drawing/2014/main" xmlns="" id="{D5D18378-ABAD-4C6E-AEC9-7910EE90A58F}"/>
              </a:ext>
            </a:extLst>
          </p:cNvPr>
          <p:cNvSpPr/>
          <p:nvPr/>
        </p:nvSpPr>
        <p:spPr>
          <a:xfrm>
            <a:off x="6732240" y="2420888"/>
            <a:ext cx="1120145" cy="607946"/>
          </a:xfrm>
          <a:custGeom>
            <a:avLst/>
            <a:gdLst>
              <a:gd name="connsiteX0" fmla="*/ 0 w 2428781"/>
              <a:gd name="connsiteY0" fmla="*/ 200324 h 2003236"/>
              <a:gd name="connsiteX1" fmla="*/ 200324 w 2428781"/>
              <a:gd name="connsiteY1" fmla="*/ 0 h 2003236"/>
              <a:gd name="connsiteX2" fmla="*/ 2228457 w 2428781"/>
              <a:gd name="connsiteY2" fmla="*/ 0 h 2003236"/>
              <a:gd name="connsiteX3" fmla="*/ 2428781 w 2428781"/>
              <a:gd name="connsiteY3" fmla="*/ 200324 h 2003236"/>
              <a:gd name="connsiteX4" fmla="*/ 2428781 w 2428781"/>
              <a:gd name="connsiteY4" fmla="*/ 1802912 h 2003236"/>
              <a:gd name="connsiteX5" fmla="*/ 2228457 w 2428781"/>
              <a:gd name="connsiteY5" fmla="*/ 2003236 h 2003236"/>
              <a:gd name="connsiteX6" fmla="*/ 200324 w 2428781"/>
              <a:gd name="connsiteY6" fmla="*/ 2003236 h 2003236"/>
              <a:gd name="connsiteX7" fmla="*/ 0 w 2428781"/>
              <a:gd name="connsiteY7" fmla="*/ 1802912 h 2003236"/>
              <a:gd name="connsiteX8" fmla="*/ 0 w 2428781"/>
              <a:gd name="connsiteY8" fmla="*/ 200324 h 2003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8781" h="2003236">
                <a:moveTo>
                  <a:pt x="0" y="200324"/>
                </a:moveTo>
                <a:cubicBezTo>
                  <a:pt x="0" y="89688"/>
                  <a:pt x="89688" y="0"/>
                  <a:pt x="200324" y="0"/>
                </a:cubicBezTo>
                <a:lnTo>
                  <a:pt x="2228457" y="0"/>
                </a:lnTo>
                <a:cubicBezTo>
                  <a:pt x="2339093" y="0"/>
                  <a:pt x="2428781" y="89688"/>
                  <a:pt x="2428781" y="200324"/>
                </a:cubicBezTo>
                <a:lnTo>
                  <a:pt x="2428781" y="1802912"/>
                </a:lnTo>
                <a:cubicBezTo>
                  <a:pt x="2428781" y="1913548"/>
                  <a:pt x="2339093" y="2003236"/>
                  <a:pt x="2228457" y="2003236"/>
                </a:cubicBezTo>
                <a:lnTo>
                  <a:pt x="200324" y="2003236"/>
                </a:lnTo>
                <a:cubicBezTo>
                  <a:pt x="89688" y="2003236"/>
                  <a:pt x="0" y="1913548"/>
                  <a:pt x="0" y="1802912"/>
                </a:cubicBezTo>
                <a:lnTo>
                  <a:pt x="0" y="20032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spcFirstLastPara="0" vert="horz" wrap="square" lIns="76580" tIns="76580" rIns="76580" bIns="505845" numCol="1" spcCol="1270" anchor="t" anchorCtr="0">
            <a:noAutofit/>
          </a:bodyPr>
          <a:lstStyle/>
          <a:p>
            <a:pPr marL="0" lvl="1" algn="ctr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s-CO" sz="1100" dirty="0">
                <a:solidFill>
                  <a:schemeClr val="accent3">
                    <a:lumMod val="50000"/>
                  </a:schemeClr>
                </a:solidFill>
              </a:rPr>
              <a:t>Lista de especies de alimento potencial</a:t>
            </a:r>
          </a:p>
        </p:txBody>
      </p:sp>
      <p:pic>
        <p:nvPicPr>
          <p:cNvPr id="59" name="Imagen 87" descr="C:\Users\USER\Pictures\CobEscape2.png">
            <a:extLst>
              <a:ext uri="{FF2B5EF4-FFF2-40B4-BE49-F238E27FC236}">
                <a16:creationId xmlns:a16="http://schemas.microsoft.com/office/drawing/2014/main" xmlns="" id="{B5CC7DF0-CF1B-4F2D-9C12-E13738EF1C9E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725144"/>
            <a:ext cx="1307512" cy="1269552"/>
          </a:xfrm>
          <a:prstGeom prst="rect">
            <a:avLst/>
          </a:prstGeom>
          <a:noFill/>
          <a:ln w="6350">
            <a:noFill/>
          </a:ln>
        </p:spPr>
      </p:pic>
    </p:spTree>
    <p:extLst>
      <p:ext uri="{BB962C8B-B14F-4D97-AF65-F5344CB8AC3E}">
        <p14:creationId xmlns:p14="http://schemas.microsoft.com/office/powerpoint/2010/main" val="28446236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4"/>
          <p:cNvPicPr>
            <a:picLocks noChangeAspect="1" noChangeArrowheads="1"/>
          </p:cNvPicPr>
          <p:nvPr/>
        </p:nvPicPr>
        <p:blipFill rotWithShape="1">
          <a:blip r:embed="rId3" cstate="print"/>
          <a:srcRect t="79578" r="2518" b="1967"/>
          <a:stretch/>
        </p:blipFill>
        <p:spPr bwMode="auto">
          <a:xfrm flipV="1">
            <a:off x="0" y="-1"/>
            <a:ext cx="9144000" cy="434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1" name="1 Título"/>
          <p:cNvSpPr txBox="1">
            <a:spLocks/>
          </p:cNvSpPr>
          <p:nvPr/>
        </p:nvSpPr>
        <p:spPr>
          <a:xfrm>
            <a:off x="0" y="404663"/>
            <a:ext cx="9144000" cy="990783"/>
          </a:xfrm>
          <a:prstGeom prst="rect">
            <a:avLst/>
          </a:prstGeom>
        </p:spPr>
        <p:txBody>
          <a:bodyPr/>
          <a:lstStyle/>
          <a:p>
            <a:pPr marL="971550" lvl="1" indent="-514350">
              <a:defRPr/>
            </a:pPr>
            <a:r>
              <a:rPr lang="es-PE" sz="24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abic Typesetting" pitchFamily="66" charset="-78"/>
              </a:rPr>
              <a:t>METODOLOGÍA</a:t>
            </a:r>
          </a:p>
          <a:p>
            <a:pPr marL="971550" lvl="1" indent="-514350" algn="just">
              <a:defRPr/>
            </a:pPr>
            <a:endParaRPr lang="es-PE" sz="2000" b="1" dirty="0">
              <a:solidFill>
                <a:schemeClr val="accent3"/>
              </a:solidFill>
              <a:latin typeface="+mj-lt"/>
              <a:ea typeface="+mj-ea"/>
              <a:cs typeface="Arabic Typesetting" pitchFamily="66" charset="-78"/>
            </a:endParaRPr>
          </a:p>
          <a:p>
            <a:pPr marL="971550" lvl="1" indent="-514350" algn="just">
              <a:defRPr/>
            </a:pPr>
            <a:r>
              <a:rPr lang="es-PE" sz="2000" b="1" dirty="0" err="1">
                <a:latin typeface="+mj-lt"/>
                <a:ea typeface="+mj-ea"/>
                <a:cs typeface="Arabic Typesetting" pitchFamily="66" charset="-78"/>
              </a:rPr>
              <a:t>Mesoescala</a:t>
            </a:r>
            <a:endParaRPr lang="es-PE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Arabic Typesetting" pitchFamily="66" charset="-78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BF3AA01E-01E0-4506-8DFA-F7D42CC2D2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790" t="22334" r="12350" b="9182"/>
          <a:stretch/>
        </p:blipFill>
        <p:spPr>
          <a:xfrm>
            <a:off x="451870" y="1700808"/>
            <a:ext cx="5707810" cy="4464496"/>
          </a:xfrm>
          <a:prstGeom prst="rect">
            <a:avLst/>
          </a:prstGeom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xmlns="" id="{07FF2AB1-5306-407A-931A-C1FDB2BB1D34}"/>
              </a:ext>
            </a:extLst>
          </p:cNvPr>
          <p:cNvGrpSpPr/>
          <p:nvPr/>
        </p:nvGrpSpPr>
        <p:grpSpPr>
          <a:xfrm>
            <a:off x="6159680" y="3410182"/>
            <a:ext cx="1004520" cy="2745922"/>
            <a:chOff x="5718087" y="2051231"/>
            <a:chExt cx="1004520" cy="2745922"/>
          </a:xfrm>
        </p:grpSpPr>
        <p:pic>
          <p:nvPicPr>
            <p:cNvPr id="10" name="Imagen 9" descr="D:\Maestría UNAL\TesisInvestigación\INECOL\MiramarSequía.tif">
              <a:extLst>
                <a:ext uri="{FF2B5EF4-FFF2-40B4-BE49-F238E27FC236}">
                  <a16:creationId xmlns:a16="http://schemas.microsoft.com/office/drawing/2014/main" xmlns="" id="{0C0701F0-3F13-4508-BED4-5FDBC127ACED}"/>
                </a:ext>
              </a:extLst>
            </p:cNvPr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262" t="30025" r="4018" b="4312"/>
            <a:stretch/>
          </p:blipFill>
          <p:spPr bwMode="auto">
            <a:xfrm>
              <a:off x="5718087" y="2051231"/>
              <a:ext cx="1004520" cy="2745922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xmlns="" id="{EB349A30-39B8-4F50-B856-EB9EB85466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5275" t="31791" r="45103" b="20586"/>
            <a:stretch/>
          </p:blipFill>
          <p:spPr>
            <a:xfrm>
              <a:off x="5763132" y="2132856"/>
              <a:ext cx="879770" cy="2448273"/>
            </a:xfrm>
            <a:prstGeom prst="rect">
              <a:avLst/>
            </a:prstGeom>
          </p:spPr>
        </p:pic>
        <p:pic>
          <p:nvPicPr>
            <p:cNvPr id="12" name="Imagen 11" descr="D:\Maestría UNAL\TesisInvestigación\INECOL\MiramarSequía.tif">
              <a:extLst>
                <a:ext uri="{FF2B5EF4-FFF2-40B4-BE49-F238E27FC236}">
                  <a16:creationId xmlns:a16="http://schemas.microsoft.com/office/drawing/2014/main" xmlns="" id="{D7B4664D-0486-4795-A6F2-774208DE0846}"/>
                </a:ext>
              </a:extLst>
            </p:cNvPr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233" t="85902" r="16172" b="10898"/>
            <a:stretch/>
          </p:blipFill>
          <p:spPr bwMode="auto">
            <a:xfrm>
              <a:off x="5789644" y="3913860"/>
              <a:ext cx="216024" cy="144016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D650A45B-AB82-4DA1-BE4E-CFEBC0E77F2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318" t="7601" r="25961" b="19492"/>
          <a:stretch/>
        </p:blipFill>
        <p:spPr>
          <a:xfrm>
            <a:off x="7442054" y="1274478"/>
            <a:ext cx="1250076" cy="14045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Flecha: curvada hacia abajo 4">
            <a:extLst>
              <a:ext uri="{FF2B5EF4-FFF2-40B4-BE49-F238E27FC236}">
                <a16:creationId xmlns:a16="http://schemas.microsoft.com/office/drawing/2014/main" xmlns="" id="{E2597FF0-F1EF-4902-AB13-CFCDA6DAD6E6}"/>
              </a:ext>
            </a:extLst>
          </p:cNvPr>
          <p:cNvSpPr/>
          <p:nvPr/>
        </p:nvSpPr>
        <p:spPr>
          <a:xfrm rot="20508294">
            <a:off x="5661955" y="800548"/>
            <a:ext cx="2363925" cy="642498"/>
          </a:xfrm>
          <a:prstGeom prst="curvedDownArrow">
            <a:avLst>
              <a:gd name="adj1" fmla="val 25000"/>
              <a:gd name="adj2" fmla="val 49394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CD198FDD-591F-4087-AE3C-55990B263FD7}"/>
              </a:ext>
            </a:extLst>
          </p:cNvPr>
          <p:cNvSpPr txBox="1"/>
          <p:nvPr/>
        </p:nvSpPr>
        <p:spPr>
          <a:xfrm>
            <a:off x="7329264" y="2812866"/>
            <a:ext cx="14756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100" b="1" dirty="0" err="1"/>
              <a:t>400x400m</a:t>
            </a:r>
            <a:r>
              <a:rPr lang="es-MX" sz="1100" b="1" dirty="0"/>
              <a:t> </a:t>
            </a:r>
          </a:p>
          <a:p>
            <a:pPr algn="ctr"/>
            <a:r>
              <a:rPr lang="es-MX" sz="1100" b="1" dirty="0"/>
              <a:t>16 ha</a:t>
            </a:r>
          </a:p>
        </p:txBody>
      </p:sp>
    </p:spTree>
    <p:extLst>
      <p:ext uri="{BB962C8B-B14F-4D97-AF65-F5344CB8AC3E}">
        <p14:creationId xmlns:p14="http://schemas.microsoft.com/office/powerpoint/2010/main" val="41488978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4"/>
          <p:cNvPicPr>
            <a:picLocks noChangeAspect="1" noChangeArrowheads="1"/>
          </p:cNvPicPr>
          <p:nvPr/>
        </p:nvPicPr>
        <p:blipFill rotWithShape="1">
          <a:blip r:embed="rId3" cstate="print"/>
          <a:srcRect t="79578" r="2518" b="1967"/>
          <a:stretch/>
        </p:blipFill>
        <p:spPr bwMode="auto">
          <a:xfrm flipV="1">
            <a:off x="0" y="-1"/>
            <a:ext cx="9144000" cy="434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1" name="1 Título"/>
          <p:cNvSpPr txBox="1">
            <a:spLocks/>
          </p:cNvSpPr>
          <p:nvPr/>
        </p:nvSpPr>
        <p:spPr>
          <a:xfrm>
            <a:off x="0" y="404663"/>
            <a:ext cx="9144000" cy="990783"/>
          </a:xfrm>
          <a:prstGeom prst="rect">
            <a:avLst/>
          </a:prstGeom>
        </p:spPr>
        <p:txBody>
          <a:bodyPr/>
          <a:lstStyle/>
          <a:p>
            <a:pPr marL="971550" lvl="1" indent="-514350">
              <a:defRPr/>
            </a:pPr>
            <a:r>
              <a:rPr lang="es-PE" sz="24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abic Typesetting" pitchFamily="66" charset="-78"/>
              </a:rPr>
              <a:t>METODOLOGÍA</a:t>
            </a:r>
          </a:p>
          <a:p>
            <a:pPr marL="971550" lvl="1" indent="-514350" algn="just">
              <a:defRPr/>
            </a:pPr>
            <a:endParaRPr lang="es-PE" sz="2000" b="1" dirty="0">
              <a:solidFill>
                <a:schemeClr val="accent3"/>
              </a:solidFill>
              <a:latin typeface="+mj-lt"/>
              <a:ea typeface="+mj-ea"/>
              <a:cs typeface="Arabic Typesetting" pitchFamily="66" charset="-78"/>
            </a:endParaRPr>
          </a:p>
        </p:txBody>
      </p:sp>
      <p:sp>
        <p:nvSpPr>
          <p:cNvPr id="19" name="Rectángulo 182">
            <a:extLst>
              <a:ext uri="{FF2B5EF4-FFF2-40B4-BE49-F238E27FC236}">
                <a16:creationId xmlns:a16="http://schemas.microsoft.com/office/drawing/2014/main" xmlns="" id="{24FF313D-51D6-4C76-B0EB-DCF3BCE1F8B8}"/>
              </a:ext>
            </a:extLst>
          </p:cNvPr>
          <p:cNvSpPr/>
          <p:nvPr/>
        </p:nvSpPr>
        <p:spPr>
          <a:xfrm>
            <a:off x="132648" y="1129873"/>
            <a:ext cx="8903848" cy="5439269"/>
          </a:xfrm>
          <a:prstGeom prst="rec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0" vert="horz" wrap="square" lIns="76580" tIns="76580" rIns="76580" bIns="505845" numCol="1" spcCol="144000" anchor="t" anchorCtr="0">
            <a:noAutofit/>
          </a:bodyPr>
          <a:lstStyle/>
          <a:p>
            <a:pPr marL="0" lvl="1" defTabSz="711200">
              <a:spcBef>
                <a:spcPct val="0"/>
              </a:spcBef>
            </a:pPr>
            <a:r>
              <a:rPr lang="es-ES" sz="1700" b="1" dirty="0"/>
              <a:t>    Requerimientos		Variables			Métodos		</a:t>
            </a:r>
          </a:p>
          <a:p>
            <a:pPr marL="177800" lvl="1" indent="-177800" defTabSz="711200">
              <a:spcBef>
                <a:spcPct val="0"/>
              </a:spcBef>
            </a:pPr>
            <a:r>
              <a:rPr lang="es-ES" sz="1700" b="1" kern="1200" dirty="0"/>
              <a:t>         de vida								</a:t>
            </a:r>
            <a:r>
              <a:rPr lang="es-ES" sz="1700" b="1" dirty="0"/>
              <a:t>	</a:t>
            </a:r>
          </a:p>
          <a:p>
            <a:pPr marL="177800" lvl="1" indent="-177800" defTabSz="711200">
              <a:spcBef>
                <a:spcPct val="0"/>
              </a:spcBef>
              <a:spcAft>
                <a:spcPct val="15000"/>
              </a:spcAft>
            </a:pPr>
            <a:endParaRPr lang="es-CO" sz="1700" b="1" kern="1200" dirty="0"/>
          </a:p>
        </p:txBody>
      </p:sp>
      <p:sp>
        <p:nvSpPr>
          <p:cNvPr id="21" name="Forma libre 46">
            <a:extLst>
              <a:ext uri="{FF2B5EF4-FFF2-40B4-BE49-F238E27FC236}">
                <a16:creationId xmlns:a16="http://schemas.microsoft.com/office/drawing/2014/main" xmlns="" id="{327C6C77-F6DC-4FF4-8900-5F1D37C5513E}"/>
              </a:ext>
            </a:extLst>
          </p:cNvPr>
          <p:cNvSpPr/>
          <p:nvPr/>
        </p:nvSpPr>
        <p:spPr>
          <a:xfrm>
            <a:off x="2110318" y="1700808"/>
            <a:ext cx="2533690" cy="1296144"/>
          </a:xfrm>
          <a:custGeom>
            <a:avLst/>
            <a:gdLst>
              <a:gd name="connsiteX0" fmla="*/ 0 w 2428781"/>
              <a:gd name="connsiteY0" fmla="*/ 200324 h 2003236"/>
              <a:gd name="connsiteX1" fmla="*/ 200324 w 2428781"/>
              <a:gd name="connsiteY1" fmla="*/ 0 h 2003236"/>
              <a:gd name="connsiteX2" fmla="*/ 2228457 w 2428781"/>
              <a:gd name="connsiteY2" fmla="*/ 0 h 2003236"/>
              <a:gd name="connsiteX3" fmla="*/ 2428781 w 2428781"/>
              <a:gd name="connsiteY3" fmla="*/ 200324 h 2003236"/>
              <a:gd name="connsiteX4" fmla="*/ 2428781 w 2428781"/>
              <a:gd name="connsiteY4" fmla="*/ 1802912 h 2003236"/>
              <a:gd name="connsiteX5" fmla="*/ 2228457 w 2428781"/>
              <a:gd name="connsiteY5" fmla="*/ 2003236 h 2003236"/>
              <a:gd name="connsiteX6" fmla="*/ 200324 w 2428781"/>
              <a:gd name="connsiteY6" fmla="*/ 2003236 h 2003236"/>
              <a:gd name="connsiteX7" fmla="*/ 0 w 2428781"/>
              <a:gd name="connsiteY7" fmla="*/ 1802912 h 2003236"/>
              <a:gd name="connsiteX8" fmla="*/ 0 w 2428781"/>
              <a:gd name="connsiteY8" fmla="*/ 200324 h 2003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8781" h="2003236">
                <a:moveTo>
                  <a:pt x="0" y="200324"/>
                </a:moveTo>
                <a:cubicBezTo>
                  <a:pt x="0" y="89688"/>
                  <a:pt x="89688" y="0"/>
                  <a:pt x="200324" y="0"/>
                </a:cubicBezTo>
                <a:lnTo>
                  <a:pt x="2228457" y="0"/>
                </a:lnTo>
                <a:cubicBezTo>
                  <a:pt x="2339093" y="0"/>
                  <a:pt x="2428781" y="89688"/>
                  <a:pt x="2428781" y="200324"/>
                </a:cubicBezTo>
                <a:lnTo>
                  <a:pt x="2428781" y="1802912"/>
                </a:lnTo>
                <a:cubicBezTo>
                  <a:pt x="2428781" y="1913548"/>
                  <a:pt x="2339093" y="2003236"/>
                  <a:pt x="2228457" y="2003236"/>
                </a:cubicBezTo>
                <a:lnTo>
                  <a:pt x="200324" y="2003236"/>
                </a:lnTo>
                <a:cubicBezTo>
                  <a:pt x="89688" y="2003236"/>
                  <a:pt x="0" y="1913548"/>
                  <a:pt x="0" y="1802912"/>
                </a:cubicBezTo>
                <a:lnTo>
                  <a:pt x="0" y="20032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spcFirstLastPara="0" vert="horz" wrap="square" lIns="76580" tIns="76580" rIns="76580" bIns="505845" numCol="1" spcCol="1270" anchor="t" anchorCtr="0">
            <a:noAutofit/>
          </a:bodyPr>
          <a:lstStyle/>
          <a:p>
            <a:pPr marL="0" lvl="1" defTabSz="711200">
              <a:spcBef>
                <a:spcPct val="0"/>
              </a:spcBef>
              <a:spcAft>
                <a:spcPct val="15000"/>
              </a:spcAft>
            </a:pPr>
            <a:r>
              <a:rPr lang="es-CO" sz="1400" dirty="0">
                <a:solidFill>
                  <a:schemeClr val="accent6">
                    <a:lumMod val="50000"/>
                  </a:schemeClr>
                </a:solidFill>
              </a:rPr>
              <a:t>V5: Área de esteros</a:t>
            </a:r>
          </a:p>
          <a:p>
            <a:pPr marL="0" lvl="1" defTabSz="711200">
              <a:spcBef>
                <a:spcPct val="0"/>
              </a:spcBef>
              <a:spcAft>
                <a:spcPct val="15000"/>
              </a:spcAft>
            </a:pPr>
            <a:endParaRPr lang="es-CO" sz="1400" dirty="0">
              <a:solidFill>
                <a:schemeClr val="accent6">
                  <a:lumMod val="50000"/>
                </a:schemeClr>
              </a:solidFill>
            </a:endParaRPr>
          </a:p>
          <a:p>
            <a:pPr marL="0" lvl="1" defTabSz="711200">
              <a:spcBef>
                <a:spcPct val="0"/>
              </a:spcBef>
              <a:spcAft>
                <a:spcPct val="15000"/>
              </a:spcAft>
            </a:pPr>
            <a:r>
              <a:rPr lang="es-CO" sz="1400" dirty="0">
                <a:solidFill>
                  <a:schemeClr val="accent6">
                    <a:lumMod val="50000"/>
                  </a:schemeClr>
                </a:solidFill>
              </a:rPr>
              <a:t>V6: Área de lagunas</a:t>
            </a:r>
          </a:p>
          <a:p>
            <a:pPr marL="0" lvl="1" defTabSz="711200">
              <a:spcBef>
                <a:spcPct val="0"/>
              </a:spcBef>
              <a:spcAft>
                <a:spcPct val="15000"/>
              </a:spcAft>
            </a:pPr>
            <a:endParaRPr lang="es-CO" sz="1400" dirty="0">
              <a:solidFill>
                <a:schemeClr val="accent6">
                  <a:lumMod val="50000"/>
                </a:schemeClr>
              </a:solidFill>
            </a:endParaRPr>
          </a:p>
          <a:p>
            <a:pPr marL="0" lvl="1" defTabSz="711200">
              <a:spcBef>
                <a:spcPct val="0"/>
              </a:spcBef>
              <a:spcAft>
                <a:spcPct val="15000"/>
              </a:spcAft>
            </a:pPr>
            <a:r>
              <a:rPr lang="es-CO" sz="1400" dirty="0">
                <a:solidFill>
                  <a:schemeClr val="accent6">
                    <a:lumMod val="50000"/>
                  </a:schemeClr>
                </a:solidFill>
              </a:rPr>
              <a:t>V7: Longitud de caños</a:t>
            </a:r>
          </a:p>
          <a:p>
            <a:pPr marL="0" lvl="1" defTabSz="711200">
              <a:spcBef>
                <a:spcPct val="0"/>
              </a:spcBef>
              <a:spcAft>
                <a:spcPct val="15000"/>
              </a:spcAft>
            </a:pPr>
            <a:endParaRPr lang="es-CO" sz="1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2" name="Forma libre 46">
            <a:extLst>
              <a:ext uri="{FF2B5EF4-FFF2-40B4-BE49-F238E27FC236}">
                <a16:creationId xmlns:a16="http://schemas.microsoft.com/office/drawing/2014/main" xmlns="" id="{2DD6AACF-BA01-4C0B-B19C-887C1329FFC7}"/>
              </a:ext>
            </a:extLst>
          </p:cNvPr>
          <p:cNvSpPr/>
          <p:nvPr/>
        </p:nvSpPr>
        <p:spPr>
          <a:xfrm>
            <a:off x="73708" y="2204864"/>
            <a:ext cx="1675676" cy="4176464"/>
          </a:xfrm>
          <a:custGeom>
            <a:avLst/>
            <a:gdLst>
              <a:gd name="connsiteX0" fmla="*/ 0 w 2428781"/>
              <a:gd name="connsiteY0" fmla="*/ 200324 h 2003236"/>
              <a:gd name="connsiteX1" fmla="*/ 200324 w 2428781"/>
              <a:gd name="connsiteY1" fmla="*/ 0 h 2003236"/>
              <a:gd name="connsiteX2" fmla="*/ 2228457 w 2428781"/>
              <a:gd name="connsiteY2" fmla="*/ 0 h 2003236"/>
              <a:gd name="connsiteX3" fmla="*/ 2428781 w 2428781"/>
              <a:gd name="connsiteY3" fmla="*/ 200324 h 2003236"/>
              <a:gd name="connsiteX4" fmla="*/ 2428781 w 2428781"/>
              <a:gd name="connsiteY4" fmla="*/ 1802912 h 2003236"/>
              <a:gd name="connsiteX5" fmla="*/ 2228457 w 2428781"/>
              <a:gd name="connsiteY5" fmla="*/ 2003236 h 2003236"/>
              <a:gd name="connsiteX6" fmla="*/ 200324 w 2428781"/>
              <a:gd name="connsiteY6" fmla="*/ 2003236 h 2003236"/>
              <a:gd name="connsiteX7" fmla="*/ 0 w 2428781"/>
              <a:gd name="connsiteY7" fmla="*/ 1802912 h 2003236"/>
              <a:gd name="connsiteX8" fmla="*/ 0 w 2428781"/>
              <a:gd name="connsiteY8" fmla="*/ 200324 h 2003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8781" h="2003236">
                <a:moveTo>
                  <a:pt x="0" y="200324"/>
                </a:moveTo>
                <a:cubicBezTo>
                  <a:pt x="0" y="89688"/>
                  <a:pt x="89688" y="0"/>
                  <a:pt x="200324" y="0"/>
                </a:cubicBezTo>
                <a:lnTo>
                  <a:pt x="2228457" y="0"/>
                </a:lnTo>
                <a:cubicBezTo>
                  <a:pt x="2339093" y="0"/>
                  <a:pt x="2428781" y="89688"/>
                  <a:pt x="2428781" y="200324"/>
                </a:cubicBezTo>
                <a:lnTo>
                  <a:pt x="2428781" y="1802912"/>
                </a:lnTo>
                <a:cubicBezTo>
                  <a:pt x="2428781" y="1913548"/>
                  <a:pt x="2339093" y="2003236"/>
                  <a:pt x="2228457" y="2003236"/>
                </a:cubicBezTo>
                <a:lnTo>
                  <a:pt x="200324" y="2003236"/>
                </a:lnTo>
                <a:cubicBezTo>
                  <a:pt x="89688" y="2003236"/>
                  <a:pt x="0" y="1913548"/>
                  <a:pt x="0" y="1802912"/>
                </a:cubicBezTo>
                <a:lnTo>
                  <a:pt x="0" y="200324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spcFirstLastPara="0" vert="horz" wrap="square" lIns="76580" tIns="76580" rIns="76580" bIns="505845" numCol="1" spcCol="1270" anchor="t" anchorCtr="0">
            <a:noAutofit/>
          </a:bodyPr>
          <a:lstStyle/>
          <a:p>
            <a:pPr marL="0" lvl="1" algn="ctr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s-CO" sz="1500" b="1" dirty="0">
                <a:solidFill>
                  <a:schemeClr val="tx1"/>
                </a:solidFill>
              </a:rPr>
              <a:t>AGUA</a:t>
            </a:r>
          </a:p>
          <a:p>
            <a:pPr marL="0" lvl="1" algn="ctr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s-CO" sz="1500" b="1" dirty="0">
              <a:solidFill>
                <a:schemeClr val="tx1"/>
              </a:solidFill>
            </a:endParaRPr>
          </a:p>
          <a:p>
            <a:pPr marL="0" lvl="1" algn="ctr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s-CO" sz="1500" b="1" dirty="0">
              <a:solidFill>
                <a:schemeClr val="tx1"/>
              </a:solidFill>
            </a:endParaRPr>
          </a:p>
          <a:p>
            <a:pPr marL="0" lvl="1" algn="ctr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s-CO" sz="1500" b="1" dirty="0">
              <a:solidFill>
                <a:schemeClr val="tx1"/>
              </a:solidFill>
            </a:endParaRPr>
          </a:p>
          <a:p>
            <a:pPr marL="0" lvl="1" algn="ctr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s-CO" sz="1500" b="1" dirty="0">
              <a:solidFill>
                <a:schemeClr val="tx1"/>
              </a:solidFill>
            </a:endParaRPr>
          </a:p>
          <a:p>
            <a:pPr marL="0" lvl="1" algn="ctr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s-CO" sz="1500" b="1" dirty="0">
              <a:solidFill>
                <a:schemeClr val="tx1"/>
              </a:solidFill>
            </a:endParaRPr>
          </a:p>
          <a:p>
            <a:pPr marL="0" lvl="1" algn="ctr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s-CO" sz="1500" b="1" dirty="0">
              <a:solidFill>
                <a:schemeClr val="tx1"/>
              </a:solidFill>
            </a:endParaRPr>
          </a:p>
          <a:p>
            <a:pPr marL="0" lvl="1" algn="ctr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s-CO" sz="1500" b="1" dirty="0">
              <a:solidFill>
                <a:schemeClr val="tx1"/>
              </a:solidFill>
            </a:endParaRPr>
          </a:p>
          <a:p>
            <a:pPr marL="0" lvl="1" algn="ctr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s-CO" sz="1500" b="1" dirty="0">
              <a:solidFill>
                <a:schemeClr val="tx1"/>
              </a:solidFill>
            </a:endParaRPr>
          </a:p>
          <a:p>
            <a:pPr marL="0" lvl="1" algn="ctr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s-CO" sz="1500" b="1" dirty="0">
              <a:solidFill>
                <a:schemeClr val="tx1"/>
              </a:solidFill>
            </a:endParaRPr>
          </a:p>
          <a:p>
            <a:pPr marL="0" lvl="1" algn="ctr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s-CO" sz="1500" b="1" dirty="0">
              <a:solidFill>
                <a:schemeClr val="tx1"/>
              </a:solidFill>
            </a:endParaRPr>
          </a:p>
          <a:p>
            <a:pPr marL="0" lvl="1" algn="ctr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s-CO" sz="1500" b="1" dirty="0">
              <a:solidFill>
                <a:schemeClr val="tx1"/>
              </a:solidFill>
            </a:endParaRPr>
          </a:p>
          <a:p>
            <a:pPr marL="0" lvl="1" algn="ctr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s-CO" sz="1500" b="1" dirty="0">
                <a:solidFill>
                  <a:schemeClr val="tx1"/>
                </a:solidFill>
              </a:rPr>
              <a:t>HETEROGENEIDAD</a:t>
            </a:r>
          </a:p>
          <a:p>
            <a:pPr marL="0" lvl="1" algn="ctr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s-CO" sz="1500" b="1" dirty="0">
              <a:solidFill>
                <a:schemeClr val="tx1"/>
              </a:solidFill>
            </a:endParaRPr>
          </a:p>
        </p:txBody>
      </p:sp>
      <p:grpSp>
        <p:nvGrpSpPr>
          <p:cNvPr id="24" name="50 Grupo">
            <a:extLst>
              <a:ext uri="{FF2B5EF4-FFF2-40B4-BE49-F238E27FC236}">
                <a16:creationId xmlns:a16="http://schemas.microsoft.com/office/drawing/2014/main" xmlns="" id="{5A6CB833-6C4E-4647-92CF-3AB4E8C0F961}"/>
              </a:ext>
            </a:extLst>
          </p:cNvPr>
          <p:cNvGrpSpPr/>
          <p:nvPr/>
        </p:nvGrpSpPr>
        <p:grpSpPr>
          <a:xfrm>
            <a:off x="1335886" y="1888031"/>
            <a:ext cx="846791" cy="962500"/>
            <a:chOff x="1882254" y="5085185"/>
            <a:chExt cx="884472" cy="962500"/>
          </a:xfrm>
        </p:grpSpPr>
        <p:cxnSp>
          <p:nvCxnSpPr>
            <p:cNvPr id="25" name="44 Conector recto de flecha">
              <a:extLst>
                <a:ext uri="{FF2B5EF4-FFF2-40B4-BE49-F238E27FC236}">
                  <a16:creationId xmlns:a16="http://schemas.microsoft.com/office/drawing/2014/main" xmlns="" id="{3381BBD4-8E0F-490E-852E-CA776BAE25BA}"/>
                </a:ext>
              </a:extLst>
            </p:cNvPr>
            <p:cNvCxnSpPr/>
            <p:nvPr/>
          </p:nvCxnSpPr>
          <p:spPr>
            <a:xfrm flipV="1">
              <a:off x="1882254" y="5085185"/>
              <a:ext cx="858201" cy="48184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47 Conector recto de flecha">
              <a:extLst>
                <a:ext uri="{FF2B5EF4-FFF2-40B4-BE49-F238E27FC236}">
                  <a16:creationId xmlns:a16="http://schemas.microsoft.com/office/drawing/2014/main" xmlns="" id="{ED7F6CA3-4029-40E7-AADF-6BA6198D81D6}"/>
                </a:ext>
              </a:extLst>
            </p:cNvPr>
            <p:cNvCxnSpPr/>
            <p:nvPr/>
          </p:nvCxnSpPr>
          <p:spPr>
            <a:xfrm>
              <a:off x="1898412" y="5567028"/>
              <a:ext cx="868314" cy="1503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49 Conector recto de flecha">
              <a:extLst>
                <a:ext uri="{FF2B5EF4-FFF2-40B4-BE49-F238E27FC236}">
                  <a16:creationId xmlns:a16="http://schemas.microsoft.com/office/drawing/2014/main" xmlns="" id="{1ADEE8DA-93CD-4928-A9EC-E1F6D7DD6955}"/>
                </a:ext>
              </a:extLst>
            </p:cNvPr>
            <p:cNvCxnSpPr/>
            <p:nvPr/>
          </p:nvCxnSpPr>
          <p:spPr>
            <a:xfrm>
              <a:off x="1882254" y="5567028"/>
              <a:ext cx="809261" cy="48065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9" name="CuadroTexto 1">
            <a:extLst>
              <a:ext uri="{FF2B5EF4-FFF2-40B4-BE49-F238E27FC236}">
                <a16:creationId xmlns:a16="http://schemas.microsoft.com/office/drawing/2014/main" xmlns="" id="{DEBF28D3-F721-45BB-B74D-1C156F6615EE}"/>
              </a:ext>
            </a:extLst>
          </p:cNvPr>
          <p:cNvSpPr txBox="1"/>
          <p:nvPr/>
        </p:nvSpPr>
        <p:spPr>
          <a:xfrm>
            <a:off x="7884368" y="2852936"/>
            <a:ext cx="125963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sz="1400" b="1" dirty="0"/>
          </a:p>
          <a:p>
            <a:endParaRPr lang="es-CO" sz="1400" b="1" dirty="0"/>
          </a:p>
          <a:p>
            <a:endParaRPr lang="es-CO" sz="1400" b="1" dirty="0"/>
          </a:p>
          <a:p>
            <a:endParaRPr lang="es-CO" sz="1400" b="1" dirty="0"/>
          </a:p>
          <a:p>
            <a:r>
              <a:rPr lang="es-CO" sz="1400" b="1" dirty="0" err="1"/>
              <a:t>Mesoescala</a:t>
            </a:r>
            <a:endParaRPr lang="es-CO" sz="1400" b="1" dirty="0"/>
          </a:p>
          <a:p>
            <a:r>
              <a:rPr lang="es-CO" sz="1000" dirty="0"/>
              <a:t>Ventana o cuadrante de evaluación</a:t>
            </a:r>
          </a:p>
          <a:p>
            <a:r>
              <a:rPr lang="es-CO" sz="1000" dirty="0"/>
              <a:t>Miramar: 3756,5 ha</a:t>
            </a:r>
          </a:p>
        </p:txBody>
      </p:sp>
      <p:sp>
        <p:nvSpPr>
          <p:cNvPr id="31" name="Cerrar llave 11">
            <a:extLst>
              <a:ext uri="{FF2B5EF4-FFF2-40B4-BE49-F238E27FC236}">
                <a16:creationId xmlns:a16="http://schemas.microsoft.com/office/drawing/2014/main" xmlns="" id="{79D1995A-9542-426E-A8AA-0D791D2388F5}"/>
              </a:ext>
            </a:extLst>
          </p:cNvPr>
          <p:cNvSpPr/>
          <p:nvPr/>
        </p:nvSpPr>
        <p:spPr>
          <a:xfrm>
            <a:off x="7826664" y="1700808"/>
            <a:ext cx="176576" cy="4807212"/>
          </a:xfrm>
          <a:prstGeom prst="rightBrac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9" name="Rectángulo 44">
            <a:extLst>
              <a:ext uri="{FF2B5EF4-FFF2-40B4-BE49-F238E27FC236}">
                <a16:creationId xmlns:a16="http://schemas.microsoft.com/office/drawing/2014/main" xmlns="" id="{8F95B2AF-F558-4F54-B803-2866F8EAFEE3}"/>
              </a:ext>
            </a:extLst>
          </p:cNvPr>
          <p:cNvSpPr/>
          <p:nvPr/>
        </p:nvSpPr>
        <p:spPr>
          <a:xfrm>
            <a:off x="6612447" y="630165"/>
            <a:ext cx="24013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Guzmán-</a:t>
            </a:r>
            <a:r>
              <a:rPr lang="es-ES_tradnl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Lenis</a:t>
            </a:r>
            <a:r>
              <a:rPr lang="es-ES_tradnl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s-ES_tradnl" sz="1400" i="1" dirty="0">
                <a:latin typeface="Times New Roman" panose="02020603050405020304" pitchFamily="18" charset="0"/>
                <a:ea typeface="Calibri" panose="020F0502020204030204" pitchFamily="34" charset="0"/>
              </a:rPr>
              <a:t>et al.</a:t>
            </a:r>
            <a:r>
              <a:rPr lang="es-ES_tradnl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2014</a:t>
            </a:r>
          </a:p>
          <a:p>
            <a:r>
              <a:rPr lang="es-CO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UNAL &amp; </a:t>
            </a:r>
            <a:r>
              <a:rPr lang="es-CO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Corporinoquia</a:t>
            </a:r>
            <a:r>
              <a:rPr lang="es-CO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2015 </a:t>
            </a:r>
            <a:endParaRPr lang="es-CO" sz="1400" dirty="0"/>
          </a:p>
        </p:txBody>
      </p:sp>
      <p:grpSp>
        <p:nvGrpSpPr>
          <p:cNvPr id="53" name="Grupo 52">
            <a:extLst>
              <a:ext uri="{FF2B5EF4-FFF2-40B4-BE49-F238E27FC236}">
                <a16:creationId xmlns:a16="http://schemas.microsoft.com/office/drawing/2014/main" xmlns="" id="{8DF52AB5-54E7-4096-84FB-FE661F9CEB81}"/>
              </a:ext>
            </a:extLst>
          </p:cNvPr>
          <p:cNvGrpSpPr/>
          <p:nvPr/>
        </p:nvGrpSpPr>
        <p:grpSpPr>
          <a:xfrm>
            <a:off x="5744073" y="1756816"/>
            <a:ext cx="1636239" cy="1331191"/>
            <a:chOff x="5993696" y="1906250"/>
            <a:chExt cx="1746656" cy="1594758"/>
          </a:xfrm>
        </p:grpSpPr>
        <p:pic>
          <p:nvPicPr>
            <p:cNvPr id="54" name="Imagen 53">
              <a:extLst>
                <a:ext uri="{FF2B5EF4-FFF2-40B4-BE49-F238E27FC236}">
                  <a16:creationId xmlns:a16="http://schemas.microsoft.com/office/drawing/2014/main" xmlns="" id="{85878B5A-61A1-4867-ABC8-4961820203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4250" t="33023" r="46648" b="51570"/>
            <a:stretch/>
          </p:blipFill>
          <p:spPr>
            <a:xfrm>
              <a:off x="5993696" y="2708920"/>
              <a:ext cx="1746656" cy="792088"/>
            </a:xfrm>
            <a:prstGeom prst="rect">
              <a:avLst/>
            </a:prstGeom>
          </p:spPr>
        </p:pic>
        <p:pic>
          <p:nvPicPr>
            <p:cNvPr id="55" name="Imagen 54">
              <a:extLst>
                <a:ext uri="{FF2B5EF4-FFF2-40B4-BE49-F238E27FC236}">
                  <a16:creationId xmlns:a16="http://schemas.microsoft.com/office/drawing/2014/main" xmlns="" id="{3C7EEA93-B303-479A-AEE8-2C37A308B8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4387" t="71641" r="47501" b="17154"/>
            <a:stretch/>
          </p:blipFill>
          <p:spPr>
            <a:xfrm>
              <a:off x="6004703" y="2470801"/>
              <a:ext cx="1656184" cy="576064"/>
            </a:xfrm>
            <a:prstGeom prst="rect">
              <a:avLst/>
            </a:prstGeom>
          </p:spPr>
        </p:pic>
        <p:pic>
          <p:nvPicPr>
            <p:cNvPr id="56" name="Imagen 55">
              <a:extLst>
                <a:ext uri="{FF2B5EF4-FFF2-40B4-BE49-F238E27FC236}">
                  <a16:creationId xmlns:a16="http://schemas.microsoft.com/office/drawing/2014/main" xmlns="" id="{4F01E9EC-4AA4-4B9F-B14C-102F363666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4250" t="14269" r="47397" b="71095"/>
            <a:stretch/>
          </p:blipFill>
          <p:spPr>
            <a:xfrm>
              <a:off x="6004703" y="1906250"/>
              <a:ext cx="1678199" cy="752452"/>
            </a:xfrm>
            <a:prstGeom prst="rect">
              <a:avLst/>
            </a:prstGeom>
          </p:spPr>
        </p:pic>
      </p:grpSp>
      <p:sp>
        <p:nvSpPr>
          <p:cNvPr id="58" name="Rectángulo 57">
            <a:extLst>
              <a:ext uri="{FF2B5EF4-FFF2-40B4-BE49-F238E27FC236}">
                <a16:creationId xmlns:a16="http://schemas.microsoft.com/office/drawing/2014/main" xmlns="" id="{6A029FA3-D16F-443A-98B7-29B9F2554D78}"/>
              </a:ext>
            </a:extLst>
          </p:cNvPr>
          <p:cNvSpPr/>
          <p:nvPr/>
        </p:nvSpPr>
        <p:spPr>
          <a:xfrm>
            <a:off x="4074217" y="2412459"/>
            <a:ext cx="1649911" cy="7285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spcFirstLastPara="0" vert="horz" wrap="square" lIns="76580" tIns="76580" rIns="76580" bIns="505845" numCol="1" spcCol="1270" anchor="t" anchorCtr="0">
            <a:noAutofit/>
          </a:bodyPr>
          <a:lstStyle/>
          <a:p>
            <a:pPr marL="0" lvl="1" algn="ctr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s-CO" sz="1100" dirty="0">
                <a:solidFill>
                  <a:schemeClr val="accent3">
                    <a:lumMod val="50000"/>
                  </a:schemeClr>
                </a:solidFill>
              </a:rPr>
              <a:t>Capa generada por UNAL &amp; </a:t>
            </a:r>
            <a:r>
              <a:rPr lang="es-CO" sz="1100" dirty="0" err="1">
                <a:solidFill>
                  <a:schemeClr val="accent3">
                    <a:lumMod val="50000"/>
                  </a:schemeClr>
                </a:solidFill>
              </a:rPr>
              <a:t>Corporinoquia</a:t>
            </a:r>
            <a:r>
              <a:rPr lang="es-CO" sz="1100" dirty="0">
                <a:solidFill>
                  <a:schemeClr val="accent3">
                    <a:lumMod val="50000"/>
                  </a:schemeClr>
                </a:solidFill>
              </a:rPr>
              <a:t> 2015 </a:t>
            </a:r>
          </a:p>
          <a:p>
            <a:pPr marL="0" lvl="1" algn="ctr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s-CO" sz="1100" dirty="0">
                <a:solidFill>
                  <a:schemeClr val="accent3">
                    <a:lumMod val="50000"/>
                  </a:schemeClr>
                </a:solidFill>
              </a:rPr>
              <a:t>Red hidrográfica IGAC</a:t>
            </a:r>
          </a:p>
        </p:txBody>
      </p:sp>
      <p:pic>
        <p:nvPicPr>
          <p:cNvPr id="35" name="Picture 3" descr="Macintosh HD:Users:Juan:Documents:UN:Chiguiro:Informes:entremezcla.png">
            <a:extLst>
              <a:ext uri="{FF2B5EF4-FFF2-40B4-BE49-F238E27FC236}">
                <a16:creationId xmlns:a16="http://schemas.microsoft.com/office/drawing/2014/main" xmlns="" id="{72B21299-4A40-47CA-8A4F-97A9A337A0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165" y="3869055"/>
            <a:ext cx="3567563" cy="247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Forma libre 46">
            <a:extLst>
              <a:ext uri="{FF2B5EF4-FFF2-40B4-BE49-F238E27FC236}">
                <a16:creationId xmlns:a16="http://schemas.microsoft.com/office/drawing/2014/main" xmlns="" id="{086B1D33-B200-49B1-B181-1575731D532C}"/>
              </a:ext>
            </a:extLst>
          </p:cNvPr>
          <p:cNvSpPr/>
          <p:nvPr/>
        </p:nvSpPr>
        <p:spPr>
          <a:xfrm>
            <a:off x="2195736" y="4365104"/>
            <a:ext cx="2157555" cy="2204038"/>
          </a:xfrm>
          <a:custGeom>
            <a:avLst/>
            <a:gdLst>
              <a:gd name="connsiteX0" fmla="*/ 0 w 2428781"/>
              <a:gd name="connsiteY0" fmla="*/ 200324 h 2003236"/>
              <a:gd name="connsiteX1" fmla="*/ 200324 w 2428781"/>
              <a:gd name="connsiteY1" fmla="*/ 0 h 2003236"/>
              <a:gd name="connsiteX2" fmla="*/ 2228457 w 2428781"/>
              <a:gd name="connsiteY2" fmla="*/ 0 h 2003236"/>
              <a:gd name="connsiteX3" fmla="*/ 2428781 w 2428781"/>
              <a:gd name="connsiteY3" fmla="*/ 200324 h 2003236"/>
              <a:gd name="connsiteX4" fmla="*/ 2428781 w 2428781"/>
              <a:gd name="connsiteY4" fmla="*/ 1802912 h 2003236"/>
              <a:gd name="connsiteX5" fmla="*/ 2228457 w 2428781"/>
              <a:gd name="connsiteY5" fmla="*/ 2003236 h 2003236"/>
              <a:gd name="connsiteX6" fmla="*/ 200324 w 2428781"/>
              <a:gd name="connsiteY6" fmla="*/ 2003236 h 2003236"/>
              <a:gd name="connsiteX7" fmla="*/ 0 w 2428781"/>
              <a:gd name="connsiteY7" fmla="*/ 1802912 h 2003236"/>
              <a:gd name="connsiteX8" fmla="*/ 0 w 2428781"/>
              <a:gd name="connsiteY8" fmla="*/ 200324 h 2003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8781" h="2003236">
                <a:moveTo>
                  <a:pt x="0" y="200324"/>
                </a:moveTo>
                <a:cubicBezTo>
                  <a:pt x="0" y="89688"/>
                  <a:pt x="89688" y="0"/>
                  <a:pt x="200324" y="0"/>
                </a:cubicBezTo>
                <a:lnTo>
                  <a:pt x="2228457" y="0"/>
                </a:lnTo>
                <a:cubicBezTo>
                  <a:pt x="2339093" y="0"/>
                  <a:pt x="2428781" y="89688"/>
                  <a:pt x="2428781" y="200324"/>
                </a:cubicBezTo>
                <a:lnTo>
                  <a:pt x="2428781" y="1802912"/>
                </a:lnTo>
                <a:cubicBezTo>
                  <a:pt x="2428781" y="1913548"/>
                  <a:pt x="2339093" y="2003236"/>
                  <a:pt x="2228457" y="2003236"/>
                </a:cubicBezTo>
                <a:lnTo>
                  <a:pt x="200324" y="2003236"/>
                </a:lnTo>
                <a:cubicBezTo>
                  <a:pt x="89688" y="2003236"/>
                  <a:pt x="0" y="1913548"/>
                  <a:pt x="0" y="1802912"/>
                </a:cubicBezTo>
                <a:lnTo>
                  <a:pt x="0" y="20032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spcFirstLastPara="0" vert="horz" wrap="square" lIns="76580" tIns="76580" rIns="76580" bIns="505845" numCol="1" spcCol="1270" anchor="t" anchorCtr="0">
            <a:noAutofit/>
          </a:bodyPr>
          <a:lstStyle/>
          <a:p>
            <a:pPr marL="0" lvl="1" defTabSz="711200">
              <a:spcBef>
                <a:spcPct val="0"/>
              </a:spcBef>
              <a:spcAft>
                <a:spcPct val="15000"/>
              </a:spcAft>
            </a:pPr>
            <a:r>
              <a:rPr lang="es-CO" sz="1400" dirty="0" err="1">
                <a:solidFill>
                  <a:schemeClr val="accent6">
                    <a:lumMod val="50000"/>
                  </a:schemeClr>
                </a:solidFill>
              </a:rPr>
              <a:t>V8</a:t>
            </a:r>
            <a:r>
              <a:rPr lang="es-CO" sz="1400" dirty="0">
                <a:solidFill>
                  <a:schemeClr val="accent6">
                    <a:lumMod val="50000"/>
                  </a:schemeClr>
                </a:solidFill>
              </a:rPr>
              <a:t>: índice de Yuxtaposición (</a:t>
            </a:r>
            <a:r>
              <a:rPr lang="es-CO" sz="1400" dirty="0" err="1">
                <a:solidFill>
                  <a:schemeClr val="accent6">
                    <a:lumMod val="50000"/>
                  </a:schemeClr>
                </a:solidFill>
              </a:rPr>
              <a:t>IJI</a:t>
            </a:r>
            <a:r>
              <a:rPr lang="es-CO" sz="1400" dirty="0">
                <a:solidFill>
                  <a:schemeClr val="accent6">
                    <a:lumMod val="50000"/>
                  </a:schemeClr>
                </a:solidFill>
              </a:rPr>
              <a:t>)</a:t>
            </a:r>
          </a:p>
          <a:p>
            <a:pPr marL="0" lvl="1" defTabSz="711200">
              <a:spcBef>
                <a:spcPct val="0"/>
              </a:spcBef>
              <a:spcAft>
                <a:spcPct val="15000"/>
              </a:spcAft>
            </a:pPr>
            <a:endParaRPr lang="es-CO" sz="1400" dirty="0">
              <a:solidFill>
                <a:schemeClr val="accent6">
                  <a:lumMod val="50000"/>
                </a:schemeClr>
              </a:solidFill>
            </a:endParaRPr>
          </a:p>
          <a:p>
            <a:pPr marL="0" lvl="1" defTabSz="711200">
              <a:spcBef>
                <a:spcPct val="0"/>
              </a:spcBef>
              <a:spcAft>
                <a:spcPct val="15000"/>
              </a:spcAft>
            </a:pPr>
            <a:r>
              <a:rPr lang="es-CO" sz="1400" dirty="0" err="1">
                <a:solidFill>
                  <a:schemeClr val="accent6">
                    <a:lumMod val="50000"/>
                  </a:schemeClr>
                </a:solidFill>
              </a:rPr>
              <a:t>V9</a:t>
            </a:r>
            <a:r>
              <a:rPr lang="es-CO" sz="1400" dirty="0">
                <a:solidFill>
                  <a:schemeClr val="accent6">
                    <a:lumMod val="50000"/>
                  </a:schemeClr>
                </a:solidFill>
              </a:rPr>
              <a:t>: Índice de Dominancia (IDO)</a:t>
            </a:r>
          </a:p>
          <a:p>
            <a:pPr marL="0" lvl="1" defTabSz="711200">
              <a:spcBef>
                <a:spcPct val="0"/>
              </a:spcBef>
              <a:spcAft>
                <a:spcPct val="15000"/>
              </a:spcAft>
            </a:pPr>
            <a:endParaRPr lang="es-CO" sz="1400" dirty="0">
              <a:solidFill>
                <a:schemeClr val="accent6">
                  <a:lumMod val="50000"/>
                </a:schemeClr>
              </a:solidFill>
            </a:endParaRPr>
          </a:p>
          <a:p>
            <a:pPr marL="0" lvl="1" defTabSz="711200">
              <a:spcBef>
                <a:spcPct val="0"/>
              </a:spcBef>
              <a:spcAft>
                <a:spcPct val="15000"/>
              </a:spcAft>
            </a:pPr>
            <a:endParaRPr lang="es-CO" sz="1400" dirty="0">
              <a:solidFill>
                <a:schemeClr val="accent6">
                  <a:lumMod val="50000"/>
                </a:schemeClr>
              </a:solidFill>
            </a:endParaRPr>
          </a:p>
          <a:p>
            <a:pPr marL="0" lvl="1" defTabSz="711200">
              <a:spcBef>
                <a:spcPct val="0"/>
              </a:spcBef>
              <a:spcAft>
                <a:spcPct val="15000"/>
              </a:spcAft>
            </a:pPr>
            <a:r>
              <a:rPr lang="es-CO" sz="1400" dirty="0" err="1">
                <a:solidFill>
                  <a:schemeClr val="accent6">
                    <a:lumMod val="50000"/>
                  </a:schemeClr>
                </a:solidFill>
              </a:rPr>
              <a:t>V10</a:t>
            </a:r>
            <a:r>
              <a:rPr lang="es-CO" sz="1400" dirty="0">
                <a:solidFill>
                  <a:schemeClr val="accent6">
                    <a:lumMod val="50000"/>
                  </a:schemeClr>
                </a:solidFill>
              </a:rPr>
              <a:t>: Longitud de Bordes (TE)</a:t>
            </a:r>
          </a:p>
          <a:p>
            <a:pPr marL="0" lvl="1" defTabSz="711200">
              <a:spcBef>
                <a:spcPct val="0"/>
              </a:spcBef>
              <a:spcAft>
                <a:spcPct val="15000"/>
              </a:spcAft>
            </a:pPr>
            <a:endParaRPr lang="es-CO" sz="1400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37" name="50 Grupo">
            <a:extLst>
              <a:ext uri="{FF2B5EF4-FFF2-40B4-BE49-F238E27FC236}">
                <a16:creationId xmlns:a16="http://schemas.microsoft.com/office/drawing/2014/main" xmlns="" id="{C8B9B9F6-0D19-490C-A109-40CD96C2A7ED}"/>
              </a:ext>
            </a:extLst>
          </p:cNvPr>
          <p:cNvGrpSpPr/>
          <p:nvPr/>
        </p:nvGrpSpPr>
        <p:grpSpPr>
          <a:xfrm>
            <a:off x="1677376" y="4509120"/>
            <a:ext cx="541165" cy="1503199"/>
            <a:chOff x="1882254" y="5085185"/>
            <a:chExt cx="858201" cy="962500"/>
          </a:xfrm>
        </p:grpSpPr>
        <p:cxnSp>
          <p:nvCxnSpPr>
            <p:cNvPr id="39" name="44 Conector recto de flecha">
              <a:extLst>
                <a:ext uri="{FF2B5EF4-FFF2-40B4-BE49-F238E27FC236}">
                  <a16:creationId xmlns:a16="http://schemas.microsoft.com/office/drawing/2014/main" xmlns="" id="{8B81AD89-B2BD-4BD3-8A6E-2BB0091D686B}"/>
                </a:ext>
              </a:extLst>
            </p:cNvPr>
            <p:cNvCxnSpPr/>
            <p:nvPr/>
          </p:nvCxnSpPr>
          <p:spPr>
            <a:xfrm flipV="1">
              <a:off x="1882254" y="5085185"/>
              <a:ext cx="858201" cy="48184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47 Conector recto de flecha">
              <a:extLst>
                <a:ext uri="{FF2B5EF4-FFF2-40B4-BE49-F238E27FC236}">
                  <a16:creationId xmlns:a16="http://schemas.microsoft.com/office/drawing/2014/main" xmlns="" id="{8FBC0CCE-1782-4785-B966-719EB3E1F7D8}"/>
                </a:ext>
              </a:extLst>
            </p:cNvPr>
            <p:cNvCxnSpPr>
              <a:cxnSpLocks/>
            </p:cNvCxnSpPr>
            <p:nvPr/>
          </p:nvCxnSpPr>
          <p:spPr>
            <a:xfrm>
              <a:off x="1898412" y="5567028"/>
              <a:ext cx="81601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49 Conector recto de flecha">
              <a:extLst>
                <a:ext uri="{FF2B5EF4-FFF2-40B4-BE49-F238E27FC236}">
                  <a16:creationId xmlns:a16="http://schemas.microsoft.com/office/drawing/2014/main" xmlns="" id="{DCB47349-B6CB-42EA-9D14-332D569EA88A}"/>
                </a:ext>
              </a:extLst>
            </p:cNvPr>
            <p:cNvCxnSpPr/>
            <p:nvPr/>
          </p:nvCxnSpPr>
          <p:spPr>
            <a:xfrm>
              <a:off x="1882254" y="5567028"/>
              <a:ext cx="809261" cy="48065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510776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4"/>
          <p:cNvPicPr>
            <a:picLocks noChangeAspect="1" noChangeArrowheads="1"/>
          </p:cNvPicPr>
          <p:nvPr/>
        </p:nvPicPr>
        <p:blipFill rotWithShape="1">
          <a:blip r:embed="rId3" cstate="print"/>
          <a:srcRect t="79578" r="2518" b="1967"/>
          <a:stretch/>
        </p:blipFill>
        <p:spPr bwMode="auto">
          <a:xfrm flipV="1">
            <a:off x="0" y="-1"/>
            <a:ext cx="9144000" cy="434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1" name="1 Título"/>
          <p:cNvSpPr txBox="1">
            <a:spLocks/>
          </p:cNvSpPr>
          <p:nvPr/>
        </p:nvSpPr>
        <p:spPr>
          <a:xfrm>
            <a:off x="0" y="404663"/>
            <a:ext cx="9144000" cy="990783"/>
          </a:xfrm>
          <a:prstGeom prst="rect">
            <a:avLst/>
          </a:prstGeom>
        </p:spPr>
        <p:txBody>
          <a:bodyPr/>
          <a:lstStyle/>
          <a:p>
            <a:pPr marL="971550" lvl="1" indent="-514350">
              <a:defRPr/>
            </a:pPr>
            <a:r>
              <a:rPr lang="es-PE" sz="24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abic Typesetting" pitchFamily="66" charset="-78"/>
              </a:rPr>
              <a:t>METODOLOGÍA</a:t>
            </a:r>
          </a:p>
          <a:p>
            <a:pPr marL="971550" lvl="1" indent="-514350" algn="just">
              <a:defRPr/>
            </a:pPr>
            <a:endParaRPr lang="es-PE" sz="2000" b="1" dirty="0">
              <a:solidFill>
                <a:schemeClr val="accent3"/>
              </a:solidFill>
              <a:latin typeface="+mj-lt"/>
              <a:ea typeface="+mj-ea"/>
              <a:cs typeface="Arabic Typesetting" pitchFamily="66" charset="-78"/>
            </a:endParaRPr>
          </a:p>
          <a:p>
            <a:pPr marL="971550" lvl="1" indent="-514350" algn="just">
              <a:buFont typeface="Arial" panose="020B0604020202020204" pitchFamily="34" charset="0"/>
              <a:buChar char="•"/>
              <a:defRPr/>
            </a:pPr>
            <a:r>
              <a:rPr lang="es-PE" sz="2000" b="1" dirty="0" err="1">
                <a:latin typeface="+mj-lt"/>
                <a:ea typeface="+mj-ea"/>
                <a:cs typeface="Arabic Typesetting" pitchFamily="66" charset="-78"/>
              </a:rPr>
              <a:t>Espacialización</a:t>
            </a:r>
            <a:r>
              <a:rPr lang="es-PE" sz="2000" b="1" dirty="0">
                <a:latin typeface="+mj-lt"/>
                <a:ea typeface="+mj-ea"/>
                <a:cs typeface="Arabic Typesetting" pitchFamily="66" charset="-78"/>
              </a:rPr>
              <a:t> de datos poblacionales</a:t>
            </a:r>
            <a:endParaRPr lang="es-PE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Arabic Typesetting" pitchFamily="66" charset="-78"/>
            </a:endParaRPr>
          </a:p>
          <a:p>
            <a:pPr marL="971550" lvl="1" indent="-514350" algn="just">
              <a:defRPr/>
            </a:pPr>
            <a:endParaRPr lang="es-PE" sz="2000" b="1" dirty="0">
              <a:solidFill>
                <a:schemeClr val="accent3"/>
              </a:solidFill>
              <a:latin typeface="+mj-lt"/>
              <a:ea typeface="+mj-ea"/>
              <a:cs typeface="Arabic Typesetting" pitchFamily="66" charset="-78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DCEA4E72-ACA0-45F3-A1DB-443DE03838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contrast="20000"/>
          </a:blip>
          <a:srcRect l="5823"/>
          <a:stretch/>
        </p:blipFill>
        <p:spPr>
          <a:xfrm>
            <a:off x="179512" y="2062627"/>
            <a:ext cx="4186522" cy="285320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559D21DF-8377-4BFE-9536-0EFAE098246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lum contrast="20000"/>
          </a:blip>
          <a:srcRect l="6437"/>
          <a:stretch/>
        </p:blipFill>
        <p:spPr>
          <a:xfrm>
            <a:off x="4572000" y="2087960"/>
            <a:ext cx="4186522" cy="2853208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F203BCC4-8A76-4C29-8656-BD06A6573AB1}"/>
              </a:ext>
            </a:extLst>
          </p:cNvPr>
          <p:cNvSpPr txBox="1"/>
          <p:nvPr/>
        </p:nvSpPr>
        <p:spPr>
          <a:xfrm>
            <a:off x="146865" y="1774595"/>
            <a:ext cx="85790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100" b="1" dirty="0">
                <a:latin typeface="+mj-lt"/>
              </a:rPr>
              <a:t>Lluvia 2015  	 		  	        Sequía 2016</a:t>
            </a:r>
          </a:p>
        </p:txBody>
      </p:sp>
      <p:pic>
        <p:nvPicPr>
          <p:cNvPr id="8" name="Imagen 7" descr="Dibujo animado de un personaje animado&#10;&#10;Descripción generada automáticamente con confianza media">
            <a:extLst>
              <a:ext uri="{FF2B5EF4-FFF2-40B4-BE49-F238E27FC236}">
                <a16:creationId xmlns:a16="http://schemas.microsoft.com/office/drawing/2014/main" xmlns="" id="{556F827B-8859-407E-8DEE-27DDD38F13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4941168"/>
            <a:ext cx="1223174" cy="1223174"/>
          </a:xfrm>
          <a:prstGeom prst="rect">
            <a:avLst/>
          </a:prstGeom>
        </p:spPr>
      </p:pic>
      <p:pic>
        <p:nvPicPr>
          <p:cNvPr id="10" name="Imagen 9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xmlns="" id="{696B021D-97E6-47A2-9FA6-5BA748DF3B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917" y="4941168"/>
            <a:ext cx="1211337" cy="1211337"/>
          </a:xfrm>
          <a:prstGeom prst="rect">
            <a:avLst/>
          </a:prstGeom>
        </p:spPr>
      </p:pic>
      <p:sp>
        <p:nvSpPr>
          <p:cNvPr id="20" name="Forma libre 22">
            <a:extLst>
              <a:ext uri="{FF2B5EF4-FFF2-40B4-BE49-F238E27FC236}">
                <a16:creationId xmlns:a16="http://schemas.microsoft.com/office/drawing/2014/main" xmlns="" id="{FF6B3774-1542-44AB-90A5-ED74125F7F7B}"/>
              </a:ext>
            </a:extLst>
          </p:cNvPr>
          <p:cNvSpPr/>
          <p:nvPr/>
        </p:nvSpPr>
        <p:spPr>
          <a:xfrm>
            <a:off x="3636908" y="5460774"/>
            <a:ext cx="1943204" cy="1136578"/>
          </a:xfrm>
          <a:custGeom>
            <a:avLst/>
            <a:gdLst>
              <a:gd name="connsiteX0" fmla="*/ 0 w 2428781"/>
              <a:gd name="connsiteY0" fmla="*/ 200324 h 2003236"/>
              <a:gd name="connsiteX1" fmla="*/ 200324 w 2428781"/>
              <a:gd name="connsiteY1" fmla="*/ 0 h 2003236"/>
              <a:gd name="connsiteX2" fmla="*/ 2228457 w 2428781"/>
              <a:gd name="connsiteY2" fmla="*/ 0 h 2003236"/>
              <a:gd name="connsiteX3" fmla="*/ 2428781 w 2428781"/>
              <a:gd name="connsiteY3" fmla="*/ 200324 h 2003236"/>
              <a:gd name="connsiteX4" fmla="*/ 2428781 w 2428781"/>
              <a:gd name="connsiteY4" fmla="*/ 1802912 h 2003236"/>
              <a:gd name="connsiteX5" fmla="*/ 2228457 w 2428781"/>
              <a:gd name="connsiteY5" fmla="*/ 2003236 h 2003236"/>
              <a:gd name="connsiteX6" fmla="*/ 200324 w 2428781"/>
              <a:gd name="connsiteY6" fmla="*/ 2003236 h 2003236"/>
              <a:gd name="connsiteX7" fmla="*/ 0 w 2428781"/>
              <a:gd name="connsiteY7" fmla="*/ 1802912 h 2003236"/>
              <a:gd name="connsiteX8" fmla="*/ 0 w 2428781"/>
              <a:gd name="connsiteY8" fmla="*/ 200324 h 2003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8781" h="2003236">
                <a:moveTo>
                  <a:pt x="0" y="200324"/>
                </a:moveTo>
                <a:cubicBezTo>
                  <a:pt x="0" y="89688"/>
                  <a:pt x="89688" y="0"/>
                  <a:pt x="200324" y="0"/>
                </a:cubicBezTo>
                <a:lnTo>
                  <a:pt x="2228457" y="0"/>
                </a:lnTo>
                <a:cubicBezTo>
                  <a:pt x="2339093" y="0"/>
                  <a:pt x="2428781" y="89688"/>
                  <a:pt x="2428781" y="200324"/>
                </a:cubicBezTo>
                <a:lnTo>
                  <a:pt x="2428781" y="1802912"/>
                </a:lnTo>
                <a:cubicBezTo>
                  <a:pt x="2428781" y="1913548"/>
                  <a:pt x="2339093" y="2003236"/>
                  <a:pt x="2228457" y="2003236"/>
                </a:cubicBezTo>
                <a:lnTo>
                  <a:pt x="200324" y="2003236"/>
                </a:lnTo>
                <a:cubicBezTo>
                  <a:pt x="89688" y="2003236"/>
                  <a:pt x="0" y="1913548"/>
                  <a:pt x="0" y="1802912"/>
                </a:cubicBezTo>
                <a:lnTo>
                  <a:pt x="0" y="200324"/>
                </a:lnTo>
                <a:close/>
              </a:path>
            </a:pathLst>
          </a:cu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0" vert="horz" wrap="square" lIns="76580" tIns="76580" rIns="76580" bIns="505845" numCol="1" spcCol="1270" anchor="t" anchorCtr="0">
            <a:noAutofit/>
          </a:bodyPr>
          <a:lstStyle/>
          <a:p>
            <a:pPr marL="0" lvl="1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s-CO" sz="1500" dirty="0">
                <a:solidFill>
                  <a:schemeClr val="tx1"/>
                </a:solidFill>
              </a:rPr>
              <a:t>Presencia-Ausencia</a:t>
            </a:r>
          </a:p>
          <a:p>
            <a:pPr marL="0" lvl="1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s-CO" sz="1500" dirty="0">
                <a:solidFill>
                  <a:schemeClr val="tx1"/>
                </a:solidFill>
              </a:rPr>
              <a:t>Manadas</a:t>
            </a:r>
          </a:p>
          <a:p>
            <a:pPr marL="0" lvl="1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s-CO" sz="1500" dirty="0">
                <a:solidFill>
                  <a:schemeClr val="tx1"/>
                </a:solidFill>
              </a:rPr>
              <a:t>Abundancias</a:t>
            </a:r>
          </a:p>
          <a:p>
            <a:pPr marL="0" lvl="1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s-CO" sz="1500" dirty="0">
                <a:solidFill>
                  <a:schemeClr val="tx1"/>
                </a:solidFill>
              </a:rPr>
              <a:t>Estructura poblacional</a:t>
            </a:r>
          </a:p>
          <a:p>
            <a:pPr marL="0" lvl="1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s-CO" sz="1500" dirty="0">
              <a:solidFill>
                <a:schemeClr val="tx1"/>
              </a:solidFill>
            </a:endParaRPr>
          </a:p>
        </p:txBody>
      </p:sp>
      <p:pic>
        <p:nvPicPr>
          <p:cNvPr id="21" name="Picture 4">
            <a:extLst>
              <a:ext uri="{FF2B5EF4-FFF2-40B4-BE49-F238E27FC236}">
                <a16:creationId xmlns:a16="http://schemas.microsoft.com/office/drawing/2014/main" xmlns="" id="{CEAAE34C-0842-4F8E-B88E-C1C83AEB9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506" y="538510"/>
            <a:ext cx="1332889" cy="1468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Gráfico 12" descr="Regla con relleno sólido">
            <a:extLst>
              <a:ext uri="{FF2B5EF4-FFF2-40B4-BE49-F238E27FC236}">
                <a16:creationId xmlns:a16="http://schemas.microsoft.com/office/drawing/2014/main" xmlns="" id="{A7A613EF-AC9C-4CB4-8449-9A052B51183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4932040" y="102598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5227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4"/>
          <p:cNvPicPr>
            <a:picLocks noChangeAspect="1" noChangeArrowheads="1"/>
          </p:cNvPicPr>
          <p:nvPr/>
        </p:nvPicPr>
        <p:blipFill rotWithShape="1">
          <a:blip r:embed="rId3" cstate="print"/>
          <a:srcRect t="79578" r="2518" b="1967"/>
          <a:stretch/>
        </p:blipFill>
        <p:spPr bwMode="auto">
          <a:xfrm flipV="1">
            <a:off x="0" y="-1"/>
            <a:ext cx="9144000" cy="434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1" name="1 Título"/>
          <p:cNvSpPr txBox="1">
            <a:spLocks/>
          </p:cNvSpPr>
          <p:nvPr/>
        </p:nvSpPr>
        <p:spPr>
          <a:xfrm>
            <a:off x="0" y="404663"/>
            <a:ext cx="9144000" cy="990783"/>
          </a:xfrm>
          <a:prstGeom prst="rect">
            <a:avLst/>
          </a:prstGeom>
        </p:spPr>
        <p:txBody>
          <a:bodyPr/>
          <a:lstStyle/>
          <a:p>
            <a:pPr marL="971550" lvl="1" indent="-514350">
              <a:defRPr/>
            </a:pPr>
            <a:r>
              <a:rPr lang="es-PE" sz="24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abic Typesetting" pitchFamily="66" charset="-78"/>
              </a:rPr>
              <a:t>METODOLOGÍA</a:t>
            </a:r>
          </a:p>
          <a:p>
            <a:pPr marL="971550" lvl="1" indent="-514350" algn="just">
              <a:defRPr/>
            </a:pPr>
            <a:endParaRPr lang="es-PE" sz="2000" b="1" dirty="0">
              <a:solidFill>
                <a:schemeClr val="accent3"/>
              </a:solidFill>
              <a:latin typeface="+mj-lt"/>
              <a:ea typeface="+mj-ea"/>
              <a:cs typeface="Arabic Typesetting" pitchFamily="66" charset="-78"/>
            </a:endParaRPr>
          </a:p>
          <a:p>
            <a:pPr marL="971550" lvl="1" indent="-514350" algn="just">
              <a:defRPr/>
            </a:pPr>
            <a:endParaRPr lang="es-PE" sz="2000" b="1" dirty="0">
              <a:solidFill>
                <a:schemeClr val="accent3"/>
              </a:solidFill>
              <a:latin typeface="+mj-lt"/>
              <a:ea typeface="+mj-ea"/>
              <a:cs typeface="Arabic Typesetting" pitchFamily="66" charset="-78"/>
            </a:endParaRPr>
          </a:p>
          <a:p>
            <a:pPr marL="971550" lvl="1" indent="-514350" algn="just">
              <a:buFont typeface="Arial" panose="020B0604020202020204" pitchFamily="34" charset="0"/>
              <a:buChar char="•"/>
              <a:defRPr/>
            </a:pPr>
            <a:r>
              <a:rPr lang="es-MX" sz="2000" b="1" dirty="0">
                <a:latin typeface="+mj-lt"/>
                <a:ea typeface="+mj-ea"/>
                <a:cs typeface="Arabic Typesetting" pitchFamily="66" charset="-78"/>
              </a:rPr>
              <a:t>Análisis exploratorios</a:t>
            </a:r>
          </a:p>
          <a:p>
            <a:pPr marL="971550" lvl="1" indent="-514350" algn="just">
              <a:defRPr/>
            </a:pPr>
            <a:endParaRPr lang="es-MX" sz="2000" b="1" dirty="0">
              <a:latin typeface="+mj-lt"/>
              <a:ea typeface="+mj-ea"/>
              <a:cs typeface="Arabic Typesetting" pitchFamily="66" charset="-78"/>
            </a:endParaRPr>
          </a:p>
          <a:p>
            <a:pPr marL="971550" lvl="1" indent="-514350" algn="just">
              <a:defRPr/>
            </a:pPr>
            <a:endParaRPr lang="es-MX" sz="2000" b="1" dirty="0">
              <a:latin typeface="+mj-lt"/>
              <a:ea typeface="+mj-ea"/>
              <a:cs typeface="Arabic Typesetting" pitchFamily="66" charset="-78"/>
            </a:endParaRPr>
          </a:p>
          <a:p>
            <a:pPr marL="971550" lvl="1" indent="-514350" algn="just">
              <a:defRPr/>
            </a:pPr>
            <a:endParaRPr lang="es-MX" sz="2000" b="1" dirty="0">
              <a:latin typeface="+mj-lt"/>
              <a:ea typeface="+mj-ea"/>
              <a:cs typeface="Arabic Typesetting" pitchFamily="66" charset="-78"/>
            </a:endParaRPr>
          </a:p>
          <a:p>
            <a:pPr marL="971550" lvl="1" indent="-514350" algn="just">
              <a:defRPr/>
            </a:pPr>
            <a:endParaRPr lang="es-MX" sz="2000" b="1" dirty="0">
              <a:latin typeface="+mj-lt"/>
              <a:ea typeface="+mj-ea"/>
              <a:cs typeface="Arabic Typesetting" pitchFamily="66" charset="-78"/>
            </a:endParaRPr>
          </a:p>
          <a:p>
            <a:pPr marL="971550" lvl="1" indent="-514350" algn="just">
              <a:defRPr/>
            </a:pPr>
            <a:endParaRPr lang="es-MX" sz="2000" b="1" dirty="0">
              <a:latin typeface="+mj-lt"/>
              <a:ea typeface="+mj-ea"/>
              <a:cs typeface="Arabic Typesetting" pitchFamily="66" charset="-78"/>
            </a:endParaRPr>
          </a:p>
          <a:p>
            <a:pPr marL="971550" lvl="1" indent="-514350" algn="just">
              <a:defRPr/>
            </a:pPr>
            <a:endParaRPr lang="es-MX" sz="2000" b="1" dirty="0">
              <a:latin typeface="+mj-lt"/>
              <a:ea typeface="+mj-ea"/>
              <a:cs typeface="Arabic Typesetting" pitchFamily="66" charset="-78"/>
            </a:endParaRPr>
          </a:p>
          <a:p>
            <a:pPr marL="971550" lvl="1" indent="-514350" algn="just">
              <a:defRPr/>
            </a:pPr>
            <a:endParaRPr lang="es-MX" sz="2000" b="1" dirty="0">
              <a:latin typeface="+mj-lt"/>
              <a:ea typeface="+mj-ea"/>
              <a:cs typeface="Arabic Typesetting" pitchFamily="66" charset="-78"/>
            </a:endParaRPr>
          </a:p>
          <a:p>
            <a:pPr marL="971550" lvl="1" indent="-514350" algn="just">
              <a:buFont typeface="Arial" panose="020B0604020202020204" pitchFamily="34" charset="0"/>
              <a:buChar char="•"/>
              <a:defRPr/>
            </a:pPr>
            <a:r>
              <a:rPr lang="es-MX" sz="2000" b="1" dirty="0">
                <a:latin typeface="+mj-lt"/>
                <a:ea typeface="+mj-ea"/>
                <a:cs typeface="Arabic Typesetting" pitchFamily="66" charset="-78"/>
              </a:rPr>
              <a:t>Validación y comparación de modelos </a:t>
            </a:r>
            <a:r>
              <a:rPr lang="es-MX" sz="2000" b="1" dirty="0" err="1">
                <a:latin typeface="+mj-lt"/>
                <a:ea typeface="+mj-ea"/>
                <a:cs typeface="Arabic Typesetting" pitchFamily="66" charset="-78"/>
              </a:rPr>
              <a:t>HSI</a:t>
            </a:r>
            <a:endParaRPr lang="es-PE" sz="24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Arabic Typesetting" pitchFamily="66" charset="-78"/>
            </a:endParaRPr>
          </a:p>
          <a:p>
            <a:pPr marL="971550" lvl="1" indent="-514350" algn="ctr">
              <a:defRPr/>
            </a:pPr>
            <a:endParaRPr lang="es-PE" sz="24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Arabic Typesetting" pitchFamily="66" charset="-78"/>
            </a:endParaRPr>
          </a:p>
        </p:txBody>
      </p:sp>
      <p:sp>
        <p:nvSpPr>
          <p:cNvPr id="33" name="Forma libre 18">
            <a:extLst>
              <a:ext uri="{FF2B5EF4-FFF2-40B4-BE49-F238E27FC236}">
                <a16:creationId xmlns:a16="http://schemas.microsoft.com/office/drawing/2014/main" xmlns="" id="{9655F138-46C3-41BC-BFAB-0F538DC4FFC2}"/>
              </a:ext>
            </a:extLst>
          </p:cNvPr>
          <p:cNvSpPr/>
          <p:nvPr/>
        </p:nvSpPr>
        <p:spPr>
          <a:xfrm>
            <a:off x="6253113" y="3459954"/>
            <a:ext cx="2421493" cy="1193182"/>
          </a:xfrm>
          <a:custGeom>
            <a:avLst/>
            <a:gdLst>
              <a:gd name="connsiteX0" fmla="*/ 0 w 2428781"/>
              <a:gd name="connsiteY0" fmla="*/ 200324 h 2003236"/>
              <a:gd name="connsiteX1" fmla="*/ 200324 w 2428781"/>
              <a:gd name="connsiteY1" fmla="*/ 0 h 2003236"/>
              <a:gd name="connsiteX2" fmla="*/ 2228457 w 2428781"/>
              <a:gd name="connsiteY2" fmla="*/ 0 h 2003236"/>
              <a:gd name="connsiteX3" fmla="*/ 2428781 w 2428781"/>
              <a:gd name="connsiteY3" fmla="*/ 200324 h 2003236"/>
              <a:gd name="connsiteX4" fmla="*/ 2428781 w 2428781"/>
              <a:gd name="connsiteY4" fmla="*/ 1802912 h 2003236"/>
              <a:gd name="connsiteX5" fmla="*/ 2228457 w 2428781"/>
              <a:gd name="connsiteY5" fmla="*/ 2003236 h 2003236"/>
              <a:gd name="connsiteX6" fmla="*/ 200324 w 2428781"/>
              <a:gd name="connsiteY6" fmla="*/ 2003236 h 2003236"/>
              <a:gd name="connsiteX7" fmla="*/ 0 w 2428781"/>
              <a:gd name="connsiteY7" fmla="*/ 1802912 h 2003236"/>
              <a:gd name="connsiteX8" fmla="*/ 0 w 2428781"/>
              <a:gd name="connsiteY8" fmla="*/ 200324 h 2003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8781" h="2003236">
                <a:moveTo>
                  <a:pt x="0" y="200324"/>
                </a:moveTo>
                <a:cubicBezTo>
                  <a:pt x="0" y="89688"/>
                  <a:pt x="89688" y="0"/>
                  <a:pt x="200324" y="0"/>
                </a:cubicBezTo>
                <a:lnTo>
                  <a:pt x="2228457" y="0"/>
                </a:lnTo>
                <a:cubicBezTo>
                  <a:pt x="2339093" y="0"/>
                  <a:pt x="2428781" y="89688"/>
                  <a:pt x="2428781" y="200324"/>
                </a:cubicBezTo>
                <a:lnTo>
                  <a:pt x="2428781" y="1802912"/>
                </a:lnTo>
                <a:cubicBezTo>
                  <a:pt x="2428781" y="1913548"/>
                  <a:pt x="2339093" y="2003236"/>
                  <a:pt x="2228457" y="2003236"/>
                </a:cubicBezTo>
                <a:lnTo>
                  <a:pt x="200324" y="2003236"/>
                </a:lnTo>
                <a:cubicBezTo>
                  <a:pt x="89688" y="2003236"/>
                  <a:pt x="0" y="1913548"/>
                  <a:pt x="0" y="1802912"/>
                </a:cubicBezTo>
                <a:lnTo>
                  <a:pt x="0" y="200324"/>
                </a:lnTo>
                <a:close/>
              </a:path>
            </a:pathLst>
          </a:cu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76580" tIns="76580" rIns="76580" bIns="505845" numCol="1" spcCol="1270" anchor="t" anchorCtr="0">
            <a:noAutofit/>
          </a:bodyPr>
          <a:lstStyle/>
          <a:p>
            <a:pPr marL="0" lvl="1" algn="ctr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s-ES" sz="2400" dirty="0">
                <a:solidFill>
                  <a:schemeClr val="tx1"/>
                </a:solidFill>
              </a:rPr>
              <a:t>Variables del hábitat</a:t>
            </a:r>
            <a:endParaRPr lang="es-CO" sz="2400" dirty="0">
              <a:solidFill>
                <a:schemeClr val="tx1"/>
              </a:solidFill>
            </a:endParaRPr>
          </a:p>
        </p:txBody>
      </p:sp>
      <p:sp>
        <p:nvSpPr>
          <p:cNvPr id="40" name="Forma libre 31">
            <a:extLst>
              <a:ext uri="{FF2B5EF4-FFF2-40B4-BE49-F238E27FC236}">
                <a16:creationId xmlns:a16="http://schemas.microsoft.com/office/drawing/2014/main" xmlns="" id="{376D6406-30A6-417D-A50F-8FFD97204D9D}"/>
              </a:ext>
            </a:extLst>
          </p:cNvPr>
          <p:cNvSpPr/>
          <p:nvPr/>
        </p:nvSpPr>
        <p:spPr>
          <a:xfrm>
            <a:off x="577064" y="4778760"/>
            <a:ext cx="3635078" cy="1674577"/>
          </a:xfrm>
          <a:custGeom>
            <a:avLst/>
            <a:gdLst>
              <a:gd name="connsiteX0" fmla="*/ 0 w 2428781"/>
              <a:gd name="connsiteY0" fmla="*/ 200324 h 2003236"/>
              <a:gd name="connsiteX1" fmla="*/ 200324 w 2428781"/>
              <a:gd name="connsiteY1" fmla="*/ 0 h 2003236"/>
              <a:gd name="connsiteX2" fmla="*/ 2228457 w 2428781"/>
              <a:gd name="connsiteY2" fmla="*/ 0 h 2003236"/>
              <a:gd name="connsiteX3" fmla="*/ 2428781 w 2428781"/>
              <a:gd name="connsiteY3" fmla="*/ 200324 h 2003236"/>
              <a:gd name="connsiteX4" fmla="*/ 2428781 w 2428781"/>
              <a:gd name="connsiteY4" fmla="*/ 1802912 h 2003236"/>
              <a:gd name="connsiteX5" fmla="*/ 2228457 w 2428781"/>
              <a:gd name="connsiteY5" fmla="*/ 2003236 h 2003236"/>
              <a:gd name="connsiteX6" fmla="*/ 200324 w 2428781"/>
              <a:gd name="connsiteY6" fmla="*/ 2003236 h 2003236"/>
              <a:gd name="connsiteX7" fmla="*/ 0 w 2428781"/>
              <a:gd name="connsiteY7" fmla="*/ 1802912 h 2003236"/>
              <a:gd name="connsiteX8" fmla="*/ 0 w 2428781"/>
              <a:gd name="connsiteY8" fmla="*/ 200324 h 2003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8781" h="2003236">
                <a:moveTo>
                  <a:pt x="0" y="200324"/>
                </a:moveTo>
                <a:cubicBezTo>
                  <a:pt x="0" y="89688"/>
                  <a:pt x="89688" y="0"/>
                  <a:pt x="200324" y="0"/>
                </a:cubicBezTo>
                <a:lnTo>
                  <a:pt x="2228457" y="0"/>
                </a:lnTo>
                <a:cubicBezTo>
                  <a:pt x="2339093" y="0"/>
                  <a:pt x="2428781" y="89688"/>
                  <a:pt x="2428781" y="200324"/>
                </a:cubicBezTo>
                <a:lnTo>
                  <a:pt x="2428781" y="1802912"/>
                </a:lnTo>
                <a:cubicBezTo>
                  <a:pt x="2428781" y="1913548"/>
                  <a:pt x="2339093" y="2003236"/>
                  <a:pt x="2228457" y="2003236"/>
                </a:cubicBezTo>
                <a:lnTo>
                  <a:pt x="200324" y="2003236"/>
                </a:lnTo>
                <a:cubicBezTo>
                  <a:pt x="89688" y="2003236"/>
                  <a:pt x="0" y="1913548"/>
                  <a:pt x="0" y="1802912"/>
                </a:cubicBezTo>
                <a:lnTo>
                  <a:pt x="0" y="200324"/>
                </a:lnTo>
                <a:close/>
              </a:path>
            </a:pathLst>
          </a:cu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0" vert="horz" wrap="square" lIns="76580" tIns="76580" rIns="76580" bIns="505845" numCol="1" spcCol="1270" anchor="t" anchorCtr="0">
            <a:noAutofit/>
          </a:bodyPr>
          <a:lstStyle/>
          <a:p>
            <a:pPr marL="0" lvl="1" defTabSz="7112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</a:pPr>
            <a:r>
              <a:rPr lang="es-CO" sz="1700" b="1" dirty="0"/>
              <a:t>Análisis comparado de Modelos </a:t>
            </a:r>
            <a:r>
              <a:rPr lang="es-CO" sz="1700" b="1" dirty="0" err="1"/>
              <a:t>GLM</a:t>
            </a:r>
            <a:r>
              <a:rPr lang="es-CO" sz="1700" b="1" dirty="0"/>
              <a:t> (Modelos Lineales Generalizados):</a:t>
            </a:r>
          </a:p>
          <a:p>
            <a:pPr marL="0" lvl="1" algn="ctr" defTabSz="7112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</a:pPr>
            <a:r>
              <a:rPr lang="es-CO" sz="1700" b="1" dirty="0"/>
              <a:t>Regresión Logística</a:t>
            </a:r>
          </a:p>
          <a:p>
            <a:pPr marL="0" lvl="1" algn="ctr" defTabSz="7112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</a:pPr>
            <a:r>
              <a:rPr lang="es-CO" sz="1700" b="1" dirty="0"/>
              <a:t>Regresión de Poisson</a:t>
            </a:r>
          </a:p>
          <a:p>
            <a:pPr marL="0" lvl="1" defTabSz="7112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</a:pPr>
            <a:endParaRPr lang="es-CO" sz="1700" b="1" dirty="0"/>
          </a:p>
          <a:p>
            <a:pPr marL="0" lvl="1" defTabSz="7112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</a:pPr>
            <a:endParaRPr lang="es-ES" sz="1700" b="1" dirty="0"/>
          </a:p>
        </p:txBody>
      </p:sp>
      <p:sp>
        <p:nvSpPr>
          <p:cNvPr id="14" name="Forma libre 22">
            <a:extLst>
              <a:ext uri="{FF2B5EF4-FFF2-40B4-BE49-F238E27FC236}">
                <a16:creationId xmlns:a16="http://schemas.microsoft.com/office/drawing/2014/main" xmlns="" id="{25AE3DA1-2E12-4020-A2BF-37EAD5910FCE}"/>
              </a:ext>
            </a:extLst>
          </p:cNvPr>
          <p:cNvSpPr/>
          <p:nvPr/>
        </p:nvSpPr>
        <p:spPr>
          <a:xfrm>
            <a:off x="6221752" y="1193988"/>
            <a:ext cx="2427760" cy="1694941"/>
          </a:xfrm>
          <a:custGeom>
            <a:avLst/>
            <a:gdLst>
              <a:gd name="connsiteX0" fmla="*/ 0 w 2428781"/>
              <a:gd name="connsiteY0" fmla="*/ 200324 h 2003236"/>
              <a:gd name="connsiteX1" fmla="*/ 200324 w 2428781"/>
              <a:gd name="connsiteY1" fmla="*/ 0 h 2003236"/>
              <a:gd name="connsiteX2" fmla="*/ 2228457 w 2428781"/>
              <a:gd name="connsiteY2" fmla="*/ 0 h 2003236"/>
              <a:gd name="connsiteX3" fmla="*/ 2428781 w 2428781"/>
              <a:gd name="connsiteY3" fmla="*/ 200324 h 2003236"/>
              <a:gd name="connsiteX4" fmla="*/ 2428781 w 2428781"/>
              <a:gd name="connsiteY4" fmla="*/ 1802912 h 2003236"/>
              <a:gd name="connsiteX5" fmla="*/ 2228457 w 2428781"/>
              <a:gd name="connsiteY5" fmla="*/ 2003236 h 2003236"/>
              <a:gd name="connsiteX6" fmla="*/ 200324 w 2428781"/>
              <a:gd name="connsiteY6" fmla="*/ 2003236 h 2003236"/>
              <a:gd name="connsiteX7" fmla="*/ 0 w 2428781"/>
              <a:gd name="connsiteY7" fmla="*/ 1802912 h 2003236"/>
              <a:gd name="connsiteX8" fmla="*/ 0 w 2428781"/>
              <a:gd name="connsiteY8" fmla="*/ 200324 h 2003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8781" h="2003236">
                <a:moveTo>
                  <a:pt x="0" y="200324"/>
                </a:moveTo>
                <a:cubicBezTo>
                  <a:pt x="0" y="89688"/>
                  <a:pt x="89688" y="0"/>
                  <a:pt x="200324" y="0"/>
                </a:cubicBezTo>
                <a:lnTo>
                  <a:pt x="2228457" y="0"/>
                </a:lnTo>
                <a:cubicBezTo>
                  <a:pt x="2339093" y="0"/>
                  <a:pt x="2428781" y="89688"/>
                  <a:pt x="2428781" y="200324"/>
                </a:cubicBezTo>
                <a:lnTo>
                  <a:pt x="2428781" y="1802912"/>
                </a:lnTo>
                <a:cubicBezTo>
                  <a:pt x="2428781" y="1913548"/>
                  <a:pt x="2339093" y="2003236"/>
                  <a:pt x="2228457" y="2003236"/>
                </a:cubicBezTo>
                <a:lnTo>
                  <a:pt x="200324" y="2003236"/>
                </a:lnTo>
                <a:cubicBezTo>
                  <a:pt x="89688" y="2003236"/>
                  <a:pt x="0" y="1913548"/>
                  <a:pt x="0" y="1802912"/>
                </a:cubicBezTo>
                <a:lnTo>
                  <a:pt x="0" y="200324"/>
                </a:lnTo>
                <a:close/>
              </a:path>
            </a:pathLst>
          </a:cu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76580" tIns="76580" rIns="76580" bIns="505845" numCol="1" spcCol="1270" anchor="t" anchorCtr="0">
            <a:noAutofit/>
          </a:bodyPr>
          <a:lstStyle/>
          <a:p>
            <a:pPr marL="0" lvl="1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s-CO" sz="2000" dirty="0">
                <a:solidFill>
                  <a:schemeClr val="tx1"/>
                </a:solidFill>
              </a:rPr>
              <a:t>Presencia-Ausencia</a:t>
            </a:r>
          </a:p>
          <a:p>
            <a:pPr marL="0" lvl="1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s-CO" sz="2000" dirty="0">
                <a:solidFill>
                  <a:schemeClr val="tx1"/>
                </a:solidFill>
              </a:rPr>
              <a:t>Manadas</a:t>
            </a:r>
          </a:p>
          <a:p>
            <a:pPr marL="0" lvl="1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s-CO" sz="2000" dirty="0">
                <a:solidFill>
                  <a:schemeClr val="tx1"/>
                </a:solidFill>
              </a:rPr>
              <a:t>Abundancias</a:t>
            </a:r>
          </a:p>
          <a:p>
            <a:pPr marL="0" lvl="1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s-CO" sz="2000" dirty="0">
                <a:solidFill>
                  <a:schemeClr val="tx1"/>
                </a:solidFill>
              </a:rPr>
              <a:t>Estructura poblacional</a:t>
            </a:r>
          </a:p>
          <a:p>
            <a:pPr marL="0" lvl="1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s-CO" sz="2000" dirty="0">
              <a:solidFill>
                <a:schemeClr val="tx1"/>
              </a:solidFill>
            </a:endParaRPr>
          </a:p>
        </p:txBody>
      </p:sp>
      <p:pic>
        <p:nvPicPr>
          <p:cNvPr id="4" name="Gráfico 3" descr="{0} con relleno sólido">
            <a:extLst>
              <a:ext uri="{FF2B5EF4-FFF2-40B4-BE49-F238E27FC236}">
                <a16:creationId xmlns:a16="http://schemas.microsoft.com/office/drawing/2014/main" xmlns="" id="{D722B14A-A5A7-43DE-B409-584E14D597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766996" y="2498789"/>
            <a:ext cx="1674904" cy="1674904"/>
          </a:xfrm>
          <a:prstGeom prst="rect">
            <a:avLst/>
          </a:prstGeom>
        </p:spPr>
      </p:pic>
      <p:sp>
        <p:nvSpPr>
          <p:cNvPr id="18" name="Forma libre 31">
            <a:extLst>
              <a:ext uri="{FF2B5EF4-FFF2-40B4-BE49-F238E27FC236}">
                <a16:creationId xmlns:a16="http://schemas.microsoft.com/office/drawing/2014/main" xmlns="" id="{041525CA-CF9B-4891-A5A4-3C7037E6B0F5}"/>
              </a:ext>
            </a:extLst>
          </p:cNvPr>
          <p:cNvSpPr/>
          <p:nvPr/>
        </p:nvSpPr>
        <p:spPr>
          <a:xfrm>
            <a:off x="539552" y="2029443"/>
            <a:ext cx="3635078" cy="1136577"/>
          </a:xfrm>
          <a:custGeom>
            <a:avLst/>
            <a:gdLst>
              <a:gd name="connsiteX0" fmla="*/ 0 w 2428781"/>
              <a:gd name="connsiteY0" fmla="*/ 200324 h 2003236"/>
              <a:gd name="connsiteX1" fmla="*/ 200324 w 2428781"/>
              <a:gd name="connsiteY1" fmla="*/ 0 h 2003236"/>
              <a:gd name="connsiteX2" fmla="*/ 2228457 w 2428781"/>
              <a:gd name="connsiteY2" fmla="*/ 0 h 2003236"/>
              <a:gd name="connsiteX3" fmla="*/ 2428781 w 2428781"/>
              <a:gd name="connsiteY3" fmla="*/ 200324 h 2003236"/>
              <a:gd name="connsiteX4" fmla="*/ 2428781 w 2428781"/>
              <a:gd name="connsiteY4" fmla="*/ 1802912 h 2003236"/>
              <a:gd name="connsiteX5" fmla="*/ 2228457 w 2428781"/>
              <a:gd name="connsiteY5" fmla="*/ 2003236 h 2003236"/>
              <a:gd name="connsiteX6" fmla="*/ 200324 w 2428781"/>
              <a:gd name="connsiteY6" fmla="*/ 2003236 h 2003236"/>
              <a:gd name="connsiteX7" fmla="*/ 0 w 2428781"/>
              <a:gd name="connsiteY7" fmla="*/ 1802912 h 2003236"/>
              <a:gd name="connsiteX8" fmla="*/ 0 w 2428781"/>
              <a:gd name="connsiteY8" fmla="*/ 200324 h 2003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8781" h="2003236">
                <a:moveTo>
                  <a:pt x="0" y="200324"/>
                </a:moveTo>
                <a:cubicBezTo>
                  <a:pt x="0" y="89688"/>
                  <a:pt x="89688" y="0"/>
                  <a:pt x="200324" y="0"/>
                </a:cubicBezTo>
                <a:lnTo>
                  <a:pt x="2228457" y="0"/>
                </a:lnTo>
                <a:cubicBezTo>
                  <a:pt x="2339093" y="0"/>
                  <a:pt x="2428781" y="89688"/>
                  <a:pt x="2428781" y="200324"/>
                </a:cubicBezTo>
                <a:lnTo>
                  <a:pt x="2428781" y="1802912"/>
                </a:lnTo>
                <a:cubicBezTo>
                  <a:pt x="2428781" y="1913548"/>
                  <a:pt x="2339093" y="2003236"/>
                  <a:pt x="2228457" y="2003236"/>
                </a:cubicBezTo>
                <a:lnTo>
                  <a:pt x="200324" y="2003236"/>
                </a:lnTo>
                <a:cubicBezTo>
                  <a:pt x="89688" y="2003236"/>
                  <a:pt x="0" y="1913548"/>
                  <a:pt x="0" y="1802912"/>
                </a:cubicBezTo>
                <a:lnTo>
                  <a:pt x="0" y="200324"/>
                </a:lnTo>
                <a:close/>
              </a:path>
            </a:pathLst>
          </a:cu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0" vert="horz" wrap="square" lIns="76580" tIns="76580" rIns="76580" bIns="505845" numCol="1" spcCol="1270" anchor="t" anchorCtr="0">
            <a:noAutofit/>
          </a:bodyPr>
          <a:lstStyle/>
          <a:p>
            <a:pPr marL="0" lvl="1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s-ES" sz="1700" b="1" dirty="0"/>
              <a:t>Análisis de Componentes Principales</a:t>
            </a:r>
          </a:p>
          <a:p>
            <a:pPr marL="0" lvl="1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s-ES" sz="1700" b="1" dirty="0"/>
          </a:p>
          <a:p>
            <a:pPr marL="0" lvl="1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s-ES" sz="1700" b="1" dirty="0"/>
              <a:t>Análisis de Correspondencia Canónica</a:t>
            </a:r>
          </a:p>
          <a:p>
            <a:pPr marL="0" lvl="1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s-ES" sz="1700" b="1" dirty="0"/>
          </a:p>
        </p:txBody>
      </p:sp>
    </p:spTree>
    <p:extLst>
      <p:ext uri="{BB962C8B-B14F-4D97-AF65-F5344CB8AC3E}">
        <p14:creationId xmlns:p14="http://schemas.microsoft.com/office/powerpoint/2010/main" val="35656178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4"/>
          <p:cNvPicPr>
            <a:picLocks noChangeAspect="1" noChangeArrowheads="1"/>
          </p:cNvPicPr>
          <p:nvPr/>
        </p:nvPicPr>
        <p:blipFill rotWithShape="1">
          <a:blip r:embed="rId3" cstate="print"/>
          <a:srcRect t="79578" r="2518" b="1967"/>
          <a:stretch/>
        </p:blipFill>
        <p:spPr bwMode="auto">
          <a:xfrm flipV="1">
            <a:off x="0" y="-1"/>
            <a:ext cx="9144000" cy="434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1" name="1 Título"/>
          <p:cNvSpPr txBox="1">
            <a:spLocks/>
          </p:cNvSpPr>
          <p:nvPr/>
        </p:nvSpPr>
        <p:spPr>
          <a:xfrm>
            <a:off x="0" y="404663"/>
            <a:ext cx="9144000" cy="990783"/>
          </a:xfrm>
          <a:prstGeom prst="rect">
            <a:avLst/>
          </a:prstGeom>
        </p:spPr>
        <p:txBody>
          <a:bodyPr/>
          <a:lstStyle/>
          <a:p>
            <a:pPr marL="971550" lvl="1" indent="-514350">
              <a:defRPr/>
            </a:pPr>
            <a:r>
              <a:rPr lang="es-PE" sz="24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abic Typesetting" pitchFamily="66" charset="-78"/>
              </a:rPr>
              <a:t>RESULTADOS PRELIMINARES</a:t>
            </a:r>
          </a:p>
          <a:p>
            <a:pPr marL="971550" lvl="1" indent="-514350" algn="just">
              <a:defRPr/>
            </a:pPr>
            <a:endParaRPr lang="es-PE" sz="2000" b="1" dirty="0">
              <a:solidFill>
                <a:schemeClr val="accent3"/>
              </a:solidFill>
              <a:latin typeface="+mj-lt"/>
              <a:ea typeface="+mj-ea"/>
              <a:cs typeface="Arabic Typesetting" pitchFamily="66" charset="-78"/>
            </a:endParaRPr>
          </a:p>
          <a:p>
            <a:pPr marL="971550" lvl="1" indent="-514350" algn="just">
              <a:defRPr/>
            </a:pPr>
            <a:endParaRPr lang="es-PE" sz="2000" b="1" dirty="0">
              <a:solidFill>
                <a:schemeClr val="accent3"/>
              </a:solidFill>
              <a:latin typeface="+mj-lt"/>
              <a:ea typeface="+mj-ea"/>
              <a:cs typeface="Arabic Typesetting" pitchFamily="66" charset="-78"/>
            </a:endParaRPr>
          </a:p>
          <a:p>
            <a:pPr marL="971550" lvl="1" indent="-514350" algn="ctr">
              <a:defRPr/>
            </a:pPr>
            <a:endParaRPr lang="es-PE" sz="24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Arabic Typesetting" pitchFamily="66" charset="-78"/>
            </a:endParaRPr>
          </a:p>
          <a:p>
            <a:pPr marL="971550" lvl="1" indent="-514350" algn="ctr">
              <a:defRPr/>
            </a:pPr>
            <a:endParaRPr lang="es-PE" sz="24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Arabic Typesetting" pitchFamily="66" charset="-78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6694E2BD-5D48-4A33-9327-E1854F352BAB}"/>
              </a:ext>
            </a:extLst>
          </p:cNvPr>
          <p:cNvSpPr txBox="1"/>
          <p:nvPr/>
        </p:nvSpPr>
        <p:spPr>
          <a:xfrm>
            <a:off x="467544" y="1052736"/>
            <a:ext cx="83186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b="1" dirty="0" err="1"/>
              <a:t>Espacialización</a:t>
            </a:r>
            <a:r>
              <a:rPr lang="es-ES" sz="2000" b="1" dirty="0"/>
              <a:t> de las poblaciones</a:t>
            </a:r>
          </a:p>
          <a:p>
            <a:pPr algn="just"/>
            <a:endParaRPr lang="es-ES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CO" sz="20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00D1D51A-C997-4859-B654-E9A2247BC7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226" t="22474" r="25588" b="9381"/>
          <a:stretch/>
        </p:blipFill>
        <p:spPr>
          <a:xfrm>
            <a:off x="35496" y="1959171"/>
            <a:ext cx="4328705" cy="3240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0AD093ED-F51A-4DB5-B872-4E87ABF9CCF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049" t="21366" r="25188" b="9254"/>
          <a:stretch/>
        </p:blipFill>
        <p:spPr>
          <a:xfrm>
            <a:off x="4368974" y="1916832"/>
            <a:ext cx="4446235" cy="3287156"/>
          </a:xfrm>
          <a:prstGeom prst="rect">
            <a:avLst/>
          </a:prstGeom>
        </p:spPr>
      </p:pic>
      <p:pic>
        <p:nvPicPr>
          <p:cNvPr id="10" name="Imagen 9" descr="Dibujo animado de un personaje animado&#10;&#10;Descripción generada automáticamente con confianza media">
            <a:extLst>
              <a:ext uri="{FF2B5EF4-FFF2-40B4-BE49-F238E27FC236}">
                <a16:creationId xmlns:a16="http://schemas.microsoft.com/office/drawing/2014/main" xmlns="" id="{E3904BE6-D707-4F91-9B00-6DC06ECE44F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5230162"/>
            <a:ext cx="1223174" cy="1223174"/>
          </a:xfrm>
          <a:prstGeom prst="rect">
            <a:avLst/>
          </a:prstGeom>
        </p:spPr>
      </p:pic>
      <p:pic>
        <p:nvPicPr>
          <p:cNvPr id="11" name="Imagen 10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xmlns="" id="{F0EB16FA-7380-4F19-8F89-2F43CF69BED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917" y="5230162"/>
            <a:ext cx="1211337" cy="121133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88B796E6-883C-4E7D-ADEB-4754C25A301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85373" t="41747" r="1361" b="41933"/>
          <a:stretch/>
        </p:blipFill>
        <p:spPr>
          <a:xfrm>
            <a:off x="4004482" y="5453953"/>
            <a:ext cx="996741" cy="771148"/>
          </a:xfrm>
          <a:prstGeom prst="rect">
            <a:avLst/>
          </a:prstGeom>
          <a:ln>
            <a:solidFill>
              <a:schemeClr val="bg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32449116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4"/>
          <p:cNvPicPr>
            <a:picLocks noChangeAspect="1" noChangeArrowheads="1"/>
          </p:cNvPicPr>
          <p:nvPr/>
        </p:nvPicPr>
        <p:blipFill rotWithShape="1">
          <a:blip r:embed="rId3" cstate="print"/>
          <a:srcRect t="79578" r="2518" b="1967"/>
          <a:stretch/>
        </p:blipFill>
        <p:spPr bwMode="auto">
          <a:xfrm flipV="1">
            <a:off x="0" y="-1"/>
            <a:ext cx="9144000" cy="434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1" name="1 Título"/>
          <p:cNvSpPr txBox="1">
            <a:spLocks/>
          </p:cNvSpPr>
          <p:nvPr/>
        </p:nvSpPr>
        <p:spPr>
          <a:xfrm>
            <a:off x="0" y="404663"/>
            <a:ext cx="9144000" cy="990783"/>
          </a:xfrm>
          <a:prstGeom prst="rect">
            <a:avLst/>
          </a:prstGeom>
        </p:spPr>
        <p:txBody>
          <a:bodyPr/>
          <a:lstStyle/>
          <a:p>
            <a:pPr marL="971550" lvl="1" indent="-514350">
              <a:defRPr/>
            </a:pPr>
            <a:r>
              <a:rPr lang="es-PE" sz="24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abic Typesetting" pitchFamily="66" charset="-78"/>
              </a:rPr>
              <a:t>RESULTADOS PRELIMINARES </a:t>
            </a:r>
            <a:r>
              <a:rPr lang="es-PE" sz="2400" b="1" dirty="0" err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abic Typesetting" pitchFamily="66" charset="-78"/>
              </a:rPr>
              <a:t>NANOESCALA</a:t>
            </a:r>
            <a:endParaRPr lang="es-PE" sz="24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abic Typesetting" pitchFamily="66" charset="-78"/>
            </a:endParaRPr>
          </a:p>
          <a:p>
            <a:pPr marL="971550" lvl="1" indent="-514350" algn="just">
              <a:defRPr/>
            </a:pPr>
            <a:endParaRPr lang="es-PE" sz="2000" b="1" dirty="0">
              <a:solidFill>
                <a:schemeClr val="accent3"/>
              </a:solidFill>
              <a:latin typeface="+mj-lt"/>
              <a:ea typeface="+mj-ea"/>
              <a:cs typeface="Arabic Typesetting" pitchFamily="66" charset="-78"/>
            </a:endParaRPr>
          </a:p>
          <a:p>
            <a:pPr marL="971550" lvl="1" indent="-514350" algn="just">
              <a:defRPr/>
            </a:pPr>
            <a:endParaRPr lang="es-PE" sz="2000" b="1" dirty="0">
              <a:solidFill>
                <a:schemeClr val="accent3"/>
              </a:solidFill>
              <a:latin typeface="+mj-lt"/>
              <a:ea typeface="+mj-ea"/>
              <a:cs typeface="Arabic Typesetting" pitchFamily="66" charset="-78"/>
            </a:endParaRPr>
          </a:p>
          <a:p>
            <a:pPr marL="971550" lvl="1" indent="-514350" algn="ctr">
              <a:defRPr/>
            </a:pPr>
            <a:endParaRPr lang="es-PE" sz="24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Arabic Typesetting" pitchFamily="66" charset="-78"/>
            </a:endParaRPr>
          </a:p>
          <a:p>
            <a:pPr marL="971550" lvl="1" indent="-514350" algn="ctr">
              <a:defRPr/>
            </a:pPr>
            <a:endParaRPr lang="es-PE" sz="24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Arabic Typesetting" pitchFamily="66" charset="-78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6694E2BD-5D48-4A33-9327-E1854F352BAB}"/>
              </a:ext>
            </a:extLst>
          </p:cNvPr>
          <p:cNvSpPr txBox="1"/>
          <p:nvPr/>
        </p:nvSpPr>
        <p:spPr>
          <a:xfrm>
            <a:off x="467544" y="1052736"/>
            <a:ext cx="83186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b="1" dirty="0"/>
              <a:t>Análisis exploratorios</a:t>
            </a:r>
          </a:p>
          <a:p>
            <a:pPr algn="just"/>
            <a:endParaRPr lang="es-ES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CO" sz="20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5DEB6916-59DE-4636-B795-A243F9AE38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1484784"/>
            <a:ext cx="8462714" cy="217958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3CA1ACF3-6896-4714-BDAB-3543589809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5696" y="3717032"/>
            <a:ext cx="6102703" cy="314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5229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4"/>
          <p:cNvPicPr>
            <a:picLocks noChangeAspect="1" noChangeArrowheads="1"/>
          </p:cNvPicPr>
          <p:nvPr/>
        </p:nvPicPr>
        <p:blipFill rotWithShape="1">
          <a:blip r:embed="rId3" cstate="print"/>
          <a:srcRect t="79578" r="2518" b="1967"/>
          <a:stretch/>
        </p:blipFill>
        <p:spPr bwMode="auto">
          <a:xfrm flipV="1">
            <a:off x="0" y="-1"/>
            <a:ext cx="9144000" cy="434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1" name="1 Título"/>
          <p:cNvSpPr txBox="1">
            <a:spLocks/>
          </p:cNvSpPr>
          <p:nvPr/>
        </p:nvSpPr>
        <p:spPr>
          <a:xfrm>
            <a:off x="0" y="404663"/>
            <a:ext cx="9144000" cy="990783"/>
          </a:xfrm>
          <a:prstGeom prst="rect">
            <a:avLst/>
          </a:prstGeom>
        </p:spPr>
        <p:txBody>
          <a:bodyPr/>
          <a:lstStyle/>
          <a:p>
            <a:pPr marL="971550" lvl="1" indent="-514350">
              <a:defRPr/>
            </a:pPr>
            <a:r>
              <a:rPr lang="es-PE" sz="24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abic Typesetting" pitchFamily="66" charset="-78"/>
              </a:rPr>
              <a:t>RESULTADOS PRELIMINARES </a:t>
            </a:r>
            <a:r>
              <a:rPr lang="es-PE" sz="2400" b="1" dirty="0" err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abic Typesetting" pitchFamily="66" charset="-78"/>
              </a:rPr>
              <a:t>NANOESCALA</a:t>
            </a:r>
            <a:endParaRPr lang="es-PE" sz="2000" b="1" dirty="0">
              <a:solidFill>
                <a:schemeClr val="accent3"/>
              </a:solidFill>
              <a:latin typeface="+mj-lt"/>
              <a:ea typeface="+mj-ea"/>
              <a:cs typeface="Arabic Typesetting" pitchFamily="66" charset="-78"/>
            </a:endParaRPr>
          </a:p>
          <a:p>
            <a:pPr marL="971550" lvl="1" indent="-514350" algn="ctr">
              <a:defRPr/>
            </a:pPr>
            <a:endParaRPr lang="es-PE" sz="24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Arabic Typesetting" pitchFamily="66" charset="-78"/>
            </a:endParaRPr>
          </a:p>
          <a:p>
            <a:pPr marL="971550" lvl="1" indent="-514350" algn="ctr">
              <a:defRPr/>
            </a:pPr>
            <a:endParaRPr lang="es-PE" sz="24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Arabic Typesetting" pitchFamily="66" charset="-78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6694E2BD-5D48-4A33-9327-E1854F352BAB}"/>
              </a:ext>
            </a:extLst>
          </p:cNvPr>
          <p:cNvSpPr txBox="1"/>
          <p:nvPr/>
        </p:nvSpPr>
        <p:spPr>
          <a:xfrm>
            <a:off x="467544" y="1052736"/>
            <a:ext cx="83186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b="1" dirty="0"/>
              <a:t>Análisis exploratorios</a:t>
            </a:r>
          </a:p>
          <a:p>
            <a:pPr algn="just"/>
            <a:endParaRPr lang="es-ES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CO" sz="20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C71F28B6-A6E6-43B6-AB3F-3A4DDF54CB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5736" y="1340768"/>
            <a:ext cx="5314915" cy="5461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9725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4"/>
          <p:cNvPicPr>
            <a:picLocks noChangeAspect="1" noChangeArrowheads="1"/>
          </p:cNvPicPr>
          <p:nvPr/>
        </p:nvPicPr>
        <p:blipFill rotWithShape="1">
          <a:blip r:embed="rId3" cstate="print"/>
          <a:srcRect t="79578" r="2518" b="1967"/>
          <a:stretch/>
        </p:blipFill>
        <p:spPr bwMode="auto">
          <a:xfrm flipV="1">
            <a:off x="0" y="-1"/>
            <a:ext cx="9144000" cy="434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1 Título"/>
          <p:cNvSpPr txBox="1">
            <a:spLocks/>
          </p:cNvSpPr>
          <p:nvPr/>
        </p:nvSpPr>
        <p:spPr>
          <a:xfrm>
            <a:off x="35496" y="404664"/>
            <a:ext cx="8750746" cy="360040"/>
          </a:xfrm>
          <a:prstGeom prst="rect">
            <a:avLst/>
          </a:prstGeom>
        </p:spPr>
        <p:txBody>
          <a:bodyPr/>
          <a:lstStyle/>
          <a:p>
            <a:pPr marL="971550" lvl="1" indent="-514350">
              <a:defRPr/>
            </a:pPr>
            <a:r>
              <a:rPr lang="es-PE" sz="24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Arabic Typesetting" pitchFamily="66" charset="-78"/>
              </a:rPr>
              <a:t>INTRODUCCIÓN</a:t>
            </a:r>
          </a:p>
        </p:txBody>
      </p:sp>
      <p:sp>
        <p:nvSpPr>
          <p:cNvPr id="16" name="Rectángulo 15"/>
          <p:cNvSpPr/>
          <p:nvPr/>
        </p:nvSpPr>
        <p:spPr>
          <a:xfrm>
            <a:off x="323528" y="1003375"/>
            <a:ext cx="564594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Hydrochoerus</a:t>
            </a:r>
            <a:r>
              <a:rPr lang="es-CO" sz="2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s-CO" sz="2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hydrochaeris</a:t>
            </a:r>
            <a:r>
              <a:rPr lang="es-CO" sz="2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s-CO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(</a:t>
            </a:r>
            <a:r>
              <a:rPr lang="es-CO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Linnaeus</a:t>
            </a:r>
            <a:r>
              <a:rPr lang="es-CO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1766) </a:t>
            </a:r>
          </a:p>
          <a:p>
            <a:endParaRPr lang="es-CO" sz="2200" dirty="0">
              <a:latin typeface="+mj-lt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438225" y="4956264"/>
            <a:ext cx="5645943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2200" dirty="0">
                <a:latin typeface="+mj-lt"/>
              </a:rPr>
              <a:t>Gregarios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2200" dirty="0" err="1">
                <a:latin typeface="+mj-lt"/>
              </a:rPr>
              <a:t>Semiacuático</a:t>
            </a:r>
            <a:endParaRPr lang="es-CO" sz="220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2200" dirty="0">
                <a:latin typeface="+mj-lt"/>
              </a:rPr>
              <a:t>Herbívoro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200" dirty="0">
                <a:latin typeface="+mj-lt"/>
              </a:rPr>
              <a:t>Fuente de alimento y explotación comercial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200" dirty="0">
                <a:latin typeface="+mj-lt"/>
              </a:rPr>
              <a:t>Tráfico ilegal</a:t>
            </a:r>
            <a:endParaRPr lang="es-CO" sz="2200" dirty="0">
              <a:latin typeface="+mj-lt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651"/>
          <a:stretch/>
        </p:blipFill>
        <p:spPr>
          <a:xfrm>
            <a:off x="368323" y="1484784"/>
            <a:ext cx="5514360" cy="324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ABFFE-A82D-4858-914B-130BC2CC0268}" type="slidenum">
              <a:rPr lang="es-CO" smtClean="0"/>
              <a:t>2</a:t>
            </a:fld>
            <a:endParaRPr lang="es-CO"/>
          </a:p>
        </p:txBody>
      </p:sp>
      <p:grpSp>
        <p:nvGrpSpPr>
          <p:cNvPr id="14" name="Grupo 13"/>
          <p:cNvGrpSpPr/>
          <p:nvPr/>
        </p:nvGrpSpPr>
        <p:grpSpPr>
          <a:xfrm>
            <a:off x="6156176" y="836712"/>
            <a:ext cx="2493402" cy="2612695"/>
            <a:chOff x="179512" y="1052736"/>
            <a:chExt cx="4508500" cy="4968552"/>
          </a:xfrm>
        </p:grpSpPr>
        <p:pic>
          <p:nvPicPr>
            <p:cNvPr id="15" name="Imagen 14"/>
            <p:cNvPicPr>
              <a:picLocks noChangeAspect="1"/>
            </p:cNvPicPr>
            <p:nvPr/>
          </p:nvPicPr>
          <p:blipFill rotWithShape="1">
            <a:blip r:embed="rId5"/>
            <a:srcRect l="40550" t="16384" r="20863" b="7980"/>
            <a:stretch/>
          </p:blipFill>
          <p:spPr>
            <a:xfrm>
              <a:off x="179512" y="1052736"/>
              <a:ext cx="4508500" cy="496855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7" name="Imagen 16"/>
            <p:cNvPicPr>
              <a:picLocks noChangeAspect="1"/>
            </p:cNvPicPr>
            <p:nvPr/>
          </p:nvPicPr>
          <p:blipFill rotWithShape="1">
            <a:blip r:embed="rId6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7708" b="84375" l="44290" r="79429">
                          <a14:foregroundMark x1="56589" y1="76172" x2="56589" y2="76172"/>
                          <a14:foregroundMark x1="56223" y1="75781" x2="56223" y2="75781"/>
                          <a14:foregroundMark x1="76501" y1="48307" x2="76501" y2="48307"/>
                          <a14:foregroundMark x1="75183" y1="49089" x2="75183" y2="49089"/>
                          <a14:foregroundMark x1="72548" y1="52344" x2="72548" y2="52344"/>
                          <a14:foregroundMark x1="74890" y1="50781" x2="74890" y2="50781"/>
                          <a14:foregroundMark x1="69839" y1="47526" x2="69839" y2="47526"/>
                          <a14:foregroundMark x1="70498" y1="52214" x2="70498" y2="52214"/>
                          <a14:foregroundMark x1="64641" y1="77344" x2="64641" y2="77344"/>
                        </a14:backgroundRemoval>
                      </a14:imgEffect>
                    </a14:imgLayer>
                  </a14:imgProps>
                </a:ext>
              </a:extLst>
            </a:blip>
            <a:srcRect l="40550" t="16384" r="20863" b="7980"/>
            <a:stretch/>
          </p:blipFill>
          <p:spPr>
            <a:xfrm>
              <a:off x="179512" y="1052736"/>
              <a:ext cx="4508500" cy="4968552"/>
            </a:xfrm>
            <a:prstGeom prst="rect">
              <a:avLst/>
            </a:prstGeom>
            <a:ln>
              <a:noFill/>
            </a:ln>
            <a:effectLst/>
          </p:spPr>
        </p:pic>
      </p:grpSp>
      <p:grpSp>
        <p:nvGrpSpPr>
          <p:cNvPr id="18" name="Grupo 17"/>
          <p:cNvGrpSpPr/>
          <p:nvPr/>
        </p:nvGrpSpPr>
        <p:grpSpPr>
          <a:xfrm>
            <a:off x="6352308" y="3693681"/>
            <a:ext cx="2252140" cy="2912044"/>
            <a:chOff x="5058154" y="1695524"/>
            <a:chExt cx="3887182" cy="5062377"/>
          </a:xfrm>
        </p:grpSpPr>
        <p:pic>
          <p:nvPicPr>
            <p:cNvPr id="19" name="Imagen 18"/>
            <p:cNvPicPr>
              <a:picLocks noChangeAspect="1"/>
            </p:cNvPicPr>
            <p:nvPr/>
          </p:nvPicPr>
          <p:blipFill rotWithShape="1">
            <a:blip r:embed="rId8"/>
            <a:srcRect l="45275" t="16384" r="20863" b="5178"/>
            <a:stretch/>
          </p:blipFill>
          <p:spPr>
            <a:xfrm>
              <a:off x="5058154" y="1695524"/>
              <a:ext cx="3887182" cy="506237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0" name="Imagen 19"/>
            <p:cNvPicPr>
              <a:picLocks noChangeAspect="1"/>
            </p:cNvPicPr>
            <p:nvPr/>
          </p:nvPicPr>
          <p:blipFill rotWithShape="1">
            <a:blip r:embed="rId9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219" b="92448" l="48536" r="78184"/>
                      </a14:imgEffect>
                    </a14:imgLayer>
                  </a14:imgProps>
                </a:ext>
              </a:extLst>
            </a:blip>
            <a:srcRect l="45275" t="16384" r="20863" b="5178"/>
            <a:stretch/>
          </p:blipFill>
          <p:spPr>
            <a:xfrm>
              <a:off x="5058154" y="1695524"/>
              <a:ext cx="3887182" cy="506237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21" name="Rectángulo 20">
            <a:extLst>
              <a:ext uri="{FF2B5EF4-FFF2-40B4-BE49-F238E27FC236}">
                <a16:creationId xmlns:a16="http://schemas.microsoft.com/office/drawing/2014/main" xmlns="" id="{064D9063-77C9-46E4-B0FC-F540FF6CAEC3}"/>
              </a:ext>
            </a:extLst>
          </p:cNvPr>
          <p:cNvSpPr/>
          <p:nvPr/>
        </p:nvSpPr>
        <p:spPr>
          <a:xfrm>
            <a:off x="413788" y="4365104"/>
            <a:ext cx="55143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altLang="es-CO" sz="20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</a:rPr>
              <a:t>Chigüiro, </a:t>
            </a:r>
            <a:r>
              <a:rPr lang="es-CO" altLang="es-CO" sz="20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</a:rPr>
              <a:t>Chigüire</a:t>
            </a:r>
            <a:r>
              <a:rPr lang="es-CO" altLang="es-CO" sz="20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</a:rPr>
              <a:t>, </a:t>
            </a:r>
            <a:r>
              <a:rPr lang="es-CO" altLang="es-CO" sz="20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</a:rPr>
              <a:t>Cacó</a:t>
            </a:r>
            <a:r>
              <a:rPr lang="es-CO" altLang="es-CO" sz="20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</a:rPr>
              <a:t>, Carpincho, </a:t>
            </a:r>
            <a:r>
              <a:rPr lang="es-CO" altLang="es-CO" sz="20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</a:rPr>
              <a:t>Capybara</a:t>
            </a:r>
            <a:endParaRPr lang="es-CO" altLang="es-CO" sz="2000" b="1" dirty="0">
              <a:solidFill>
                <a:schemeClr val="accent4">
                  <a:lumMod val="40000"/>
                  <a:lumOff val="6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128944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4"/>
          <p:cNvPicPr>
            <a:picLocks noChangeAspect="1" noChangeArrowheads="1"/>
          </p:cNvPicPr>
          <p:nvPr/>
        </p:nvPicPr>
        <p:blipFill rotWithShape="1">
          <a:blip r:embed="rId3" cstate="print"/>
          <a:srcRect t="79578" r="2518" b="1967"/>
          <a:stretch/>
        </p:blipFill>
        <p:spPr bwMode="auto">
          <a:xfrm flipV="1">
            <a:off x="0" y="-1"/>
            <a:ext cx="9144000" cy="434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1" name="1 Título"/>
          <p:cNvSpPr txBox="1">
            <a:spLocks/>
          </p:cNvSpPr>
          <p:nvPr/>
        </p:nvSpPr>
        <p:spPr>
          <a:xfrm>
            <a:off x="0" y="404663"/>
            <a:ext cx="9144000" cy="990783"/>
          </a:xfrm>
          <a:prstGeom prst="rect">
            <a:avLst/>
          </a:prstGeom>
        </p:spPr>
        <p:txBody>
          <a:bodyPr/>
          <a:lstStyle/>
          <a:p>
            <a:pPr marL="971550" lvl="1" indent="-514350">
              <a:defRPr/>
            </a:pPr>
            <a:r>
              <a:rPr lang="es-PE" sz="24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abic Typesetting" pitchFamily="66" charset="-78"/>
              </a:rPr>
              <a:t>RESULTADOS PRELIMINARES </a:t>
            </a:r>
            <a:r>
              <a:rPr lang="es-PE" sz="2400" b="1" dirty="0" err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abic Typesetting" pitchFamily="66" charset="-78"/>
              </a:rPr>
              <a:t>MESOESCALA</a:t>
            </a:r>
            <a:endParaRPr lang="es-PE" sz="24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abic Typesetting" pitchFamily="66" charset="-78"/>
            </a:endParaRPr>
          </a:p>
          <a:p>
            <a:pPr marL="971550" lvl="1" indent="-514350" algn="just">
              <a:defRPr/>
            </a:pPr>
            <a:endParaRPr lang="es-PE" sz="2000" b="1" dirty="0">
              <a:solidFill>
                <a:schemeClr val="accent3"/>
              </a:solidFill>
              <a:latin typeface="+mj-lt"/>
              <a:ea typeface="+mj-ea"/>
              <a:cs typeface="Arabic Typesetting" pitchFamily="66" charset="-78"/>
            </a:endParaRPr>
          </a:p>
          <a:p>
            <a:pPr marL="971550" lvl="1" indent="-514350" algn="just">
              <a:defRPr/>
            </a:pPr>
            <a:endParaRPr lang="es-PE" sz="2000" b="1" dirty="0">
              <a:solidFill>
                <a:schemeClr val="accent3"/>
              </a:solidFill>
              <a:latin typeface="+mj-lt"/>
              <a:ea typeface="+mj-ea"/>
              <a:cs typeface="Arabic Typesetting" pitchFamily="66" charset="-78"/>
            </a:endParaRPr>
          </a:p>
          <a:p>
            <a:pPr marL="971550" lvl="1" indent="-514350" algn="ctr">
              <a:defRPr/>
            </a:pPr>
            <a:endParaRPr lang="es-PE" sz="24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Arabic Typesetting" pitchFamily="66" charset="-78"/>
            </a:endParaRPr>
          </a:p>
          <a:p>
            <a:pPr marL="971550" lvl="1" indent="-514350" algn="ctr">
              <a:defRPr/>
            </a:pPr>
            <a:endParaRPr lang="es-PE" sz="24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Arabic Typesetting" pitchFamily="66" charset="-78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6694E2BD-5D48-4A33-9327-E1854F352BAB}"/>
              </a:ext>
            </a:extLst>
          </p:cNvPr>
          <p:cNvSpPr txBox="1"/>
          <p:nvPr/>
        </p:nvSpPr>
        <p:spPr>
          <a:xfrm>
            <a:off x="467544" y="1052736"/>
            <a:ext cx="83186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b="1" dirty="0"/>
              <a:t>Análisis exploratorios</a:t>
            </a:r>
          </a:p>
          <a:p>
            <a:pPr algn="just"/>
            <a:endParaRPr lang="es-ES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CO" sz="20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1C6C80A6-AA6F-4CE1-809C-BA913BDF33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1556792"/>
            <a:ext cx="8678738" cy="187378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BA079006-876A-411B-9D6A-B1FBD7D005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5920" y="3638460"/>
            <a:ext cx="6012160" cy="3102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9415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8C03E7A8-ED17-4191-974D-BE287B545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8834" y="838945"/>
            <a:ext cx="5650438" cy="5974431"/>
          </a:xfrm>
          <a:prstGeom prst="rect">
            <a:avLst/>
          </a:prstGeom>
        </p:spPr>
      </p:pic>
      <p:pic>
        <p:nvPicPr>
          <p:cNvPr id="38" name="Picture 4"/>
          <p:cNvPicPr>
            <a:picLocks noChangeAspect="1" noChangeArrowheads="1"/>
          </p:cNvPicPr>
          <p:nvPr/>
        </p:nvPicPr>
        <p:blipFill rotWithShape="1">
          <a:blip r:embed="rId4" cstate="print"/>
          <a:srcRect t="79578" r="2518" b="1967"/>
          <a:stretch/>
        </p:blipFill>
        <p:spPr bwMode="auto">
          <a:xfrm flipV="1">
            <a:off x="0" y="-1"/>
            <a:ext cx="9144000" cy="434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1" name="1 Título"/>
          <p:cNvSpPr txBox="1">
            <a:spLocks/>
          </p:cNvSpPr>
          <p:nvPr/>
        </p:nvSpPr>
        <p:spPr>
          <a:xfrm>
            <a:off x="0" y="404663"/>
            <a:ext cx="9144000" cy="990783"/>
          </a:xfrm>
          <a:prstGeom prst="rect">
            <a:avLst/>
          </a:prstGeom>
        </p:spPr>
        <p:txBody>
          <a:bodyPr/>
          <a:lstStyle/>
          <a:p>
            <a:pPr marL="971550" lvl="1" indent="-514350">
              <a:defRPr/>
            </a:pPr>
            <a:r>
              <a:rPr lang="es-PE" sz="24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abic Typesetting" pitchFamily="66" charset="-78"/>
              </a:rPr>
              <a:t>RESULTADOS PRELIMINARES </a:t>
            </a:r>
            <a:r>
              <a:rPr lang="es-PE" sz="2400" b="1" dirty="0" err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abic Typesetting" pitchFamily="66" charset="-78"/>
              </a:rPr>
              <a:t>MESOESCALA</a:t>
            </a:r>
            <a:endParaRPr lang="es-PE" sz="2000" b="1" dirty="0">
              <a:solidFill>
                <a:schemeClr val="accent3"/>
              </a:solidFill>
              <a:latin typeface="+mj-lt"/>
              <a:ea typeface="+mj-ea"/>
              <a:cs typeface="Arabic Typesetting" pitchFamily="66" charset="-78"/>
            </a:endParaRPr>
          </a:p>
          <a:p>
            <a:pPr marL="971550" lvl="1" indent="-514350" algn="just">
              <a:defRPr/>
            </a:pPr>
            <a:endParaRPr lang="es-PE" sz="2000" b="1" dirty="0">
              <a:solidFill>
                <a:schemeClr val="accent3"/>
              </a:solidFill>
              <a:latin typeface="+mj-lt"/>
              <a:ea typeface="+mj-ea"/>
              <a:cs typeface="Arabic Typesetting" pitchFamily="66" charset="-78"/>
            </a:endParaRPr>
          </a:p>
          <a:p>
            <a:pPr marL="971550" lvl="1" indent="-514350" algn="ctr">
              <a:defRPr/>
            </a:pPr>
            <a:endParaRPr lang="es-PE" sz="24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Arabic Typesetting" pitchFamily="66" charset="-78"/>
            </a:endParaRPr>
          </a:p>
          <a:p>
            <a:pPr marL="971550" lvl="1" indent="-514350" algn="ctr">
              <a:defRPr/>
            </a:pPr>
            <a:endParaRPr lang="es-PE" sz="24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Arabic Typesetting" pitchFamily="66" charset="-78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6694E2BD-5D48-4A33-9327-E1854F352BAB}"/>
              </a:ext>
            </a:extLst>
          </p:cNvPr>
          <p:cNvSpPr txBox="1"/>
          <p:nvPr/>
        </p:nvSpPr>
        <p:spPr>
          <a:xfrm>
            <a:off x="467544" y="1052736"/>
            <a:ext cx="83186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b="1" dirty="0"/>
              <a:t>Análisis exploratorios</a:t>
            </a:r>
          </a:p>
          <a:p>
            <a:pPr algn="just"/>
            <a:endParaRPr lang="es-ES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CO" sz="2000" dirty="0"/>
          </a:p>
        </p:txBody>
      </p:sp>
    </p:spTree>
    <p:extLst>
      <p:ext uri="{BB962C8B-B14F-4D97-AF65-F5344CB8AC3E}">
        <p14:creationId xmlns:p14="http://schemas.microsoft.com/office/powerpoint/2010/main" val="17763740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4"/>
          <p:cNvPicPr>
            <a:picLocks noChangeAspect="1" noChangeArrowheads="1"/>
          </p:cNvPicPr>
          <p:nvPr/>
        </p:nvPicPr>
        <p:blipFill rotWithShape="1">
          <a:blip r:embed="rId3" cstate="print"/>
          <a:srcRect t="79578" r="2518" b="1967"/>
          <a:stretch/>
        </p:blipFill>
        <p:spPr bwMode="auto">
          <a:xfrm flipV="1">
            <a:off x="0" y="-1"/>
            <a:ext cx="9144000" cy="434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1" name="1 Título"/>
          <p:cNvSpPr txBox="1">
            <a:spLocks/>
          </p:cNvSpPr>
          <p:nvPr/>
        </p:nvSpPr>
        <p:spPr>
          <a:xfrm>
            <a:off x="0" y="404663"/>
            <a:ext cx="9144000" cy="990783"/>
          </a:xfrm>
          <a:prstGeom prst="rect">
            <a:avLst/>
          </a:prstGeom>
        </p:spPr>
        <p:txBody>
          <a:bodyPr/>
          <a:lstStyle/>
          <a:p>
            <a:pPr marL="971550" lvl="1" indent="-514350">
              <a:defRPr/>
            </a:pPr>
            <a:r>
              <a:rPr lang="es-PE" sz="24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abic Typesetting" pitchFamily="66" charset="-78"/>
              </a:rPr>
              <a:t>RESULTADOS PRELIMINARES </a:t>
            </a:r>
            <a:r>
              <a:rPr lang="es-PE" sz="2400" b="1" dirty="0" err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abic Typesetting" pitchFamily="66" charset="-78"/>
              </a:rPr>
              <a:t>NANOESCALA</a:t>
            </a:r>
            <a:endParaRPr lang="es-PE" sz="24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abic Typesetting" pitchFamily="66" charset="-78"/>
            </a:endParaRPr>
          </a:p>
          <a:p>
            <a:pPr marL="971550" lvl="1" indent="-514350" algn="just">
              <a:defRPr/>
            </a:pPr>
            <a:endParaRPr lang="es-PE" sz="2000" b="1" dirty="0">
              <a:solidFill>
                <a:schemeClr val="accent3"/>
              </a:solidFill>
              <a:latin typeface="+mj-lt"/>
              <a:ea typeface="+mj-ea"/>
              <a:cs typeface="Arabic Typesetting" pitchFamily="66" charset="-78"/>
            </a:endParaRPr>
          </a:p>
          <a:p>
            <a:pPr marL="971550" lvl="1" indent="-514350" algn="just">
              <a:defRPr/>
            </a:pPr>
            <a:endParaRPr lang="es-PE" sz="2000" b="1" dirty="0">
              <a:solidFill>
                <a:schemeClr val="accent3"/>
              </a:solidFill>
              <a:latin typeface="+mj-lt"/>
              <a:ea typeface="+mj-ea"/>
              <a:cs typeface="Arabic Typesetting" pitchFamily="66" charset="-78"/>
            </a:endParaRPr>
          </a:p>
          <a:p>
            <a:pPr marL="971550" lvl="1" indent="-514350" algn="ctr">
              <a:defRPr/>
            </a:pPr>
            <a:endParaRPr lang="es-PE" sz="24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Arabic Typesetting" pitchFamily="66" charset="-78"/>
            </a:endParaRPr>
          </a:p>
          <a:p>
            <a:pPr marL="971550" lvl="1" indent="-514350" algn="ctr">
              <a:defRPr/>
            </a:pPr>
            <a:endParaRPr lang="es-PE" sz="24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Arabic Typesetting" pitchFamily="66" charset="-78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6694E2BD-5D48-4A33-9327-E1854F352BAB}"/>
              </a:ext>
            </a:extLst>
          </p:cNvPr>
          <p:cNvSpPr txBox="1"/>
          <p:nvPr/>
        </p:nvSpPr>
        <p:spPr>
          <a:xfrm>
            <a:off x="467544" y="1052736"/>
            <a:ext cx="83186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b="1" dirty="0"/>
              <a:t>Análisis de Componente Principales</a:t>
            </a:r>
          </a:p>
          <a:p>
            <a:pPr algn="just"/>
            <a:endParaRPr lang="es-ES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CO" sz="20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C7739711-6F2E-4A22-A5A4-24FBD9DB8E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9900" y="2060848"/>
            <a:ext cx="7575836" cy="4242468"/>
          </a:xfrm>
          <a:prstGeom prst="rect">
            <a:avLst/>
          </a:prstGeom>
        </p:spPr>
      </p:pic>
      <p:pic>
        <p:nvPicPr>
          <p:cNvPr id="9" name="Imagen 8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xmlns="" id="{7CC3CFE9-F087-468E-BAAA-82D09F0A097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784" y="571464"/>
            <a:ext cx="1211337" cy="121133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CFA01EBE-B15D-4A83-8A23-A2E92C72B01D}"/>
              </a:ext>
            </a:extLst>
          </p:cNvPr>
          <p:cNvSpPr txBox="1"/>
          <p:nvPr/>
        </p:nvSpPr>
        <p:spPr>
          <a:xfrm>
            <a:off x="1115616" y="6525344"/>
            <a:ext cx="284380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500" b="1" dirty="0"/>
              <a:t>62.83%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BF3A03D4-1558-4EEA-A9ED-56AFE948254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583" b="5206"/>
          <a:stretch/>
        </p:blipFill>
        <p:spPr>
          <a:xfrm>
            <a:off x="6372200" y="451611"/>
            <a:ext cx="1378162" cy="1609237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191A7961-49B7-4603-B389-861AA92200DB}"/>
              </a:ext>
            </a:extLst>
          </p:cNvPr>
          <p:cNvSpPr txBox="1"/>
          <p:nvPr/>
        </p:nvSpPr>
        <p:spPr>
          <a:xfrm>
            <a:off x="7414542" y="6021288"/>
            <a:ext cx="16939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200" b="1" dirty="0" err="1"/>
              <a:t>KMO</a:t>
            </a:r>
            <a:r>
              <a:rPr lang="es-MX" sz="1200" b="1" dirty="0"/>
              <a:t>=0.67</a:t>
            </a:r>
          </a:p>
          <a:p>
            <a:pPr algn="r"/>
            <a:r>
              <a:rPr lang="es-MX" sz="1200" b="1" dirty="0" err="1"/>
              <a:t>Det</a:t>
            </a:r>
            <a:r>
              <a:rPr lang="es-MX" sz="1200" b="1" dirty="0"/>
              <a:t>=0.04853275</a:t>
            </a:r>
          </a:p>
          <a:p>
            <a:pPr algn="r"/>
            <a:r>
              <a:rPr lang="es-MX" sz="1200" b="1" dirty="0"/>
              <a:t>p-valor=</a:t>
            </a:r>
            <a:r>
              <a:rPr lang="es-MX" sz="1200" b="1" dirty="0" err="1"/>
              <a:t>1.607537e</a:t>
            </a:r>
            <a:r>
              <a:rPr lang="es-MX" sz="1200" b="1" dirty="0"/>
              <a:t>-07</a:t>
            </a:r>
          </a:p>
          <a:p>
            <a:pPr algn="r"/>
            <a:r>
              <a:rPr lang="es-MX" sz="1200" b="1" dirty="0"/>
              <a:t>Rechaza Ho</a:t>
            </a:r>
          </a:p>
        </p:txBody>
      </p:sp>
    </p:spTree>
    <p:extLst>
      <p:ext uri="{BB962C8B-B14F-4D97-AF65-F5344CB8AC3E}">
        <p14:creationId xmlns:p14="http://schemas.microsoft.com/office/powerpoint/2010/main" val="35289479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4"/>
          <p:cNvPicPr>
            <a:picLocks noChangeAspect="1" noChangeArrowheads="1"/>
          </p:cNvPicPr>
          <p:nvPr/>
        </p:nvPicPr>
        <p:blipFill rotWithShape="1">
          <a:blip r:embed="rId3" cstate="print"/>
          <a:srcRect t="79578" r="2518" b="1967"/>
          <a:stretch/>
        </p:blipFill>
        <p:spPr bwMode="auto">
          <a:xfrm flipV="1">
            <a:off x="0" y="-1"/>
            <a:ext cx="9144000" cy="434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1" name="1 Título"/>
          <p:cNvSpPr txBox="1">
            <a:spLocks/>
          </p:cNvSpPr>
          <p:nvPr/>
        </p:nvSpPr>
        <p:spPr>
          <a:xfrm>
            <a:off x="0" y="404663"/>
            <a:ext cx="9144000" cy="990783"/>
          </a:xfrm>
          <a:prstGeom prst="rect">
            <a:avLst/>
          </a:prstGeom>
        </p:spPr>
        <p:txBody>
          <a:bodyPr/>
          <a:lstStyle/>
          <a:p>
            <a:pPr marL="971550" lvl="1" indent="-514350">
              <a:defRPr/>
            </a:pPr>
            <a:r>
              <a:rPr lang="es-PE" sz="24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abic Typesetting" pitchFamily="66" charset="-78"/>
              </a:rPr>
              <a:t>RESULTADOS PRELIMINARES </a:t>
            </a:r>
            <a:r>
              <a:rPr lang="es-PE" sz="2400" b="1" dirty="0" err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abic Typesetting" pitchFamily="66" charset="-78"/>
              </a:rPr>
              <a:t>NANOESCALA</a:t>
            </a:r>
            <a:endParaRPr lang="es-PE" sz="24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abic Typesetting" pitchFamily="66" charset="-78"/>
            </a:endParaRPr>
          </a:p>
          <a:p>
            <a:pPr marL="971550" lvl="1" indent="-514350" algn="just">
              <a:defRPr/>
            </a:pPr>
            <a:endParaRPr lang="es-PE" sz="2000" b="1" dirty="0">
              <a:solidFill>
                <a:schemeClr val="accent3"/>
              </a:solidFill>
              <a:latin typeface="+mj-lt"/>
              <a:ea typeface="+mj-ea"/>
              <a:cs typeface="Arabic Typesetting" pitchFamily="66" charset="-78"/>
            </a:endParaRPr>
          </a:p>
          <a:p>
            <a:pPr marL="971550" lvl="1" indent="-514350" algn="just">
              <a:defRPr/>
            </a:pPr>
            <a:endParaRPr lang="es-PE" sz="2000" b="1" dirty="0">
              <a:solidFill>
                <a:schemeClr val="accent3"/>
              </a:solidFill>
              <a:latin typeface="+mj-lt"/>
              <a:ea typeface="+mj-ea"/>
              <a:cs typeface="Arabic Typesetting" pitchFamily="66" charset="-78"/>
            </a:endParaRPr>
          </a:p>
          <a:p>
            <a:pPr marL="971550" lvl="1" indent="-514350" algn="ctr">
              <a:defRPr/>
            </a:pPr>
            <a:endParaRPr lang="es-PE" sz="24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Arabic Typesetting" pitchFamily="66" charset="-78"/>
            </a:endParaRPr>
          </a:p>
          <a:p>
            <a:pPr marL="971550" lvl="1" indent="-514350" algn="ctr">
              <a:defRPr/>
            </a:pPr>
            <a:endParaRPr lang="es-PE" sz="24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Arabic Typesetting" pitchFamily="66" charset="-78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6694E2BD-5D48-4A33-9327-E1854F352BAB}"/>
              </a:ext>
            </a:extLst>
          </p:cNvPr>
          <p:cNvSpPr txBox="1"/>
          <p:nvPr/>
        </p:nvSpPr>
        <p:spPr>
          <a:xfrm>
            <a:off x="467544" y="1052736"/>
            <a:ext cx="83186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b="1" dirty="0"/>
              <a:t>Análisis de Componente Principales</a:t>
            </a:r>
          </a:p>
          <a:p>
            <a:pPr algn="just"/>
            <a:endParaRPr lang="es-ES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CO" sz="2000" dirty="0"/>
          </a:p>
        </p:txBody>
      </p:sp>
      <p:pic>
        <p:nvPicPr>
          <p:cNvPr id="8" name="Imagen 7" descr="Dibujo animado de un personaje animado&#10;&#10;Descripción generada automáticamente con confianza media">
            <a:extLst>
              <a:ext uri="{FF2B5EF4-FFF2-40B4-BE49-F238E27FC236}">
                <a16:creationId xmlns:a16="http://schemas.microsoft.com/office/drawing/2014/main" xmlns="" id="{E1BE16BF-5868-4325-91C4-0E4FD75072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068" y="477634"/>
            <a:ext cx="1223174" cy="122317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5DF42658-AF8D-4E83-AEB4-345A33F386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1560" y="1825658"/>
            <a:ext cx="7417438" cy="4404103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C0629B21-B18D-4280-88ED-C413C3280599}"/>
              </a:ext>
            </a:extLst>
          </p:cNvPr>
          <p:cNvSpPr txBox="1"/>
          <p:nvPr/>
        </p:nvSpPr>
        <p:spPr>
          <a:xfrm>
            <a:off x="1115616" y="6525344"/>
            <a:ext cx="284380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500" b="1" dirty="0"/>
              <a:t>64.41%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66197ABB-EC27-4ACA-AC5A-B852BE482F3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276" t="5923" b="7408"/>
          <a:stretch/>
        </p:blipFill>
        <p:spPr>
          <a:xfrm>
            <a:off x="6372200" y="476671"/>
            <a:ext cx="1226636" cy="1296145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3DD46AA5-E3FA-440A-8C06-B3BF13B09E69}"/>
              </a:ext>
            </a:extLst>
          </p:cNvPr>
          <p:cNvSpPr txBox="1"/>
          <p:nvPr/>
        </p:nvSpPr>
        <p:spPr>
          <a:xfrm>
            <a:off x="7452320" y="6021288"/>
            <a:ext cx="16939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200" b="1" dirty="0" err="1"/>
              <a:t>KMO</a:t>
            </a:r>
            <a:r>
              <a:rPr lang="es-MX" sz="1200" b="1" dirty="0"/>
              <a:t>=0.62</a:t>
            </a:r>
          </a:p>
          <a:p>
            <a:pPr algn="r"/>
            <a:r>
              <a:rPr lang="es-MX" sz="1200" b="1" dirty="0" err="1"/>
              <a:t>Det</a:t>
            </a:r>
            <a:r>
              <a:rPr lang="es-MX" sz="1200" b="1" dirty="0"/>
              <a:t>=0.02700206</a:t>
            </a:r>
          </a:p>
          <a:p>
            <a:pPr algn="r"/>
            <a:r>
              <a:rPr lang="es-MX" sz="1200" b="1" dirty="0"/>
              <a:t>p-valor=</a:t>
            </a:r>
            <a:r>
              <a:rPr lang="es-MX" sz="1200" b="1" dirty="0" err="1"/>
              <a:t>7.584684e</a:t>
            </a:r>
            <a:r>
              <a:rPr lang="es-MX" sz="1200" b="1" dirty="0"/>
              <a:t>-10</a:t>
            </a:r>
          </a:p>
          <a:p>
            <a:pPr algn="r"/>
            <a:r>
              <a:rPr lang="es-MX" sz="1200" b="1" dirty="0"/>
              <a:t>Rechaza Ho</a:t>
            </a:r>
          </a:p>
        </p:txBody>
      </p:sp>
    </p:spTree>
    <p:extLst>
      <p:ext uri="{BB962C8B-B14F-4D97-AF65-F5344CB8AC3E}">
        <p14:creationId xmlns:p14="http://schemas.microsoft.com/office/powerpoint/2010/main" val="12104137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4"/>
          <p:cNvPicPr>
            <a:picLocks noChangeAspect="1" noChangeArrowheads="1"/>
          </p:cNvPicPr>
          <p:nvPr/>
        </p:nvPicPr>
        <p:blipFill rotWithShape="1">
          <a:blip r:embed="rId3" cstate="print"/>
          <a:srcRect t="79578" r="2518" b="1967"/>
          <a:stretch/>
        </p:blipFill>
        <p:spPr bwMode="auto">
          <a:xfrm flipV="1">
            <a:off x="0" y="-1"/>
            <a:ext cx="9144000" cy="434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1" name="1 Título"/>
          <p:cNvSpPr txBox="1">
            <a:spLocks/>
          </p:cNvSpPr>
          <p:nvPr/>
        </p:nvSpPr>
        <p:spPr>
          <a:xfrm>
            <a:off x="0" y="404663"/>
            <a:ext cx="9144000" cy="990783"/>
          </a:xfrm>
          <a:prstGeom prst="rect">
            <a:avLst/>
          </a:prstGeom>
        </p:spPr>
        <p:txBody>
          <a:bodyPr/>
          <a:lstStyle/>
          <a:p>
            <a:pPr marL="971550" lvl="1" indent="-514350">
              <a:defRPr/>
            </a:pPr>
            <a:r>
              <a:rPr lang="es-PE" sz="24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abic Typesetting" pitchFamily="66" charset="-78"/>
              </a:rPr>
              <a:t>RESULTADOS PRELIMINARES </a:t>
            </a:r>
            <a:r>
              <a:rPr lang="es-PE" sz="2400" b="1" dirty="0" err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abic Typesetting" pitchFamily="66" charset="-78"/>
              </a:rPr>
              <a:t>NANOESCALA</a:t>
            </a:r>
            <a:endParaRPr lang="es-PE" sz="24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abic Typesetting" pitchFamily="66" charset="-78"/>
            </a:endParaRPr>
          </a:p>
          <a:p>
            <a:pPr marL="971550" lvl="1" indent="-514350" algn="just">
              <a:defRPr/>
            </a:pPr>
            <a:endParaRPr lang="es-PE" sz="2000" b="1" dirty="0">
              <a:solidFill>
                <a:schemeClr val="accent3"/>
              </a:solidFill>
              <a:latin typeface="+mj-lt"/>
              <a:ea typeface="+mj-ea"/>
              <a:cs typeface="Arabic Typesetting" pitchFamily="66" charset="-78"/>
            </a:endParaRPr>
          </a:p>
          <a:p>
            <a:pPr marL="971550" lvl="1" indent="-514350" algn="just">
              <a:defRPr/>
            </a:pPr>
            <a:endParaRPr lang="es-PE" sz="2000" b="1" dirty="0">
              <a:solidFill>
                <a:schemeClr val="accent3"/>
              </a:solidFill>
              <a:latin typeface="+mj-lt"/>
              <a:ea typeface="+mj-ea"/>
              <a:cs typeface="Arabic Typesetting" pitchFamily="66" charset="-78"/>
            </a:endParaRPr>
          </a:p>
          <a:p>
            <a:pPr marL="971550" lvl="1" indent="-514350" algn="ctr">
              <a:defRPr/>
            </a:pPr>
            <a:endParaRPr lang="es-PE" sz="24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Arabic Typesetting" pitchFamily="66" charset="-78"/>
            </a:endParaRPr>
          </a:p>
          <a:p>
            <a:pPr marL="971550" lvl="1" indent="-514350" algn="ctr">
              <a:defRPr/>
            </a:pPr>
            <a:endParaRPr lang="es-PE" sz="24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Arabic Typesetting" pitchFamily="66" charset="-78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6694E2BD-5D48-4A33-9327-E1854F352BAB}"/>
              </a:ext>
            </a:extLst>
          </p:cNvPr>
          <p:cNvSpPr txBox="1"/>
          <p:nvPr/>
        </p:nvSpPr>
        <p:spPr>
          <a:xfrm>
            <a:off x="467544" y="1052736"/>
            <a:ext cx="83186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b="1" dirty="0"/>
              <a:t>Análisis de Componente Principales</a:t>
            </a:r>
          </a:p>
          <a:p>
            <a:pPr algn="just"/>
            <a:endParaRPr lang="es-ES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CO" sz="2000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EF70B0F1-2CFE-4791-BCE4-3C5061A118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6385" y="1844824"/>
            <a:ext cx="8068023" cy="4518093"/>
          </a:xfrm>
          <a:prstGeom prst="rect">
            <a:avLst/>
          </a:prstGeom>
        </p:spPr>
      </p:pic>
      <p:pic>
        <p:nvPicPr>
          <p:cNvPr id="10" name="Imagen 9" descr="Dibujo animado de un personaje animado&#10;&#10;Descripción generada automáticamente con confianza media">
            <a:extLst>
              <a:ext uri="{FF2B5EF4-FFF2-40B4-BE49-F238E27FC236}">
                <a16:creationId xmlns:a16="http://schemas.microsoft.com/office/drawing/2014/main" xmlns="" id="{D9949908-601F-46B8-B540-71AD1F5B736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696" y="494000"/>
            <a:ext cx="990784" cy="990784"/>
          </a:xfrm>
          <a:prstGeom prst="rect">
            <a:avLst/>
          </a:prstGeom>
        </p:spPr>
      </p:pic>
      <p:pic>
        <p:nvPicPr>
          <p:cNvPr id="11" name="Imagen 10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xmlns="" id="{7D6A6B03-94DA-48B3-A634-5699C8E5EE1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46" y="494000"/>
            <a:ext cx="990784" cy="990784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6C3312F6-E902-4C5A-8365-B460FC70BBBA}"/>
              </a:ext>
            </a:extLst>
          </p:cNvPr>
          <p:cNvSpPr txBox="1"/>
          <p:nvPr/>
        </p:nvSpPr>
        <p:spPr>
          <a:xfrm>
            <a:off x="1115616" y="6525344"/>
            <a:ext cx="284380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500" b="1" dirty="0"/>
              <a:t>60.9%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8F73A4EE-F701-47CF-9333-A8296CD7FD27}"/>
              </a:ext>
            </a:extLst>
          </p:cNvPr>
          <p:cNvSpPr txBox="1"/>
          <p:nvPr/>
        </p:nvSpPr>
        <p:spPr>
          <a:xfrm>
            <a:off x="7236296" y="6021288"/>
            <a:ext cx="19077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200" b="1" dirty="0" err="1"/>
              <a:t>KMO</a:t>
            </a:r>
            <a:r>
              <a:rPr lang="es-MX" sz="1200" b="1" dirty="0"/>
              <a:t>=0.66</a:t>
            </a:r>
          </a:p>
          <a:p>
            <a:pPr algn="r"/>
            <a:r>
              <a:rPr lang="es-MX" sz="1200" b="1" dirty="0" err="1"/>
              <a:t>Det</a:t>
            </a:r>
            <a:r>
              <a:rPr lang="es-MX" sz="1200" b="1" dirty="0"/>
              <a:t>=0.08481942</a:t>
            </a:r>
          </a:p>
          <a:p>
            <a:pPr algn="r"/>
            <a:r>
              <a:rPr lang="es-MX" sz="1200" b="1" dirty="0"/>
              <a:t>p-valor=</a:t>
            </a:r>
            <a:r>
              <a:rPr lang="es-MX" sz="1200" b="1" dirty="0" err="1"/>
              <a:t>2.508103e</a:t>
            </a:r>
            <a:r>
              <a:rPr lang="es-MX" sz="1200" b="1" dirty="0"/>
              <a:t>-17</a:t>
            </a:r>
          </a:p>
          <a:p>
            <a:pPr algn="r"/>
            <a:r>
              <a:rPr lang="es-MX" sz="1200" b="1" dirty="0"/>
              <a:t>Rechaza Ho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35823EC1-3834-495B-8258-1BB3DC35B2A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9298" r="16831"/>
          <a:stretch/>
        </p:blipFill>
        <p:spPr>
          <a:xfrm>
            <a:off x="5859096" y="440931"/>
            <a:ext cx="1233184" cy="135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0300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4"/>
          <p:cNvPicPr>
            <a:picLocks noChangeAspect="1" noChangeArrowheads="1"/>
          </p:cNvPicPr>
          <p:nvPr/>
        </p:nvPicPr>
        <p:blipFill rotWithShape="1">
          <a:blip r:embed="rId3" cstate="print"/>
          <a:srcRect t="79578" r="2518" b="1967"/>
          <a:stretch/>
        </p:blipFill>
        <p:spPr bwMode="auto">
          <a:xfrm flipV="1">
            <a:off x="0" y="-1"/>
            <a:ext cx="9144000" cy="434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1" name="1 Título"/>
          <p:cNvSpPr txBox="1">
            <a:spLocks/>
          </p:cNvSpPr>
          <p:nvPr/>
        </p:nvSpPr>
        <p:spPr>
          <a:xfrm>
            <a:off x="0" y="404663"/>
            <a:ext cx="9144000" cy="990783"/>
          </a:xfrm>
          <a:prstGeom prst="rect">
            <a:avLst/>
          </a:prstGeom>
        </p:spPr>
        <p:txBody>
          <a:bodyPr/>
          <a:lstStyle/>
          <a:p>
            <a:pPr marL="971550" lvl="1" indent="-514350">
              <a:defRPr/>
            </a:pPr>
            <a:r>
              <a:rPr lang="es-PE" sz="24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abic Typesetting" pitchFamily="66" charset="-78"/>
              </a:rPr>
              <a:t>RESULTADOS PRELIMINARES </a:t>
            </a:r>
            <a:r>
              <a:rPr lang="es-PE" sz="2400" b="1" dirty="0" err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abic Typesetting" pitchFamily="66" charset="-78"/>
              </a:rPr>
              <a:t>MESOESCALA</a:t>
            </a:r>
            <a:endParaRPr lang="es-PE" sz="24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abic Typesetting" pitchFamily="66" charset="-78"/>
            </a:endParaRPr>
          </a:p>
          <a:p>
            <a:pPr marL="971550" lvl="1" indent="-514350" algn="just">
              <a:defRPr/>
            </a:pPr>
            <a:endParaRPr lang="es-PE" sz="2000" b="1" dirty="0">
              <a:solidFill>
                <a:schemeClr val="accent3"/>
              </a:solidFill>
              <a:latin typeface="+mj-lt"/>
              <a:ea typeface="+mj-ea"/>
              <a:cs typeface="Arabic Typesetting" pitchFamily="66" charset="-78"/>
            </a:endParaRPr>
          </a:p>
          <a:p>
            <a:pPr marL="971550" lvl="1" indent="-514350" algn="just">
              <a:defRPr/>
            </a:pPr>
            <a:endParaRPr lang="es-PE" sz="2000" b="1" dirty="0">
              <a:solidFill>
                <a:schemeClr val="accent3"/>
              </a:solidFill>
              <a:latin typeface="+mj-lt"/>
              <a:ea typeface="+mj-ea"/>
              <a:cs typeface="Arabic Typesetting" pitchFamily="66" charset="-78"/>
            </a:endParaRPr>
          </a:p>
          <a:p>
            <a:pPr marL="971550" lvl="1" indent="-514350" algn="ctr">
              <a:defRPr/>
            </a:pPr>
            <a:endParaRPr lang="es-PE" sz="24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Arabic Typesetting" pitchFamily="66" charset="-78"/>
            </a:endParaRPr>
          </a:p>
          <a:p>
            <a:pPr marL="971550" lvl="1" indent="-514350" algn="ctr">
              <a:defRPr/>
            </a:pPr>
            <a:endParaRPr lang="es-PE" sz="24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Arabic Typesetting" pitchFamily="66" charset="-78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6694E2BD-5D48-4A33-9327-E1854F352BAB}"/>
              </a:ext>
            </a:extLst>
          </p:cNvPr>
          <p:cNvSpPr txBox="1"/>
          <p:nvPr/>
        </p:nvSpPr>
        <p:spPr>
          <a:xfrm>
            <a:off x="467544" y="1052736"/>
            <a:ext cx="83186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b="1" dirty="0"/>
              <a:t>Análisis de Componente Principales</a:t>
            </a:r>
          </a:p>
          <a:p>
            <a:pPr algn="just"/>
            <a:endParaRPr lang="es-ES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CO" sz="2000" dirty="0"/>
          </a:p>
        </p:txBody>
      </p:sp>
      <p:pic>
        <p:nvPicPr>
          <p:cNvPr id="9" name="Imagen 8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xmlns="" id="{7CC3CFE9-F087-468E-BAAA-82D09F0A09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784" y="571464"/>
            <a:ext cx="1211337" cy="121133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CFA01EBE-B15D-4A83-8A23-A2E92C72B01D}"/>
              </a:ext>
            </a:extLst>
          </p:cNvPr>
          <p:cNvSpPr txBox="1"/>
          <p:nvPr/>
        </p:nvSpPr>
        <p:spPr>
          <a:xfrm>
            <a:off x="1115616" y="6525344"/>
            <a:ext cx="284380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500" b="1" dirty="0"/>
              <a:t>71%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48FA46EC-8EBC-4AA3-BC64-ABDA1E2E2A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3312" y="2073543"/>
            <a:ext cx="7619048" cy="4523809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85B8CE55-5E9C-420D-B46A-E6D412751AFD}"/>
              </a:ext>
            </a:extLst>
          </p:cNvPr>
          <p:cNvSpPr txBox="1"/>
          <p:nvPr/>
        </p:nvSpPr>
        <p:spPr>
          <a:xfrm>
            <a:off x="7380312" y="6054387"/>
            <a:ext cx="1763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200" b="1" dirty="0" err="1"/>
              <a:t>KMO</a:t>
            </a:r>
            <a:r>
              <a:rPr lang="es-MX" sz="1200" b="1" dirty="0"/>
              <a:t>=0.7</a:t>
            </a:r>
          </a:p>
          <a:p>
            <a:pPr algn="r"/>
            <a:r>
              <a:rPr lang="es-MX" sz="1200" b="1" dirty="0" err="1"/>
              <a:t>Det</a:t>
            </a:r>
            <a:r>
              <a:rPr lang="es-MX" sz="1200" b="1" dirty="0"/>
              <a:t>= 0.002171861</a:t>
            </a:r>
          </a:p>
          <a:p>
            <a:pPr algn="r"/>
            <a:r>
              <a:rPr lang="es-MX" sz="1200" b="1" dirty="0"/>
              <a:t>p-valor=</a:t>
            </a:r>
            <a:r>
              <a:rPr lang="es-MX" sz="1200" b="1" dirty="0" err="1"/>
              <a:t>1.243451e</a:t>
            </a:r>
            <a:r>
              <a:rPr lang="es-MX" sz="1200" b="1" dirty="0"/>
              <a:t>-285</a:t>
            </a:r>
          </a:p>
          <a:p>
            <a:pPr algn="r"/>
            <a:r>
              <a:rPr lang="es-MX" sz="1200" b="1" dirty="0"/>
              <a:t>Rechaza Ho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7066FAA4-17BD-4E68-8B16-DEF87FE49FD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849" b="5717"/>
          <a:stretch/>
        </p:blipFill>
        <p:spPr>
          <a:xfrm>
            <a:off x="6267761" y="434281"/>
            <a:ext cx="1453592" cy="164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0101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7352687B-8CE1-47AF-A25D-44E19EDF3C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2204864"/>
            <a:ext cx="7619048" cy="4523809"/>
          </a:xfrm>
          <a:prstGeom prst="rect">
            <a:avLst/>
          </a:prstGeom>
        </p:spPr>
      </p:pic>
      <p:pic>
        <p:nvPicPr>
          <p:cNvPr id="38" name="Picture 4"/>
          <p:cNvPicPr>
            <a:picLocks noChangeAspect="1" noChangeArrowheads="1"/>
          </p:cNvPicPr>
          <p:nvPr/>
        </p:nvPicPr>
        <p:blipFill rotWithShape="1">
          <a:blip r:embed="rId4" cstate="print"/>
          <a:srcRect t="79578" r="2518" b="1967"/>
          <a:stretch/>
        </p:blipFill>
        <p:spPr bwMode="auto">
          <a:xfrm flipV="1">
            <a:off x="0" y="-1"/>
            <a:ext cx="9144000" cy="434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1" name="1 Título"/>
          <p:cNvSpPr txBox="1">
            <a:spLocks/>
          </p:cNvSpPr>
          <p:nvPr/>
        </p:nvSpPr>
        <p:spPr>
          <a:xfrm>
            <a:off x="0" y="404663"/>
            <a:ext cx="9144000" cy="990783"/>
          </a:xfrm>
          <a:prstGeom prst="rect">
            <a:avLst/>
          </a:prstGeom>
        </p:spPr>
        <p:txBody>
          <a:bodyPr/>
          <a:lstStyle/>
          <a:p>
            <a:pPr marL="971550" lvl="1" indent="-514350">
              <a:defRPr/>
            </a:pPr>
            <a:r>
              <a:rPr lang="es-PE" sz="24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abic Typesetting" pitchFamily="66" charset="-78"/>
              </a:rPr>
              <a:t>RESULTADOS PRELIMINARES </a:t>
            </a:r>
            <a:r>
              <a:rPr lang="es-PE" sz="2400" b="1" dirty="0" err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abic Typesetting" pitchFamily="66" charset="-78"/>
              </a:rPr>
              <a:t>MESOESCALA</a:t>
            </a:r>
            <a:endParaRPr lang="es-PE" sz="24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abic Typesetting" pitchFamily="66" charset="-78"/>
            </a:endParaRPr>
          </a:p>
          <a:p>
            <a:pPr marL="971550" lvl="1" indent="-514350">
              <a:defRPr/>
            </a:pPr>
            <a:endParaRPr lang="es-PE" sz="24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abic Typesetting" pitchFamily="66" charset="-78"/>
            </a:endParaRPr>
          </a:p>
          <a:p>
            <a:pPr marL="971550" lvl="1" indent="-514350" algn="just">
              <a:defRPr/>
            </a:pPr>
            <a:endParaRPr lang="es-PE" sz="2000" b="1" dirty="0">
              <a:solidFill>
                <a:schemeClr val="accent3"/>
              </a:solidFill>
              <a:latin typeface="+mj-lt"/>
              <a:ea typeface="+mj-ea"/>
              <a:cs typeface="Arabic Typesetting" pitchFamily="66" charset="-78"/>
            </a:endParaRPr>
          </a:p>
          <a:p>
            <a:pPr marL="971550" lvl="1" indent="-514350" algn="just">
              <a:defRPr/>
            </a:pPr>
            <a:endParaRPr lang="es-PE" sz="2000" b="1" dirty="0">
              <a:solidFill>
                <a:schemeClr val="accent3"/>
              </a:solidFill>
              <a:latin typeface="+mj-lt"/>
              <a:ea typeface="+mj-ea"/>
              <a:cs typeface="Arabic Typesetting" pitchFamily="66" charset="-78"/>
            </a:endParaRPr>
          </a:p>
          <a:p>
            <a:pPr marL="971550" lvl="1" indent="-514350" algn="ctr">
              <a:defRPr/>
            </a:pPr>
            <a:endParaRPr lang="es-PE" sz="24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Arabic Typesetting" pitchFamily="66" charset="-78"/>
            </a:endParaRPr>
          </a:p>
          <a:p>
            <a:pPr marL="971550" lvl="1" indent="-514350" algn="ctr">
              <a:defRPr/>
            </a:pPr>
            <a:endParaRPr lang="es-PE" sz="24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Arabic Typesetting" pitchFamily="66" charset="-78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6694E2BD-5D48-4A33-9327-E1854F352BAB}"/>
              </a:ext>
            </a:extLst>
          </p:cNvPr>
          <p:cNvSpPr txBox="1"/>
          <p:nvPr/>
        </p:nvSpPr>
        <p:spPr>
          <a:xfrm>
            <a:off x="467544" y="1052736"/>
            <a:ext cx="83186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b="1" dirty="0"/>
              <a:t>Análisis de Componente Principales</a:t>
            </a:r>
          </a:p>
          <a:p>
            <a:pPr algn="just"/>
            <a:endParaRPr lang="es-ES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CO" sz="2000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85B8CE55-5E9C-420D-B46A-E6D412751AFD}"/>
              </a:ext>
            </a:extLst>
          </p:cNvPr>
          <p:cNvSpPr txBox="1"/>
          <p:nvPr/>
        </p:nvSpPr>
        <p:spPr>
          <a:xfrm>
            <a:off x="7380312" y="6054387"/>
            <a:ext cx="1763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200" b="1" dirty="0" err="1"/>
              <a:t>KMO</a:t>
            </a:r>
            <a:r>
              <a:rPr lang="es-MX" sz="1200" b="1" dirty="0"/>
              <a:t>=0.67</a:t>
            </a:r>
          </a:p>
          <a:p>
            <a:pPr algn="r"/>
            <a:r>
              <a:rPr lang="es-MX" sz="1200" b="1" dirty="0" err="1"/>
              <a:t>Det</a:t>
            </a:r>
            <a:r>
              <a:rPr lang="es-MX" sz="1200" b="1" dirty="0"/>
              <a:t>=0.004877589</a:t>
            </a:r>
          </a:p>
          <a:p>
            <a:pPr algn="r"/>
            <a:r>
              <a:rPr lang="es-MX" sz="1200" b="1" dirty="0"/>
              <a:t>p-valor=</a:t>
            </a:r>
            <a:r>
              <a:rPr lang="es-MX" sz="1200" b="1" dirty="0" err="1"/>
              <a:t>3.129789e</a:t>
            </a:r>
            <a:r>
              <a:rPr lang="es-MX" sz="1200" b="1" dirty="0"/>
              <a:t>-245</a:t>
            </a:r>
          </a:p>
          <a:p>
            <a:pPr algn="r"/>
            <a:r>
              <a:rPr lang="es-MX" sz="1200" b="1" dirty="0"/>
              <a:t>Rechaza Ho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CFA01EBE-B15D-4A83-8A23-A2E92C72B01D}"/>
              </a:ext>
            </a:extLst>
          </p:cNvPr>
          <p:cNvSpPr txBox="1"/>
          <p:nvPr/>
        </p:nvSpPr>
        <p:spPr>
          <a:xfrm>
            <a:off x="1115616" y="6525344"/>
            <a:ext cx="284380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500" b="1" dirty="0"/>
              <a:t>63.2%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C12F29C3-62A0-46E0-87D7-0D48770CEF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9380" y="443870"/>
            <a:ext cx="1763688" cy="1864817"/>
          </a:xfrm>
          <a:prstGeom prst="rect">
            <a:avLst/>
          </a:prstGeom>
        </p:spPr>
      </p:pic>
      <p:pic>
        <p:nvPicPr>
          <p:cNvPr id="13" name="Imagen 12" descr="Dibujo animado de un personaje animado&#10;&#10;Descripción generada automáticamente con confianza media">
            <a:extLst>
              <a:ext uri="{FF2B5EF4-FFF2-40B4-BE49-F238E27FC236}">
                <a16:creationId xmlns:a16="http://schemas.microsoft.com/office/drawing/2014/main" xmlns="" id="{37E98A7C-42F4-4776-ACE9-1FA04A8E859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068" y="477634"/>
            <a:ext cx="1223174" cy="1223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2040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60BBED81-758E-44E8-A8C7-8A94D977D8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9336" y="1995188"/>
            <a:ext cx="7619048" cy="4523809"/>
          </a:xfrm>
          <a:prstGeom prst="rect">
            <a:avLst/>
          </a:prstGeom>
        </p:spPr>
      </p:pic>
      <p:pic>
        <p:nvPicPr>
          <p:cNvPr id="38" name="Picture 4"/>
          <p:cNvPicPr>
            <a:picLocks noChangeAspect="1" noChangeArrowheads="1"/>
          </p:cNvPicPr>
          <p:nvPr/>
        </p:nvPicPr>
        <p:blipFill rotWithShape="1">
          <a:blip r:embed="rId5" cstate="print"/>
          <a:srcRect t="79578" r="2518" b="1967"/>
          <a:stretch/>
        </p:blipFill>
        <p:spPr bwMode="auto">
          <a:xfrm flipV="1">
            <a:off x="0" y="-1"/>
            <a:ext cx="9144000" cy="434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1" name="1 Título"/>
          <p:cNvSpPr txBox="1">
            <a:spLocks/>
          </p:cNvSpPr>
          <p:nvPr/>
        </p:nvSpPr>
        <p:spPr>
          <a:xfrm>
            <a:off x="0" y="404663"/>
            <a:ext cx="9144000" cy="990783"/>
          </a:xfrm>
          <a:prstGeom prst="rect">
            <a:avLst/>
          </a:prstGeom>
        </p:spPr>
        <p:txBody>
          <a:bodyPr/>
          <a:lstStyle/>
          <a:p>
            <a:pPr marL="971550" lvl="1" indent="-514350">
              <a:defRPr/>
            </a:pPr>
            <a:r>
              <a:rPr lang="es-PE" sz="24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abic Typesetting" pitchFamily="66" charset="-78"/>
              </a:rPr>
              <a:t>RESULTADOS PRELIMINARES </a:t>
            </a:r>
            <a:r>
              <a:rPr lang="es-PE" sz="2400" b="1" dirty="0" err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abic Typesetting" pitchFamily="66" charset="-78"/>
              </a:rPr>
              <a:t>MESOESCALA</a:t>
            </a:r>
            <a:endParaRPr lang="es-PE" sz="24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abic Typesetting" pitchFamily="66" charset="-78"/>
            </a:endParaRPr>
          </a:p>
          <a:p>
            <a:pPr marL="971550" lvl="1" indent="-514350" algn="just">
              <a:defRPr/>
            </a:pPr>
            <a:endParaRPr lang="es-PE" sz="2000" b="1" dirty="0">
              <a:solidFill>
                <a:schemeClr val="accent3"/>
              </a:solidFill>
              <a:latin typeface="+mj-lt"/>
              <a:ea typeface="+mj-ea"/>
              <a:cs typeface="Arabic Typesetting" pitchFamily="66" charset="-78"/>
            </a:endParaRPr>
          </a:p>
          <a:p>
            <a:pPr marL="971550" lvl="1" indent="-514350" algn="just">
              <a:defRPr/>
            </a:pPr>
            <a:endParaRPr lang="es-PE" sz="2000" b="1" dirty="0">
              <a:solidFill>
                <a:schemeClr val="accent3"/>
              </a:solidFill>
              <a:latin typeface="+mj-lt"/>
              <a:ea typeface="+mj-ea"/>
              <a:cs typeface="Arabic Typesetting" pitchFamily="66" charset="-78"/>
            </a:endParaRPr>
          </a:p>
          <a:p>
            <a:pPr marL="971550" lvl="1" indent="-514350" algn="ctr">
              <a:defRPr/>
            </a:pPr>
            <a:endParaRPr lang="es-PE" sz="24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Arabic Typesetting" pitchFamily="66" charset="-78"/>
            </a:endParaRPr>
          </a:p>
          <a:p>
            <a:pPr marL="971550" lvl="1" indent="-514350" algn="ctr">
              <a:defRPr/>
            </a:pPr>
            <a:endParaRPr lang="es-PE" sz="24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Arabic Typesetting" pitchFamily="66" charset="-78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6694E2BD-5D48-4A33-9327-E1854F352BAB}"/>
              </a:ext>
            </a:extLst>
          </p:cNvPr>
          <p:cNvSpPr txBox="1"/>
          <p:nvPr/>
        </p:nvSpPr>
        <p:spPr>
          <a:xfrm>
            <a:off x="467544" y="1052736"/>
            <a:ext cx="83186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b="1" dirty="0"/>
              <a:t>Análisis de Componente Principales</a:t>
            </a:r>
          </a:p>
          <a:p>
            <a:pPr algn="just"/>
            <a:endParaRPr lang="es-ES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CO" sz="2000" dirty="0"/>
          </a:p>
        </p:txBody>
      </p:sp>
      <p:pic>
        <p:nvPicPr>
          <p:cNvPr id="10" name="Imagen 9" descr="Dibujo animado de un personaje animado&#10;&#10;Descripción generada automáticamente con confianza media">
            <a:extLst>
              <a:ext uri="{FF2B5EF4-FFF2-40B4-BE49-F238E27FC236}">
                <a16:creationId xmlns:a16="http://schemas.microsoft.com/office/drawing/2014/main" xmlns="" id="{D9949908-601F-46B8-B540-71AD1F5B736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696" y="494000"/>
            <a:ext cx="990784" cy="990784"/>
          </a:xfrm>
          <a:prstGeom prst="rect">
            <a:avLst/>
          </a:prstGeom>
        </p:spPr>
      </p:pic>
      <p:pic>
        <p:nvPicPr>
          <p:cNvPr id="11" name="Imagen 10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xmlns="" id="{7D6A6B03-94DA-48B3-A634-5699C8E5EE1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46" y="494000"/>
            <a:ext cx="990784" cy="990784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6C3312F6-E902-4C5A-8365-B460FC70BBBA}"/>
              </a:ext>
            </a:extLst>
          </p:cNvPr>
          <p:cNvSpPr txBox="1"/>
          <p:nvPr/>
        </p:nvSpPr>
        <p:spPr>
          <a:xfrm>
            <a:off x="1115616" y="6525344"/>
            <a:ext cx="284380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500" b="1" dirty="0"/>
              <a:t>61.13%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8F73A4EE-F701-47CF-9333-A8296CD7FD27}"/>
              </a:ext>
            </a:extLst>
          </p:cNvPr>
          <p:cNvSpPr txBox="1"/>
          <p:nvPr/>
        </p:nvSpPr>
        <p:spPr>
          <a:xfrm>
            <a:off x="7236296" y="6021288"/>
            <a:ext cx="19077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200" b="1" dirty="0" err="1"/>
              <a:t>KMO</a:t>
            </a:r>
            <a:r>
              <a:rPr lang="es-MX" sz="1200" b="1" dirty="0"/>
              <a:t>=0.68</a:t>
            </a:r>
          </a:p>
          <a:p>
            <a:pPr algn="r"/>
            <a:r>
              <a:rPr lang="es-MX" sz="1200" b="1" dirty="0" err="1"/>
              <a:t>Det</a:t>
            </a:r>
            <a:r>
              <a:rPr lang="es-MX" sz="1200" b="1" dirty="0"/>
              <a:t>=0.01671516</a:t>
            </a:r>
          </a:p>
          <a:p>
            <a:pPr algn="r"/>
            <a:r>
              <a:rPr lang="es-MX" sz="1200" b="1" dirty="0"/>
              <a:t>P-valor=0</a:t>
            </a:r>
          </a:p>
          <a:p>
            <a:pPr algn="r"/>
            <a:r>
              <a:rPr lang="es-MX" sz="1200" b="1" dirty="0"/>
              <a:t>Rechaza Ho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FDC16AA5-DC1F-48BB-930F-E7955171F0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40047" y="464920"/>
            <a:ext cx="1408499" cy="1489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1808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4"/>
          <p:cNvPicPr>
            <a:picLocks noChangeAspect="1" noChangeArrowheads="1"/>
          </p:cNvPicPr>
          <p:nvPr/>
        </p:nvPicPr>
        <p:blipFill rotWithShape="1">
          <a:blip r:embed="rId3" cstate="print"/>
          <a:srcRect t="79578" r="2518" b="1967"/>
          <a:stretch/>
        </p:blipFill>
        <p:spPr bwMode="auto">
          <a:xfrm flipV="1">
            <a:off x="0" y="-1"/>
            <a:ext cx="9144000" cy="434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1" name="1 Título"/>
          <p:cNvSpPr txBox="1">
            <a:spLocks/>
          </p:cNvSpPr>
          <p:nvPr/>
        </p:nvSpPr>
        <p:spPr>
          <a:xfrm>
            <a:off x="0" y="404663"/>
            <a:ext cx="9144000" cy="990783"/>
          </a:xfrm>
          <a:prstGeom prst="rect">
            <a:avLst/>
          </a:prstGeom>
        </p:spPr>
        <p:txBody>
          <a:bodyPr/>
          <a:lstStyle/>
          <a:p>
            <a:pPr marL="971550" lvl="1" indent="-514350">
              <a:defRPr/>
            </a:pPr>
            <a:r>
              <a:rPr lang="es-PE" sz="24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abic Typesetting" pitchFamily="66" charset="-78"/>
              </a:rPr>
              <a:t>RESULTADOS PRELIMINARES </a:t>
            </a:r>
            <a:r>
              <a:rPr lang="es-PE" sz="2400" b="1" dirty="0" err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abic Typesetting" pitchFamily="66" charset="-78"/>
              </a:rPr>
              <a:t>NANOESCALA</a:t>
            </a:r>
            <a:endParaRPr lang="es-PE" sz="24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abic Typesetting" pitchFamily="66" charset="-78"/>
            </a:endParaRPr>
          </a:p>
          <a:p>
            <a:pPr marL="971550" lvl="1" indent="-514350" algn="just">
              <a:defRPr/>
            </a:pPr>
            <a:endParaRPr lang="es-PE" sz="2000" b="1" dirty="0">
              <a:solidFill>
                <a:schemeClr val="accent3"/>
              </a:solidFill>
              <a:latin typeface="+mj-lt"/>
              <a:ea typeface="+mj-ea"/>
              <a:cs typeface="Arabic Typesetting" pitchFamily="66" charset="-78"/>
            </a:endParaRPr>
          </a:p>
          <a:p>
            <a:pPr marL="971550" lvl="1" indent="-514350" algn="just">
              <a:defRPr/>
            </a:pPr>
            <a:endParaRPr lang="es-PE" sz="2000" b="1" dirty="0">
              <a:solidFill>
                <a:schemeClr val="accent3"/>
              </a:solidFill>
              <a:latin typeface="+mj-lt"/>
              <a:ea typeface="+mj-ea"/>
              <a:cs typeface="Arabic Typesetting" pitchFamily="66" charset="-78"/>
            </a:endParaRPr>
          </a:p>
          <a:p>
            <a:pPr marL="971550" lvl="1" indent="-514350" algn="ctr">
              <a:defRPr/>
            </a:pPr>
            <a:endParaRPr lang="es-PE" sz="24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Arabic Typesetting" pitchFamily="66" charset="-78"/>
            </a:endParaRPr>
          </a:p>
          <a:p>
            <a:pPr marL="971550" lvl="1" indent="-514350" algn="ctr">
              <a:defRPr/>
            </a:pPr>
            <a:endParaRPr lang="es-PE" sz="24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Arabic Typesetting" pitchFamily="66" charset="-78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6694E2BD-5D48-4A33-9327-E1854F352BAB}"/>
              </a:ext>
            </a:extLst>
          </p:cNvPr>
          <p:cNvSpPr txBox="1"/>
          <p:nvPr/>
        </p:nvSpPr>
        <p:spPr>
          <a:xfrm>
            <a:off x="467544" y="1052736"/>
            <a:ext cx="83186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b="1" dirty="0"/>
              <a:t>Análisis de Correlación Canónica</a:t>
            </a:r>
          </a:p>
          <a:p>
            <a:pPr algn="just"/>
            <a:endParaRPr lang="es-ES" sz="2000" b="1" dirty="0"/>
          </a:p>
          <a:p>
            <a:pPr algn="just"/>
            <a:endParaRPr lang="es-ES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CO" sz="2000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8D7D1DB6-BDB2-426E-AB85-573ACF9BE8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9752" y="3192814"/>
            <a:ext cx="6754952" cy="3782773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7674480E-02C4-48CE-9364-8FF1B3937E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1484784"/>
            <a:ext cx="2304256" cy="2367676"/>
          </a:xfrm>
          <a:prstGeom prst="rect">
            <a:avLst/>
          </a:prstGeom>
        </p:spPr>
      </p:pic>
      <p:pic>
        <p:nvPicPr>
          <p:cNvPr id="16" name="Imagen 15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xmlns="" id="{EDEA86BD-D233-4165-AC1D-A82399040A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784" y="571464"/>
            <a:ext cx="1211337" cy="121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4270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4"/>
          <p:cNvPicPr>
            <a:picLocks noChangeAspect="1" noChangeArrowheads="1"/>
          </p:cNvPicPr>
          <p:nvPr/>
        </p:nvPicPr>
        <p:blipFill rotWithShape="1">
          <a:blip r:embed="rId3" cstate="print"/>
          <a:srcRect t="79578" r="2518" b="1967"/>
          <a:stretch/>
        </p:blipFill>
        <p:spPr bwMode="auto">
          <a:xfrm flipV="1">
            <a:off x="0" y="-1"/>
            <a:ext cx="9144000" cy="434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1" name="1 Título"/>
          <p:cNvSpPr txBox="1">
            <a:spLocks/>
          </p:cNvSpPr>
          <p:nvPr/>
        </p:nvSpPr>
        <p:spPr>
          <a:xfrm>
            <a:off x="0" y="404663"/>
            <a:ext cx="9144000" cy="990783"/>
          </a:xfrm>
          <a:prstGeom prst="rect">
            <a:avLst/>
          </a:prstGeom>
        </p:spPr>
        <p:txBody>
          <a:bodyPr/>
          <a:lstStyle/>
          <a:p>
            <a:pPr marL="971550" lvl="1" indent="-514350">
              <a:defRPr/>
            </a:pPr>
            <a:r>
              <a:rPr lang="es-PE" sz="24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abic Typesetting" pitchFamily="66" charset="-78"/>
              </a:rPr>
              <a:t>RESULTADOS PRELIMINARES </a:t>
            </a:r>
            <a:r>
              <a:rPr lang="es-PE" sz="2400" b="1" dirty="0" err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abic Typesetting" pitchFamily="66" charset="-78"/>
              </a:rPr>
              <a:t>NANOESCALA</a:t>
            </a:r>
            <a:endParaRPr lang="es-PE" sz="24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abic Typesetting" pitchFamily="66" charset="-78"/>
            </a:endParaRPr>
          </a:p>
          <a:p>
            <a:pPr marL="971550" lvl="1" indent="-514350">
              <a:defRPr/>
            </a:pPr>
            <a:endParaRPr lang="es-PE" sz="24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abic Typesetting" pitchFamily="66" charset="-78"/>
            </a:endParaRPr>
          </a:p>
          <a:p>
            <a:pPr marL="971550" lvl="1" indent="-514350" algn="just">
              <a:defRPr/>
            </a:pPr>
            <a:endParaRPr lang="es-PE" sz="2000" b="1" dirty="0">
              <a:solidFill>
                <a:schemeClr val="accent3"/>
              </a:solidFill>
              <a:latin typeface="+mj-lt"/>
              <a:ea typeface="+mj-ea"/>
              <a:cs typeface="Arabic Typesetting" pitchFamily="66" charset="-78"/>
            </a:endParaRPr>
          </a:p>
          <a:p>
            <a:pPr marL="971550" lvl="1" indent="-514350" algn="just">
              <a:defRPr/>
            </a:pPr>
            <a:endParaRPr lang="es-PE" sz="2000" b="1" dirty="0">
              <a:solidFill>
                <a:schemeClr val="accent3"/>
              </a:solidFill>
              <a:latin typeface="+mj-lt"/>
              <a:ea typeface="+mj-ea"/>
              <a:cs typeface="Arabic Typesetting" pitchFamily="66" charset="-78"/>
            </a:endParaRPr>
          </a:p>
          <a:p>
            <a:pPr marL="971550" lvl="1" indent="-514350" algn="ctr">
              <a:defRPr/>
            </a:pPr>
            <a:endParaRPr lang="es-PE" sz="24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Arabic Typesetting" pitchFamily="66" charset="-78"/>
            </a:endParaRPr>
          </a:p>
          <a:p>
            <a:pPr marL="971550" lvl="1" indent="-514350" algn="ctr">
              <a:defRPr/>
            </a:pPr>
            <a:endParaRPr lang="es-PE" sz="24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Arabic Typesetting" pitchFamily="66" charset="-78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6694E2BD-5D48-4A33-9327-E1854F352BAB}"/>
              </a:ext>
            </a:extLst>
          </p:cNvPr>
          <p:cNvSpPr txBox="1"/>
          <p:nvPr/>
        </p:nvSpPr>
        <p:spPr>
          <a:xfrm>
            <a:off x="467544" y="1052736"/>
            <a:ext cx="83186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b="1" dirty="0"/>
              <a:t>Análisis de Correlación Canónica</a:t>
            </a:r>
          </a:p>
          <a:p>
            <a:pPr algn="just"/>
            <a:endParaRPr lang="es-ES" sz="2000" b="1" dirty="0"/>
          </a:p>
          <a:p>
            <a:pPr algn="just"/>
            <a:endParaRPr lang="es-ES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CO" sz="20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DD237FAA-0993-467D-A576-9710EFB8B9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802" y="1562942"/>
            <a:ext cx="2373982" cy="243932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D9BF281F-A34E-47AB-A3E1-2C15446539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3767" y="3397875"/>
            <a:ext cx="6481353" cy="3629558"/>
          </a:xfrm>
          <a:prstGeom prst="rect">
            <a:avLst/>
          </a:prstGeom>
        </p:spPr>
      </p:pic>
      <p:pic>
        <p:nvPicPr>
          <p:cNvPr id="9" name="Imagen 8" descr="Dibujo animado de un personaje animado&#10;&#10;Descripción generada automáticamente con confianza media">
            <a:extLst>
              <a:ext uri="{FF2B5EF4-FFF2-40B4-BE49-F238E27FC236}">
                <a16:creationId xmlns:a16="http://schemas.microsoft.com/office/drawing/2014/main" xmlns="" id="{ECDD0453-4C76-4D9B-B73C-01FEEA04A79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068" y="477634"/>
            <a:ext cx="1223174" cy="1223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2992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4"/>
          <p:cNvPicPr>
            <a:picLocks noChangeAspect="1" noChangeArrowheads="1"/>
          </p:cNvPicPr>
          <p:nvPr/>
        </p:nvPicPr>
        <p:blipFill rotWithShape="1">
          <a:blip r:embed="rId3" cstate="print"/>
          <a:srcRect t="79578" r="2518" b="1967"/>
          <a:stretch/>
        </p:blipFill>
        <p:spPr bwMode="auto">
          <a:xfrm flipV="1">
            <a:off x="0" y="-1"/>
            <a:ext cx="9144000" cy="434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1 Título"/>
          <p:cNvSpPr txBox="1">
            <a:spLocks/>
          </p:cNvSpPr>
          <p:nvPr/>
        </p:nvSpPr>
        <p:spPr>
          <a:xfrm>
            <a:off x="35496" y="476672"/>
            <a:ext cx="8750746" cy="360040"/>
          </a:xfrm>
          <a:prstGeom prst="rect">
            <a:avLst/>
          </a:prstGeom>
        </p:spPr>
        <p:txBody>
          <a:bodyPr/>
          <a:lstStyle/>
          <a:p>
            <a:pPr marL="971550" lvl="1" indent="-514350">
              <a:defRPr/>
            </a:pPr>
            <a:r>
              <a:rPr lang="es-PE" sz="24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abic Typesetting" pitchFamily="66" charset="-78"/>
              </a:rPr>
              <a:t>INTRODUCCIÓN</a:t>
            </a:r>
          </a:p>
        </p:txBody>
      </p:sp>
      <p:sp>
        <p:nvSpPr>
          <p:cNvPr id="9" name="6 Rectángulo"/>
          <p:cNvSpPr/>
          <p:nvPr/>
        </p:nvSpPr>
        <p:spPr>
          <a:xfrm>
            <a:off x="281049" y="1124744"/>
            <a:ext cx="4795007" cy="6155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numCol="1" spcCol="360000">
            <a:spAutoFit/>
          </a:bodyPr>
          <a:lstStyle/>
          <a:p>
            <a:r>
              <a:rPr lang="es-CO" sz="2000" b="1" dirty="0" err="1"/>
              <a:t>Interfase</a:t>
            </a:r>
            <a:r>
              <a:rPr lang="es-CO" sz="2000" b="1" dirty="0"/>
              <a:t> tierra-agua</a:t>
            </a:r>
          </a:p>
          <a:p>
            <a:pPr algn="r"/>
            <a:r>
              <a:rPr lang="es-CO" sz="1400" dirty="0" err="1">
                <a:solidFill>
                  <a:schemeClr val="tx1"/>
                </a:solidFill>
              </a:rPr>
              <a:t>MacDonald</a:t>
            </a:r>
            <a:r>
              <a:rPr lang="es-CO" sz="1400" dirty="0">
                <a:solidFill>
                  <a:schemeClr val="tx1"/>
                </a:solidFill>
              </a:rPr>
              <a:t> 1981, Quintana 1996</a:t>
            </a: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>
          <a:xfrm>
            <a:off x="2310282" y="4629648"/>
            <a:ext cx="2133600" cy="365125"/>
          </a:xfrm>
        </p:spPr>
        <p:txBody>
          <a:bodyPr/>
          <a:lstStyle/>
          <a:p>
            <a:fld id="{8B0ABFFE-A82D-4858-914B-130BC2CC0268}" type="slidenum">
              <a:rPr lang="es-CO" sz="1800" smtClean="0"/>
              <a:t>3</a:t>
            </a:fld>
            <a:endParaRPr lang="es-CO" sz="1800" dirty="0"/>
          </a:p>
        </p:txBody>
      </p:sp>
      <p:sp>
        <p:nvSpPr>
          <p:cNvPr id="4" name="6 Rectángulo">
            <a:extLst>
              <a:ext uri="{FF2B5EF4-FFF2-40B4-BE49-F238E27FC236}">
                <a16:creationId xmlns:a16="http://schemas.microsoft.com/office/drawing/2014/main" xmlns="" id="{9C060E34-6789-43CA-B1BB-AF37B500D64A}"/>
              </a:ext>
            </a:extLst>
          </p:cNvPr>
          <p:cNvSpPr/>
          <p:nvPr/>
        </p:nvSpPr>
        <p:spPr>
          <a:xfrm>
            <a:off x="379658" y="1661174"/>
            <a:ext cx="4902236" cy="16312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numCol="1" spcCol="360000">
            <a:spAutoFit/>
          </a:bodyPr>
          <a:lstStyle/>
          <a:p>
            <a:r>
              <a:rPr lang="es-ES_tradnl" sz="2000" dirty="0"/>
              <a:t>Coberturas vegetales</a:t>
            </a:r>
            <a:endParaRPr lang="es-ES" sz="2000" dirty="0"/>
          </a:p>
          <a:p>
            <a:r>
              <a:rPr lang="es-ES" sz="2000" dirty="0"/>
              <a:t>Cuerpos de agua. 500 metros</a:t>
            </a:r>
          </a:p>
          <a:p>
            <a:pPr algn="r"/>
            <a:r>
              <a:rPr lang="es-ES" sz="1400" dirty="0" err="1">
                <a:solidFill>
                  <a:schemeClr val="tx1"/>
                </a:solidFill>
              </a:rPr>
              <a:t>Ojasti</a:t>
            </a:r>
            <a:r>
              <a:rPr lang="es-ES" sz="1400" dirty="0">
                <a:solidFill>
                  <a:schemeClr val="tx1"/>
                </a:solidFill>
              </a:rPr>
              <a:t> 1973, </a:t>
            </a:r>
            <a:r>
              <a:rPr lang="es-ES" sz="1400" dirty="0" err="1">
                <a:solidFill>
                  <a:schemeClr val="tx1"/>
                </a:solidFill>
              </a:rPr>
              <a:t>MacDonald</a:t>
            </a:r>
            <a:r>
              <a:rPr lang="es-ES" sz="1400" dirty="0">
                <a:solidFill>
                  <a:schemeClr val="tx1"/>
                </a:solidFill>
              </a:rPr>
              <a:t> 1981, Campos 2009</a:t>
            </a:r>
          </a:p>
          <a:p>
            <a:pPr algn="r"/>
            <a:endParaRPr lang="es-ES" sz="1400" dirty="0">
              <a:solidFill>
                <a:schemeClr val="tx1"/>
              </a:solidFill>
            </a:endParaRPr>
          </a:p>
          <a:p>
            <a:pPr lvl="1"/>
            <a:r>
              <a:rPr lang="es-CO" dirty="0"/>
              <a:t>Termorregulación, cópula y crianza</a:t>
            </a:r>
          </a:p>
          <a:p>
            <a:pPr algn="r"/>
            <a:endParaRPr lang="es-ES" sz="1400" dirty="0">
              <a:solidFill>
                <a:schemeClr val="tx1"/>
              </a:solidFill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65D40CD4-BE92-410C-8670-0C6230BC7F4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662" t="40200" r="22650" b="39319"/>
          <a:stretch/>
        </p:blipFill>
        <p:spPr>
          <a:xfrm>
            <a:off x="5487732" y="1342669"/>
            <a:ext cx="2518369" cy="1552503"/>
          </a:xfrm>
          <a:prstGeom prst="rect">
            <a:avLst/>
          </a:prstGeom>
        </p:spPr>
      </p:pic>
      <p:pic>
        <p:nvPicPr>
          <p:cNvPr id="11" name="12 Imagen" descr="D:\Maestría UNAL\Miramar\Fotos Miramar\Arlen-Lili\_DSC0798.JPG">
            <a:extLst>
              <a:ext uri="{FF2B5EF4-FFF2-40B4-BE49-F238E27FC236}">
                <a16:creationId xmlns:a16="http://schemas.microsoft.com/office/drawing/2014/main" xmlns="" id="{01D85FC9-F6CD-4DEA-8C82-BB996FA6241C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5" r="8774"/>
          <a:stretch/>
        </p:blipFill>
        <p:spPr bwMode="auto">
          <a:xfrm>
            <a:off x="5586473" y="4583765"/>
            <a:ext cx="2419628" cy="1509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2" descr="D:\Maestría UNAL\LaAurora\FotosLAurora_JCA\DSCF5363.JPG">
            <a:extLst>
              <a:ext uri="{FF2B5EF4-FFF2-40B4-BE49-F238E27FC236}">
                <a16:creationId xmlns:a16="http://schemas.microsoft.com/office/drawing/2014/main" xmlns="" id="{1F497C9F-A47A-4C8D-B796-265DB235A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220" y="3594175"/>
            <a:ext cx="2012708" cy="1509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0272C458-E18D-4506-9085-AED1B4F890C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7153" t="27666" r="22524" b="36131"/>
          <a:stretch/>
        </p:blipFill>
        <p:spPr>
          <a:xfrm>
            <a:off x="2419038" y="3575322"/>
            <a:ext cx="2276981" cy="1528384"/>
          </a:xfrm>
          <a:prstGeom prst="rect">
            <a:avLst/>
          </a:prstGeom>
        </p:spPr>
      </p:pic>
      <p:sp>
        <p:nvSpPr>
          <p:cNvPr id="14" name="6 Rectángulo">
            <a:extLst>
              <a:ext uri="{FF2B5EF4-FFF2-40B4-BE49-F238E27FC236}">
                <a16:creationId xmlns:a16="http://schemas.microsoft.com/office/drawing/2014/main" xmlns="" id="{1E27A2E4-4568-4CA1-A9AD-DB59ACD52A57}"/>
              </a:ext>
            </a:extLst>
          </p:cNvPr>
          <p:cNvSpPr/>
          <p:nvPr/>
        </p:nvSpPr>
        <p:spPr>
          <a:xfrm>
            <a:off x="6125099" y="980728"/>
            <a:ext cx="1543245" cy="23083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numCol="1">
            <a:spAutoFit/>
          </a:bodyPr>
          <a:lstStyle/>
          <a:p>
            <a:r>
              <a:rPr lang="es-ES" b="1" u="sng" dirty="0"/>
              <a:t>Alimento</a:t>
            </a:r>
            <a:r>
              <a:rPr lang="es-ES" dirty="0"/>
              <a:t>				</a:t>
            </a:r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r>
              <a:rPr lang="es-ES" b="1" u="sng" dirty="0"/>
              <a:t>Refugio</a:t>
            </a:r>
          </a:p>
        </p:txBody>
      </p:sp>
      <p:pic>
        <p:nvPicPr>
          <p:cNvPr id="15" name="10 Imagen" descr="D:\Maestría UNAL\Miramar\Fotos Miramar\Arlen-Lili\_DSC0930.JPG">
            <a:extLst>
              <a:ext uri="{FF2B5EF4-FFF2-40B4-BE49-F238E27FC236}">
                <a16:creationId xmlns:a16="http://schemas.microsoft.com/office/drawing/2014/main" xmlns="" id="{17E282A5-0B3F-4112-9543-C750A25654B6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472" y="3263092"/>
            <a:ext cx="2419629" cy="1318036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6 Rectángulo">
            <a:extLst>
              <a:ext uri="{FF2B5EF4-FFF2-40B4-BE49-F238E27FC236}">
                <a16:creationId xmlns:a16="http://schemas.microsoft.com/office/drawing/2014/main" xmlns="" id="{D1100B39-7B54-4094-956D-63721F11FC41}"/>
              </a:ext>
            </a:extLst>
          </p:cNvPr>
          <p:cNvSpPr/>
          <p:nvPr/>
        </p:nvSpPr>
        <p:spPr>
          <a:xfrm>
            <a:off x="1837943" y="3155059"/>
            <a:ext cx="1011419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numCol="1">
            <a:spAutoFit/>
          </a:bodyPr>
          <a:lstStyle/>
          <a:p>
            <a:pPr algn="ctr"/>
            <a:r>
              <a:rPr lang="es-ES" b="1" u="sng" dirty="0"/>
              <a:t>Agua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xmlns="" id="{4ECC9E64-BE5A-438E-B84B-2DA20F77ED8E}"/>
              </a:ext>
            </a:extLst>
          </p:cNvPr>
          <p:cNvSpPr txBox="1"/>
          <p:nvPr/>
        </p:nvSpPr>
        <p:spPr>
          <a:xfrm>
            <a:off x="215479" y="6114053"/>
            <a:ext cx="86764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es-CO" sz="18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obrevivencia, reproducción y la persistencia de las poblaciones (Hall </a:t>
            </a:r>
            <a:r>
              <a:rPr lang="es-CO" sz="1800" i="1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et al.</a:t>
            </a:r>
            <a:r>
              <a:rPr lang="es-CO" sz="18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1997) y determinan su </a:t>
            </a:r>
            <a:r>
              <a:rPr lang="es-CO" sz="1800" b="1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calidad</a:t>
            </a:r>
            <a:r>
              <a:rPr lang="es-CO" sz="18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6900247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4"/>
          <p:cNvPicPr>
            <a:picLocks noChangeAspect="1" noChangeArrowheads="1"/>
          </p:cNvPicPr>
          <p:nvPr/>
        </p:nvPicPr>
        <p:blipFill rotWithShape="1">
          <a:blip r:embed="rId3" cstate="print"/>
          <a:srcRect t="79578" r="2518" b="1967"/>
          <a:stretch/>
        </p:blipFill>
        <p:spPr bwMode="auto">
          <a:xfrm flipV="1">
            <a:off x="0" y="-1"/>
            <a:ext cx="9144000" cy="434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1" name="1 Título"/>
          <p:cNvSpPr txBox="1">
            <a:spLocks/>
          </p:cNvSpPr>
          <p:nvPr/>
        </p:nvSpPr>
        <p:spPr>
          <a:xfrm>
            <a:off x="0" y="404663"/>
            <a:ext cx="9144000" cy="990783"/>
          </a:xfrm>
          <a:prstGeom prst="rect">
            <a:avLst/>
          </a:prstGeom>
        </p:spPr>
        <p:txBody>
          <a:bodyPr/>
          <a:lstStyle/>
          <a:p>
            <a:pPr marL="971550" lvl="1" indent="-514350">
              <a:defRPr/>
            </a:pPr>
            <a:r>
              <a:rPr lang="es-PE" sz="24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abic Typesetting" pitchFamily="66" charset="-78"/>
              </a:rPr>
              <a:t>RESULTADOS PRELIMINARES </a:t>
            </a:r>
            <a:r>
              <a:rPr lang="es-PE" sz="2400" b="1" dirty="0" err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abic Typesetting" pitchFamily="66" charset="-78"/>
              </a:rPr>
              <a:t>NANOESCALA</a:t>
            </a:r>
            <a:endParaRPr lang="es-PE" sz="24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abic Typesetting" pitchFamily="66" charset="-78"/>
            </a:endParaRPr>
          </a:p>
          <a:p>
            <a:pPr marL="971550" lvl="1" indent="-514350">
              <a:defRPr/>
            </a:pPr>
            <a:endParaRPr lang="es-PE" sz="24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abic Typesetting" pitchFamily="66" charset="-78"/>
            </a:endParaRPr>
          </a:p>
          <a:p>
            <a:pPr marL="971550" lvl="1" indent="-514350" algn="just">
              <a:defRPr/>
            </a:pPr>
            <a:endParaRPr lang="es-PE" sz="2000" b="1" dirty="0">
              <a:solidFill>
                <a:schemeClr val="accent3"/>
              </a:solidFill>
              <a:latin typeface="+mj-lt"/>
              <a:ea typeface="+mj-ea"/>
              <a:cs typeface="Arabic Typesetting" pitchFamily="66" charset="-78"/>
            </a:endParaRPr>
          </a:p>
          <a:p>
            <a:pPr marL="971550" lvl="1" indent="-514350" algn="just">
              <a:defRPr/>
            </a:pPr>
            <a:endParaRPr lang="es-PE" sz="2000" b="1" dirty="0">
              <a:solidFill>
                <a:schemeClr val="accent3"/>
              </a:solidFill>
              <a:latin typeface="+mj-lt"/>
              <a:ea typeface="+mj-ea"/>
              <a:cs typeface="Arabic Typesetting" pitchFamily="66" charset="-78"/>
            </a:endParaRPr>
          </a:p>
          <a:p>
            <a:pPr marL="971550" lvl="1" indent="-514350" algn="ctr">
              <a:defRPr/>
            </a:pPr>
            <a:endParaRPr lang="es-PE" sz="24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Arabic Typesetting" pitchFamily="66" charset="-78"/>
            </a:endParaRPr>
          </a:p>
          <a:p>
            <a:pPr marL="971550" lvl="1" indent="-514350" algn="ctr">
              <a:defRPr/>
            </a:pPr>
            <a:endParaRPr lang="es-PE" sz="24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Arabic Typesetting" pitchFamily="66" charset="-78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6694E2BD-5D48-4A33-9327-E1854F352BAB}"/>
              </a:ext>
            </a:extLst>
          </p:cNvPr>
          <p:cNvSpPr txBox="1"/>
          <p:nvPr/>
        </p:nvSpPr>
        <p:spPr>
          <a:xfrm>
            <a:off x="467544" y="1052736"/>
            <a:ext cx="83186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b="1" dirty="0"/>
              <a:t>Análisis de Correlación Canónica</a:t>
            </a:r>
          </a:p>
          <a:p>
            <a:pPr algn="just"/>
            <a:endParaRPr lang="es-ES" sz="2000" b="1" dirty="0"/>
          </a:p>
          <a:p>
            <a:pPr algn="just"/>
            <a:endParaRPr lang="es-ES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CO" sz="2000" dirty="0"/>
          </a:p>
        </p:txBody>
      </p:sp>
      <p:pic>
        <p:nvPicPr>
          <p:cNvPr id="8" name="Imagen 7" descr="Dibujo animado de un personaje animado&#10;&#10;Descripción generada automáticamente con confianza media">
            <a:extLst>
              <a:ext uri="{FF2B5EF4-FFF2-40B4-BE49-F238E27FC236}">
                <a16:creationId xmlns:a16="http://schemas.microsoft.com/office/drawing/2014/main" xmlns="" id="{456FDCCF-80EE-498D-B53A-F8782D81AE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696" y="494000"/>
            <a:ext cx="990784" cy="990784"/>
          </a:xfrm>
          <a:prstGeom prst="rect">
            <a:avLst/>
          </a:prstGeom>
        </p:spPr>
      </p:pic>
      <p:pic>
        <p:nvPicPr>
          <p:cNvPr id="10" name="Imagen 9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xmlns="" id="{C126A393-6FB8-4663-A799-0416BAE490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46" y="494000"/>
            <a:ext cx="990784" cy="990784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24F1F881-D3E5-4DB9-B898-70D6A82816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1609" y="3429000"/>
            <a:ext cx="6336704" cy="354855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82939921-0677-4609-90D5-E1A9F0E767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687" y="1538597"/>
            <a:ext cx="2718122" cy="2792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3862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4"/>
          <p:cNvPicPr>
            <a:picLocks noChangeAspect="1" noChangeArrowheads="1"/>
          </p:cNvPicPr>
          <p:nvPr/>
        </p:nvPicPr>
        <p:blipFill rotWithShape="1">
          <a:blip r:embed="rId3" cstate="print"/>
          <a:srcRect t="79578" r="2518" b="1967"/>
          <a:stretch/>
        </p:blipFill>
        <p:spPr bwMode="auto">
          <a:xfrm flipV="1">
            <a:off x="0" y="-1"/>
            <a:ext cx="9144000" cy="434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1" name="1 Título"/>
          <p:cNvSpPr txBox="1">
            <a:spLocks/>
          </p:cNvSpPr>
          <p:nvPr/>
        </p:nvSpPr>
        <p:spPr>
          <a:xfrm>
            <a:off x="0" y="404663"/>
            <a:ext cx="9144000" cy="990783"/>
          </a:xfrm>
          <a:prstGeom prst="rect">
            <a:avLst/>
          </a:prstGeom>
        </p:spPr>
        <p:txBody>
          <a:bodyPr/>
          <a:lstStyle/>
          <a:p>
            <a:pPr marL="971550" lvl="1" indent="-514350">
              <a:defRPr/>
            </a:pPr>
            <a:r>
              <a:rPr lang="es-PE" sz="24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abic Typesetting" pitchFamily="66" charset="-78"/>
              </a:rPr>
              <a:t>RESULTADOS PRELIMINARES </a:t>
            </a:r>
            <a:r>
              <a:rPr lang="es-PE" sz="2400" b="1" dirty="0" err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abic Typesetting" pitchFamily="66" charset="-78"/>
              </a:rPr>
              <a:t>MESOESCALA</a:t>
            </a:r>
            <a:endParaRPr lang="es-PE" sz="24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abic Typesetting" pitchFamily="66" charset="-78"/>
            </a:endParaRPr>
          </a:p>
          <a:p>
            <a:pPr marL="971550" lvl="1" indent="-514350" algn="just">
              <a:defRPr/>
            </a:pPr>
            <a:endParaRPr lang="es-PE" sz="2000" b="1" dirty="0">
              <a:solidFill>
                <a:schemeClr val="accent3"/>
              </a:solidFill>
              <a:latin typeface="+mj-lt"/>
              <a:ea typeface="+mj-ea"/>
              <a:cs typeface="Arabic Typesetting" pitchFamily="66" charset="-78"/>
            </a:endParaRPr>
          </a:p>
          <a:p>
            <a:pPr marL="971550" lvl="1" indent="-514350" algn="just">
              <a:defRPr/>
            </a:pPr>
            <a:endParaRPr lang="es-PE" sz="2000" b="1" dirty="0">
              <a:solidFill>
                <a:schemeClr val="accent3"/>
              </a:solidFill>
              <a:latin typeface="+mj-lt"/>
              <a:ea typeface="+mj-ea"/>
              <a:cs typeface="Arabic Typesetting" pitchFamily="66" charset="-78"/>
            </a:endParaRPr>
          </a:p>
          <a:p>
            <a:pPr marL="971550" lvl="1" indent="-514350" algn="ctr">
              <a:defRPr/>
            </a:pPr>
            <a:endParaRPr lang="es-PE" sz="24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Arabic Typesetting" pitchFamily="66" charset="-78"/>
            </a:endParaRPr>
          </a:p>
          <a:p>
            <a:pPr marL="971550" lvl="1" indent="-514350" algn="ctr">
              <a:defRPr/>
            </a:pPr>
            <a:endParaRPr lang="es-PE" sz="24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Arabic Typesetting" pitchFamily="66" charset="-78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6694E2BD-5D48-4A33-9327-E1854F352BAB}"/>
              </a:ext>
            </a:extLst>
          </p:cNvPr>
          <p:cNvSpPr txBox="1"/>
          <p:nvPr/>
        </p:nvSpPr>
        <p:spPr>
          <a:xfrm>
            <a:off x="467544" y="1052736"/>
            <a:ext cx="83186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b="1" dirty="0"/>
              <a:t>Análisis de Correlación Canónica</a:t>
            </a:r>
          </a:p>
          <a:p>
            <a:pPr algn="just"/>
            <a:endParaRPr lang="es-ES" sz="2000" b="1" dirty="0"/>
          </a:p>
          <a:p>
            <a:pPr algn="just"/>
            <a:endParaRPr lang="es-ES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CO" sz="200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43368E1C-1448-4844-8848-E1E03BEB0329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09786" y="1486897"/>
            <a:ext cx="3733691" cy="241300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0A7D932A-A988-4B37-AFF6-67D9D7E117BF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311021" y="1448046"/>
            <a:ext cx="4475221" cy="2413002"/>
          </a:xfrm>
          <a:prstGeom prst="rect">
            <a:avLst/>
          </a:prstGeom>
        </p:spPr>
      </p:pic>
      <p:pic>
        <p:nvPicPr>
          <p:cNvPr id="8" name="Imagen 7" descr="Dibujo animado de un personaje animado&#10;&#10;Descripción generada automáticamente con confianza media">
            <a:extLst>
              <a:ext uri="{FF2B5EF4-FFF2-40B4-BE49-F238E27FC236}">
                <a16:creationId xmlns:a16="http://schemas.microsoft.com/office/drawing/2014/main" xmlns="" id="{53AC76D5-560E-4832-92CA-B64C0CEEE8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030" y="3961985"/>
            <a:ext cx="990784" cy="990784"/>
          </a:xfrm>
          <a:prstGeom prst="rect">
            <a:avLst/>
          </a:prstGeom>
        </p:spPr>
      </p:pic>
      <p:pic>
        <p:nvPicPr>
          <p:cNvPr id="9" name="Imagen 8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xmlns="" id="{4AEDA985-B876-4D1C-A402-568CDBDE86D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47" y="3976676"/>
            <a:ext cx="990784" cy="99078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36B2A6C0-CEA1-4651-B3A7-A66DF29B6688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2364508" y="4554964"/>
            <a:ext cx="4184123" cy="2258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8299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4"/>
          <p:cNvPicPr>
            <a:picLocks noChangeAspect="1" noChangeArrowheads="1"/>
          </p:cNvPicPr>
          <p:nvPr/>
        </p:nvPicPr>
        <p:blipFill rotWithShape="1">
          <a:blip r:embed="rId3" cstate="print"/>
          <a:srcRect t="79578" r="2518" b="1967"/>
          <a:stretch/>
        </p:blipFill>
        <p:spPr bwMode="auto">
          <a:xfrm flipV="1">
            <a:off x="0" y="-1"/>
            <a:ext cx="9144000" cy="434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1" name="1 Título"/>
          <p:cNvSpPr txBox="1">
            <a:spLocks/>
          </p:cNvSpPr>
          <p:nvPr/>
        </p:nvSpPr>
        <p:spPr>
          <a:xfrm>
            <a:off x="0" y="404663"/>
            <a:ext cx="9144000" cy="990783"/>
          </a:xfrm>
          <a:prstGeom prst="rect">
            <a:avLst/>
          </a:prstGeom>
        </p:spPr>
        <p:txBody>
          <a:bodyPr/>
          <a:lstStyle/>
          <a:p>
            <a:pPr marL="971550" lvl="1" indent="-514350">
              <a:defRPr/>
            </a:pPr>
            <a:r>
              <a:rPr lang="es-PE" sz="24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abic Typesetting" pitchFamily="66" charset="-78"/>
              </a:rPr>
              <a:t>REFERENCIAS</a:t>
            </a:r>
          </a:p>
          <a:p>
            <a:pPr marL="971550" lvl="1" indent="-514350" algn="just">
              <a:defRPr/>
            </a:pPr>
            <a:endParaRPr lang="es-PE" sz="2000" b="1" dirty="0">
              <a:solidFill>
                <a:schemeClr val="accent3"/>
              </a:solidFill>
              <a:latin typeface="+mj-lt"/>
              <a:ea typeface="+mj-ea"/>
              <a:cs typeface="Arabic Typesetting" pitchFamily="66" charset="-78"/>
            </a:endParaRPr>
          </a:p>
          <a:p>
            <a:pPr marL="971550" lvl="1" indent="-514350" algn="just">
              <a:defRPr/>
            </a:pPr>
            <a:endParaRPr lang="es-PE" sz="2000" b="1" dirty="0">
              <a:solidFill>
                <a:schemeClr val="accent3"/>
              </a:solidFill>
              <a:latin typeface="+mj-lt"/>
              <a:ea typeface="+mj-ea"/>
              <a:cs typeface="Arabic Typesetting" pitchFamily="66" charset="-78"/>
            </a:endParaRPr>
          </a:p>
          <a:p>
            <a:pPr marL="971550" lvl="1" indent="-514350" algn="ctr">
              <a:defRPr/>
            </a:pPr>
            <a:endParaRPr lang="es-PE" sz="24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Arabic Typesetting" pitchFamily="66" charset="-78"/>
            </a:endParaRPr>
          </a:p>
          <a:p>
            <a:pPr marL="971550" lvl="1" indent="-514350" algn="ctr">
              <a:defRPr/>
            </a:pPr>
            <a:endParaRPr lang="es-PE" sz="24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Arabic Typesetting" pitchFamily="66" charset="-78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381653" y="955169"/>
            <a:ext cx="8380693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CO" sz="1000" dirty="0">
                <a:ea typeface="Calibri" panose="020F0502020204030204" pitchFamily="34" charset="0"/>
                <a:cs typeface="Times New Roman" panose="02020603050405020304" pitchFamily="18" charset="0"/>
              </a:rPr>
              <a:t> Bejarano M., P., Rodríguez, M., &amp; Vélez Á., N. (2014). Estructura y productividad de las poblaciones silvestres de chigüiro (</a:t>
            </a:r>
            <a:r>
              <a:rPr lang="es-CO" sz="1000" dirty="0" err="1">
                <a:ea typeface="Calibri" panose="020F0502020204030204" pitchFamily="34" charset="0"/>
                <a:cs typeface="Times New Roman" panose="02020603050405020304" pitchFamily="18" charset="0"/>
              </a:rPr>
              <a:t>Hydrochoerus</a:t>
            </a:r>
            <a:r>
              <a:rPr lang="es-CO" sz="1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CO" sz="1000" dirty="0" err="1">
                <a:ea typeface="Calibri" panose="020F0502020204030204" pitchFamily="34" charset="0"/>
                <a:cs typeface="Times New Roman" panose="02020603050405020304" pitchFamily="18" charset="0"/>
              </a:rPr>
              <a:t>hydrochaeris</a:t>
            </a:r>
            <a:r>
              <a:rPr lang="es-CO" sz="1000" dirty="0">
                <a:ea typeface="Calibri" panose="020F0502020204030204" pitchFamily="34" charset="0"/>
                <a:cs typeface="Times New Roman" panose="02020603050405020304" pitchFamily="18" charset="0"/>
              </a:rPr>
              <a:t>) en tres municipios del departamento de Casanare-Colombia. En H. López-Arévalo, P. Sánchez- Palomino, &amp; O. Montenegro (Eds.), El Chigüiro </a:t>
            </a:r>
            <a:r>
              <a:rPr lang="es-CO" sz="1000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Hydrochoerus</a:t>
            </a:r>
            <a:r>
              <a:rPr lang="es-CO" sz="1000" i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CO" sz="1000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hydrochaeris</a:t>
            </a:r>
            <a:r>
              <a:rPr lang="es-CO" sz="1000" dirty="0">
                <a:ea typeface="Calibri" panose="020F0502020204030204" pitchFamily="34" charset="0"/>
                <a:cs typeface="Times New Roman" panose="02020603050405020304" pitchFamily="18" charset="0"/>
              </a:rPr>
              <a:t> en la Orinoquía colombiana: ecología, manejo sostenible y conservación. Bogotá: Biblioteca José Jerónimo Triana No. 25. Instituto de Ciencias Naturales. Universidad Nacional de Colombia.</a:t>
            </a:r>
          </a:p>
          <a:p>
            <a:pPr marL="180340" indent="-180340" algn="just">
              <a:spcAft>
                <a:spcPts val="0"/>
              </a:spcAft>
            </a:pPr>
            <a:r>
              <a:rPr lang="es-CO" sz="1000" dirty="0">
                <a:ea typeface="Times New Roman" panose="02020603050405020304" pitchFamily="18" charset="0"/>
              </a:rPr>
              <a:t>Brooks, R. P. 1997. </a:t>
            </a:r>
            <a:r>
              <a:rPr lang="es-CO" sz="1000" dirty="0" err="1">
                <a:ea typeface="Times New Roman" panose="02020603050405020304" pitchFamily="18" charset="0"/>
              </a:rPr>
              <a:t>Improving</a:t>
            </a:r>
            <a:r>
              <a:rPr lang="es-CO" sz="1000" dirty="0">
                <a:ea typeface="Times New Roman" panose="02020603050405020304" pitchFamily="18" charset="0"/>
              </a:rPr>
              <a:t> </a:t>
            </a:r>
            <a:r>
              <a:rPr lang="es-CO" sz="1000" dirty="0" err="1">
                <a:ea typeface="Times New Roman" panose="02020603050405020304" pitchFamily="18" charset="0"/>
              </a:rPr>
              <a:t>habitat</a:t>
            </a:r>
            <a:r>
              <a:rPr lang="es-CO" sz="1000" dirty="0">
                <a:ea typeface="Times New Roman" panose="02020603050405020304" pitchFamily="18" charset="0"/>
              </a:rPr>
              <a:t> </a:t>
            </a:r>
            <a:r>
              <a:rPr lang="es-CO" sz="1000" dirty="0" err="1">
                <a:ea typeface="Times New Roman" panose="02020603050405020304" pitchFamily="18" charset="0"/>
              </a:rPr>
              <a:t>suitability</a:t>
            </a:r>
            <a:r>
              <a:rPr lang="es-CO" sz="1000" dirty="0">
                <a:ea typeface="Times New Roman" panose="02020603050405020304" pitchFamily="18" charset="0"/>
              </a:rPr>
              <a:t> </a:t>
            </a:r>
            <a:r>
              <a:rPr lang="es-CO" sz="1000" dirty="0" err="1">
                <a:ea typeface="Times New Roman" panose="02020603050405020304" pitchFamily="18" charset="0"/>
              </a:rPr>
              <a:t>index</a:t>
            </a:r>
            <a:r>
              <a:rPr lang="es-CO" sz="1000" dirty="0">
                <a:ea typeface="Times New Roman" panose="02020603050405020304" pitchFamily="18" charset="0"/>
              </a:rPr>
              <a:t> </a:t>
            </a:r>
            <a:r>
              <a:rPr lang="es-CO" sz="1000" dirty="0" err="1">
                <a:ea typeface="Times New Roman" panose="02020603050405020304" pitchFamily="18" charset="0"/>
              </a:rPr>
              <a:t>models</a:t>
            </a:r>
            <a:r>
              <a:rPr lang="es-CO" sz="1000" dirty="0">
                <a:ea typeface="Times New Roman" panose="02020603050405020304" pitchFamily="18" charset="0"/>
              </a:rPr>
              <a:t>. </a:t>
            </a:r>
            <a:r>
              <a:rPr lang="en-US" sz="1000" dirty="0">
                <a:ea typeface="Times New Roman" panose="02020603050405020304" pitchFamily="18" charset="0"/>
              </a:rPr>
              <a:t>Wildlife Society Bulletin 25:163–167.</a:t>
            </a:r>
            <a:endParaRPr lang="es-CO" sz="1000" dirty="0">
              <a:ea typeface="Times New Roman" panose="02020603050405020304" pitchFamily="18" charset="0"/>
            </a:endParaRPr>
          </a:p>
          <a:p>
            <a:pPr marL="180340" indent="-180340" algn="just">
              <a:spcAft>
                <a:spcPts val="0"/>
              </a:spcAft>
            </a:pPr>
            <a:r>
              <a:rPr lang="en-US" sz="1000" dirty="0">
                <a:ea typeface="Times New Roman" panose="02020603050405020304" pitchFamily="18" charset="0"/>
              </a:rPr>
              <a:t>Cardona-Claros, C.N. (2018). </a:t>
            </a:r>
            <a:r>
              <a:rPr lang="es-CO" sz="1000" dirty="0">
                <a:ea typeface="Times New Roman" panose="02020603050405020304" pitchFamily="18" charset="0"/>
              </a:rPr>
              <a:t>Cambios espacio-temporales del hábitat del chigüiro (</a:t>
            </a:r>
            <a:r>
              <a:rPr lang="es-CO" sz="1000" i="1" dirty="0" err="1">
                <a:ea typeface="Times New Roman" panose="02020603050405020304" pitchFamily="18" charset="0"/>
              </a:rPr>
              <a:t>Hydrochoerus</a:t>
            </a:r>
            <a:r>
              <a:rPr lang="es-CO" sz="1000" i="1" dirty="0">
                <a:ea typeface="Times New Roman" panose="02020603050405020304" pitchFamily="18" charset="0"/>
              </a:rPr>
              <a:t> </a:t>
            </a:r>
            <a:r>
              <a:rPr lang="es-CO" sz="1000" i="1" dirty="0" err="1">
                <a:ea typeface="Times New Roman" panose="02020603050405020304" pitchFamily="18" charset="0"/>
              </a:rPr>
              <a:t>hydrochaeris</a:t>
            </a:r>
            <a:r>
              <a:rPr lang="es-CO" sz="1000" dirty="0">
                <a:ea typeface="Times New Roman" panose="02020603050405020304" pitchFamily="18" charset="0"/>
              </a:rPr>
              <a:t>) en sabanas inundables del Casanare. Universidad Nacional de Colombia. Tesis de Maestría.</a:t>
            </a:r>
          </a:p>
          <a:p>
            <a:pPr marL="180340" indent="-180340" algn="just">
              <a:spcAft>
                <a:spcPts val="0"/>
              </a:spcAft>
            </a:pPr>
            <a:r>
              <a:rPr lang="es-CO" sz="1000" dirty="0">
                <a:ea typeface="Times New Roman" panose="02020603050405020304" pitchFamily="18" charset="0"/>
              </a:rPr>
              <a:t>Clavijo, J. J. (1993). Aspectos de la biología y el manejo de los chigüiros en Colombia. Pp. 21-65, en Manejo de fauna silvestre acuática y actualización en </a:t>
            </a:r>
            <a:r>
              <a:rPr lang="es-CO" sz="1000" dirty="0" err="1">
                <a:ea typeface="Times New Roman" panose="02020603050405020304" pitchFamily="18" charset="0"/>
              </a:rPr>
              <a:t>zoocría</a:t>
            </a:r>
            <a:r>
              <a:rPr lang="es-CO" sz="1000" dirty="0">
                <a:ea typeface="Times New Roman" panose="02020603050405020304" pitchFamily="18" charset="0"/>
              </a:rPr>
              <a:t>. Memorias.</a:t>
            </a:r>
          </a:p>
          <a:p>
            <a:pPr marL="180340" indent="-180340" algn="just">
              <a:spcAft>
                <a:spcPts val="0"/>
              </a:spcAft>
            </a:pPr>
            <a:r>
              <a:rPr lang="es-ES" sz="1000" dirty="0" err="1">
                <a:ea typeface="Times New Roman" panose="02020603050405020304" pitchFamily="18" charset="0"/>
              </a:rPr>
              <a:t>Corriale</a:t>
            </a:r>
            <a:r>
              <a:rPr lang="es-ES" sz="1000" dirty="0">
                <a:ea typeface="Times New Roman" panose="02020603050405020304" pitchFamily="18" charset="0"/>
              </a:rPr>
              <a:t>, M. J. (2010). </a:t>
            </a:r>
            <a:r>
              <a:rPr lang="es-ES" sz="1000" i="1" dirty="0">
                <a:ea typeface="Times New Roman" panose="02020603050405020304" pitchFamily="18" charset="0"/>
              </a:rPr>
              <a:t>Uso y selección de hábitat del carpincho (</a:t>
            </a:r>
            <a:r>
              <a:rPr lang="es-ES" sz="1000" i="1" dirty="0" err="1">
                <a:ea typeface="Times New Roman" panose="02020603050405020304" pitchFamily="18" charset="0"/>
              </a:rPr>
              <a:t>Hydrochoerus</a:t>
            </a:r>
            <a:r>
              <a:rPr lang="es-ES" sz="1000" i="1" dirty="0">
                <a:ea typeface="Times New Roman" panose="02020603050405020304" pitchFamily="18" charset="0"/>
              </a:rPr>
              <a:t> </a:t>
            </a:r>
            <a:r>
              <a:rPr lang="es-ES" sz="1000" i="1" dirty="0" err="1">
                <a:ea typeface="Times New Roman" panose="02020603050405020304" pitchFamily="18" charset="0"/>
              </a:rPr>
              <a:t>hydrochaeris</a:t>
            </a:r>
            <a:r>
              <a:rPr lang="es-ES" sz="1000" i="1" dirty="0">
                <a:ea typeface="Times New Roman" panose="02020603050405020304" pitchFamily="18" charset="0"/>
              </a:rPr>
              <a:t>) a distintas escalas espacio-temporales en los Esteros del </a:t>
            </a:r>
            <a:r>
              <a:rPr lang="es-ES" sz="1000" i="1" dirty="0" err="1">
                <a:ea typeface="Times New Roman" panose="02020603050405020304" pitchFamily="18" charset="0"/>
              </a:rPr>
              <a:t>Iberá</a:t>
            </a:r>
            <a:r>
              <a:rPr lang="es-ES" sz="1000" i="1" dirty="0">
                <a:ea typeface="Times New Roman" panose="02020603050405020304" pitchFamily="18" charset="0"/>
              </a:rPr>
              <a:t>, Corrientes, Argentina</a:t>
            </a:r>
            <a:r>
              <a:rPr lang="es-ES" sz="1000" dirty="0">
                <a:ea typeface="Times New Roman" panose="02020603050405020304" pitchFamily="18" charset="0"/>
              </a:rPr>
              <a:t>. Tesis Doctoral. Facultad de Ciencias Exactas y Naturales. Universidad de Buenos Aires.</a:t>
            </a:r>
            <a:endParaRPr lang="es-CO" sz="1000" dirty="0">
              <a:ea typeface="Times New Roman" panose="02020603050405020304" pitchFamily="18" charset="0"/>
            </a:endParaRPr>
          </a:p>
          <a:p>
            <a:pPr marL="180340" indent="-180340" algn="just">
              <a:spcAft>
                <a:spcPts val="0"/>
              </a:spcAft>
            </a:pPr>
            <a:r>
              <a:rPr lang="en-US" sz="1000" dirty="0">
                <a:ea typeface="Times New Roman" panose="02020603050405020304" pitchFamily="18" charset="0"/>
              </a:rPr>
              <a:t>Emmons, L. &amp; </a:t>
            </a:r>
            <a:r>
              <a:rPr lang="en-US" sz="1000" dirty="0" err="1">
                <a:ea typeface="Times New Roman" panose="02020603050405020304" pitchFamily="18" charset="0"/>
              </a:rPr>
              <a:t>Feer</a:t>
            </a:r>
            <a:r>
              <a:rPr lang="en-US" sz="1000" dirty="0">
                <a:ea typeface="Times New Roman" panose="02020603050405020304" pitchFamily="18" charset="0"/>
              </a:rPr>
              <a:t>, F. 1997. Neotropical rainforest mammals: A field guide. 2.ed. Chicago, University of Chicago Press.</a:t>
            </a:r>
            <a:endParaRPr lang="es-CO" sz="1000" dirty="0">
              <a:ea typeface="Times New Roman" panose="02020603050405020304" pitchFamily="18" charset="0"/>
            </a:endParaRPr>
          </a:p>
          <a:p>
            <a:pPr marL="180340" indent="-180340" algn="just">
              <a:spcAft>
                <a:spcPts val="0"/>
              </a:spcAft>
            </a:pPr>
            <a:r>
              <a:rPr lang="en-US" sz="1000" dirty="0">
                <a:ea typeface="Times New Roman" panose="02020603050405020304" pitchFamily="18" charset="0"/>
              </a:rPr>
              <a:t>Fielding, A.H., 2002. What are appropriate characteristics of an accuracy measure? In: Scott, J.M., </a:t>
            </a:r>
            <a:r>
              <a:rPr lang="en-US" sz="1000" dirty="0" err="1">
                <a:ea typeface="Times New Roman" panose="02020603050405020304" pitchFamily="18" charset="0"/>
              </a:rPr>
              <a:t>Heglund</a:t>
            </a:r>
            <a:r>
              <a:rPr lang="en-US" sz="1000" dirty="0">
                <a:ea typeface="Times New Roman" panose="02020603050405020304" pitchFamily="18" charset="0"/>
              </a:rPr>
              <a:t>, P.J., Morrison, M.L., et al. (Eds.), Predicting Species Occurrences. Issues of Accuracy and Scale. Island Press, Washington, pp. 271–280.</a:t>
            </a:r>
            <a:endParaRPr lang="es-CO" sz="1000" dirty="0">
              <a:ea typeface="Times New Roman" panose="02020603050405020304" pitchFamily="18" charset="0"/>
            </a:endParaRPr>
          </a:p>
          <a:p>
            <a:pPr marL="180340" indent="-180340" algn="just">
              <a:spcAft>
                <a:spcPts val="0"/>
              </a:spcAft>
            </a:pPr>
            <a:r>
              <a:rPr lang="en-US" sz="1000" dirty="0" err="1">
                <a:ea typeface="Times New Roman" panose="02020603050405020304" pitchFamily="18" charset="0"/>
              </a:rPr>
              <a:t>Forero</a:t>
            </a:r>
            <a:r>
              <a:rPr lang="en-US" sz="1000" dirty="0">
                <a:ea typeface="Times New Roman" panose="02020603050405020304" pitchFamily="18" charset="0"/>
              </a:rPr>
              <a:t>, J. (1999). </a:t>
            </a:r>
            <a:r>
              <a:rPr lang="es-CO" sz="1000" dirty="0">
                <a:ea typeface="Times New Roman" panose="02020603050405020304" pitchFamily="18" charset="0"/>
              </a:rPr>
              <a:t>Dieta alimentaria del chigüiro (</a:t>
            </a:r>
            <a:r>
              <a:rPr lang="es-CO" sz="1000" i="1" dirty="0" err="1">
                <a:ea typeface="Times New Roman" panose="02020603050405020304" pitchFamily="18" charset="0"/>
              </a:rPr>
              <a:t>Hydrochaeris</a:t>
            </a:r>
            <a:r>
              <a:rPr lang="es-CO" sz="1000" i="1" dirty="0">
                <a:ea typeface="Times New Roman" panose="02020603050405020304" pitchFamily="18" charset="0"/>
              </a:rPr>
              <a:t> </a:t>
            </a:r>
            <a:r>
              <a:rPr lang="es-CO" sz="1000" i="1" dirty="0" err="1">
                <a:ea typeface="Times New Roman" panose="02020603050405020304" pitchFamily="18" charset="0"/>
              </a:rPr>
              <a:t>hydrochaeris</a:t>
            </a:r>
            <a:r>
              <a:rPr lang="es-CO" sz="1000" dirty="0">
                <a:ea typeface="Times New Roman" panose="02020603050405020304" pitchFamily="18" charset="0"/>
              </a:rPr>
              <a:t>) en Caño Limón, Arauca, Colombia Tesis Biología. Universidad de los Andes. Bogotá.</a:t>
            </a:r>
          </a:p>
          <a:p>
            <a:pPr marL="180340" indent="-180340" algn="just">
              <a:spcAft>
                <a:spcPts val="0"/>
              </a:spcAft>
            </a:pPr>
            <a:r>
              <a:rPr lang="es-CO" sz="1000" dirty="0">
                <a:ea typeface="Times New Roman" panose="02020603050405020304" pitchFamily="18" charset="0"/>
              </a:rPr>
              <a:t>Forero-Montaña, J., Betancur, J., &amp; </a:t>
            </a:r>
            <a:r>
              <a:rPr lang="es-CO" sz="1000" dirty="0" err="1">
                <a:ea typeface="Times New Roman" panose="02020603050405020304" pitchFamily="18" charset="0"/>
              </a:rPr>
              <a:t>Cavelier</a:t>
            </a:r>
            <a:r>
              <a:rPr lang="es-CO" sz="1000" dirty="0">
                <a:ea typeface="Times New Roman" panose="02020603050405020304" pitchFamily="18" charset="0"/>
              </a:rPr>
              <a:t>, J. (2003). </a:t>
            </a:r>
            <a:r>
              <a:rPr lang="es-ES" sz="1000" dirty="0">
                <a:ea typeface="Times New Roman" panose="02020603050405020304" pitchFamily="18" charset="0"/>
              </a:rPr>
              <a:t>Dieta del capibara</a:t>
            </a:r>
            <a:r>
              <a:rPr lang="es-ES" sz="1000" i="1" dirty="0">
                <a:ea typeface="Times New Roman" panose="02020603050405020304" pitchFamily="18" charset="0"/>
              </a:rPr>
              <a:t> </a:t>
            </a:r>
            <a:r>
              <a:rPr lang="es-ES" sz="1000" i="1" dirty="0" err="1">
                <a:ea typeface="Times New Roman" panose="02020603050405020304" pitchFamily="18" charset="0"/>
              </a:rPr>
              <a:t>Hydrochaeris</a:t>
            </a:r>
            <a:r>
              <a:rPr lang="es-ES" sz="1000" i="1" dirty="0">
                <a:ea typeface="Times New Roman" panose="02020603050405020304" pitchFamily="18" charset="0"/>
              </a:rPr>
              <a:t> </a:t>
            </a:r>
            <a:r>
              <a:rPr lang="es-ES" sz="1000" i="1" dirty="0" err="1">
                <a:ea typeface="Times New Roman" panose="02020603050405020304" pitchFamily="18" charset="0"/>
              </a:rPr>
              <a:t>hydrochaeris</a:t>
            </a:r>
            <a:r>
              <a:rPr lang="es-ES" sz="1000" i="1" dirty="0">
                <a:ea typeface="Times New Roman" panose="02020603050405020304" pitchFamily="18" charset="0"/>
              </a:rPr>
              <a:t> </a:t>
            </a:r>
            <a:r>
              <a:rPr lang="es-ES" sz="1000" dirty="0">
                <a:ea typeface="Times New Roman" panose="02020603050405020304" pitchFamily="18" charset="0"/>
              </a:rPr>
              <a:t>(</a:t>
            </a:r>
            <a:r>
              <a:rPr lang="es-ES" sz="1000" dirty="0" err="1">
                <a:ea typeface="Times New Roman" panose="02020603050405020304" pitchFamily="18" charset="0"/>
              </a:rPr>
              <a:t>Rodentia</a:t>
            </a:r>
            <a:r>
              <a:rPr lang="es-ES" sz="1000" dirty="0">
                <a:ea typeface="Times New Roman" panose="02020603050405020304" pitchFamily="18" charset="0"/>
              </a:rPr>
              <a:t>: </a:t>
            </a:r>
            <a:r>
              <a:rPr lang="es-ES" sz="1000" dirty="0" err="1">
                <a:ea typeface="Times New Roman" panose="02020603050405020304" pitchFamily="18" charset="0"/>
              </a:rPr>
              <a:t>Hydrochaeridae</a:t>
            </a:r>
            <a:r>
              <a:rPr lang="es-ES" sz="1000" dirty="0">
                <a:ea typeface="Times New Roman" panose="02020603050405020304" pitchFamily="18" charset="0"/>
              </a:rPr>
              <a:t>) en Caño Limón, Arauca, Colombia</a:t>
            </a:r>
            <a:r>
              <a:rPr lang="es-ES" sz="1000" i="1" dirty="0">
                <a:ea typeface="Times New Roman" panose="02020603050405020304" pitchFamily="18" charset="0"/>
              </a:rPr>
              <a:t>. Revista de Biología Tropical</a:t>
            </a:r>
            <a:r>
              <a:rPr lang="es-ES" sz="1000" dirty="0">
                <a:ea typeface="Times New Roman" panose="02020603050405020304" pitchFamily="18" charset="0"/>
              </a:rPr>
              <a:t>, </a:t>
            </a:r>
            <a:r>
              <a:rPr lang="es-ES" sz="1000" i="1" dirty="0">
                <a:ea typeface="Times New Roman" panose="02020603050405020304" pitchFamily="18" charset="0"/>
              </a:rPr>
              <a:t>51</a:t>
            </a:r>
            <a:r>
              <a:rPr lang="es-ES" sz="1000" dirty="0">
                <a:ea typeface="Times New Roman" panose="02020603050405020304" pitchFamily="18" charset="0"/>
              </a:rPr>
              <a:t>(2), 579–590.</a:t>
            </a:r>
          </a:p>
          <a:p>
            <a:pPr marL="180340" indent="-180340" algn="just">
              <a:spcAft>
                <a:spcPts val="0"/>
              </a:spcAft>
            </a:pPr>
            <a:r>
              <a:rPr lang="es-CO" sz="1000" dirty="0">
                <a:ea typeface="Times New Roman" panose="02020603050405020304" pitchFamily="18" charset="0"/>
              </a:rPr>
              <a:t>Guzmán-</a:t>
            </a:r>
            <a:r>
              <a:rPr lang="es-CO" sz="1000" dirty="0" err="1">
                <a:ea typeface="Times New Roman" panose="02020603050405020304" pitchFamily="18" charset="0"/>
              </a:rPr>
              <a:t>Lenis</a:t>
            </a:r>
            <a:r>
              <a:rPr lang="es-CO" sz="1000" dirty="0">
                <a:ea typeface="Times New Roman" panose="02020603050405020304" pitchFamily="18" charset="0"/>
              </a:rPr>
              <a:t>, A. R., A. A. Maldonado-Chaparro, H. F. López-Arévalo, P. Sánchez-Palomino, O. L. Montenegro &amp; M. A. Torres. (2014a). Calidad de hábitat disponible para el chigüiro en las sabanas inundables de la Orinoquía: Propuesta metodológica. En </a:t>
            </a:r>
            <a:r>
              <a:rPr lang="es-CO" sz="1000" i="1" dirty="0">
                <a:ea typeface="Times New Roman" panose="02020603050405020304" pitchFamily="18" charset="0"/>
              </a:rPr>
              <a:t>El chigüiro </a:t>
            </a:r>
            <a:r>
              <a:rPr lang="es-CO" sz="1000" i="1" dirty="0" err="1">
                <a:ea typeface="Times New Roman" panose="02020603050405020304" pitchFamily="18" charset="0"/>
              </a:rPr>
              <a:t>Hydrochoerus</a:t>
            </a:r>
            <a:r>
              <a:rPr lang="es-CO" sz="1000" i="1" dirty="0">
                <a:ea typeface="Times New Roman" panose="02020603050405020304" pitchFamily="18" charset="0"/>
              </a:rPr>
              <a:t> </a:t>
            </a:r>
            <a:r>
              <a:rPr lang="es-CO" sz="1000" i="1" dirty="0" err="1">
                <a:ea typeface="Times New Roman" panose="02020603050405020304" pitchFamily="18" charset="0"/>
              </a:rPr>
              <a:t>hydrochaeris</a:t>
            </a:r>
            <a:r>
              <a:rPr lang="es-CO" sz="1000" i="1" dirty="0">
                <a:ea typeface="Times New Roman" panose="02020603050405020304" pitchFamily="18" charset="0"/>
              </a:rPr>
              <a:t> en la Orinoquía Colombiana: Ecología, manejo sostenible y conservación</a:t>
            </a:r>
            <a:r>
              <a:rPr lang="es-CO" sz="1000" dirty="0">
                <a:ea typeface="Times New Roman" panose="02020603050405020304" pitchFamily="18" charset="0"/>
              </a:rPr>
              <a:t>. (pp. 59-75). Bogotá: Universidad Nacional de Colombia.</a:t>
            </a:r>
          </a:p>
          <a:p>
            <a:pPr marL="180340" indent="-180340" algn="just">
              <a:spcAft>
                <a:spcPts val="0"/>
              </a:spcAft>
            </a:pPr>
            <a:r>
              <a:rPr lang="es-CO" sz="1000" dirty="0">
                <a:ea typeface="Times New Roman" panose="02020603050405020304" pitchFamily="18" charset="0"/>
              </a:rPr>
              <a:t>Guzmán-</a:t>
            </a:r>
            <a:r>
              <a:rPr lang="es-CO" sz="1000" dirty="0" err="1">
                <a:ea typeface="Times New Roman" panose="02020603050405020304" pitchFamily="18" charset="0"/>
              </a:rPr>
              <a:t>Lenis</a:t>
            </a:r>
            <a:r>
              <a:rPr lang="es-CO" sz="1000" dirty="0">
                <a:ea typeface="Times New Roman" panose="02020603050405020304" pitchFamily="18" charset="0"/>
              </a:rPr>
              <a:t>, A. R., A. A. Maldonado-Chaparro, H. F. López-Arévalo, P. Sánchez-Palomino, O. L. Montenegro &amp; M. A. Torres. (2014b). Evaluación de la calidad del hábitat disponible para el chigüiro en el municipio de Paz de </a:t>
            </a:r>
            <a:r>
              <a:rPr lang="es-CO" sz="1000" dirty="0" err="1">
                <a:ea typeface="Times New Roman" panose="02020603050405020304" pitchFamily="18" charset="0"/>
              </a:rPr>
              <a:t>Ariporo</a:t>
            </a:r>
            <a:r>
              <a:rPr lang="es-CO" sz="1000" dirty="0">
                <a:ea typeface="Times New Roman" panose="02020603050405020304" pitchFamily="18" charset="0"/>
              </a:rPr>
              <a:t>, Casanare. En </a:t>
            </a:r>
            <a:r>
              <a:rPr lang="es-CO" sz="1000" i="1" dirty="0">
                <a:ea typeface="Times New Roman" panose="02020603050405020304" pitchFamily="18" charset="0"/>
              </a:rPr>
              <a:t>El chigüiro </a:t>
            </a:r>
            <a:r>
              <a:rPr lang="es-CO" sz="1000" i="1" dirty="0" err="1">
                <a:ea typeface="Times New Roman" panose="02020603050405020304" pitchFamily="18" charset="0"/>
              </a:rPr>
              <a:t>Hydrochoerus</a:t>
            </a:r>
            <a:r>
              <a:rPr lang="es-CO" sz="1000" i="1" dirty="0">
                <a:ea typeface="Times New Roman" panose="02020603050405020304" pitchFamily="18" charset="0"/>
              </a:rPr>
              <a:t> </a:t>
            </a:r>
            <a:r>
              <a:rPr lang="es-CO" sz="1000" i="1" dirty="0" err="1">
                <a:ea typeface="Times New Roman" panose="02020603050405020304" pitchFamily="18" charset="0"/>
              </a:rPr>
              <a:t>hydrochaeris</a:t>
            </a:r>
            <a:r>
              <a:rPr lang="es-CO" sz="1000" i="1" dirty="0">
                <a:ea typeface="Times New Roman" panose="02020603050405020304" pitchFamily="18" charset="0"/>
              </a:rPr>
              <a:t> en la Orinoquía Colombiana: Ecología, manejo sostenible y conservación</a:t>
            </a:r>
            <a:r>
              <a:rPr lang="es-CO" sz="1000" dirty="0">
                <a:ea typeface="Times New Roman" panose="02020603050405020304" pitchFamily="18" charset="0"/>
              </a:rPr>
              <a:t>. (pp. 77-101). Bogotá: Universidad Nacional de Colombia.</a:t>
            </a:r>
          </a:p>
          <a:p>
            <a:pPr marL="180340" indent="-180340" algn="just">
              <a:spcAft>
                <a:spcPts val="0"/>
              </a:spcAft>
            </a:pPr>
            <a:r>
              <a:rPr lang="es-CO" sz="1000" dirty="0">
                <a:ea typeface="Calibri" panose="020F0502020204030204" pitchFamily="34" charset="0"/>
                <a:cs typeface="Times New Roman" panose="02020603050405020304" pitchFamily="18" charset="0"/>
              </a:rPr>
              <a:t>Herrera, E. A., &amp; </a:t>
            </a:r>
            <a:r>
              <a:rPr lang="es-CO" sz="1000" dirty="0" err="1">
                <a:ea typeface="Calibri" panose="020F0502020204030204" pitchFamily="34" charset="0"/>
                <a:cs typeface="Times New Roman" panose="02020603050405020304" pitchFamily="18" charset="0"/>
              </a:rPr>
              <a:t>Macdonald</a:t>
            </a:r>
            <a:r>
              <a:rPr lang="es-CO" sz="1000" dirty="0">
                <a:ea typeface="Calibri" panose="020F0502020204030204" pitchFamily="34" charset="0"/>
                <a:cs typeface="Times New Roman" panose="02020603050405020304" pitchFamily="18" charset="0"/>
              </a:rPr>
              <a:t>, D. W. (1989). </a:t>
            </a:r>
            <a:r>
              <a:rPr lang="en-US" sz="1000" dirty="0">
                <a:ea typeface="Calibri" panose="020F0502020204030204" pitchFamily="34" charset="0"/>
                <a:cs typeface="Times New Roman" panose="02020603050405020304" pitchFamily="18" charset="0"/>
              </a:rPr>
              <a:t>Resource utilization and territoriality in group-living capybaras (</a:t>
            </a:r>
            <a:r>
              <a:rPr lang="en-US" sz="1000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Hydrochoerus</a:t>
            </a:r>
            <a:r>
              <a:rPr lang="en-US" sz="1000" i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hydrochaeris</a:t>
            </a:r>
            <a:r>
              <a:rPr lang="en-US" sz="1000" dirty="0"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r>
              <a:rPr lang="en-US" sz="1000" i="1" dirty="0">
                <a:ea typeface="Calibri" panose="020F0502020204030204" pitchFamily="34" charset="0"/>
                <a:cs typeface="Times New Roman" panose="02020603050405020304" pitchFamily="18" charset="0"/>
              </a:rPr>
              <a:t>Journal of Animal Ecology</a:t>
            </a:r>
            <a:r>
              <a:rPr lang="en-US" sz="100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000" i="1" dirty="0">
                <a:ea typeface="Calibri" panose="020F0502020204030204" pitchFamily="34" charset="0"/>
                <a:cs typeface="Times New Roman" panose="02020603050405020304" pitchFamily="18" charset="0"/>
              </a:rPr>
              <a:t>58</a:t>
            </a:r>
            <a:r>
              <a:rPr lang="en-US" sz="1000" dirty="0">
                <a:ea typeface="Calibri" panose="020F0502020204030204" pitchFamily="34" charset="0"/>
                <a:cs typeface="Times New Roman" panose="02020603050405020304" pitchFamily="18" charset="0"/>
              </a:rPr>
              <a:t>(2), 667–679. </a:t>
            </a:r>
            <a:endParaRPr lang="es-CO" sz="1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1000" dirty="0">
                <a:ea typeface="Calibri" panose="020F0502020204030204" pitchFamily="34" charset="0"/>
              </a:rPr>
              <a:t>Herrera, E. A., &amp; Macdonald, D. W. (1989). Resource utilization and territoriality in group-living capybaras (</a:t>
            </a:r>
            <a:r>
              <a:rPr lang="en-US" sz="1000" i="1" dirty="0" err="1">
                <a:ea typeface="Calibri" panose="020F0502020204030204" pitchFamily="34" charset="0"/>
              </a:rPr>
              <a:t>Hydrochoerus</a:t>
            </a:r>
            <a:r>
              <a:rPr lang="en-US" sz="1000" i="1" dirty="0">
                <a:ea typeface="Calibri" panose="020F0502020204030204" pitchFamily="34" charset="0"/>
              </a:rPr>
              <a:t> </a:t>
            </a:r>
            <a:r>
              <a:rPr lang="en-US" sz="1000" i="1" dirty="0" err="1">
                <a:ea typeface="Calibri" panose="020F0502020204030204" pitchFamily="34" charset="0"/>
              </a:rPr>
              <a:t>hydrochaeris</a:t>
            </a:r>
            <a:r>
              <a:rPr lang="en-US" sz="1000" dirty="0">
                <a:ea typeface="Calibri" panose="020F0502020204030204" pitchFamily="34" charset="0"/>
              </a:rPr>
              <a:t>). </a:t>
            </a:r>
            <a:r>
              <a:rPr lang="en-US" sz="1000" i="1" dirty="0">
                <a:ea typeface="Calibri" panose="020F0502020204030204" pitchFamily="34" charset="0"/>
              </a:rPr>
              <a:t>Journal of Animal Ecology</a:t>
            </a:r>
            <a:r>
              <a:rPr lang="en-US" sz="1000" dirty="0">
                <a:ea typeface="Calibri" panose="020F0502020204030204" pitchFamily="34" charset="0"/>
              </a:rPr>
              <a:t>, </a:t>
            </a:r>
            <a:r>
              <a:rPr lang="en-US" sz="1000" i="1" dirty="0">
                <a:ea typeface="Calibri" panose="020F0502020204030204" pitchFamily="34" charset="0"/>
              </a:rPr>
              <a:t>58</a:t>
            </a:r>
            <a:r>
              <a:rPr lang="en-US" sz="1000" dirty="0">
                <a:ea typeface="Calibri" panose="020F0502020204030204" pitchFamily="34" charset="0"/>
              </a:rPr>
              <a:t>(2), 667–679.</a:t>
            </a:r>
          </a:p>
          <a:p>
            <a:pPr marL="180340" indent="-180340" algn="just">
              <a:spcAft>
                <a:spcPts val="0"/>
              </a:spcAft>
            </a:pPr>
            <a:r>
              <a:rPr lang="en-US" sz="1000" dirty="0" err="1">
                <a:ea typeface="Times New Roman" panose="02020603050405020304" pitchFamily="18" charset="0"/>
              </a:rPr>
              <a:t>Mones</a:t>
            </a:r>
            <a:r>
              <a:rPr lang="en-US" sz="1000" dirty="0">
                <a:ea typeface="Times New Roman" panose="02020603050405020304" pitchFamily="18" charset="0"/>
              </a:rPr>
              <a:t>, A. &amp; </a:t>
            </a:r>
            <a:r>
              <a:rPr lang="en-US" sz="1000" dirty="0" err="1">
                <a:ea typeface="Times New Roman" panose="02020603050405020304" pitchFamily="18" charset="0"/>
              </a:rPr>
              <a:t>Ojasti</a:t>
            </a:r>
            <a:r>
              <a:rPr lang="en-US" sz="1000" dirty="0">
                <a:ea typeface="Times New Roman" panose="02020603050405020304" pitchFamily="18" charset="0"/>
              </a:rPr>
              <a:t>, J. (1986). </a:t>
            </a:r>
            <a:r>
              <a:rPr lang="en-US" sz="1000" i="1" dirty="0" err="1">
                <a:ea typeface="Times New Roman" panose="02020603050405020304" pitchFamily="18" charset="0"/>
              </a:rPr>
              <a:t>Hydrochoerus</a:t>
            </a:r>
            <a:r>
              <a:rPr lang="en-US" sz="1000" i="1" dirty="0">
                <a:ea typeface="Times New Roman" panose="02020603050405020304" pitchFamily="18" charset="0"/>
              </a:rPr>
              <a:t> </a:t>
            </a:r>
            <a:r>
              <a:rPr lang="en-US" sz="1000" i="1" dirty="0" err="1">
                <a:ea typeface="Times New Roman" panose="02020603050405020304" pitchFamily="18" charset="0"/>
              </a:rPr>
              <a:t>hydrochaeris</a:t>
            </a:r>
            <a:r>
              <a:rPr lang="en-US" sz="1000" dirty="0">
                <a:ea typeface="Times New Roman" panose="02020603050405020304" pitchFamily="18" charset="0"/>
              </a:rPr>
              <a:t>. </a:t>
            </a:r>
            <a:r>
              <a:rPr lang="es-CO" sz="1000" dirty="0" err="1">
                <a:ea typeface="Times New Roman" panose="02020603050405020304" pitchFamily="18" charset="0"/>
              </a:rPr>
              <a:t>Mammalian</a:t>
            </a:r>
            <a:r>
              <a:rPr lang="es-CO" sz="1000" dirty="0">
                <a:ea typeface="Times New Roman" panose="02020603050405020304" pitchFamily="18" charset="0"/>
              </a:rPr>
              <a:t> </a:t>
            </a:r>
            <a:r>
              <a:rPr lang="es-CO" sz="1000" dirty="0" err="1">
                <a:ea typeface="Times New Roman" panose="02020603050405020304" pitchFamily="18" charset="0"/>
              </a:rPr>
              <a:t>Species</a:t>
            </a:r>
            <a:r>
              <a:rPr lang="es-CO" sz="1000" dirty="0">
                <a:ea typeface="Times New Roman" panose="02020603050405020304" pitchFamily="18" charset="0"/>
              </a:rPr>
              <a:t>, 264: 1-7.</a:t>
            </a:r>
          </a:p>
          <a:p>
            <a:pPr marL="180340" indent="-180340" algn="just">
              <a:spcAft>
                <a:spcPts val="0"/>
              </a:spcAft>
            </a:pPr>
            <a:r>
              <a:rPr lang="es-CO" sz="1000" dirty="0" err="1">
                <a:ea typeface="Times New Roman" panose="02020603050405020304" pitchFamily="18" charset="0"/>
              </a:rPr>
              <a:t>Ojasti</a:t>
            </a:r>
            <a:r>
              <a:rPr lang="es-CO" sz="1000" dirty="0">
                <a:ea typeface="Times New Roman" panose="02020603050405020304" pitchFamily="18" charset="0"/>
              </a:rPr>
              <a:t>, J. (1973). E</a:t>
            </a:r>
            <a:r>
              <a:rPr lang="es-CO" sz="1000" i="1" dirty="0">
                <a:ea typeface="Times New Roman" panose="02020603050405020304" pitchFamily="18" charset="0"/>
              </a:rPr>
              <a:t>studio biológico del </a:t>
            </a:r>
            <a:r>
              <a:rPr lang="es-CO" sz="1000" i="1" dirty="0" err="1">
                <a:ea typeface="Times New Roman" panose="02020603050405020304" pitchFamily="18" charset="0"/>
              </a:rPr>
              <a:t>chigüire</a:t>
            </a:r>
            <a:r>
              <a:rPr lang="es-CO" sz="1000" i="1" dirty="0">
                <a:ea typeface="Times New Roman" panose="02020603050405020304" pitchFamily="18" charset="0"/>
              </a:rPr>
              <a:t> o capibara</a:t>
            </a:r>
            <a:r>
              <a:rPr lang="es-CO" sz="1000" dirty="0">
                <a:ea typeface="Times New Roman" panose="02020603050405020304" pitchFamily="18" charset="0"/>
              </a:rPr>
              <a:t>. Caracas: Fondo Nacional de Investigaciones Agropecuaria. Editorial Sucre.</a:t>
            </a:r>
          </a:p>
          <a:p>
            <a:pPr marL="180340" indent="-180340" algn="just">
              <a:spcAft>
                <a:spcPts val="0"/>
              </a:spcAft>
            </a:pPr>
            <a:r>
              <a:rPr lang="es-CO" sz="1000" dirty="0" err="1">
                <a:ea typeface="Times New Roman" panose="02020603050405020304" pitchFamily="18" charset="0"/>
              </a:rPr>
              <a:t>Ojasti</a:t>
            </a:r>
            <a:r>
              <a:rPr lang="es-CO" sz="1000" dirty="0">
                <a:ea typeface="Times New Roman" panose="02020603050405020304" pitchFamily="18" charset="0"/>
              </a:rPr>
              <a:t>, J. (1990). Las comunidades de mamíferos en sabanas </a:t>
            </a:r>
            <a:r>
              <a:rPr lang="es-CO" sz="1000" dirty="0" err="1">
                <a:ea typeface="Times New Roman" panose="02020603050405020304" pitchFamily="18" charset="0"/>
              </a:rPr>
              <a:t>neotropicales</a:t>
            </a:r>
            <a:r>
              <a:rPr lang="es-CO" sz="1000" dirty="0">
                <a:ea typeface="Times New Roman" panose="02020603050405020304" pitchFamily="18" charset="0"/>
              </a:rPr>
              <a:t>, En: Sarmiento, G. (ed.), Las sabanas americanas. Aspectos de su biogeografía, ecología y utilización. CIELAT, pp. 259-293.</a:t>
            </a:r>
          </a:p>
          <a:p>
            <a:pPr marL="180340" indent="-180340" algn="just">
              <a:spcAft>
                <a:spcPts val="0"/>
              </a:spcAft>
            </a:pPr>
            <a:r>
              <a:rPr lang="es-CO" sz="1000" dirty="0" err="1">
                <a:ea typeface="Times New Roman" panose="02020603050405020304" pitchFamily="18" charset="0"/>
              </a:rPr>
              <a:t>Ojasti</a:t>
            </a:r>
            <a:r>
              <a:rPr lang="es-CO" sz="1000" dirty="0">
                <a:ea typeface="Times New Roman" panose="02020603050405020304" pitchFamily="18" charset="0"/>
              </a:rPr>
              <a:t>, J. (1997). Explotación humana de capibaras. </a:t>
            </a:r>
            <a:r>
              <a:rPr lang="es-CO" sz="1000" dirty="0" err="1">
                <a:ea typeface="Times New Roman" panose="02020603050405020304" pitchFamily="18" charset="0"/>
              </a:rPr>
              <a:t>Pp</a:t>
            </a:r>
            <a:r>
              <a:rPr lang="es-CO" sz="1000" dirty="0">
                <a:ea typeface="Times New Roman" panose="02020603050405020304" pitchFamily="18" charset="0"/>
              </a:rPr>
              <a:t> 280-301, En: Uso y Conservación de la Vida Silvestre </a:t>
            </a:r>
            <a:r>
              <a:rPr lang="es-CO" sz="1000" dirty="0" err="1">
                <a:ea typeface="Times New Roman" panose="02020603050405020304" pitchFamily="18" charset="0"/>
              </a:rPr>
              <a:t>Neotropical</a:t>
            </a:r>
            <a:r>
              <a:rPr lang="es-CO" sz="1000" dirty="0">
                <a:ea typeface="Times New Roman" panose="02020603050405020304" pitchFamily="18" charset="0"/>
              </a:rPr>
              <a:t> (Robinson JG y KH </a:t>
            </a:r>
            <a:r>
              <a:rPr lang="es-CO" sz="1000" dirty="0" err="1">
                <a:ea typeface="Times New Roman" panose="02020603050405020304" pitchFamily="18" charset="0"/>
              </a:rPr>
              <a:t>Redford</a:t>
            </a:r>
            <a:r>
              <a:rPr lang="es-CO" sz="1000" dirty="0">
                <a:ea typeface="Times New Roman" panose="02020603050405020304" pitchFamily="18" charset="0"/>
              </a:rPr>
              <a:t>, eds.). Editorial Fondo de la Cultura Económica, México D.F., México.</a:t>
            </a:r>
          </a:p>
          <a:p>
            <a:pPr marL="180340" indent="-180340" algn="just"/>
            <a:r>
              <a:rPr lang="pt-BR" sz="1000" dirty="0">
                <a:ea typeface="Times New Roman" panose="02020603050405020304" pitchFamily="18" charset="0"/>
              </a:rPr>
              <a:t>Quintana, R.D. &amp; </a:t>
            </a:r>
            <a:r>
              <a:rPr lang="pt-BR" sz="1000" dirty="0" err="1">
                <a:ea typeface="Times New Roman" panose="02020603050405020304" pitchFamily="18" charset="0"/>
              </a:rPr>
              <a:t>Rabinovich</a:t>
            </a:r>
            <a:r>
              <a:rPr lang="pt-BR" sz="1000" dirty="0">
                <a:ea typeface="Times New Roman" panose="02020603050405020304" pitchFamily="18" charset="0"/>
              </a:rPr>
              <a:t>, J. (1993). </a:t>
            </a:r>
            <a:r>
              <a:rPr lang="en-US" sz="1000" dirty="0">
                <a:ea typeface="Times New Roman" panose="02020603050405020304" pitchFamily="18" charset="0"/>
              </a:rPr>
              <a:t>Assessment of capybara (</a:t>
            </a:r>
            <a:r>
              <a:rPr lang="en-US" sz="1000" i="1" dirty="0" err="1">
                <a:ea typeface="Times New Roman" panose="02020603050405020304" pitchFamily="18" charset="0"/>
              </a:rPr>
              <a:t>Hydrochaerus</a:t>
            </a:r>
            <a:r>
              <a:rPr lang="en-US" sz="1000" i="1" dirty="0">
                <a:ea typeface="Times New Roman" panose="02020603050405020304" pitchFamily="18" charset="0"/>
              </a:rPr>
              <a:t> </a:t>
            </a:r>
            <a:r>
              <a:rPr lang="en-US" sz="1000" i="1" dirty="0" err="1">
                <a:ea typeface="Times New Roman" panose="02020603050405020304" pitchFamily="18" charset="0"/>
              </a:rPr>
              <a:t>hydrochaeris</a:t>
            </a:r>
            <a:r>
              <a:rPr lang="en-US" sz="1000" dirty="0">
                <a:ea typeface="Times New Roman" panose="02020603050405020304" pitchFamily="18" charset="0"/>
              </a:rPr>
              <a:t>) populations in the wetlands of Corrientes Argentina Wetlands. </a:t>
            </a:r>
            <a:r>
              <a:rPr lang="es-CO" sz="1000" dirty="0" err="1">
                <a:ea typeface="Times New Roman" panose="02020603050405020304" pitchFamily="18" charset="0"/>
              </a:rPr>
              <a:t>Ecology</a:t>
            </a:r>
            <a:r>
              <a:rPr lang="es-CO" sz="1000" dirty="0">
                <a:ea typeface="Times New Roman" panose="02020603050405020304" pitchFamily="18" charset="0"/>
              </a:rPr>
              <a:t> and Management, 2(4), 223-230.</a:t>
            </a:r>
          </a:p>
          <a:p>
            <a:pPr marL="180340" indent="-180340" algn="just"/>
            <a:r>
              <a:rPr lang="es-CO" sz="1000" dirty="0">
                <a:ea typeface="Times New Roman" panose="02020603050405020304" pitchFamily="18" charset="0"/>
              </a:rPr>
              <a:t>Quintana, R.D. (1996). Análisis y evaluación de la aptitud de hábitat del carpincho (</a:t>
            </a:r>
            <a:r>
              <a:rPr lang="es-CO" sz="1000" i="1" dirty="0" err="1">
                <a:ea typeface="Times New Roman" panose="02020603050405020304" pitchFamily="18" charset="0"/>
              </a:rPr>
              <a:t>Hydrochaeris</a:t>
            </a:r>
            <a:r>
              <a:rPr lang="es-CO" sz="1000" i="1" dirty="0">
                <a:ea typeface="Times New Roman" panose="02020603050405020304" pitchFamily="18" charset="0"/>
              </a:rPr>
              <a:t> </a:t>
            </a:r>
            <a:r>
              <a:rPr lang="es-CO" sz="1000" i="1" dirty="0" err="1">
                <a:ea typeface="Times New Roman" panose="02020603050405020304" pitchFamily="18" charset="0"/>
              </a:rPr>
              <a:t>hydrochaeris</a:t>
            </a:r>
            <a:r>
              <a:rPr lang="es-CO" sz="1000" dirty="0">
                <a:ea typeface="Times New Roman" panose="02020603050405020304" pitchFamily="18" charset="0"/>
              </a:rPr>
              <a:t>) en relación con la heterogeneidad del paisaje y las interacciones con ganado doméstico. Tesis doctoral. Facultad de Ciencias Exactas y Naturales. Universidad de Buenos Aires.</a:t>
            </a:r>
          </a:p>
        </p:txBody>
      </p:sp>
    </p:spTree>
    <p:extLst>
      <p:ext uri="{BB962C8B-B14F-4D97-AF65-F5344CB8AC3E}">
        <p14:creationId xmlns:p14="http://schemas.microsoft.com/office/powerpoint/2010/main" val="19926937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4"/>
          <p:cNvPicPr>
            <a:picLocks noChangeAspect="1" noChangeArrowheads="1"/>
          </p:cNvPicPr>
          <p:nvPr/>
        </p:nvPicPr>
        <p:blipFill rotWithShape="1">
          <a:blip r:embed="rId3" cstate="print"/>
          <a:srcRect t="79578" r="2518" b="1967"/>
          <a:stretch/>
        </p:blipFill>
        <p:spPr bwMode="auto">
          <a:xfrm flipV="1">
            <a:off x="0" y="-1"/>
            <a:ext cx="9144000" cy="434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1" name="1 Título"/>
          <p:cNvSpPr txBox="1">
            <a:spLocks/>
          </p:cNvSpPr>
          <p:nvPr/>
        </p:nvSpPr>
        <p:spPr>
          <a:xfrm>
            <a:off x="0" y="404663"/>
            <a:ext cx="9144000" cy="990783"/>
          </a:xfrm>
          <a:prstGeom prst="rect">
            <a:avLst/>
          </a:prstGeom>
        </p:spPr>
        <p:txBody>
          <a:bodyPr/>
          <a:lstStyle/>
          <a:p>
            <a:pPr marL="971550" lvl="1" indent="-514350">
              <a:defRPr/>
            </a:pPr>
            <a:r>
              <a:rPr lang="es-PE" sz="24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abic Typesetting" pitchFamily="66" charset="-78"/>
              </a:rPr>
              <a:t>REFERENCIAS</a:t>
            </a:r>
          </a:p>
          <a:p>
            <a:pPr marL="971550" lvl="1" indent="-514350" algn="just">
              <a:defRPr/>
            </a:pPr>
            <a:endParaRPr lang="es-PE" sz="2000" b="1" dirty="0">
              <a:solidFill>
                <a:schemeClr val="accent3"/>
              </a:solidFill>
              <a:latin typeface="+mj-lt"/>
              <a:ea typeface="+mj-ea"/>
              <a:cs typeface="Arabic Typesetting" pitchFamily="66" charset="-78"/>
            </a:endParaRPr>
          </a:p>
          <a:p>
            <a:pPr marL="971550" lvl="1" indent="-514350" algn="just">
              <a:defRPr/>
            </a:pPr>
            <a:endParaRPr lang="es-PE" sz="2000" b="1" dirty="0">
              <a:solidFill>
                <a:schemeClr val="accent3"/>
              </a:solidFill>
              <a:latin typeface="+mj-lt"/>
              <a:ea typeface="+mj-ea"/>
              <a:cs typeface="Arabic Typesetting" pitchFamily="66" charset="-78"/>
            </a:endParaRPr>
          </a:p>
          <a:p>
            <a:pPr marL="971550" lvl="1" indent="-514350" algn="ctr">
              <a:defRPr/>
            </a:pPr>
            <a:endParaRPr lang="es-PE" sz="24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Arabic Typesetting" pitchFamily="66" charset="-78"/>
            </a:endParaRPr>
          </a:p>
          <a:p>
            <a:pPr marL="971550" lvl="1" indent="-514350" algn="ctr">
              <a:defRPr/>
            </a:pPr>
            <a:endParaRPr lang="es-PE" sz="24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Arabic Typesetting" pitchFamily="66" charset="-78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381653" y="916846"/>
            <a:ext cx="8380693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indent="-180340" algn="just">
              <a:spcAft>
                <a:spcPts val="0"/>
              </a:spcAft>
            </a:pPr>
            <a:r>
              <a:rPr lang="es-CO" sz="1000" dirty="0"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1000" dirty="0" err="1">
                <a:ea typeface="Times New Roman" panose="02020603050405020304" pitchFamily="18" charset="0"/>
              </a:rPr>
              <a:t>Reiley</a:t>
            </a:r>
            <a:r>
              <a:rPr lang="en-US" sz="1000" dirty="0">
                <a:ea typeface="Times New Roman" panose="02020603050405020304" pitchFamily="18" charset="0"/>
              </a:rPr>
              <a:t>, B. M., </a:t>
            </a:r>
            <a:r>
              <a:rPr lang="en-US" sz="1000" dirty="0" err="1">
                <a:ea typeface="Times New Roman" panose="02020603050405020304" pitchFamily="18" charset="0"/>
              </a:rPr>
              <a:t>Bednarz</a:t>
            </a:r>
            <a:r>
              <a:rPr lang="en-US" sz="1000" dirty="0">
                <a:ea typeface="Times New Roman" panose="02020603050405020304" pitchFamily="18" charset="0"/>
              </a:rPr>
              <a:t>, J. C., and Brown, J. D. (2014). A test of the </a:t>
            </a:r>
            <a:r>
              <a:rPr lang="en-US" sz="1000" dirty="0" err="1">
                <a:ea typeface="Times New Roman" panose="02020603050405020304" pitchFamily="18" charset="0"/>
              </a:rPr>
              <a:t>Swainson's</a:t>
            </a:r>
            <a:r>
              <a:rPr lang="en-US" sz="1000" dirty="0">
                <a:ea typeface="Times New Roman" panose="02020603050405020304" pitchFamily="18" charset="0"/>
              </a:rPr>
              <a:t> warbler habitat suitability index model. </a:t>
            </a:r>
            <a:r>
              <a:rPr lang="es-CO" sz="1000" dirty="0" err="1">
                <a:ea typeface="Times New Roman" panose="02020603050405020304" pitchFamily="18" charset="0"/>
              </a:rPr>
              <a:t>Wildl</a:t>
            </a:r>
            <a:r>
              <a:rPr lang="es-CO" sz="1000" dirty="0">
                <a:ea typeface="Times New Roman" panose="02020603050405020304" pitchFamily="18" charset="0"/>
              </a:rPr>
              <a:t>. Soc. Bull. 38, 297–304.</a:t>
            </a:r>
          </a:p>
          <a:p>
            <a:pPr marL="180340" indent="-180340" algn="just">
              <a:spcAft>
                <a:spcPts val="0"/>
              </a:spcAft>
            </a:pPr>
            <a:r>
              <a:rPr lang="es-ES_tradnl" sz="1000" dirty="0" err="1">
                <a:ea typeface="Calibri" panose="020F0502020204030204" pitchFamily="34" charset="0"/>
                <a:cs typeface="Times New Roman" panose="02020603050405020304" pitchFamily="18" charset="0"/>
              </a:rPr>
              <a:t>Soini</a:t>
            </a:r>
            <a:r>
              <a:rPr lang="es-ES_tradnl" sz="1000" dirty="0">
                <a:ea typeface="Calibri" panose="020F0502020204030204" pitchFamily="34" charset="0"/>
                <a:cs typeface="Times New Roman" panose="02020603050405020304" pitchFamily="18" charset="0"/>
              </a:rPr>
              <a:t>, P. &amp; M. </a:t>
            </a:r>
            <a:r>
              <a:rPr lang="es-ES_tradnl" sz="1000" dirty="0" err="1">
                <a:ea typeface="Calibri" panose="020F0502020204030204" pitchFamily="34" charset="0"/>
                <a:cs typeface="Times New Roman" panose="02020603050405020304" pitchFamily="18" charset="0"/>
              </a:rPr>
              <a:t>Soini</a:t>
            </a:r>
            <a:r>
              <a:rPr lang="es-ES_tradnl" sz="1000" dirty="0">
                <a:ea typeface="Calibri" panose="020F0502020204030204" pitchFamily="34" charset="0"/>
                <a:cs typeface="Times New Roman" panose="02020603050405020304" pitchFamily="18" charset="0"/>
              </a:rPr>
              <a:t>. (1992). Ecología del </a:t>
            </a:r>
            <a:r>
              <a:rPr lang="es-ES_tradnl" sz="1000" dirty="0" err="1">
                <a:ea typeface="Calibri" panose="020F0502020204030204" pitchFamily="34" charset="0"/>
                <a:cs typeface="Times New Roman" panose="02020603050405020304" pitchFamily="18" charset="0"/>
              </a:rPr>
              <a:t>roncoso</a:t>
            </a:r>
            <a:r>
              <a:rPr lang="es-ES_tradnl" sz="1000" dirty="0">
                <a:ea typeface="Calibri" panose="020F0502020204030204" pitchFamily="34" charset="0"/>
                <a:cs typeface="Times New Roman" panose="02020603050405020304" pitchFamily="18" charset="0"/>
              </a:rPr>
              <a:t> o </a:t>
            </a:r>
            <a:r>
              <a:rPr lang="es-ES_tradnl" sz="1000" dirty="0" err="1">
                <a:ea typeface="Calibri" panose="020F0502020204030204" pitchFamily="34" charset="0"/>
                <a:cs typeface="Times New Roman" panose="02020603050405020304" pitchFamily="18" charset="0"/>
              </a:rPr>
              <a:t>capybara</a:t>
            </a:r>
            <a:r>
              <a:rPr lang="es-ES_tradnl" sz="1000" dirty="0"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s-ES_tradnl" sz="1000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Hydrochaeris</a:t>
            </a:r>
            <a:r>
              <a:rPr lang="es-ES_tradnl" sz="1000" i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_tradnl" sz="1000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hydrochaeris</a:t>
            </a:r>
            <a:r>
              <a:rPr lang="es-ES_tradnl" sz="1000" dirty="0">
                <a:ea typeface="Calibri" panose="020F0502020204030204" pitchFamily="34" charset="0"/>
                <a:cs typeface="Times New Roman" panose="02020603050405020304" pitchFamily="18" charset="0"/>
              </a:rPr>
              <a:t>) en la Reserva Nacional Pacaya-</a:t>
            </a:r>
            <a:r>
              <a:rPr lang="es-ES_tradnl" sz="1000" dirty="0" err="1">
                <a:ea typeface="Calibri" panose="020F0502020204030204" pitchFamily="34" charset="0"/>
                <a:cs typeface="Times New Roman" panose="02020603050405020304" pitchFamily="18" charset="0"/>
              </a:rPr>
              <a:t>Samiria</a:t>
            </a:r>
            <a:r>
              <a:rPr lang="es-ES_tradnl" sz="1000" dirty="0">
                <a:ea typeface="Calibri" panose="020F0502020204030204" pitchFamily="34" charset="0"/>
                <a:cs typeface="Times New Roman" panose="02020603050405020304" pitchFamily="18" charset="0"/>
              </a:rPr>
              <a:t>, Perú. Folia Amazónica 4(2):119-133.</a:t>
            </a:r>
            <a:endParaRPr lang="es-CO" sz="1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 indent="-180340" algn="just">
              <a:spcAft>
                <a:spcPts val="0"/>
              </a:spcAft>
            </a:pPr>
            <a:r>
              <a:rPr lang="en-US" sz="1000" dirty="0">
                <a:ea typeface="Times New Roman" panose="02020603050405020304" pitchFamily="18" charset="0"/>
              </a:rPr>
              <a:t>U.S. Fish and Wildlife Service. (1981). Standards for the development of habitat suitability index models (103 EMS). U.S. Dep. Inter. Fish and </a:t>
            </a:r>
            <a:r>
              <a:rPr lang="en-US" sz="1000" dirty="0" err="1">
                <a:ea typeface="Times New Roman" panose="02020603050405020304" pitchFamily="18" charset="0"/>
              </a:rPr>
              <a:t>Wildl</a:t>
            </a:r>
            <a:r>
              <a:rPr lang="en-US" sz="1000" dirty="0">
                <a:ea typeface="Times New Roman" panose="02020603050405020304" pitchFamily="18" charset="0"/>
              </a:rPr>
              <a:t>. Serv., Div. Ecol. </a:t>
            </a:r>
            <a:r>
              <a:rPr lang="es-CO" sz="1000" dirty="0" err="1">
                <a:ea typeface="Times New Roman" panose="02020603050405020304" pitchFamily="18" charset="0"/>
              </a:rPr>
              <a:t>Serv</a:t>
            </a:r>
            <a:r>
              <a:rPr lang="es-CO" sz="1000" dirty="0">
                <a:ea typeface="Times New Roman" panose="02020603050405020304" pitchFamily="18" charset="0"/>
              </a:rPr>
              <a:t>., Washington, D.C. 162pp.</a:t>
            </a:r>
          </a:p>
          <a:p>
            <a:pPr marL="180340" indent="-180340" algn="just">
              <a:spcAft>
                <a:spcPts val="0"/>
              </a:spcAft>
            </a:pPr>
            <a:r>
              <a:rPr lang="es-CO" sz="1000" dirty="0">
                <a:ea typeface="Times New Roman" panose="02020603050405020304" pitchFamily="18" charset="0"/>
              </a:rPr>
              <a:t>UNAL-Universidad Nacional de Colombia &amp; CORPORINOQUIA. (2015). Estado actual de las poblaciones de Chigüiro (</a:t>
            </a:r>
            <a:r>
              <a:rPr lang="es-CO" sz="1000" i="1" dirty="0" err="1">
                <a:ea typeface="Times New Roman" panose="02020603050405020304" pitchFamily="18" charset="0"/>
              </a:rPr>
              <a:t>Hydrochoerus</a:t>
            </a:r>
            <a:r>
              <a:rPr lang="es-CO" sz="1000" i="1" dirty="0">
                <a:ea typeface="Times New Roman" panose="02020603050405020304" pitchFamily="18" charset="0"/>
              </a:rPr>
              <a:t> </a:t>
            </a:r>
            <a:r>
              <a:rPr lang="es-CO" sz="1000" i="1" dirty="0" err="1">
                <a:ea typeface="Times New Roman" panose="02020603050405020304" pitchFamily="18" charset="0"/>
              </a:rPr>
              <a:t>hydrochaeris</a:t>
            </a:r>
            <a:r>
              <a:rPr lang="es-CO" sz="1000" dirty="0">
                <a:ea typeface="Times New Roman" panose="02020603050405020304" pitchFamily="18" charset="0"/>
              </a:rPr>
              <a:t>) y su hábitat bajo escenario de intervención antrópica y cambio climático, en el departamento de Arauca y Casanare en jurisdicción de </a:t>
            </a:r>
            <a:r>
              <a:rPr lang="es-CO" sz="1000" dirty="0" err="1">
                <a:ea typeface="Times New Roman" panose="02020603050405020304" pitchFamily="18" charset="0"/>
              </a:rPr>
              <a:t>Corporinoquia</a:t>
            </a:r>
            <a:r>
              <a:rPr lang="es-CO" sz="1000" dirty="0">
                <a:ea typeface="Times New Roman" panose="02020603050405020304" pitchFamily="18" charset="0"/>
              </a:rPr>
              <a:t>. </a:t>
            </a:r>
            <a:r>
              <a:rPr lang="en-US" sz="1000" dirty="0" err="1">
                <a:ea typeface="Times New Roman" panose="02020603050405020304" pitchFamily="18" charset="0"/>
              </a:rPr>
              <a:t>Convenio</a:t>
            </a:r>
            <a:r>
              <a:rPr lang="en-US" sz="1000" dirty="0">
                <a:ea typeface="Times New Roman" panose="02020603050405020304" pitchFamily="18" charset="0"/>
              </a:rPr>
              <a:t> </a:t>
            </a:r>
            <a:r>
              <a:rPr lang="en-US" sz="1000" dirty="0" err="1">
                <a:ea typeface="Times New Roman" panose="02020603050405020304" pitchFamily="18" charset="0"/>
              </a:rPr>
              <a:t>interadministrativo</a:t>
            </a:r>
            <a:r>
              <a:rPr lang="en-US" sz="1000" dirty="0">
                <a:ea typeface="Times New Roman" panose="02020603050405020304" pitchFamily="18" charset="0"/>
              </a:rPr>
              <a:t> 200-15-15-022. </a:t>
            </a:r>
            <a:r>
              <a:rPr lang="en-US" sz="1000" dirty="0" err="1">
                <a:ea typeface="Times New Roman" panose="02020603050405020304" pitchFamily="18" charset="0"/>
              </a:rPr>
              <a:t>Informe</a:t>
            </a:r>
            <a:r>
              <a:rPr lang="en-US" sz="1000" dirty="0">
                <a:ea typeface="Times New Roman" panose="02020603050405020304" pitchFamily="18" charset="0"/>
              </a:rPr>
              <a:t> final. Bogotá.</a:t>
            </a:r>
            <a:endParaRPr lang="es-CO" sz="1000" dirty="0">
              <a:ea typeface="Times New Roman" panose="02020603050405020304" pitchFamily="18" charset="0"/>
            </a:endParaRPr>
          </a:p>
          <a:p>
            <a:pPr marL="180340" indent="-180340" algn="just">
              <a:spcAft>
                <a:spcPts val="0"/>
              </a:spcAft>
            </a:pPr>
            <a:r>
              <a:rPr lang="en-US" sz="1000" dirty="0">
                <a:ea typeface="Times New Roman" panose="02020603050405020304" pitchFamily="18" charset="0"/>
              </a:rPr>
              <a:t>Van Horne, B. (1983). Density as a misleading indicator of habitat quality. Journal </a:t>
            </a:r>
            <a:r>
              <a:rPr lang="en-US" sz="1000" dirty="0" err="1">
                <a:ea typeface="Times New Roman" panose="02020603050405020304" pitchFamily="18" charset="0"/>
              </a:rPr>
              <a:t>ofWildlife</a:t>
            </a:r>
            <a:r>
              <a:rPr lang="en-US" sz="1000" dirty="0">
                <a:ea typeface="Times New Roman" panose="02020603050405020304" pitchFamily="18" charset="0"/>
              </a:rPr>
              <a:t> Management 7:893–901.</a:t>
            </a:r>
            <a:endParaRPr lang="es-CO" sz="1000" dirty="0">
              <a:ea typeface="Times New Roman" panose="02020603050405020304" pitchFamily="18" charset="0"/>
            </a:endParaRPr>
          </a:p>
          <a:p>
            <a:pPr marL="180340" indent="-180340" algn="just">
              <a:spcAft>
                <a:spcPts val="0"/>
              </a:spcAft>
            </a:pPr>
            <a:r>
              <a:rPr lang="en-US" sz="1000" dirty="0">
                <a:ea typeface="Times New Roman" panose="02020603050405020304" pitchFamily="18" charset="0"/>
              </a:rPr>
              <a:t>Yarrow, G. (2009). Habitat Requirements of Wildlife: Food, Water, Cover and Space. </a:t>
            </a:r>
            <a:r>
              <a:rPr lang="es-ES" sz="1000" i="1" dirty="0" err="1">
                <a:ea typeface="Times New Roman" panose="02020603050405020304" pitchFamily="18" charset="0"/>
              </a:rPr>
              <a:t>Forestry</a:t>
            </a:r>
            <a:r>
              <a:rPr lang="es-ES" sz="1000" i="1" dirty="0">
                <a:ea typeface="Times New Roman" panose="02020603050405020304" pitchFamily="18" charset="0"/>
              </a:rPr>
              <a:t> and Natural </a:t>
            </a:r>
            <a:r>
              <a:rPr lang="es-ES" sz="1000" i="1" dirty="0" err="1">
                <a:ea typeface="Times New Roman" panose="02020603050405020304" pitchFamily="18" charset="0"/>
              </a:rPr>
              <a:t>Resourses</a:t>
            </a:r>
            <a:r>
              <a:rPr lang="es-ES" sz="1000" i="1" dirty="0">
                <a:ea typeface="Times New Roman" panose="02020603050405020304" pitchFamily="18" charset="0"/>
              </a:rPr>
              <a:t>. </a:t>
            </a:r>
            <a:r>
              <a:rPr lang="es-ES" sz="1000" i="1" dirty="0" err="1">
                <a:ea typeface="Times New Roman" panose="02020603050405020304" pitchFamily="18" charset="0"/>
              </a:rPr>
              <a:t>Fact</a:t>
            </a:r>
            <a:r>
              <a:rPr lang="es-ES" sz="1000" i="1" dirty="0">
                <a:ea typeface="Times New Roman" panose="02020603050405020304" pitchFamily="18" charset="0"/>
              </a:rPr>
              <a:t> </a:t>
            </a:r>
            <a:r>
              <a:rPr lang="es-ES" sz="1000" i="1" dirty="0" err="1">
                <a:ea typeface="Times New Roman" panose="02020603050405020304" pitchFamily="18" charset="0"/>
              </a:rPr>
              <a:t>Sheet</a:t>
            </a:r>
            <a:r>
              <a:rPr lang="es-ES" sz="1000" dirty="0">
                <a:ea typeface="Times New Roman" panose="02020603050405020304" pitchFamily="18" charset="0"/>
              </a:rPr>
              <a:t>, (14), 1-5.</a:t>
            </a:r>
            <a:endParaRPr lang="es-CO" sz="1000" dirty="0"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s-CO" sz="1000" dirty="0"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5694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ABFFE-A82D-4858-914B-130BC2CC0268}" type="slidenum">
              <a:rPr lang="es-CO" smtClean="0"/>
              <a:t>34</a:t>
            </a:fld>
            <a:endParaRPr lang="es-CO"/>
          </a:p>
        </p:txBody>
      </p:sp>
      <p:sp>
        <p:nvSpPr>
          <p:cNvPr id="3" name="CuadroTexto 2"/>
          <p:cNvSpPr txBox="1"/>
          <p:nvPr/>
        </p:nvSpPr>
        <p:spPr>
          <a:xfrm>
            <a:off x="514350" y="5055567"/>
            <a:ext cx="80902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Muchas gracias por su atención</a:t>
            </a:r>
          </a:p>
        </p:txBody>
      </p:sp>
      <p:pic>
        <p:nvPicPr>
          <p:cNvPr id="5" name="Imagen 4" descr="Una captura de pantalla de un celular con texto e imágenes&#10;&#10;Descripción generada automáticamente con confianza media">
            <a:extLst>
              <a:ext uri="{FF2B5EF4-FFF2-40B4-BE49-F238E27FC236}">
                <a16:creationId xmlns:a16="http://schemas.microsoft.com/office/drawing/2014/main" xmlns="" id="{2BA6AC71-F53B-4E6E-86D1-2F5428B423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50"/>
          <a:stretch/>
        </p:blipFill>
        <p:spPr>
          <a:xfrm>
            <a:off x="1680803" y="4039951"/>
            <a:ext cx="5782394" cy="2492896"/>
          </a:xfrm>
          <a:prstGeom prst="rect">
            <a:avLst/>
          </a:prstGeom>
        </p:spPr>
      </p:pic>
      <p:pic>
        <p:nvPicPr>
          <p:cNvPr id="6" name="Imagen 5" descr="Una captura de pantalla de un celular con texto e imágenes&#10;&#10;Descripción generada automáticamente con confianza media">
            <a:extLst>
              <a:ext uri="{FF2B5EF4-FFF2-40B4-BE49-F238E27FC236}">
                <a16:creationId xmlns:a16="http://schemas.microsoft.com/office/drawing/2014/main" xmlns="" id="{85D06A6C-9178-4A85-A232-C5E8D11197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71"/>
          <a:stretch/>
        </p:blipFill>
        <p:spPr>
          <a:xfrm>
            <a:off x="1680803" y="307289"/>
            <a:ext cx="5782394" cy="3588684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419530D0-C295-4762-8E99-C8B1D17DBFF5}"/>
              </a:ext>
            </a:extLst>
          </p:cNvPr>
          <p:cNvSpPr txBox="1"/>
          <p:nvPr/>
        </p:nvSpPr>
        <p:spPr>
          <a:xfrm>
            <a:off x="-36512" y="3212976"/>
            <a:ext cx="9144000" cy="584775"/>
          </a:xfrm>
          <a:prstGeom prst="rect">
            <a:avLst/>
          </a:prstGeom>
          <a:noFill/>
          <a:ln>
            <a:solidFill>
              <a:schemeClr val="accent3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3200" b="1" dirty="0">
                <a:ln w="12700" cmpd="sng">
                  <a:solidFill>
                    <a:schemeClr val="accent3">
                      <a:lumMod val="75000"/>
                    </a:schemeClr>
                  </a:solidFill>
                  <a:prstDash val="solid"/>
                </a:ln>
              </a:rPr>
              <a:t>Muchas gracias por su atención</a:t>
            </a:r>
          </a:p>
        </p:txBody>
      </p:sp>
    </p:spTree>
    <p:extLst>
      <p:ext uri="{BB962C8B-B14F-4D97-AF65-F5344CB8AC3E}">
        <p14:creationId xmlns:p14="http://schemas.microsoft.com/office/powerpoint/2010/main" val="39101079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6 CuadroTexto"/>
          <p:cNvSpPr txBox="1"/>
          <p:nvPr/>
        </p:nvSpPr>
        <p:spPr>
          <a:xfrm>
            <a:off x="83371" y="1916832"/>
            <a:ext cx="9017151" cy="3170099"/>
          </a:xfrm>
          <a:prstGeom prst="rect">
            <a:avLst/>
          </a:prstGeom>
          <a:noFill/>
        </p:spPr>
        <p:txBody>
          <a:bodyPr wrap="square" numCol="1" spcCol="540000" rtlCol="0">
            <a:spAutoFit/>
          </a:bodyPr>
          <a:lstStyle/>
          <a:p>
            <a:pPr algn="just"/>
            <a:r>
              <a:rPr lang="es-E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Intensificación y extensión de sistemas de producción</a:t>
            </a:r>
          </a:p>
          <a:p>
            <a:pPr algn="just"/>
            <a:endParaRPr lang="es-E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es-E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es-E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es-E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es-E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es-E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es-E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es-E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es-E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Explotación de hidrocarburos- </a:t>
            </a:r>
            <a:r>
              <a:rPr lang="es-E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Terraplen</a:t>
            </a:r>
            <a:r>
              <a:rPr lang="es-E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Zonas de préstamo</a:t>
            </a:r>
          </a:p>
        </p:txBody>
      </p:sp>
      <p:pic>
        <p:nvPicPr>
          <p:cNvPr id="38" name="Picture 4"/>
          <p:cNvPicPr>
            <a:picLocks noChangeAspect="1" noChangeArrowheads="1"/>
          </p:cNvPicPr>
          <p:nvPr/>
        </p:nvPicPr>
        <p:blipFill rotWithShape="1">
          <a:blip r:embed="rId3" cstate="print"/>
          <a:srcRect t="79578" r="2518" b="1967"/>
          <a:stretch/>
        </p:blipFill>
        <p:spPr bwMode="auto">
          <a:xfrm flipV="1">
            <a:off x="0" y="-1"/>
            <a:ext cx="9144000" cy="434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1 Título"/>
          <p:cNvSpPr txBox="1">
            <a:spLocks/>
          </p:cNvSpPr>
          <p:nvPr/>
        </p:nvSpPr>
        <p:spPr>
          <a:xfrm>
            <a:off x="35496" y="476672"/>
            <a:ext cx="8750746" cy="360040"/>
          </a:xfrm>
          <a:prstGeom prst="rect">
            <a:avLst/>
          </a:prstGeom>
        </p:spPr>
        <p:txBody>
          <a:bodyPr/>
          <a:lstStyle/>
          <a:p>
            <a:pPr marL="971550" lvl="1" indent="-514350">
              <a:defRPr/>
            </a:pPr>
            <a:r>
              <a:rPr lang="es-PE" sz="24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Arabic Typesetting" pitchFamily="66" charset="-78"/>
              </a:rPr>
              <a:t>PLANTEAMIENTO DEL PROBLEMA</a:t>
            </a:r>
          </a:p>
        </p:txBody>
      </p:sp>
      <p:pic>
        <p:nvPicPr>
          <p:cNvPr id="15" name="Picture 2" descr="http://www.imeditores.com/banocc/deltas/display_image.php?src=fotos/450x500/P10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" t="9707" r="356" b="6648"/>
          <a:stretch/>
        </p:blipFill>
        <p:spPr bwMode="auto">
          <a:xfrm>
            <a:off x="3313373" y="2502527"/>
            <a:ext cx="3035303" cy="17246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4" t="56311" r="57704" b="12309"/>
          <a:stretch/>
        </p:blipFill>
        <p:spPr bwMode="auto">
          <a:xfrm>
            <a:off x="6181442" y="2492896"/>
            <a:ext cx="2899261" cy="17862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http://lapalmita.com.co/blog/wp-content/uploads/2014/11/innovacion_agropecuaria_DSC297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63" y="2502527"/>
            <a:ext cx="3457009" cy="17246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136166" y="961970"/>
            <a:ext cx="89253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es-E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Transformación del hábitat.   </a:t>
            </a:r>
          </a:p>
        </p:txBody>
      </p:sp>
      <p:pic>
        <p:nvPicPr>
          <p:cNvPr id="19" name="Picture 2" descr="http://www.vocerodelcafe.com/wp-content/uploads/2014/03/Muertos-de-sed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01"/>
          <a:stretch/>
        </p:blipFill>
        <p:spPr bwMode="auto">
          <a:xfrm>
            <a:off x="6352387" y="5068816"/>
            <a:ext cx="2709086" cy="17263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agen 20"/>
          <p:cNvPicPr>
            <a:picLocks noChangeAspect="1"/>
          </p:cNvPicPr>
          <p:nvPr/>
        </p:nvPicPr>
        <p:blipFill rotWithShape="1">
          <a:blip r:embed="rId8"/>
          <a:srcRect b="15723"/>
          <a:stretch/>
        </p:blipFill>
        <p:spPr>
          <a:xfrm>
            <a:off x="105284" y="5082243"/>
            <a:ext cx="3098564" cy="17281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Imagen 8" descr="D:\Maestría UNAL\Miramar\camera\IMG_20160728_065931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254369" y="5097538"/>
            <a:ext cx="3047497" cy="17128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ABFFE-A82D-4858-914B-130BC2CC0268}" type="slidenum">
              <a:rPr lang="es-CO" smtClean="0"/>
              <a:t>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71056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4"/>
          <p:cNvPicPr>
            <a:picLocks noChangeAspect="1" noChangeArrowheads="1"/>
          </p:cNvPicPr>
          <p:nvPr/>
        </p:nvPicPr>
        <p:blipFill rotWithShape="1">
          <a:blip r:embed="rId3" cstate="print"/>
          <a:srcRect t="79578" r="2518" b="1967"/>
          <a:stretch/>
        </p:blipFill>
        <p:spPr bwMode="auto">
          <a:xfrm flipV="1">
            <a:off x="0" y="-1"/>
            <a:ext cx="9144000" cy="434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1 Título"/>
          <p:cNvSpPr txBox="1">
            <a:spLocks/>
          </p:cNvSpPr>
          <p:nvPr/>
        </p:nvSpPr>
        <p:spPr>
          <a:xfrm>
            <a:off x="35496" y="476672"/>
            <a:ext cx="8750746" cy="360040"/>
          </a:xfrm>
          <a:prstGeom prst="rect">
            <a:avLst/>
          </a:prstGeom>
        </p:spPr>
        <p:txBody>
          <a:bodyPr/>
          <a:lstStyle/>
          <a:p>
            <a:pPr marL="971550" lvl="1" indent="-514350">
              <a:defRPr/>
            </a:pPr>
            <a:r>
              <a:rPr lang="es-PE" sz="24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Arabic Typesetting" pitchFamily="66" charset="-78"/>
              </a:rPr>
              <a:t>PLANTEAMIENTO DEL PROBLEMA</a:t>
            </a:r>
          </a:p>
        </p:txBody>
      </p:sp>
      <p:graphicFrame>
        <p:nvGraphicFramePr>
          <p:cNvPr id="13" name="Diagrama 12"/>
          <p:cNvGraphicFramePr/>
          <p:nvPr>
            <p:extLst>
              <p:ext uri="{D42A27DB-BD31-4B8C-83A1-F6EECF244321}">
                <p14:modId xmlns:p14="http://schemas.microsoft.com/office/powerpoint/2010/main" val="1410580344"/>
              </p:ext>
            </p:extLst>
          </p:nvPr>
        </p:nvGraphicFramePr>
        <p:xfrm>
          <a:off x="323528" y="980728"/>
          <a:ext cx="8462714" cy="5788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18" name="Grupo 17"/>
          <p:cNvGrpSpPr/>
          <p:nvPr/>
        </p:nvGrpSpPr>
        <p:grpSpPr>
          <a:xfrm>
            <a:off x="4716016" y="3501008"/>
            <a:ext cx="1711875" cy="855733"/>
            <a:chOff x="3024343" y="2799995"/>
            <a:chExt cx="1711875" cy="855733"/>
          </a:xfrm>
        </p:grpSpPr>
        <p:sp>
          <p:nvSpPr>
            <p:cNvPr id="22" name="Rectángulo 21"/>
            <p:cNvSpPr/>
            <p:nvPr/>
          </p:nvSpPr>
          <p:spPr>
            <a:xfrm>
              <a:off x="3024343" y="2799995"/>
              <a:ext cx="1711875" cy="855733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Rectángulo 22"/>
            <p:cNvSpPr/>
            <p:nvPr/>
          </p:nvSpPr>
          <p:spPr>
            <a:xfrm>
              <a:off x="3024343" y="2799995"/>
              <a:ext cx="1711875" cy="85573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1800" kern="1200" dirty="0"/>
                <a:t>+ Caza ilegal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495132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4"/>
          <p:cNvPicPr>
            <a:picLocks noChangeAspect="1" noChangeArrowheads="1"/>
          </p:cNvPicPr>
          <p:nvPr/>
        </p:nvPicPr>
        <p:blipFill rotWithShape="1">
          <a:blip r:embed="rId3" cstate="print"/>
          <a:srcRect t="79578" r="2518" b="1967"/>
          <a:stretch/>
        </p:blipFill>
        <p:spPr bwMode="auto">
          <a:xfrm flipV="1">
            <a:off x="0" y="-1"/>
            <a:ext cx="9144000" cy="434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1 Título"/>
          <p:cNvSpPr txBox="1">
            <a:spLocks/>
          </p:cNvSpPr>
          <p:nvPr/>
        </p:nvSpPr>
        <p:spPr>
          <a:xfrm>
            <a:off x="35496" y="476672"/>
            <a:ext cx="8750746" cy="360040"/>
          </a:xfrm>
          <a:prstGeom prst="rect">
            <a:avLst/>
          </a:prstGeom>
        </p:spPr>
        <p:txBody>
          <a:bodyPr/>
          <a:lstStyle/>
          <a:p>
            <a:pPr marL="971550" lvl="1" indent="-514350">
              <a:defRPr/>
            </a:pPr>
            <a:r>
              <a:rPr lang="es-PE" sz="24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Arabic Typesetting" pitchFamily="66" charset="-78"/>
              </a:rPr>
              <a:t>PLANTEAMIENTO DEL PROBLEMA</a:t>
            </a: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760" t="6698" r="16898" b="49709"/>
          <a:stretch/>
        </p:blipFill>
        <p:spPr>
          <a:xfrm>
            <a:off x="292954" y="1919337"/>
            <a:ext cx="5880766" cy="190927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105"/>
          <a:stretch/>
        </p:blipFill>
        <p:spPr bwMode="auto">
          <a:xfrm>
            <a:off x="1376309" y="4454704"/>
            <a:ext cx="5752483" cy="1697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agen 1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1731" t="54753" r="58947" b="1345"/>
          <a:stretch/>
        </p:blipFill>
        <p:spPr>
          <a:xfrm>
            <a:off x="6246851" y="1876762"/>
            <a:ext cx="2898165" cy="1984286"/>
          </a:xfrm>
          <a:prstGeom prst="rect">
            <a:avLst/>
          </a:prstGeom>
          <a:ln>
            <a:noFill/>
          </a:ln>
          <a:effectLst/>
        </p:spPr>
      </p:pic>
      <p:sp>
        <p:nvSpPr>
          <p:cNvPr id="21" name="CuadroTexto 20"/>
          <p:cNvSpPr txBox="1"/>
          <p:nvPr/>
        </p:nvSpPr>
        <p:spPr>
          <a:xfrm>
            <a:off x="1835696" y="4268996"/>
            <a:ext cx="57524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100" dirty="0"/>
              <a:t>Lluvia 2004  	 	   Lluvia 2005 		                 Sequía 2006</a:t>
            </a:r>
          </a:p>
        </p:txBody>
      </p:sp>
      <p:sp>
        <p:nvSpPr>
          <p:cNvPr id="22" name="CuadroTexto 21"/>
          <p:cNvSpPr txBox="1"/>
          <p:nvPr/>
        </p:nvSpPr>
        <p:spPr>
          <a:xfrm>
            <a:off x="7128792" y="5997188"/>
            <a:ext cx="197971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1100" dirty="0"/>
              <a:t>Guzmán-</a:t>
            </a:r>
            <a:r>
              <a:rPr lang="es-CO" sz="1100" dirty="0" err="1"/>
              <a:t>Lenis</a:t>
            </a:r>
            <a:r>
              <a:rPr lang="es-CO" sz="1100" dirty="0"/>
              <a:t> e</a:t>
            </a:r>
            <a:r>
              <a:rPr lang="es-CO" sz="1100" i="1" dirty="0"/>
              <a:t>t al. </a:t>
            </a:r>
            <a:r>
              <a:rPr lang="es-CO" sz="1100" dirty="0"/>
              <a:t>2014</a:t>
            </a:r>
          </a:p>
          <a:p>
            <a:pPr algn="r"/>
            <a:r>
              <a:rPr lang="es-CO" sz="1100" dirty="0" err="1"/>
              <a:t>Tiboche</a:t>
            </a:r>
            <a:r>
              <a:rPr lang="es-CO" sz="1100" dirty="0"/>
              <a:t> 2017</a:t>
            </a:r>
          </a:p>
          <a:p>
            <a:pPr algn="r"/>
            <a:r>
              <a:rPr lang="es-CO" sz="1100" dirty="0"/>
              <a:t>Cardona-Claros 2018</a:t>
            </a:r>
          </a:p>
        </p:txBody>
      </p:sp>
      <p:sp>
        <p:nvSpPr>
          <p:cNvPr id="23" name="CuadroTexto 22"/>
          <p:cNvSpPr txBox="1"/>
          <p:nvPr/>
        </p:nvSpPr>
        <p:spPr>
          <a:xfrm>
            <a:off x="7380312" y="4485020"/>
            <a:ext cx="1620688" cy="600164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s-ES" sz="1100" dirty="0">
                <a:latin typeface="Garamond" panose="02020404030301010803" pitchFamily="18" charset="0"/>
              </a:rPr>
              <a:t>– </a:t>
            </a:r>
            <a:r>
              <a:rPr lang="es-ES" sz="1100" b="1" dirty="0">
                <a:latin typeface="Garamond" panose="02020404030301010803" pitchFamily="18" charset="0"/>
              </a:rPr>
              <a:t>Pulso de inundación de la sabana</a:t>
            </a:r>
          </a:p>
          <a:p>
            <a:pPr algn="r"/>
            <a:r>
              <a:rPr lang="es-ES" sz="1100" b="1" dirty="0">
                <a:latin typeface="Garamond" panose="02020404030301010803" pitchFamily="18" charset="0"/>
              </a:rPr>
              <a:t>Terraplén</a:t>
            </a:r>
            <a:endParaRPr lang="es-ES" sz="1100" dirty="0">
              <a:latin typeface="Garamond" panose="02020404030301010803" pitchFamily="18" charset="0"/>
            </a:endParaRPr>
          </a:p>
        </p:txBody>
      </p:sp>
      <p:sp>
        <p:nvSpPr>
          <p:cNvPr id="27" name="1 Título"/>
          <p:cNvSpPr txBox="1">
            <a:spLocks/>
          </p:cNvSpPr>
          <p:nvPr/>
        </p:nvSpPr>
        <p:spPr>
          <a:xfrm>
            <a:off x="45732" y="1196752"/>
            <a:ext cx="4382252" cy="351970"/>
          </a:xfrm>
          <a:prstGeom prst="rect">
            <a:avLst/>
          </a:prstGeom>
        </p:spPr>
        <p:txBody>
          <a:bodyPr/>
          <a:lstStyle/>
          <a:p>
            <a:pPr marL="971550" lvl="1" indent="-514350">
              <a:defRPr/>
            </a:pPr>
            <a:r>
              <a:rPr lang="es-ES" sz="1100" b="1" dirty="0">
                <a:solidFill>
                  <a:srgbClr val="5767B4"/>
                </a:solidFill>
              </a:rPr>
              <a:t>Calidad del hábitat </a:t>
            </a:r>
          </a:p>
          <a:p>
            <a:pPr marL="971550" lvl="1" indent="-514350">
              <a:defRPr/>
            </a:pPr>
            <a:r>
              <a:rPr lang="es-CO" sz="1100" dirty="0">
                <a:solidFill>
                  <a:srgbClr val="5767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Temporal</a:t>
            </a:r>
          </a:p>
          <a:p>
            <a:pPr marL="971550" lvl="1" indent="-514350">
              <a:defRPr/>
            </a:pPr>
            <a:endParaRPr lang="es-CO" sz="1100" dirty="0">
              <a:solidFill>
                <a:srgbClr val="5767B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6589712" y="6332547"/>
            <a:ext cx="2133600" cy="446547"/>
          </a:xfrm>
        </p:spPr>
        <p:txBody>
          <a:bodyPr/>
          <a:lstStyle/>
          <a:p>
            <a:endParaRPr lang="es-CO" sz="1100" dirty="0"/>
          </a:p>
          <a:p>
            <a:fld id="{8B0ABFFE-A82D-4858-914B-130BC2CC0268}" type="slidenum">
              <a:rPr lang="es-CO" sz="1100" smtClean="0"/>
              <a:t>6</a:t>
            </a:fld>
            <a:endParaRPr lang="es-CO" sz="1100" dirty="0"/>
          </a:p>
        </p:txBody>
      </p:sp>
      <p:sp>
        <p:nvSpPr>
          <p:cNvPr id="2" name="Rectángulo 1"/>
          <p:cNvSpPr/>
          <p:nvPr/>
        </p:nvSpPr>
        <p:spPr>
          <a:xfrm>
            <a:off x="4407650" y="1300698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marL="971550" lvl="1" indent="-514350" algn="r">
              <a:defRPr/>
            </a:pPr>
            <a:r>
              <a:rPr lang="es-CO" sz="1000" b="1" dirty="0">
                <a:solidFill>
                  <a:srgbClr val="5767B4"/>
                </a:solidFill>
              </a:rPr>
              <a:t>¿Cómo se relaciona la calidad del hábitat con la densidad poblacional y el tamaño de grupo de chigüiros?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D7B53CD9-76E0-4FD6-BC43-89FBA4C8F3B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116" t="20356" r="19471" b="22817"/>
          <a:stretch/>
        </p:blipFill>
        <p:spPr>
          <a:xfrm>
            <a:off x="1403648" y="3796763"/>
            <a:ext cx="203969" cy="198433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xmlns="" id="{AB084C31-566B-4B15-860E-EB796A45FD6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116" t="20356" r="19471" b="22817"/>
          <a:stretch/>
        </p:blipFill>
        <p:spPr>
          <a:xfrm>
            <a:off x="1608375" y="3796523"/>
            <a:ext cx="203969" cy="198433"/>
          </a:xfrm>
          <a:prstGeom prst="rect">
            <a:avLst/>
          </a:prstGeom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xmlns="" id="{963EB255-BFA1-4D8A-9C0A-7925D6551DA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116" t="20356" r="19471" b="22817"/>
          <a:stretch/>
        </p:blipFill>
        <p:spPr>
          <a:xfrm>
            <a:off x="1407103" y="4001523"/>
            <a:ext cx="203969" cy="198433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xmlns="" id="{B6133A80-92DE-446B-A0EC-F744BCAFD53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116" t="20356" r="19471" b="22817"/>
          <a:stretch/>
        </p:blipFill>
        <p:spPr>
          <a:xfrm>
            <a:off x="1611072" y="4005064"/>
            <a:ext cx="203969" cy="198433"/>
          </a:xfrm>
          <a:prstGeom prst="rect">
            <a:avLst/>
          </a:prstGeom>
        </p:spPr>
      </p:pic>
      <p:pic>
        <p:nvPicPr>
          <p:cNvPr id="42" name="Imagen 41">
            <a:extLst>
              <a:ext uri="{FF2B5EF4-FFF2-40B4-BE49-F238E27FC236}">
                <a16:creationId xmlns:a16="http://schemas.microsoft.com/office/drawing/2014/main" xmlns="" id="{C8C9631C-3301-4BA6-ADD0-F897034F38B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116" t="20356" r="19471" b="22817"/>
          <a:stretch/>
        </p:blipFill>
        <p:spPr>
          <a:xfrm>
            <a:off x="1979712" y="6165544"/>
            <a:ext cx="203969" cy="198433"/>
          </a:xfrm>
          <a:prstGeom prst="rect">
            <a:avLst/>
          </a:prstGeom>
        </p:spPr>
      </p:pic>
      <p:pic>
        <p:nvPicPr>
          <p:cNvPr id="43" name="Imagen 42">
            <a:extLst>
              <a:ext uri="{FF2B5EF4-FFF2-40B4-BE49-F238E27FC236}">
                <a16:creationId xmlns:a16="http://schemas.microsoft.com/office/drawing/2014/main" xmlns="" id="{E5DAF476-AFF1-4445-82E2-E0FAA390059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116" t="20356" r="19471" b="22817"/>
          <a:stretch/>
        </p:blipFill>
        <p:spPr>
          <a:xfrm>
            <a:off x="2184439" y="6165304"/>
            <a:ext cx="203969" cy="198433"/>
          </a:xfrm>
          <a:prstGeom prst="rect">
            <a:avLst/>
          </a:prstGeom>
        </p:spPr>
      </p:pic>
      <p:pic>
        <p:nvPicPr>
          <p:cNvPr id="44" name="Imagen 43">
            <a:extLst>
              <a:ext uri="{FF2B5EF4-FFF2-40B4-BE49-F238E27FC236}">
                <a16:creationId xmlns:a16="http://schemas.microsoft.com/office/drawing/2014/main" xmlns="" id="{6A8E6888-A713-4228-9310-38240F935FC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116" t="20356" r="19471" b="22817"/>
          <a:stretch/>
        </p:blipFill>
        <p:spPr>
          <a:xfrm>
            <a:off x="4524102" y="3803090"/>
            <a:ext cx="203969" cy="198433"/>
          </a:xfrm>
          <a:prstGeom prst="rect">
            <a:avLst/>
          </a:prstGeom>
        </p:spPr>
      </p:pic>
      <p:pic>
        <p:nvPicPr>
          <p:cNvPr id="45" name="Imagen 44">
            <a:extLst>
              <a:ext uri="{FF2B5EF4-FFF2-40B4-BE49-F238E27FC236}">
                <a16:creationId xmlns:a16="http://schemas.microsoft.com/office/drawing/2014/main" xmlns="" id="{33AAD6C5-A290-420D-AF4E-2FCD8BFF934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116" t="20356" r="19471" b="22817"/>
          <a:stretch/>
        </p:blipFill>
        <p:spPr>
          <a:xfrm>
            <a:off x="4728071" y="3806631"/>
            <a:ext cx="203969" cy="198433"/>
          </a:xfrm>
          <a:prstGeom prst="rect">
            <a:avLst/>
          </a:prstGeom>
        </p:spPr>
      </p:pic>
      <p:pic>
        <p:nvPicPr>
          <p:cNvPr id="46" name="Imagen 45">
            <a:extLst>
              <a:ext uri="{FF2B5EF4-FFF2-40B4-BE49-F238E27FC236}">
                <a16:creationId xmlns:a16="http://schemas.microsoft.com/office/drawing/2014/main" xmlns="" id="{D94C2726-E0DA-4932-97B2-49B085CCDAD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116" t="20356" r="19471" b="22817"/>
          <a:stretch/>
        </p:blipFill>
        <p:spPr>
          <a:xfrm>
            <a:off x="7548438" y="3803090"/>
            <a:ext cx="203969" cy="198433"/>
          </a:xfrm>
          <a:prstGeom prst="rect">
            <a:avLst/>
          </a:prstGeom>
        </p:spPr>
      </p:pic>
      <p:pic>
        <p:nvPicPr>
          <p:cNvPr id="48" name="Imagen 47">
            <a:extLst>
              <a:ext uri="{FF2B5EF4-FFF2-40B4-BE49-F238E27FC236}">
                <a16:creationId xmlns:a16="http://schemas.microsoft.com/office/drawing/2014/main" xmlns="" id="{DD7057DE-C7D8-4DEF-9192-12E3A4808DF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116" t="20356" r="19471" b="22817"/>
          <a:stretch/>
        </p:blipFill>
        <p:spPr>
          <a:xfrm>
            <a:off x="7752407" y="3806631"/>
            <a:ext cx="203969" cy="198433"/>
          </a:xfrm>
          <a:prstGeom prst="rect">
            <a:avLst/>
          </a:prstGeom>
        </p:spPr>
      </p:pic>
      <p:pic>
        <p:nvPicPr>
          <p:cNvPr id="49" name="Imagen 48">
            <a:extLst>
              <a:ext uri="{FF2B5EF4-FFF2-40B4-BE49-F238E27FC236}">
                <a16:creationId xmlns:a16="http://schemas.microsoft.com/office/drawing/2014/main" xmlns="" id="{11F8EBE0-6C6A-4FC5-9C18-1DED5E7184F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116" t="20356" r="19471" b="22817"/>
          <a:stretch/>
        </p:blipFill>
        <p:spPr>
          <a:xfrm>
            <a:off x="2063775" y="6381328"/>
            <a:ext cx="203969" cy="198433"/>
          </a:xfrm>
          <a:prstGeom prst="rect">
            <a:avLst/>
          </a:prstGeom>
        </p:spPr>
      </p:pic>
      <p:pic>
        <p:nvPicPr>
          <p:cNvPr id="50" name="Imagen 49">
            <a:extLst>
              <a:ext uri="{FF2B5EF4-FFF2-40B4-BE49-F238E27FC236}">
                <a16:creationId xmlns:a16="http://schemas.microsoft.com/office/drawing/2014/main" xmlns="" id="{022CA305-8CE9-4B01-9693-FF1549CDCCC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116" t="20356" r="19471" b="22817"/>
          <a:stretch/>
        </p:blipFill>
        <p:spPr>
          <a:xfrm>
            <a:off x="5963504" y="6165544"/>
            <a:ext cx="203969" cy="198433"/>
          </a:xfrm>
          <a:prstGeom prst="rect">
            <a:avLst/>
          </a:prstGeom>
        </p:spPr>
      </p:pic>
      <p:pic>
        <p:nvPicPr>
          <p:cNvPr id="51" name="Imagen 50">
            <a:extLst>
              <a:ext uri="{FF2B5EF4-FFF2-40B4-BE49-F238E27FC236}">
                <a16:creationId xmlns:a16="http://schemas.microsoft.com/office/drawing/2014/main" xmlns="" id="{15341DF6-4048-4FBD-9C02-593D9F6DFC9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116" t="20356" r="19471" b="22817"/>
          <a:stretch/>
        </p:blipFill>
        <p:spPr>
          <a:xfrm>
            <a:off x="6168231" y="6165304"/>
            <a:ext cx="203969" cy="198433"/>
          </a:xfrm>
          <a:prstGeom prst="rect">
            <a:avLst/>
          </a:prstGeom>
        </p:spPr>
      </p:pic>
      <p:pic>
        <p:nvPicPr>
          <p:cNvPr id="52" name="Imagen 51">
            <a:extLst>
              <a:ext uri="{FF2B5EF4-FFF2-40B4-BE49-F238E27FC236}">
                <a16:creationId xmlns:a16="http://schemas.microsoft.com/office/drawing/2014/main" xmlns="" id="{DE799FB9-BF28-4221-ACF7-A74A79C0AB2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116" t="20356" r="19471" b="22817"/>
          <a:stretch/>
        </p:blipFill>
        <p:spPr>
          <a:xfrm>
            <a:off x="6047567" y="6381328"/>
            <a:ext cx="203969" cy="198433"/>
          </a:xfrm>
          <a:prstGeom prst="rect">
            <a:avLst/>
          </a:prstGeom>
        </p:spPr>
      </p:pic>
      <p:pic>
        <p:nvPicPr>
          <p:cNvPr id="53" name="Imagen 52">
            <a:extLst>
              <a:ext uri="{FF2B5EF4-FFF2-40B4-BE49-F238E27FC236}">
                <a16:creationId xmlns:a16="http://schemas.microsoft.com/office/drawing/2014/main" xmlns="" id="{96A1EABC-E770-4C7F-A8FB-D09ED372A64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116" t="20356" r="19471" b="22817"/>
          <a:stretch/>
        </p:blipFill>
        <p:spPr>
          <a:xfrm>
            <a:off x="3944583" y="6165544"/>
            <a:ext cx="203969" cy="198433"/>
          </a:xfrm>
          <a:prstGeom prst="rect">
            <a:avLst/>
          </a:prstGeom>
        </p:spPr>
      </p:pic>
      <p:pic>
        <p:nvPicPr>
          <p:cNvPr id="54" name="Imagen 53">
            <a:extLst>
              <a:ext uri="{FF2B5EF4-FFF2-40B4-BE49-F238E27FC236}">
                <a16:creationId xmlns:a16="http://schemas.microsoft.com/office/drawing/2014/main" xmlns="" id="{10C9AAB2-746F-471B-81BD-5738F229C6E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116" t="20356" r="19471" b="22817"/>
          <a:stretch/>
        </p:blipFill>
        <p:spPr>
          <a:xfrm>
            <a:off x="4149310" y="6165304"/>
            <a:ext cx="203969" cy="198433"/>
          </a:xfrm>
          <a:prstGeom prst="rect">
            <a:avLst/>
          </a:prstGeom>
        </p:spPr>
      </p:pic>
      <p:pic>
        <p:nvPicPr>
          <p:cNvPr id="55" name="Imagen 54">
            <a:extLst>
              <a:ext uri="{FF2B5EF4-FFF2-40B4-BE49-F238E27FC236}">
                <a16:creationId xmlns:a16="http://schemas.microsoft.com/office/drawing/2014/main" xmlns="" id="{2E4A88B3-B276-42ED-87FD-9A37F37AA1C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116" t="20356" r="19471" b="22817"/>
          <a:stretch/>
        </p:blipFill>
        <p:spPr>
          <a:xfrm>
            <a:off x="3948038" y="6370304"/>
            <a:ext cx="203969" cy="198433"/>
          </a:xfrm>
          <a:prstGeom prst="rect">
            <a:avLst/>
          </a:prstGeom>
        </p:spPr>
      </p:pic>
      <p:pic>
        <p:nvPicPr>
          <p:cNvPr id="56" name="Imagen 55">
            <a:extLst>
              <a:ext uri="{FF2B5EF4-FFF2-40B4-BE49-F238E27FC236}">
                <a16:creationId xmlns:a16="http://schemas.microsoft.com/office/drawing/2014/main" xmlns="" id="{918D3A0E-4C99-4258-986C-3DD58D78D06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116" t="20356" r="19471" b="22817"/>
          <a:stretch/>
        </p:blipFill>
        <p:spPr>
          <a:xfrm>
            <a:off x="4152007" y="6373845"/>
            <a:ext cx="203969" cy="198433"/>
          </a:xfrm>
          <a:prstGeom prst="rect">
            <a:avLst/>
          </a:prstGeom>
        </p:spPr>
      </p:pic>
      <p:sp>
        <p:nvSpPr>
          <p:cNvPr id="58" name="CuadroTexto 57">
            <a:extLst>
              <a:ext uri="{FF2B5EF4-FFF2-40B4-BE49-F238E27FC236}">
                <a16:creationId xmlns:a16="http://schemas.microsoft.com/office/drawing/2014/main" xmlns="" id="{9B6F0841-6B5B-461C-AB88-091314F125E0}"/>
              </a:ext>
            </a:extLst>
          </p:cNvPr>
          <p:cNvSpPr txBox="1"/>
          <p:nvPr/>
        </p:nvSpPr>
        <p:spPr>
          <a:xfrm>
            <a:off x="1331640" y="1700808"/>
            <a:ext cx="77332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100" dirty="0"/>
              <a:t>Lluvia 2015  	 	  	        Sequía 2016 	      		Lluvia 2016 </a:t>
            </a:r>
          </a:p>
        </p:txBody>
      </p:sp>
      <p:pic>
        <p:nvPicPr>
          <p:cNvPr id="59" name="Imagen 58">
            <a:extLst>
              <a:ext uri="{FF2B5EF4-FFF2-40B4-BE49-F238E27FC236}">
                <a16:creationId xmlns:a16="http://schemas.microsoft.com/office/drawing/2014/main" xmlns="" id="{E00B047F-6794-42D3-A395-2AC463E0125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85373" t="41747" r="1361" b="41933"/>
          <a:stretch/>
        </p:blipFill>
        <p:spPr>
          <a:xfrm>
            <a:off x="101301" y="5394396"/>
            <a:ext cx="996741" cy="771148"/>
          </a:xfrm>
          <a:prstGeom prst="rect">
            <a:avLst/>
          </a:prstGeom>
          <a:ln>
            <a:solidFill>
              <a:schemeClr val="bg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665691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4"/>
          <p:cNvPicPr>
            <a:picLocks noChangeAspect="1" noChangeArrowheads="1"/>
          </p:cNvPicPr>
          <p:nvPr/>
        </p:nvPicPr>
        <p:blipFill rotWithShape="1">
          <a:blip r:embed="rId3" cstate="print"/>
          <a:srcRect t="79578" r="2518" b="1967"/>
          <a:stretch/>
        </p:blipFill>
        <p:spPr bwMode="auto">
          <a:xfrm flipV="1">
            <a:off x="0" y="-1"/>
            <a:ext cx="9144000" cy="434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1 Título"/>
          <p:cNvSpPr txBox="1">
            <a:spLocks/>
          </p:cNvSpPr>
          <p:nvPr/>
        </p:nvSpPr>
        <p:spPr>
          <a:xfrm>
            <a:off x="35496" y="476672"/>
            <a:ext cx="8750746" cy="360040"/>
          </a:xfrm>
          <a:prstGeom prst="rect">
            <a:avLst/>
          </a:prstGeom>
        </p:spPr>
        <p:txBody>
          <a:bodyPr/>
          <a:lstStyle/>
          <a:p>
            <a:pPr marL="971550" lvl="1" indent="-514350">
              <a:defRPr/>
            </a:pPr>
            <a:r>
              <a:rPr lang="es-PE" sz="24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Arabic Typesetting" pitchFamily="66" charset="-78"/>
              </a:rPr>
              <a:t>PLANTEAMIENTO DEL PROBLEMA</a:t>
            </a:r>
          </a:p>
        </p:txBody>
      </p:sp>
      <p:sp>
        <p:nvSpPr>
          <p:cNvPr id="29" name="CuadroTexto 28"/>
          <p:cNvSpPr txBox="1"/>
          <p:nvPr/>
        </p:nvSpPr>
        <p:spPr>
          <a:xfrm>
            <a:off x="68544" y="6256637"/>
            <a:ext cx="2232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dirty="0" err="1"/>
              <a:t>Tiboche</a:t>
            </a:r>
            <a:r>
              <a:rPr lang="es-CO" sz="1000" dirty="0"/>
              <a:t> 2017</a:t>
            </a:r>
          </a:p>
          <a:p>
            <a:r>
              <a:rPr lang="es-CO" sz="1000" dirty="0"/>
              <a:t>Cardona-Claros 2018</a:t>
            </a:r>
          </a:p>
        </p:txBody>
      </p:sp>
      <p:sp>
        <p:nvSpPr>
          <p:cNvPr id="30" name="1 Título"/>
          <p:cNvSpPr txBox="1">
            <a:spLocks/>
          </p:cNvSpPr>
          <p:nvPr/>
        </p:nvSpPr>
        <p:spPr>
          <a:xfrm>
            <a:off x="35496" y="1089339"/>
            <a:ext cx="8790848" cy="1547573"/>
          </a:xfrm>
          <a:prstGeom prst="rect">
            <a:avLst/>
          </a:prstGeom>
        </p:spPr>
        <p:txBody>
          <a:bodyPr/>
          <a:lstStyle/>
          <a:p>
            <a:pPr marL="971550" lvl="1" indent="-514350">
              <a:defRPr/>
            </a:pPr>
            <a:r>
              <a:rPr lang="es-ES" sz="1000" b="1" dirty="0">
                <a:solidFill>
                  <a:srgbClr val="5767B4"/>
                </a:solidFill>
              </a:rPr>
              <a:t>Calidad del hábitat </a:t>
            </a:r>
          </a:p>
          <a:p>
            <a:pPr marL="971550" lvl="1" indent="-514350">
              <a:defRPr/>
            </a:pPr>
            <a:r>
              <a:rPr lang="es-CO" sz="1000" dirty="0">
                <a:solidFill>
                  <a:srgbClr val="5767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Espacial</a:t>
            </a:r>
          </a:p>
          <a:p>
            <a:pPr marL="971550" lvl="1" indent="-514350">
              <a:defRPr/>
            </a:pPr>
            <a:endParaRPr lang="es-CO" sz="1000" dirty="0">
              <a:solidFill>
                <a:srgbClr val="5767B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971550" lvl="1" indent="-514350">
              <a:defRPr/>
            </a:pPr>
            <a:endParaRPr lang="es-CO" sz="1000" dirty="0">
              <a:solidFill>
                <a:srgbClr val="5767B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2" name="Imagen 3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464" t="827" r="61760" b="50214"/>
          <a:stretch/>
        </p:blipFill>
        <p:spPr>
          <a:xfrm>
            <a:off x="253398" y="1802000"/>
            <a:ext cx="4057348" cy="3396850"/>
          </a:xfrm>
          <a:prstGeom prst="rect">
            <a:avLst/>
          </a:prstGeom>
          <a:ln>
            <a:solidFill>
              <a:schemeClr val="bg1"/>
            </a:solidFill>
          </a:ln>
          <a:effectLst/>
        </p:spPr>
      </p:pic>
      <p:pic>
        <p:nvPicPr>
          <p:cNvPr id="33" name="Imagen 3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399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42516" t="55228" r="11299" b="2615"/>
          <a:stretch/>
        </p:blipFill>
        <p:spPr>
          <a:xfrm>
            <a:off x="4515751" y="2459595"/>
            <a:ext cx="4515598" cy="2592288"/>
          </a:xfrm>
          <a:prstGeom prst="rect">
            <a:avLst/>
          </a:prstGeom>
          <a:ln>
            <a:solidFill>
              <a:schemeClr val="bg1"/>
            </a:solidFill>
          </a:ln>
          <a:effectLst/>
        </p:spPr>
      </p:pic>
      <p:sp>
        <p:nvSpPr>
          <p:cNvPr id="35" name="Rectángulo 34"/>
          <p:cNvSpPr/>
          <p:nvPr/>
        </p:nvSpPr>
        <p:spPr>
          <a:xfrm>
            <a:off x="8324239" y="1772816"/>
            <a:ext cx="755576" cy="9214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000"/>
          </a:p>
        </p:txBody>
      </p:sp>
      <p:sp>
        <p:nvSpPr>
          <p:cNvPr id="39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6553200" y="6244768"/>
            <a:ext cx="2133600" cy="261571"/>
          </a:xfrm>
        </p:spPr>
        <p:txBody>
          <a:bodyPr/>
          <a:lstStyle/>
          <a:p>
            <a:fld id="{8B0ABFFE-A82D-4858-914B-130BC2CC0268}" type="slidenum">
              <a:rPr lang="es-CO" sz="1000" smtClean="0"/>
              <a:t>7</a:t>
            </a:fld>
            <a:endParaRPr lang="es-CO" sz="1000"/>
          </a:p>
        </p:txBody>
      </p:sp>
      <p:sp>
        <p:nvSpPr>
          <p:cNvPr id="40" name="Rectángulo 39"/>
          <p:cNvSpPr/>
          <p:nvPr/>
        </p:nvSpPr>
        <p:spPr>
          <a:xfrm>
            <a:off x="4407650" y="1012666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marL="971550" lvl="1" indent="-514350" algn="r">
              <a:defRPr/>
            </a:pPr>
            <a:r>
              <a:rPr lang="es-CO" sz="1000" b="1" dirty="0">
                <a:solidFill>
                  <a:srgbClr val="5767B4"/>
                </a:solidFill>
              </a:rPr>
              <a:t>¿Cómo se relaciona la calidad del hábitat con la densidad poblacional y el tamaño de grupo de chigüiros?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xmlns="" id="{688B3C37-CC53-4579-9EC7-458B8809429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116" t="20356" r="19471" b="22817"/>
          <a:stretch/>
        </p:blipFill>
        <p:spPr>
          <a:xfrm>
            <a:off x="6727769" y="4941168"/>
            <a:ext cx="203969" cy="198433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xmlns="" id="{747AF33E-47C9-471F-A00A-3CA367C9023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116" t="20356" r="19471" b="22817"/>
          <a:stretch/>
        </p:blipFill>
        <p:spPr>
          <a:xfrm>
            <a:off x="1856351" y="5182506"/>
            <a:ext cx="203969" cy="198433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xmlns="" id="{59AD6F6E-71EB-48EF-83E6-F0FAE3D59D1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116" t="20356" r="19471" b="22817"/>
          <a:stretch/>
        </p:blipFill>
        <p:spPr>
          <a:xfrm>
            <a:off x="2061078" y="5182266"/>
            <a:ext cx="203969" cy="198433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xmlns="" id="{9525F89A-6C48-4C25-AEBB-04E6040E797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116" t="20356" r="19471" b="22817"/>
          <a:stretch/>
        </p:blipFill>
        <p:spPr>
          <a:xfrm>
            <a:off x="1859806" y="5387266"/>
            <a:ext cx="203969" cy="198433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xmlns="" id="{9A24A7E0-E64F-4F73-8F5C-85775325EE6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116" t="20356" r="19471" b="22817"/>
          <a:stretch/>
        </p:blipFill>
        <p:spPr>
          <a:xfrm>
            <a:off x="2063775" y="5390807"/>
            <a:ext cx="203969" cy="198433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xmlns="" id="{C4E2598F-9EF3-4133-B6AE-A53A35D45A1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85373" t="41747" r="1361" b="41933"/>
          <a:stretch/>
        </p:blipFill>
        <p:spPr>
          <a:xfrm>
            <a:off x="7982909" y="5051883"/>
            <a:ext cx="996741" cy="771148"/>
          </a:xfrm>
          <a:prstGeom prst="rect">
            <a:avLst/>
          </a:prstGeom>
          <a:ln>
            <a:solidFill>
              <a:schemeClr val="bg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27205671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4"/>
          <p:cNvPicPr>
            <a:picLocks noChangeAspect="1" noChangeArrowheads="1"/>
          </p:cNvPicPr>
          <p:nvPr/>
        </p:nvPicPr>
        <p:blipFill rotWithShape="1">
          <a:blip r:embed="rId3" cstate="print"/>
          <a:srcRect t="79578" r="2518" b="1967"/>
          <a:stretch/>
        </p:blipFill>
        <p:spPr bwMode="auto">
          <a:xfrm flipV="1">
            <a:off x="0" y="-1"/>
            <a:ext cx="9144000" cy="434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1 Título"/>
          <p:cNvSpPr txBox="1">
            <a:spLocks/>
          </p:cNvSpPr>
          <p:nvPr/>
        </p:nvSpPr>
        <p:spPr>
          <a:xfrm>
            <a:off x="35496" y="476672"/>
            <a:ext cx="8750746" cy="360040"/>
          </a:xfrm>
          <a:prstGeom prst="rect">
            <a:avLst/>
          </a:prstGeom>
        </p:spPr>
        <p:txBody>
          <a:bodyPr/>
          <a:lstStyle/>
          <a:p>
            <a:pPr marL="971550" lvl="1" indent="-514350">
              <a:defRPr/>
            </a:pPr>
            <a:r>
              <a:rPr lang="es-PE" sz="24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Arabic Typesetting" pitchFamily="66" charset="-78"/>
              </a:rPr>
              <a:t>PLANTEAMIENTO DEL PROBLEMA</a:t>
            </a:r>
          </a:p>
        </p:txBody>
      </p:sp>
      <p:graphicFrame>
        <p:nvGraphicFramePr>
          <p:cNvPr id="13" name="Diagrama 12"/>
          <p:cNvGraphicFramePr/>
          <p:nvPr>
            <p:extLst>
              <p:ext uri="{D42A27DB-BD31-4B8C-83A1-F6EECF244321}">
                <p14:modId xmlns:p14="http://schemas.microsoft.com/office/powerpoint/2010/main" val="285572629"/>
              </p:ext>
            </p:extLst>
          </p:nvPr>
        </p:nvGraphicFramePr>
        <p:xfrm>
          <a:off x="-468560" y="980728"/>
          <a:ext cx="8462714" cy="5788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F14066A8-79FD-40C2-A6D6-43AAD8F8A4E9}"/>
              </a:ext>
            </a:extLst>
          </p:cNvPr>
          <p:cNvSpPr/>
          <p:nvPr/>
        </p:nvSpPr>
        <p:spPr>
          <a:xfrm>
            <a:off x="5905922" y="4005064"/>
            <a:ext cx="2880320" cy="147732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CO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Reiley</a:t>
            </a:r>
            <a:r>
              <a:rPr lang="es-CO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s-CO" i="1" dirty="0">
                <a:solidFill>
                  <a:srgbClr val="000000"/>
                </a:solidFill>
                <a:latin typeface="Times New Roman" panose="02020603050405020304" pitchFamily="18" charset="0"/>
              </a:rPr>
              <a:t>et al</a:t>
            </a:r>
            <a:r>
              <a:rPr lang="es-CO" dirty="0">
                <a:solidFill>
                  <a:srgbClr val="000000"/>
                </a:solidFill>
                <a:latin typeface="Times New Roman" panose="02020603050405020304" pitchFamily="18" charset="0"/>
              </a:rPr>
              <a:t>. (2014), señalan que </a:t>
            </a:r>
            <a:r>
              <a:rPr lang="es-CO" b="1" dirty="0">
                <a:solidFill>
                  <a:srgbClr val="000000"/>
                </a:solidFill>
                <a:latin typeface="Times New Roman" panose="02020603050405020304" pitchFamily="18" charset="0"/>
              </a:rPr>
              <a:t>los HSI no validados pueden ser indicadores poco confiables de la calidad del hábitat </a:t>
            </a:r>
            <a:endParaRPr lang="es-CO" b="1" dirty="0"/>
          </a:p>
        </p:txBody>
      </p:sp>
    </p:spTree>
    <p:extLst>
      <p:ext uri="{BB962C8B-B14F-4D97-AF65-F5344CB8AC3E}">
        <p14:creationId xmlns:p14="http://schemas.microsoft.com/office/powerpoint/2010/main" val="17445081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4"/>
          <p:cNvPicPr>
            <a:picLocks noChangeAspect="1" noChangeArrowheads="1"/>
          </p:cNvPicPr>
          <p:nvPr/>
        </p:nvPicPr>
        <p:blipFill rotWithShape="1">
          <a:blip r:embed="rId3" cstate="print"/>
          <a:srcRect t="79578" r="2518" b="1967"/>
          <a:stretch/>
        </p:blipFill>
        <p:spPr bwMode="auto">
          <a:xfrm flipV="1">
            <a:off x="0" y="-1"/>
            <a:ext cx="9144000" cy="434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2551206629"/>
              </p:ext>
            </p:extLst>
          </p:nvPr>
        </p:nvGraphicFramePr>
        <p:xfrm>
          <a:off x="3779912" y="836712"/>
          <a:ext cx="5133294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7" name="1 Título"/>
          <p:cNvSpPr txBox="1">
            <a:spLocks/>
          </p:cNvSpPr>
          <p:nvPr/>
        </p:nvSpPr>
        <p:spPr>
          <a:xfrm>
            <a:off x="35496" y="476672"/>
            <a:ext cx="8750746" cy="360040"/>
          </a:xfrm>
          <a:prstGeom prst="rect">
            <a:avLst/>
          </a:prstGeom>
        </p:spPr>
        <p:txBody>
          <a:bodyPr/>
          <a:lstStyle/>
          <a:p>
            <a:pPr marL="971550" lvl="1" indent="-514350">
              <a:defRPr/>
            </a:pPr>
            <a:r>
              <a:rPr lang="es-PE" sz="24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Arabic Typesetting" pitchFamily="66" charset="-78"/>
              </a:rPr>
              <a:t>JUSTIFICACIÓN</a:t>
            </a: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ABFFE-A82D-4858-914B-130BC2CC0268}" type="slidenum">
              <a:rPr lang="es-CO" smtClean="0"/>
              <a:t>9</a:t>
            </a:fld>
            <a:endParaRPr lang="es-CO"/>
          </a:p>
        </p:txBody>
      </p:sp>
      <p:sp>
        <p:nvSpPr>
          <p:cNvPr id="4" name="Rectángulo 3"/>
          <p:cNvSpPr/>
          <p:nvPr/>
        </p:nvSpPr>
        <p:spPr>
          <a:xfrm>
            <a:off x="467544" y="2070715"/>
            <a:ext cx="374441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El proceso de validación es necesario para determinar la confiabilidad y la utilidad de los modelos en cuanto a las medidas de conservación y el manejo de las especies (Brooks 1997, </a:t>
            </a:r>
            <a:r>
              <a:rPr lang="es-CO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Reiley</a:t>
            </a:r>
            <a:r>
              <a:rPr lang="es-CO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s-CO" sz="20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et al</a:t>
            </a:r>
            <a:r>
              <a:rPr lang="es-CO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. 2014). </a:t>
            </a:r>
            <a:endParaRPr lang="es-CO" sz="2000" dirty="0"/>
          </a:p>
        </p:txBody>
      </p:sp>
    </p:spTree>
    <p:extLst>
      <p:ext uri="{BB962C8B-B14F-4D97-AF65-F5344CB8AC3E}">
        <p14:creationId xmlns:p14="http://schemas.microsoft.com/office/powerpoint/2010/main" val="33737767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Aspecto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35577</TotalTime>
  <Words>941</Words>
  <Application>Microsoft Office PowerPoint</Application>
  <PresentationFormat>Presentación en pantalla (4:3)</PresentationFormat>
  <Paragraphs>390</Paragraphs>
  <Slides>34</Slides>
  <Notes>33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34</vt:i4>
      </vt:variant>
    </vt:vector>
  </HeadingPairs>
  <TitlesOfParts>
    <vt:vector size="40" baseType="lpstr">
      <vt:lpstr>Arabic Typesetting</vt:lpstr>
      <vt:lpstr>Arial</vt:lpstr>
      <vt:lpstr>Calibri</vt:lpstr>
      <vt:lpstr>Garamond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Convenio interadministrativo  200-15-15-022</dc:title>
  <dc:creator>Cardo</dc:creator>
  <cp:lastModifiedBy>UV</cp:lastModifiedBy>
  <cp:revision>1295</cp:revision>
  <dcterms:created xsi:type="dcterms:W3CDTF">2016-02-02T19:03:25Z</dcterms:created>
  <dcterms:modified xsi:type="dcterms:W3CDTF">2021-01-21T23:50:40Z</dcterms:modified>
</cp:coreProperties>
</file>