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67" r:id="rId4"/>
    <p:sldId id="268" r:id="rId5"/>
    <p:sldId id="272" r:id="rId6"/>
    <p:sldId id="273" r:id="rId7"/>
    <p:sldId id="274" r:id="rId8"/>
    <p:sldId id="269" r:id="rId9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FAB2"/>
    <a:srgbClr val="E6E6E6"/>
    <a:srgbClr val="E1E1E1"/>
    <a:srgbClr val="EBEBEB"/>
    <a:srgbClr val="F7F7F7"/>
    <a:srgbClr val="F5F5F5"/>
    <a:srgbClr val="F6F6F6"/>
    <a:srgbClr val="F9F9F9"/>
    <a:srgbClr val="FBFBFB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7" autoAdjust="0"/>
  </p:normalViewPr>
  <p:slideViewPr>
    <p:cSldViewPr>
      <p:cViewPr>
        <p:scale>
          <a:sx n="150" d="100"/>
          <a:sy n="150" d="100"/>
        </p:scale>
        <p:origin x="45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180853" cy="516403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512" y="3867894"/>
            <a:ext cx="6120000" cy="868379"/>
          </a:xfrm>
          <a:prstGeom prst="rect">
            <a:avLst/>
          </a:prstGeom>
        </p:spPr>
      </p:pic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1979712" y="1707654"/>
            <a:ext cx="5896008" cy="309419"/>
          </a:xfrm>
        </p:spPr>
        <p:txBody>
          <a:bodyPr anchor="b"/>
          <a:lstStyle>
            <a:lvl1pPr algn="l">
              <a:lnSpc>
                <a:spcPts val="2600"/>
              </a:lnSpc>
              <a:spcBef>
                <a:spcPts val="0"/>
              </a:spcBef>
              <a:defRPr sz="2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Eje y tema en el que se inscribe su propuesta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1986998" y="2067088"/>
            <a:ext cx="5888721" cy="238017"/>
          </a:xfrm>
        </p:spPr>
        <p:txBody>
          <a:bodyPr/>
          <a:lstStyle>
            <a:lvl1pPr algn="l">
              <a:lnSpc>
                <a:spcPts val="1283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MX" dirty="0"/>
              <a:t>Nombre de quien(es) presenta(n) la propuesta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1990640" y="2739442"/>
            <a:ext cx="5885077" cy="171729"/>
          </a:xfrm>
        </p:spPr>
        <p:txBody>
          <a:bodyPr/>
          <a:lstStyle>
            <a:lvl1pPr algn="l">
              <a:lnSpc>
                <a:spcPts val="1042"/>
              </a:lnSpc>
              <a:defRPr sz="1600">
                <a:solidFill>
                  <a:srgbClr val="B2FAB2"/>
                </a:solidFill>
              </a:defRPr>
            </a:lvl1pPr>
          </a:lstStyle>
          <a:p>
            <a:pPr lvl="0"/>
            <a:r>
              <a:rPr lang="es-MX" dirty="0"/>
              <a:t>Región</a:t>
            </a:r>
          </a:p>
        </p:txBody>
      </p:sp>
      <p:sp>
        <p:nvSpPr>
          <p:cNvPr id="12" name="13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986997" y="2305105"/>
            <a:ext cx="5888721" cy="266645"/>
          </a:xfrm>
        </p:spPr>
        <p:txBody>
          <a:bodyPr/>
          <a:lstStyle>
            <a:lvl1pPr algn="l">
              <a:lnSpc>
                <a:spcPts val="2000"/>
              </a:lnSpc>
              <a:spcBef>
                <a:spcPts val="0"/>
              </a:spcBef>
              <a:defRPr sz="1600" baseline="0">
                <a:solidFill>
                  <a:srgbClr val="B2FAB2"/>
                </a:solidFill>
              </a:defRPr>
            </a:lvl1pPr>
          </a:lstStyle>
          <a:p>
            <a:pPr lvl="0"/>
            <a:r>
              <a:rPr lang="es-MX" dirty="0"/>
              <a:t>Entidad o dependencia universitaria de adscripción</a:t>
            </a:r>
          </a:p>
        </p:txBody>
      </p:sp>
      <p:sp>
        <p:nvSpPr>
          <p:cNvPr id="16" name="7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1990641" y="3099481"/>
            <a:ext cx="5885076" cy="213735"/>
          </a:xfrm>
        </p:spPr>
        <p:txBody>
          <a:bodyPr/>
          <a:lstStyle>
            <a:lvl1pPr algn="l">
              <a:lnSpc>
                <a:spcPts val="1042"/>
              </a:lnSpc>
              <a:defRPr sz="1400" baseline="0">
                <a:solidFill>
                  <a:srgbClr val="B2FAB2"/>
                </a:solidFill>
              </a:defRPr>
            </a:lvl1pPr>
          </a:lstStyle>
          <a:p>
            <a:pPr lvl="0"/>
            <a:r>
              <a:rPr lang="es-MX" dirty="0"/>
              <a:t>Fecha de presentación de la propuesta</a:t>
            </a:r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47" y="328686"/>
            <a:ext cx="1224828" cy="1080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83518"/>
            <a:ext cx="5824000" cy="72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843558"/>
            <a:ext cx="8033892" cy="28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275606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191"/>
            <a:ext cx="9144000" cy="5143309"/>
            <a:chOff x="0" y="-20161"/>
            <a:chExt cx="9144000" cy="5143309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20161"/>
              <a:ext cx="9144000" cy="5143309"/>
            </a:xfrm>
            <a:prstGeom prst="rect">
              <a:avLst/>
            </a:prstGeom>
          </p:spPr>
        </p:pic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6164" y="931478"/>
              <a:ext cx="2651671" cy="2340000"/>
            </a:xfrm>
            <a:prstGeom prst="rect">
              <a:avLst/>
            </a:prstGeom>
          </p:spPr>
        </p:pic>
      </p:grpSp>
      <p:sp>
        <p:nvSpPr>
          <p:cNvPr id="2" name="CuadroTexto 1"/>
          <p:cNvSpPr txBox="1"/>
          <p:nvPr userDrawn="1"/>
        </p:nvSpPr>
        <p:spPr>
          <a:xfrm>
            <a:off x="2303748" y="3709834"/>
            <a:ext cx="4536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pc="20" baseline="0" dirty="0">
                <a:solidFill>
                  <a:schemeClr val="bg1"/>
                </a:solidFill>
                <a:latin typeface="Gill Sans MT" panose="020B0502020104020203" pitchFamily="34" charset="0"/>
              </a:rPr>
              <a:t>“Lis de Veracruz: Arte, Ciencia, Luz”</a:t>
            </a:r>
          </a:p>
        </p:txBody>
      </p:sp>
    </p:spTree>
    <p:extLst>
      <p:ext uri="{BB962C8B-B14F-4D97-AF65-F5344CB8AC3E}">
        <p14:creationId xmlns:p14="http://schemas.microsoft.com/office/powerpoint/2010/main" val="9674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2" r:id="rId3"/>
    <p:sldLayoutId id="2147483693" r:id="rId4"/>
    <p:sldLayoutId id="2147483694" r:id="rId5"/>
    <p:sldLayoutId id="2147483696" r:id="rId6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65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Propuesta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276444"/>
            <a:ext cx="7209903" cy="3095506"/>
          </a:xfrm>
        </p:spPr>
        <p:txBody>
          <a:bodyPr/>
          <a:lstStyle/>
          <a:p>
            <a:pPr algn="just"/>
            <a:r>
              <a:rPr lang="es-MX" sz="1800" dirty="0">
                <a:solidFill>
                  <a:schemeClr val="tx1"/>
                </a:solidFill>
              </a:rPr>
              <a:t>Enuncie de manera clara, breve y precisa lo que propone a corto (1 año) o mediano plazo (3 años), dando respuesta a la pregunta: ¿qué es lo que se propone? </a:t>
            </a:r>
          </a:p>
          <a:p>
            <a:endParaRPr lang="es-MX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Justificación e impacto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319789"/>
            <a:ext cx="7209903" cy="3327581"/>
          </a:xfrm>
        </p:spPr>
        <p:txBody>
          <a:bodyPr/>
          <a:lstStyle/>
          <a:p>
            <a:pPr algn="just"/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Argumente por qué la propuesta es importante a nivel institucional. </a:t>
            </a:r>
          </a:p>
          <a:p>
            <a:pPr algn="just"/>
            <a:endParaRPr lang="es-MX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justificación de la propuesta puede derivarse de una problemática, de una necesidad o de una innovación. </a:t>
            </a:r>
          </a:p>
          <a:p>
            <a:pPr algn="just"/>
            <a:endParaRPr lang="es-MX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Describa el impacto de la propuesta y sus beneficios: económicos, sociales, culturales, académicos o de otro tipo. Señale el tipo de  beneficiarios: alumnos, docentes, investigadores, personal administrativo, técnico y manual, entre otros posibles; también indique el nivel organizacional de atención de la propuesta: entidad académica o dependencia universitaria, región, sede, campus, etc. </a:t>
            </a:r>
          </a:p>
          <a:p>
            <a:endParaRPr lang="es-MX" sz="1800" dirty="0"/>
          </a:p>
          <a:p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1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Recursos necesarios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276444"/>
            <a:ext cx="7209903" cy="3095506"/>
          </a:xfrm>
        </p:spPr>
        <p:txBody>
          <a:bodyPr/>
          <a:lstStyle/>
          <a:p>
            <a:pPr algn="just"/>
            <a:r>
              <a:rPr lang="es-MX" sz="1800" dirty="0">
                <a:solidFill>
                  <a:schemeClr val="tx1"/>
                </a:solidFill>
              </a:rPr>
              <a:t>Describa, de ser el caso, los requerimientos: humanos, económicos, de infraestructura física o tecnológica, equipamiento o materiales, entre otros; y señale las posibles fuentes de financiamiento para la puesta en marcha de la propuesta.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2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Objetivo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319789"/>
            <a:ext cx="7209903" cy="3327581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Enuncie el cambio o situación deseada que se busca lograr, de forma clara y alineada con la solución de la problemática, necesidad o innovación identificada, expresando el beneficio esperado y la población beneficiada.</a:t>
            </a:r>
          </a:p>
          <a:p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992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Meta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319789"/>
            <a:ext cx="7209903" cy="3327581"/>
          </a:xfrm>
        </p:spPr>
        <p:txBody>
          <a:bodyPr/>
          <a:lstStyle/>
          <a:p>
            <a:pPr algn="just"/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Defina el </a:t>
            </a:r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resultado concreto y medible</a:t>
            </a:r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que se alcanzará en un </a:t>
            </a:r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plazo</a:t>
            </a:r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determinado, especificando la </a:t>
            </a:r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unidad de medida</a:t>
            </a:r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la meta, así como un </a:t>
            </a:r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indicador</a:t>
            </a:r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que sea verificable.</a:t>
            </a:r>
          </a:p>
          <a:p>
            <a:pPr algn="just"/>
            <a:endParaRPr lang="es-MX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Ejemplo: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Contar</a:t>
            </a:r>
            <a:r>
              <a:rPr lang="es-MX" sz="1600" dirty="0">
                <a:solidFill>
                  <a:schemeClr val="tx1"/>
                </a:solidFill>
              </a:rPr>
              <a:t> </a:t>
            </a:r>
            <a:r>
              <a:rPr lang="es-MX" sz="1600" b="1" dirty="0">
                <a:solidFill>
                  <a:schemeClr val="tx1"/>
                </a:solidFill>
              </a:rPr>
              <a:t>a partir del 2025</a:t>
            </a:r>
            <a:r>
              <a:rPr lang="es-MX" sz="1600" dirty="0">
                <a:solidFill>
                  <a:schemeClr val="tx1"/>
                </a:solidFill>
              </a:rPr>
              <a:t> con </a:t>
            </a:r>
            <a:r>
              <a:rPr lang="es-MX" sz="1600" b="1" dirty="0">
                <a:solidFill>
                  <a:schemeClr val="tx1"/>
                </a:solidFill>
              </a:rPr>
              <a:t>un sistema de calidad certificado vigente para la mejora continua</a:t>
            </a:r>
            <a:r>
              <a:rPr lang="es-MX" sz="1600" dirty="0">
                <a:solidFill>
                  <a:schemeClr val="tx1"/>
                </a:solidFill>
              </a:rPr>
              <a:t>, en el que se integren los procesos estratégicos de la gestión universitaria.</a:t>
            </a:r>
          </a:p>
          <a:p>
            <a:endParaRPr lang="es-MX" sz="1800" dirty="0"/>
          </a:p>
          <a:p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9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843558"/>
            <a:ext cx="8033892" cy="286625"/>
          </a:xfrm>
        </p:spPr>
        <p:txBody>
          <a:bodyPr/>
          <a:lstStyle/>
          <a:p>
            <a:r>
              <a:rPr lang="es-MX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Acciones (opcional)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319789"/>
            <a:ext cx="7209903" cy="3667084"/>
          </a:xfrm>
        </p:spPr>
        <p:txBody>
          <a:bodyPr/>
          <a:lstStyle/>
          <a:p>
            <a:pPr algn="just"/>
            <a:r>
              <a:rPr lang="es-MX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Describa de forma lógicamente ordenada las actividades que es necesario llevar a cabo para cumplir la meta.</a:t>
            </a:r>
            <a:endParaRPr lang="es-MX" sz="1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s-MX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Ejemplo</a:t>
            </a:r>
          </a:p>
          <a:p>
            <a:pPr algn="just">
              <a:lnSpc>
                <a:spcPts val="1500"/>
              </a:lnSpc>
              <a:spcBef>
                <a:spcPts val="0"/>
              </a:spcBef>
            </a:pPr>
            <a:endParaRPr lang="es-MX" sz="1200" b="1" dirty="0">
              <a:solidFill>
                <a:schemeClr val="tx1"/>
              </a:solidFill>
            </a:endParaRPr>
          </a:p>
          <a:p>
            <a:pPr algn="just">
              <a:lnSpc>
                <a:spcPts val="1400"/>
              </a:lnSpc>
              <a:spcBef>
                <a:spcPts val="0"/>
              </a:spcBef>
            </a:pPr>
            <a:r>
              <a:rPr lang="es-MX" sz="1200" b="1" dirty="0">
                <a:solidFill>
                  <a:schemeClr val="tx1"/>
                </a:solidFill>
              </a:rPr>
              <a:t>Meta</a:t>
            </a:r>
          </a:p>
          <a:p>
            <a:pPr algn="just">
              <a:lnSpc>
                <a:spcPts val="1400"/>
              </a:lnSpc>
              <a:spcBef>
                <a:spcPts val="0"/>
              </a:spcBef>
            </a:pPr>
            <a:r>
              <a:rPr lang="es-MX" sz="1200" dirty="0">
                <a:solidFill>
                  <a:schemeClr val="tx1"/>
                </a:solidFill>
              </a:rPr>
              <a:t>A partir del 2025 contar con un sistema institucional de información estadística en materia de género y diversidad </a:t>
            </a:r>
            <a:r>
              <a:rPr lang="es-MX" sz="1200" dirty="0" err="1">
                <a:solidFill>
                  <a:schemeClr val="tx1"/>
                </a:solidFill>
              </a:rPr>
              <a:t>sexogenérica</a:t>
            </a:r>
            <a:r>
              <a:rPr lang="es-MX" sz="1200" dirty="0">
                <a:solidFill>
                  <a:schemeClr val="tx1"/>
                </a:solidFill>
              </a:rPr>
              <a:t>, con el propósito de tomar decisiones institucionales con perspectiva de género.</a:t>
            </a:r>
          </a:p>
          <a:p>
            <a:pPr algn="just">
              <a:lnSpc>
                <a:spcPts val="1400"/>
              </a:lnSpc>
              <a:spcBef>
                <a:spcPts val="0"/>
              </a:spcBef>
            </a:pPr>
            <a:endParaRPr lang="es-MX" sz="1200" b="1" dirty="0">
              <a:solidFill>
                <a:schemeClr val="tx1"/>
              </a:solidFill>
            </a:endParaRPr>
          </a:p>
          <a:p>
            <a:pPr algn="just">
              <a:lnSpc>
                <a:spcPts val="1400"/>
              </a:lnSpc>
              <a:spcBef>
                <a:spcPts val="0"/>
              </a:spcBef>
            </a:pPr>
            <a:r>
              <a:rPr lang="es-MX" sz="1200" b="1" dirty="0">
                <a:solidFill>
                  <a:schemeClr val="tx1"/>
                </a:solidFill>
              </a:rPr>
              <a:t>Acciones</a:t>
            </a:r>
          </a:p>
          <a:p>
            <a:pPr marL="171450" indent="-171450" algn="just">
              <a:lnSpc>
                <a:spcPts val="1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</a:rPr>
              <a:t>Diseño de un modelo para la recuperación de datos estadísticos en materia de género y diversidad </a:t>
            </a:r>
            <a:r>
              <a:rPr lang="es-MX" sz="1100" dirty="0" err="1">
                <a:solidFill>
                  <a:schemeClr val="tx1"/>
                </a:solidFill>
              </a:rPr>
              <a:t>sexogenérica</a:t>
            </a:r>
            <a:r>
              <a:rPr lang="es-MX" sz="1100" dirty="0">
                <a:solidFill>
                  <a:schemeClr val="tx1"/>
                </a:solidFill>
              </a:rPr>
              <a:t>.</a:t>
            </a:r>
          </a:p>
          <a:p>
            <a:pPr marL="171450" indent="-171450" algn="just">
              <a:lnSpc>
                <a:spcPts val="1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</a:rPr>
              <a:t>Elaboración de un sistema informático para el análisis de los datos recuperados mediante el sistema institucional de información estadística en materia de género y diversidad </a:t>
            </a:r>
            <a:r>
              <a:rPr lang="es-MX" sz="1100" dirty="0" err="1">
                <a:solidFill>
                  <a:schemeClr val="tx1"/>
                </a:solidFill>
              </a:rPr>
              <a:t>sexogenérica</a:t>
            </a:r>
            <a:r>
              <a:rPr lang="es-MX" sz="1100" dirty="0">
                <a:solidFill>
                  <a:schemeClr val="tx1"/>
                </a:solidFill>
              </a:rPr>
              <a:t>.</a:t>
            </a:r>
          </a:p>
          <a:p>
            <a:pPr marL="171450" indent="-171450" algn="just">
              <a:lnSpc>
                <a:spcPts val="1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</a:rPr>
              <a:t>Aplicación de instrumentos a la comunidad universitaria para la generación de información sobre violencia de género, factores que influyen en esta y sus manifestaciones, para su atención focalizada.</a:t>
            </a:r>
          </a:p>
          <a:p>
            <a:pPr marL="171450" indent="-171450" algn="just">
              <a:lnSpc>
                <a:spcPts val="1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</a:rPr>
              <a:t>Seguimiento de la estadística de género y diversidad </a:t>
            </a:r>
            <a:r>
              <a:rPr lang="es-MX" sz="1100" dirty="0" err="1">
                <a:solidFill>
                  <a:schemeClr val="tx1"/>
                </a:solidFill>
              </a:rPr>
              <a:t>sexogenérica</a:t>
            </a:r>
            <a:r>
              <a:rPr lang="es-MX" sz="1100" dirty="0">
                <a:solidFill>
                  <a:schemeClr val="tx1"/>
                </a:solidFill>
              </a:rPr>
              <a:t> para la toma de decisiones institucionales.</a:t>
            </a:r>
          </a:p>
          <a:p>
            <a:pPr marL="171450" indent="-171450" algn="just">
              <a:lnSpc>
                <a:spcPts val="1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/>
                </a:solidFill>
              </a:rPr>
              <a:t>Colaboración con instituciones de educación superior y organismos nacionales e internacionales para la generación y mejora del sistema institucional de información estadística en materia de género.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endParaRPr lang="es-MX" sz="1200" dirty="0"/>
          </a:p>
          <a:p>
            <a:pPr>
              <a:lnSpc>
                <a:spcPts val="1400"/>
              </a:lnSpc>
              <a:spcBef>
                <a:spcPts val="0"/>
              </a:spcBef>
            </a:pPr>
            <a:endParaRPr lang="es-MX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13" y="929290"/>
            <a:ext cx="360000" cy="1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86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8336584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6 Plantilla de participación" id="{E849A52B-3EF0-4ECF-91A9-DE064B100093}" vid="{7468939F-A26F-4A81-A220-0F4597273E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06 Plantilla de participación</Template>
  <TotalTime>0</TotalTime>
  <Words>465</Words>
  <Application>Microsoft Office PowerPoint</Application>
  <PresentationFormat>Presentación en pantalla (16:9)</PresentationFormat>
  <Paragraphs>30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3234 Presentacion PPT_16 a 9</vt:lpstr>
      <vt:lpstr>Presentación de PowerPoint</vt:lpstr>
      <vt:lpstr>Propuesta</vt:lpstr>
      <vt:lpstr>Justificación e impacto</vt:lpstr>
      <vt:lpstr>Recursos necesarios</vt:lpstr>
      <vt:lpstr>Objetivo</vt:lpstr>
      <vt:lpstr>Meta</vt:lpstr>
      <vt:lpstr>Acciones (opcional)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 Barrera Jose Carlos</dc:creator>
  <cp:lastModifiedBy>Rodriguez Barrera Jose Carlos</cp:lastModifiedBy>
  <cp:revision>1</cp:revision>
  <dcterms:created xsi:type="dcterms:W3CDTF">2025-09-04T15:46:24Z</dcterms:created>
  <dcterms:modified xsi:type="dcterms:W3CDTF">2025-09-04T15:46:54Z</dcterms:modified>
</cp:coreProperties>
</file>