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73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</p:sldIdLst>
  <p:sldSz cx="10045700" cy="7777163"/>
  <p:notesSz cx="6858000" cy="9144000"/>
  <p:defaultTextStyle>
    <a:defPPr>
      <a:defRPr lang="es-MX"/>
    </a:defPPr>
    <a:lvl1pPr algn="l" defTabSz="10175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08000" indent="-50800" algn="l" defTabSz="10175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17588" indent="-103188" algn="l" defTabSz="10175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27175" indent="-155575" algn="l" defTabSz="10175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36763" indent="-207963" algn="l" defTabSz="10175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49">
          <p15:clr>
            <a:srgbClr val="A4A3A4"/>
          </p15:clr>
        </p15:guide>
        <p15:guide id="2" pos="31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E1E1E1"/>
    <a:srgbClr val="EBEBEB"/>
    <a:srgbClr val="F7F7F7"/>
    <a:srgbClr val="F5F5F5"/>
    <a:srgbClr val="F6F6F6"/>
    <a:srgbClr val="F9F9F9"/>
    <a:srgbClr val="FBFBFB"/>
    <a:srgbClr val="F0F0F0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72" autoAdjust="0"/>
    <p:restoredTop sz="94629" autoAdjust="0"/>
  </p:normalViewPr>
  <p:slideViewPr>
    <p:cSldViewPr>
      <p:cViewPr varScale="1">
        <p:scale>
          <a:sx n="108" d="100"/>
          <a:sy n="108" d="100"/>
        </p:scale>
        <p:origin x="834" y="102"/>
      </p:cViewPr>
      <p:guideLst>
        <p:guide orient="horz" pos="2449"/>
        <p:guide pos="31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15D04-E94F-499E-AE3A-EE5816B68EAA}" type="datetimeFigureOut">
              <a:rPr lang="es-MX" smtClean="0"/>
              <a:t>09/07/2018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35100" y="1143000"/>
            <a:ext cx="3987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BB6BC-B2E7-447F-AA94-B03E726068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1489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B49CE-533D-4BF5-BD54-70D6E12487CB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25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 userDrawn="1"/>
        </p:nvSpPr>
        <p:spPr>
          <a:xfrm>
            <a:off x="0" y="0"/>
            <a:ext cx="10045700" cy="777716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18916" fontAlgn="auto">
              <a:spcBef>
                <a:spcPts val="0"/>
              </a:spcBef>
              <a:spcAft>
                <a:spcPts val="0"/>
              </a:spcAft>
              <a:defRPr/>
            </a:pPr>
            <a:endParaRPr lang="es-MX"/>
          </a:p>
        </p:txBody>
      </p: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8"/>
            <a:ext cx="10045700" cy="7762587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4806826" y="6984925"/>
            <a:ext cx="4032250" cy="2496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ts val="1000"/>
              </a:lnSpc>
              <a:defRPr/>
            </a:pP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itchFamily="34" charset="0"/>
              </a:rPr>
              <a:t>“</a:t>
            </a:r>
            <a:r>
              <a:rPr lang="es-MX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itchFamily="34" charset="0"/>
              </a:rPr>
              <a:t>Lis 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itchFamily="34" charset="0"/>
              </a:rPr>
              <a:t>de Veracruz: </a:t>
            </a:r>
            <a:r>
              <a:rPr lang="es-MX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itchFamily="34" charset="0"/>
              </a:rPr>
              <a:t> Arte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itchFamily="34" charset="0"/>
              </a:rPr>
              <a:t>, Ciencia, Luz”</a:t>
            </a:r>
          </a:p>
        </p:txBody>
      </p:sp>
      <p:pic>
        <p:nvPicPr>
          <p:cNvPr id="17" name="16 Imagen" descr="logo simbolo 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96800" y="648221"/>
            <a:ext cx="2016224" cy="17364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erpo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8353" y="1512317"/>
            <a:ext cx="8826123" cy="4333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0"/>
          </p:nvPr>
        </p:nvSpPr>
        <p:spPr>
          <a:xfrm>
            <a:off x="1422450" y="2232397"/>
            <a:ext cx="7920880" cy="4680520"/>
          </a:xfrm>
        </p:spPr>
        <p:txBody>
          <a:bodyPr/>
          <a:lstStyle>
            <a:lvl1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918394" y="3960589"/>
            <a:ext cx="8538845" cy="1544631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000"/>
              </a:lnSpc>
              <a:defRPr sz="2800" b="0" cap="none">
                <a:solidFill>
                  <a:schemeClr val="tx1"/>
                </a:solidFill>
                <a:latin typeface="Gill Sans MT" pitchFamily="34" charset="0"/>
              </a:defRPr>
            </a:lvl1pPr>
          </a:lstStyle>
          <a:p>
            <a:r>
              <a:rPr lang="es-ES" dirty="0" smtClean="0"/>
              <a:t>Haga clic para agregar subtítulo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918394" y="3600549"/>
            <a:ext cx="8538845" cy="36004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000"/>
              </a:lnSpc>
              <a:buNone/>
              <a:defRPr lang="es-ES" sz="2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945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91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3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8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2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7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62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agregar título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86346" y="1512317"/>
            <a:ext cx="4438596" cy="72550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ts val="2600"/>
              </a:lnSpc>
              <a:buNone/>
              <a:defRPr sz="2400" b="0">
                <a:solidFill>
                  <a:schemeClr val="tx1"/>
                </a:solidFill>
                <a:latin typeface="Gill Sans MT" pitchFamily="34" charset="0"/>
              </a:defRPr>
            </a:lvl1pPr>
            <a:lvl2pPr marL="509458" indent="0">
              <a:buNone/>
              <a:defRPr sz="2200" b="1"/>
            </a:lvl2pPr>
            <a:lvl3pPr marL="1018916" indent="0">
              <a:buNone/>
              <a:defRPr sz="2000" b="1"/>
            </a:lvl3pPr>
            <a:lvl4pPr marL="1528374" indent="0">
              <a:buNone/>
              <a:defRPr sz="1800" b="1"/>
            </a:lvl4pPr>
            <a:lvl5pPr marL="2037832" indent="0">
              <a:buNone/>
              <a:defRPr sz="1800" b="1"/>
            </a:lvl5pPr>
            <a:lvl6pPr marL="2547290" indent="0">
              <a:buNone/>
              <a:defRPr sz="1800" b="1"/>
            </a:lvl6pPr>
            <a:lvl7pPr marL="3056748" indent="0">
              <a:buNone/>
              <a:defRPr sz="1800" b="1"/>
            </a:lvl7pPr>
            <a:lvl8pPr marL="3566206" indent="0">
              <a:buNone/>
              <a:defRPr sz="1800" b="1"/>
            </a:lvl8pPr>
            <a:lvl9pPr marL="4075664" indent="0">
              <a:buNone/>
              <a:defRPr sz="18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6346" y="2597865"/>
            <a:ext cx="4438596" cy="43150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6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</a:defRPr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87138" y="1512317"/>
            <a:ext cx="4440339" cy="72550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ts val="2600"/>
              </a:lnSpc>
              <a:buNone/>
              <a:defRPr sz="2400" b="0">
                <a:solidFill>
                  <a:schemeClr val="tx1"/>
                </a:solidFill>
                <a:latin typeface="Gill Sans MT" pitchFamily="34" charset="0"/>
              </a:defRPr>
            </a:lvl1pPr>
            <a:lvl2pPr marL="509458" indent="0">
              <a:buNone/>
              <a:defRPr sz="2200" b="1"/>
            </a:lvl2pPr>
            <a:lvl3pPr marL="1018916" indent="0">
              <a:buNone/>
              <a:defRPr sz="2000" b="1"/>
            </a:lvl3pPr>
            <a:lvl4pPr marL="1528374" indent="0">
              <a:buNone/>
              <a:defRPr sz="1800" b="1"/>
            </a:lvl4pPr>
            <a:lvl5pPr marL="2037832" indent="0">
              <a:buNone/>
              <a:defRPr sz="1800" b="1"/>
            </a:lvl5pPr>
            <a:lvl6pPr marL="2547290" indent="0">
              <a:buNone/>
              <a:defRPr sz="1800" b="1"/>
            </a:lvl6pPr>
            <a:lvl7pPr marL="3056748" indent="0">
              <a:buNone/>
              <a:defRPr sz="1800" b="1"/>
            </a:lvl7pPr>
            <a:lvl8pPr marL="3566206" indent="0">
              <a:buNone/>
              <a:defRPr sz="1800" b="1"/>
            </a:lvl8pPr>
            <a:lvl9pPr marL="4075664" indent="0">
              <a:buNone/>
              <a:defRPr sz="18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87138" y="2597865"/>
            <a:ext cx="4440339" cy="43150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6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</a:defRPr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6346" y="1512317"/>
            <a:ext cx="6768752" cy="43204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Gill Sans MT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11649" y="2232397"/>
            <a:ext cx="5431681" cy="46805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6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</a:defRPr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86346" y="2232397"/>
            <a:ext cx="3304966" cy="46805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6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</a:defRPr>
            </a:lvl1pPr>
            <a:lvl2pPr marL="509458" indent="0">
              <a:buNone/>
              <a:defRPr sz="1300"/>
            </a:lvl2pPr>
            <a:lvl3pPr marL="1018916" indent="0">
              <a:buNone/>
              <a:defRPr sz="1100"/>
            </a:lvl3pPr>
            <a:lvl4pPr marL="1528374" indent="0">
              <a:buNone/>
              <a:defRPr sz="1000"/>
            </a:lvl4pPr>
            <a:lvl5pPr marL="2037832" indent="0">
              <a:buNone/>
              <a:defRPr sz="1000"/>
            </a:lvl5pPr>
            <a:lvl6pPr marL="2547290" indent="0">
              <a:buNone/>
              <a:defRPr sz="1000"/>
            </a:lvl6pPr>
            <a:lvl7pPr marL="3056748" indent="0">
              <a:buNone/>
              <a:defRPr sz="1000"/>
            </a:lvl7pPr>
            <a:lvl8pPr marL="3566206" indent="0">
              <a:buNone/>
              <a:defRPr sz="1000"/>
            </a:lvl8pPr>
            <a:lvl9pPr marL="4075664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2370" y="6159121"/>
            <a:ext cx="8640960" cy="216024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ts val="1000"/>
              </a:lnSpc>
              <a:defRPr sz="2400" b="0">
                <a:solidFill>
                  <a:schemeClr val="tx1"/>
                </a:solidFill>
                <a:latin typeface="Gill Sans MT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57112" y="1440309"/>
            <a:ext cx="6531476" cy="43970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ts val="26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</a:defRPr>
            </a:lvl1pPr>
            <a:lvl2pPr marL="509458" indent="0">
              <a:buNone/>
              <a:defRPr sz="3100"/>
            </a:lvl2pPr>
            <a:lvl3pPr marL="1018916" indent="0">
              <a:buNone/>
              <a:defRPr sz="2700"/>
            </a:lvl3pPr>
            <a:lvl4pPr marL="1528374" indent="0">
              <a:buNone/>
              <a:defRPr sz="2200"/>
            </a:lvl4pPr>
            <a:lvl5pPr marL="2037832" indent="0">
              <a:buNone/>
              <a:defRPr sz="2200"/>
            </a:lvl5pPr>
            <a:lvl6pPr marL="2547290" indent="0">
              <a:buNone/>
              <a:defRPr sz="2200"/>
            </a:lvl6pPr>
            <a:lvl7pPr marL="3056748" indent="0">
              <a:buNone/>
              <a:defRPr sz="2200"/>
            </a:lvl7pPr>
            <a:lvl8pPr marL="3566206" indent="0">
              <a:buNone/>
              <a:defRPr sz="2200"/>
            </a:lvl8pPr>
            <a:lvl9pPr marL="4075664" indent="0">
              <a:buNone/>
              <a:defRPr sz="22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MX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02370" y="6410228"/>
            <a:ext cx="8640960" cy="21602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8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</a:defRPr>
            </a:lvl1pPr>
            <a:lvl2pPr marL="509458" indent="0">
              <a:buNone/>
              <a:defRPr sz="1300"/>
            </a:lvl2pPr>
            <a:lvl3pPr marL="1018916" indent="0">
              <a:buNone/>
              <a:defRPr sz="1100"/>
            </a:lvl3pPr>
            <a:lvl4pPr marL="1528374" indent="0">
              <a:buNone/>
              <a:defRPr sz="1000"/>
            </a:lvl4pPr>
            <a:lvl5pPr marL="2037832" indent="0">
              <a:buNone/>
              <a:defRPr sz="1000"/>
            </a:lvl5pPr>
            <a:lvl6pPr marL="2547290" indent="0">
              <a:buNone/>
              <a:defRPr sz="1000"/>
            </a:lvl6pPr>
            <a:lvl7pPr marL="3056748" indent="0">
              <a:buNone/>
              <a:defRPr sz="1000"/>
            </a:lvl7pPr>
            <a:lvl8pPr marL="3566206" indent="0">
              <a:buNone/>
              <a:defRPr sz="1000"/>
            </a:lvl8pPr>
            <a:lvl9pPr marL="4075664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14 Marcador de título"/>
          <p:cNvSpPr>
            <a:spLocks noGrp="1"/>
          </p:cNvSpPr>
          <p:nvPr>
            <p:ph type="title"/>
          </p:nvPr>
        </p:nvSpPr>
        <p:spPr bwMode="auto">
          <a:xfrm>
            <a:off x="558354" y="1728341"/>
            <a:ext cx="8424936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título del patrón</a:t>
            </a:r>
            <a:endParaRPr lang="es-MX" dirty="0" smtClean="0"/>
          </a:p>
        </p:txBody>
      </p:sp>
      <p:sp>
        <p:nvSpPr>
          <p:cNvPr id="1029" name="15 Marcador de texto"/>
          <p:cNvSpPr>
            <a:spLocks noGrp="1"/>
          </p:cNvSpPr>
          <p:nvPr>
            <p:ph type="body" idx="1"/>
          </p:nvPr>
        </p:nvSpPr>
        <p:spPr bwMode="auto">
          <a:xfrm>
            <a:off x="1422450" y="2448421"/>
            <a:ext cx="792088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cxnSp>
        <p:nvCxnSpPr>
          <p:cNvPr id="4" name="3 Conector recto"/>
          <p:cNvCxnSpPr/>
          <p:nvPr/>
        </p:nvCxnSpPr>
        <p:spPr>
          <a:xfrm>
            <a:off x="558354" y="648221"/>
            <a:ext cx="892899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4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345" y="401019"/>
            <a:ext cx="2238001" cy="144000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4" y="401019"/>
            <a:ext cx="1800200" cy="1898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0" r:id="rId2"/>
    <p:sldLayoutId id="2147483691" r:id="rId3"/>
    <p:sldLayoutId id="2147483692" r:id="rId4"/>
    <p:sldLayoutId id="2147483693" r:id="rId5"/>
    <p:sldLayoutId id="2147483694" r:id="rId6"/>
  </p:sldLayoutIdLst>
  <p:txStyles>
    <p:titleStyle>
      <a:lvl1pPr algn="l" defTabSz="1017588" rtl="0" eaLnBrk="1" fontAlgn="base" hangingPunct="1">
        <a:spcBef>
          <a:spcPct val="0"/>
        </a:spcBef>
        <a:spcAft>
          <a:spcPct val="0"/>
        </a:spcAft>
        <a:defRPr sz="2800" b="0" kern="1200">
          <a:solidFill>
            <a:srgbClr val="404040"/>
          </a:solidFill>
          <a:latin typeface="Gill Sans MT" pitchFamily="34" charset="0"/>
          <a:ea typeface="+mj-ea"/>
          <a:cs typeface="+mj-cs"/>
        </a:defRPr>
      </a:lvl1pPr>
      <a:lvl2pPr algn="l" defTabSz="1017588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404040"/>
          </a:solidFill>
          <a:latin typeface="Gill Sans MT" pitchFamily="34" charset="0"/>
        </a:defRPr>
      </a:lvl2pPr>
      <a:lvl3pPr algn="l" defTabSz="1017588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404040"/>
          </a:solidFill>
          <a:latin typeface="Gill Sans MT" pitchFamily="34" charset="0"/>
        </a:defRPr>
      </a:lvl3pPr>
      <a:lvl4pPr algn="l" defTabSz="1017588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404040"/>
          </a:solidFill>
          <a:latin typeface="Gill Sans MT" pitchFamily="34" charset="0"/>
        </a:defRPr>
      </a:lvl4pPr>
      <a:lvl5pPr algn="l" defTabSz="1017588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404040"/>
          </a:solidFill>
          <a:latin typeface="Gill Sans MT" pitchFamily="34" charset="0"/>
        </a:defRPr>
      </a:lvl5pPr>
      <a:lvl6pPr marL="457200" algn="ctr" defTabSz="1017588" rtl="0" eaLnBrk="1" fontAlgn="base" hangingPunct="1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6pPr>
      <a:lvl7pPr marL="914400" algn="ctr" defTabSz="1017588" rtl="0" eaLnBrk="1" fontAlgn="base" hangingPunct="1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7pPr>
      <a:lvl8pPr marL="1371600" algn="ctr" defTabSz="1017588" rtl="0" eaLnBrk="1" fontAlgn="base" hangingPunct="1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8pPr>
      <a:lvl9pPr marL="1828800" algn="ctr" defTabSz="1017588" rtl="0" eaLnBrk="1" fontAlgn="base" hangingPunct="1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1017588" rtl="0" eaLnBrk="1" fontAlgn="base" hangingPunct="1">
        <a:lnSpc>
          <a:spcPts val="2800"/>
        </a:lnSpc>
        <a:spcBef>
          <a:spcPct val="20000"/>
        </a:spcBef>
        <a:spcAft>
          <a:spcPct val="0"/>
        </a:spcAft>
        <a:buFont typeface="Arial" charset="0"/>
        <a:defRPr sz="2400" kern="1200">
          <a:solidFill>
            <a:srgbClr val="7F7F7F"/>
          </a:solidFill>
          <a:latin typeface="Gill Sans MT" pitchFamily="34" charset="0"/>
          <a:ea typeface="+mn-ea"/>
          <a:cs typeface="+mn-cs"/>
        </a:defRPr>
      </a:lvl1pPr>
      <a:lvl2pPr marL="827088" indent="-317500" algn="l" defTabSz="101758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175" indent="-254000" algn="l" defTabSz="101758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763" indent="-254000" algn="l" defTabSz="101758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0" indent="-254000" algn="l" defTabSz="1017588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2019" indent="-254729" algn="l" defTabSz="1018916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477" indent="-254729" algn="l" defTabSz="1018916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935" indent="-254729" algn="l" defTabSz="1018916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393" indent="-254729" algn="l" defTabSz="1018916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0189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58" algn="l" defTabSz="10189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916" algn="l" defTabSz="10189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374" algn="l" defTabSz="10189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832" algn="l" defTabSz="10189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290" algn="l" defTabSz="10189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748" algn="l" defTabSz="10189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6206" algn="l" defTabSz="10189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664" algn="l" defTabSz="101891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uv.mx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eval.uv.mx/evaluacion" TargetMode="External"/><Relationship Id="rId2" Type="http://schemas.openxmlformats.org/officeDocument/2006/relationships/hyperlink" Target="https://mailweb.uv.mx/owa/redir.aspx?C=49a98a208c5747eea11289cb8eefc495&amp;URL=http://eval.uv.mx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uv.mx/dgdaie/evaluacion-academica/evaluacion-dd-da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oszarate@uv.mx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mailto:aassad@uv.m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38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4"/>
            <a:ext cx="10042269" cy="7772399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551980" y="4567708"/>
            <a:ext cx="4938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b="1" dirty="0">
                <a:latin typeface="Gill Sans MT" panose="020B0502020104020203" pitchFamily="34" charset="0"/>
                <a:cs typeface="Arial" panose="020B0604020202020204" pitchFamily="34" charset="0"/>
              </a:rPr>
              <a:t>Haga clic para agregar el nombre de la </a:t>
            </a:r>
            <a:r>
              <a:rPr lang="es-MX" sz="1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Facultad (Fuente Gill Sans MT, en Negritas, tamaño18)</a:t>
            </a:r>
            <a:endParaRPr lang="es-MX" sz="1800" b="1" dirty="0">
              <a:solidFill>
                <a:schemeClr val="tx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pic>
        <p:nvPicPr>
          <p:cNvPr id="7" name="6 Imagen" descr="logo simbolo RG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6793" y="1440309"/>
            <a:ext cx="3628681" cy="31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5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1422450" y="2448421"/>
            <a:ext cx="7920880" cy="4104456"/>
          </a:xfrm>
        </p:spPr>
        <p:txBody>
          <a:bodyPr/>
          <a:lstStyle/>
          <a:p>
            <a:pPr marL="514350" indent="-514350"/>
            <a:r>
              <a:rPr lang="es-MX" dirty="0" smtClean="0"/>
              <a:t>CONTENIDO</a:t>
            </a:r>
          </a:p>
          <a:p>
            <a:endParaRPr lang="es-MX" dirty="0" smtClean="0"/>
          </a:p>
          <a:p>
            <a:pPr marL="514350" indent="-514350">
              <a:buAutoNum type="romanUcPeriod"/>
            </a:pPr>
            <a:r>
              <a:rPr lang="es-MX" dirty="0" smtClean="0"/>
              <a:t>Propósito de la evaluación</a:t>
            </a:r>
          </a:p>
          <a:p>
            <a:pPr marL="514350" indent="-514350">
              <a:buAutoNum type="romanUcPeriod"/>
            </a:pPr>
            <a:r>
              <a:rPr lang="es-MX" dirty="0"/>
              <a:t>Definición de la evaluación</a:t>
            </a:r>
          </a:p>
          <a:p>
            <a:pPr marL="514350" indent="-514350">
              <a:buAutoNum type="romanUcPeriod"/>
            </a:pPr>
            <a:r>
              <a:rPr lang="es-MX" dirty="0" smtClean="0"/>
              <a:t>Momento de la evaluación</a:t>
            </a:r>
          </a:p>
          <a:p>
            <a:pPr marL="514350" indent="-514350">
              <a:buAutoNum type="romanUcPeriod"/>
            </a:pPr>
            <a:r>
              <a:rPr lang="es-MX" dirty="0" smtClean="0"/>
              <a:t>Impacto de la evaluación</a:t>
            </a:r>
          </a:p>
          <a:p>
            <a:pPr marL="514350" indent="-514350">
              <a:buAutoNum type="romanUcPeriod"/>
            </a:pPr>
            <a:r>
              <a:rPr lang="es-MX" dirty="0" smtClean="0"/>
              <a:t>Instrumento para evaluar al tutor académico</a:t>
            </a:r>
          </a:p>
          <a:p>
            <a:pPr marL="514350" indent="-514350">
              <a:buAutoNum type="romanUcPeriod"/>
            </a:pPr>
            <a:r>
              <a:rPr lang="es-MX" dirty="0" smtClean="0"/>
              <a:t>Acceso al portal de evaluación</a:t>
            </a:r>
          </a:p>
          <a:p>
            <a:pPr marL="514350" indent="-514350">
              <a:buAutoNum type="romanUcPeriod"/>
            </a:pPr>
            <a:r>
              <a:rPr lang="es-MX" dirty="0" smtClean="0"/>
              <a:t>Mayores informes</a:t>
            </a:r>
          </a:p>
          <a:p>
            <a:pPr marL="514350" indent="-514350">
              <a:buAutoNum type="romanUcPeriod"/>
            </a:pPr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711786" y="1512318"/>
            <a:ext cx="8826123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017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 pitchFamily="34" charset="0"/>
                <a:ea typeface="+mj-ea"/>
                <a:cs typeface="+mj-cs"/>
              </a:rPr>
              <a:t>Evaluación del Desempeño Docente (SEDDUV)</a:t>
            </a:r>
          </a:p>
          <a:p>
            <a:pPr marL="0" marR="0" lvl="0" indent="0" algn="ctr" defTabSz="1017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800" dirty="0" smtClean="0">
                <a:latin typeface="Gill Sans MT" pitchFamily="34" charset="0"/>
                <a:ea typeface="+mj-ea"/>
                <a:cs typeface="+mj-cs"/>
              </a:rPr>
              <a:t>Evaluación del docente y del tutor académico</a:t>
            </a:r>
            <a:endParaRPr kumimoji="0" lang="es-ES_tradnl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  <a:p>
            <a:pPr marL="0" marR="0" lvl="0" indent="0" algn="ctr" defTabSz="1017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9125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283931" y="3672557"/>
            <a:ext cx="76993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DEL DOCENTE</a:t>
            </a:r>
            <a:endParaRPr lang="es-ES_tradnl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95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>
          <a:xfrm>
            <a:off x="1134418" y="3096493"/>
            <a:ext cx="7920880" cy="4464346"/>
          </a:xfrm>
        </p:spPr>
        <p:txBody>
          <a:bodyPr/>
          <a:lstStyle/>
          <a:p>
            <a:pPr algn="just"/>
            <a:r>
              <a:rPr lang="es-MX" dirty="0">
                <a:solidFill>
                  <a:srgbClr val="002060"/>
                </a:solidFill>
              </a:rPr>
              <a:t>Es una </a:t>
            </a:r>
            <a:r>
              <a:rPr lang="es-MX" dirty="0">
                <a:solidFill>
                  <a:srgbClr val="00B050"/>
                </a:solidFill>
              </a:rPr>
              <a:t>evaluación interna </a:t>
            </a:r>
            <a:r>
              <a:rPr lang="es-MX" dirty="0">
                <a:solidFill>
                  <a:srgbClr val="002060"/>
                </a:solidFill>
              </a:rPr>
              <a:t>que la institución realiza de sus docentes para </a:t>
            </a:r>
            <a:r>
              <a:rPr lang="es-MX" dirty="0" smtClean="0">
                <a:solidFill>
                  <a:srgbClr val="002060"/>
                </a:solidFill>
              </a:rPr>
              <a:t>valorar el </a:t>
            </a:r>
            <a:r>
              <a:rPr lang="es-MX" dirty="0">
                <a:solidFill>
                  <a:srgbClr val="002060"/>
                </a:solidFill>
              </a:rPr>
              <a:t>cumplimiento de los objetivos de las</a:t>
            </a:r>
          </a:p>
          <a:p>
            <a:pPr algn="just"/>
            <a:r>
              <a:rPr lang="es-MX" dirty="0">
                <a:solidFill>
                  <a:srgbClr val="002060"/>
                </a:solidFill>
              </a:rPr>
              <a:t>enseñanzas que </a:t>
            </a:r>
            <a:r>
              <a:rPr lang="es-MX" dirty="0" smtClean="0">
                <a:solidFill>
                  <a:srgbClr val="002060"/>
                </a:solidFill>
              </a:rPr>
              <a:t>imparten. </a:t>
            </a:r>
          </a:p>
          <a:p>
            <a:pPr algn="just"/>
            <a:endParaRPr lang="es-MX" dirty="0" smtClean="0">
              <a:solidFill>
                <a:srgbClr val="002060"/>
              </a:solidFill>
            </a:endParaRPr>
          </a:p>
          <a:p>
            <a:pPr algn="just"/>
            <a:r>
              <a:rPr lang="es-MX" dirty="0" smtClean="0">
                <a:solidFill>
                  <a:srgbClr val="002060"/>
                </a:solidFill>
              </a:rPr>
              <a:t>Los </a:t>
            </a:r>
            <a:r>
              <a:rPr lang="es-MX" dirty="0">
                <a:solidFill>
                  <a:srgbClr val="002060"/>
                </a:solidFill>
              </a:rPr>
              <a:t>resultados </a:t>
            </a:r>
            <a:r>
              <a:rPr lang="es-MX" dirty="0" smtClean="0">
                <a:solidFill>
                  <a:srgbClr val="002060"/>
                </a:solidFill>
              </a:rPr>
              <a:t>son puestos a disposición de los </a:t>
            </a:r>
            <a:r>
              <a:rPr lang="es-MX" dirty="0">
                <a:solidFill>
                  <a:srgbClr val="002060"/>
                </a:solidFill>
              </a:rPr>
              <a:t>propios </a:t>
            </a:r>
            <a:r>
              <a:rPr lang="es-MX" dirty="0" smtClean="0">
                <a:solidFill>
                  <a:srgbClr val="002060"/>
                </a:solidFill>
              </a:rPr>
              <a:t>docentes y autoridades, </a:t>
            </a:r>
            <a:r>
              <a:rPr lang="es-MX" dirty="0">
                <a:solidFill>
                  <a:srgbClr val="002060"/>
                </a:solidFill>
              </a:rPr>
              <a:t>para su revisión, análisis y </a:t>
            </a:r>
            <a:r>
              <a:rPr lang="es-MX" dirty="0" smtClean="0">
                <a:solidFill>
                  <a:srgbClr val="002060"/>
                </a:solidFill>
              </a:rPr>
              <a:t>el desarrollo </a:t>
            </a:r>
            <a:r>
              <a:rPr lang="es-MX" dirty="0">
                <a:solidFill>
                  <a:srgbClr val="002060"/>
                </a:solidFill>
              </a:rPr>
              <a:t>de estrategias de mejora de su </a:t>
            </a:r>
            <a:r>
              <a:rPr lang="es-MX" dirty="0" smtClean="0">
                <a:solidFill>
                  <a:srgbClr val="002060"/>
                </a:solidFill>
              </a:rPr>
              <a:t>desempeño. </a:t>
            </a:r>
          </a:p>
          <a:p>
            <a:pPr algn="just"/>
            <a:endParaRPr lang="es-ES_tradnl" dirty="0">
              <a:solidFill>
                <a:srgbClr val="002060"/>
              </a:solidFill>
            </a:endParaRPr>
          </a:p>
          <a:p>
            <a:pPr algn="ctr"/>
            <a:r>
              <a:rPr lang="es-MX" b="1" i="1" dirty="0">
                <a:solidFill>
                  <a:srgbClr val="00B050"/>
                </a:solidFill>
              </a:rPr>
              <a:t>Se trata de un ejercicio responsable en el cual </a:t>
            </a:r>
            <a:r>
              <a:rPr lang="es-MX" b="1" i="1" dirty="0" smtClean="0">
                <a:solidFill>
                  <a:srgbClr val="00B050"/>
                </a:solidFill>
              </a:rPr>
              <a:t>tu posición como estudiante </a:t>
            </a:r>
            <a:r>
              <a:rPr lang="es-MX" b="1" i="1" dirty="0">
                <a:solidFill>
                  <a:srgbClr val="00B050"/>
                </a:solidFill>
              </a:rPr>
              <a:t>es </a:t>
            </a:r>
            <a:r>
              <a:rPr lang="es-MX" b="1" i="1" dirty="0" smtClean="0">
                <a:solidFill>
                  <a:srgbClr val="00B050"/>
                </a:solidFill>
              </a:rPr>
              <a:t>fundamental para </a:t>
            </a:r>
            <a:r>
              <a:rPr lang="es-MX" b="1" i="1" dirty="0">
                <a:solidFill>
                  <a:srgbClr val="00B050"/>
                </a:solidFill>
              </a:rPr>
              <a:t>otorgar opiniones </a:t>
            </a:r>
            <a:r>
              <a:rPr lang="es-MX" b="1" i="1" dirty="0" smtClean="0">
                <a:solidFill>
                  <a:srgbClr val="00B050"/>
                </a:solidFill>
              </a:rPr>
              <a:t>objetivas.</a:t>
            </a:r>
            <a:endParaRPr lang="es-ES_tradnl" b="1" i="1" dirty="0">
              <a:solidFill>
                <a:srgbClr val="00B050"/>
              </a:solidFill>
            </a:endParaRPr>
          </a:p>
        </p:txBody>
      </p:sp>
      <p:pic>
        <p:nvPicPr>
          <p:cNvPr id="7170" name="Picture 2" descr="http://1.bp.blogspot.com/-qxMPzOdl3zg/T5wBWn4Pu4I/AAAAAAAAAR4/DadzAaWjQOo/s1600/banner-pop-up-evaluacion-docente-2012-a.jpg"/>
          <p:cNvPicPr>
            <a:picLocks noChangeAspect="1" noChangeArrowheads="1"/>
          </p:cNvPicPr>
          <p:nvPr/>
        </p:nvPicPr>
        <p:blipFill>
          <a:blip r:embed="rId2" cstate="print"/>
          <a:srcRect b="38668"/>
          <a:stretch>
            <a:fillRect/>
          </a:stretch>
        </p:blipFill>
        <p:spPr bwMode="auto">
          <a:xfrm>
            <a:off x="3942730" y="1296293"/>
            <a:ext cx="2304256" cy="15409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2 Marcador de texto"/>
          <p:cNvSpPr txBox="1">
            <a:spLocks/>
          </p:cNvSpPr>
          <p:nvPr/>
        </p:nvSpPr>
        <p:spPr>
          <a:xfrm>
            <a:off x="744118" y="1512317"/>
            <a:ext cx="8538845" cy="360040"/>
          </a:xfrm>
          <a:prstGeom prst="rect">
            <a:avLst/>
          </a:prstGeom>
        </p:spPr>
        <p:txBody>
          <a:bodyPr/>
          <a:lstStyle>
            <a:lvl1pPr marL="0" indent="0" algn="l" defTabSz="1017588" rtl="0" eaLnBrk="1" fontAlgn="base" hangingPunct="1">
              <a:lnSpc>
                <a:spcPts val="28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defRPr sz="2400" kern="1200">
                <a:solidFill>
                  <a:srgbClr val="7F7F7F"/>
                </a:solidFill>
                <a:latin typeface="Gill Sans MT" pitchFamily="34" charset="0"/>
                <a:ea typeface="+mn-ea"/>
                <a:cs typeface="+mn-cs"/>
              </a:defRPr>
            </a:lvl1pPr>
            <a:lvl2pPr marL="827088" indent="-3175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175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763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0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2019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477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935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393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_tradnl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990600" y="1512317"/>
            <a:ext cx="251142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s-ES_tradnl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Propósito</a:t>
            </a:r>
            <a:endParaRPr lang="es-ES_tradnl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101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8394" y="2016373"/>
            <a:ext cx="7992887" cy="1656184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MX" sz="2400" dirty="0" smtClean="0">
                <a:solidFill>
                  <a:srgbClr val="002060"/>
                </a:solidFill>
              </a:rPr>
              <a:t>En </a:t>
            </a:r>
            <a:r>
              <a:rPr lang="es-MX" sz="2400" dirty="0">
                <a:solidFill>
                  <a:srgbClr val="002060"/>
                </a:solidFill>
              </a:rPr>
              <a:t>el 2006 se desarrolló el Sistema de Evaluación al Desempeño Docente (SEDDUV) que permite realizar </a:t>
            </a:r>
            <a:r>
              <a:rPr lang="es-MX" sz="2400" dirty="0" smtClean="0">
                <a:solidFill>
                  <a:srgbClr val="002060"/>
                </a:solidFill>
              </a:rPr>
              <a:t>esta evaluación </a:t>
            </a:r>
            <a:r>
              <a:rPr lang="es-MX" sz="2400" dirty="0">
                <a:solidFill>
                  <a:srgbClr val="002060"/>
                </a:solidFill>
              </a:rPr>
              <a:t>en línea a </a:t>
            </a:r>
            <a:r>
              <a:rPr lang="es-MX" sz="2400" dirty="0" smtClean="0">
                <a:solidFill>
                  <a:srgbClr val="002060"/>
                </a:solidFill>
              </a:rPr>
              <a:t>través del </a:t>
            </a:r>
            <a:r>
              <a:rPr lang="es-MX" sz="2400" dirty="0">
                <a:solidFill>
                  <a:srgbClr val="002060"/>
                </a:solidFill>
              </a:rPr>
              <a:t>portal </a:t>
            </a:r>
            <a:r>
              <a:rPr lang="es-MX" sz="2400" dirty="0" smtClean="0">
                <a:solidFill>
                  <a:srgbClr val="002060"/>
                </a:solidFill>
              </a:rPr>
              <a:t>universitario.</a:t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>
                <a:solidFill>
                  <a:srgbClr val="002060"/>
                </a:solidFill>
              </a:rPr>
              <a:t/>
            </a:r>
            <a:br>
              <a:rPr lang="es-MX" sz="2400" dirty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> </a:t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>
                <a:solidFill>
                  <a:srgbClr val="002060"/>
                </a:solidFill>
              </a:rPr>
              <a:t/>
            </a:r>
            <a:br>
              <a:rPr lang="es-MX" sz="2400" dirty="0">
                <a:solidFill>
                  <a:srgbClr val="002060"/>
                </a:solidFill>
              </a:rPr>
            </a:br>
            <a:endParaRPr lang="es-MX" sz="2400" dirty="0">
              <a:solidFill>
                <a:srgbClr val="002060"/>
              </a:solidFill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990402" y="5256733"/>
            <a:ext cx="799288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1017588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800" b="0" kern="1200" cap="none">
                <a:solidFill>
                  <a:schemeClr val="tx1"/>
                </a:solidFill>
                <a:latin typeface="Gill Sans MT" pitchFamily="34" charset="0"/>
                <a:ea typeface="+mj-ea"/>
                <a:cs typeface="+mj-cs"/>
              </a:defRPr>
            </a:lvl1pPr>
            <a:lvl2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2pPr>
            <a:lvl3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3pPr>
            <a:lvl4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4pPr>
            <a:lvl5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5pPr>
            <a:lvl6pPr marL="4572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MX" sz="2400" dirty="0" smtClean="0">
                <a:solidFill>
                  <a:srgbClr val="002060"/>
                </a:solidFill>
              </a:rPr>
              <a:t>En 2008 la Evaluación al Desempeño Docente se establece como requisito para inscripción, por una modificación al estatuto de los alumnos.</a:t>
            </a:r>
          </a:p>
          <a:p>
            <a:pPr marL="342900" indent="-342900" algn="just"/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> </a:t>
            </a:r>
            <a:br>
              <a:rPr lang="es-MX" sz="2400" dirty="0" smtClean="0">
                <a:solidFill>
                  <a:srgbClr val="002060"/>
                </a:solidFill>
              </a:rPr>
            </a:br>
            <a:r>
              <a:rPr lang="es-MX" sz="2400" dirty="0" smtClean="0">
                <a:solidFill>
                  <a:srgbClr val="002060"/>
                </a:solidFill>
              </a:rPr>
              <a:t/>
            </a:r>
            <a:br>
              <a:rPr lang="es-MX" sz="2400" dirty="0" smtClean="0">
                <a:solidFill>
                  <a:srgbClr val="002060"/>
                </a:solidFill>
              </a:rPr>
            </a:br>
            <a:endParaRPr lang="es-MX" sz="2400" dirty="0">
              <a:solidFill>
                <a:srgbClr val="00206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02570" y="3456533"/>
            <a:ext cx="5021943" cy="161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8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>
          <a:xfrm>
            <a:off x="486346" y="1794921"/>
            <a:ext cx="4438596" cy="725508"/>
          </a:xfrm>
        </p:spPr>
        <p:txBody>
          <a:bodyPr/>
          <a:lstStyle/>
          <a:p>
            <a:pPr algn="ctr"/>
            <a:r>
              <a:rPr lang="es-ES_tradnl" dirty="0">
                <a:solidFill>
                  <a:srgbClr val="00B050"/>
                </a:solidFill>
              </a:rPr>
              <a:t>¿Qué es</a:t>
            </a:r>
            <a:r>
              <a:rPr lang="es-ES_tradnl" dirty="0" smtClean="0">
                <a:solidFill>
                  <a:srgbClr val="00B050"/>
                </a:solidFill>
              </a:rPr>
              <a:t>?</a:t>
            </a:r>
            <a:endParaRPr lang="es-ES_tradnl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460375" y="2736453"/>
            <a:ext cx="4438596" cy="431505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dirty="0" smtClean="0">
                <a:solidFill>
                  <a:srgbClr val="002060"/>
                </a:solidFill>
              </a:rPr>
              <a:t>Una </a:t>
            </a:r>
            <a:r>
              <a:rPr lang="es-ES_tradnl" dirty="0">
                <a:solidFill>
                  <a:srgbClr val="002060"/>
                </a:solidFill>
              </a:rPr>
              <a:t>herramienta para detectar fortalezas y debilidades.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dirty="0">
                <a:solidFill>
                  <a:srgbClr val="002060"/>
                </a:solidFill>
              </a:rPr>
              <a:t>Una oportunidad de mejora.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dirty="0">
                <a:solidFill>
                  <a:srgbClr val="002060"/>
                </a:solidFill>
              </a:rPr>
              <a:t>Un insumo para la planeación del desarrollo académico.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dirty="0">
                <a:solidFill>
                  <a:srgbClr val="002060"/>
                </a:solidFill>
              </a:rPr>
              <a:t>Un espacio para conocer la opinión de los estudiantes.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dirty="0">
                <a:solidFill>
                  <a:srgbClr val="002060"/>
                </a:solidFill>
              </a:rPr>
              <a:t>Un derecho.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dirty="0">
                <a:solidFill>
                  <a:srgbClr val="002060"/>
                </a:solidFill>
              </a:rPr>
              <a:t>Una responsabilidad.</a:t>
            </a:r>
          </a:p>
          <a:p>
            <a:endParaRPr lang="es-MX" dirty="0">
              <a:solidFill>
                <a:srgbClr val="002060"/>
              </a:solidFill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3"/>
          </p:nvPr>
        </p:nvSpPr>
        <p:spPr>
          <a:xfrm>
            <a:off x="5094858" y="1800349"/>
            <a:ext cx="4440339" cy="725508"/>
          </a:xfrm>
        </p:spPr>
        <p:txBody>
          <a:bodyPr/>
          <a:lstStyle/>
          <a:p>
            <a:pPr algn="ctr"/>
            <a:r>
              <a:rPr lang="es-ES_tradnl" dirty="0">
                <a:solidFill>
                  <a:srgbClr val="00B050"/>
                </a:solidFill>
              </a:rPr>
              <a:t>¿Qué </a:t>
            </a:r>
            <a:r>
              <a:rPr lang="es-ES_tradnl" dirty="0" smtClean="0">
                <a:solidFill>
                  <a:srgbClr val="00B050"/>
                </a:solidFill>
              </a:rPr>
              <a:t>no es?</a:t>
            </a:r>
            <a:endParaRPr lang="es-ES_tradnl" dirty="0">
              <a:solidFill>
                <a:srgbClr val="00B050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dirty="0" smtClean="0">
                <a:solidFill>
                  <a:srgbClr val="002060"/>
                </a:solidFill>
              </a:rPr>
              <a:t>Un instrumento de venganza.</a:t>
            </a:r>
            <a:endParaRPr lang="es-ES_tradnl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dirty="0">
                <a:solidFill>
                  <a:srgbClr val="002060"/>
                </a:solidFill>
              </a:rPr>
              <a:t>Una oportunidad </a:t>
            </a:r>
            <a:r>
              <a:rPr lang="es-ES_tradnl" dirty="0" smtClean="0">
                <a:solidFill>
                  <a:srgbClr val="002060"/>
                </a:solidFill>
              </a:rPr>
              <a:t>de ayudar a tu profesor.</a:t>
            </a:r>
            <a:endParaRPr lang="es-ES_tradnl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_tradnl" dirty="0" smtClean="0">
                <a:solidFill>
                  <a:srgbClr val="002060"/>
                </a:solidFill>
              </a:rPr>
              <a:t>Una forma de poder sobre el profesor.</a:t>
            </a:r>
            <a:endParaRPr lang="es-ES_tradnl" dirty="0">
              <a:solidFill>
                <a:srgbClr val="002060"/>
              </a:solidFill>
            </a:endParaRPr>
          </a:p>
          <a:p>
            <a:endParaRPr lang="es-MX" dirty="0">
              <a:solidFill>
                <a:srgbClr val="002060"/>
              </a:solidFill>
            </a:endParaRPr>
          </a:p>
        </p:txBody>
      </p:sp>
      <p:sp>
        <p:nvSpPr>
          <p:cNvPr id="6" name="2 Marcador de texto"/>
          <p:cNvSpPr txBox="1">
            <a:spLocks/>
          </p:cNvSpPr>
          <p:nvPr/>
        </p:nvSpPr>
        <p:spPr bwMode="auto">
          <a:xfrm>
            <a:off x="846386" y="1440309"/>
            <a:ext cx="853884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017588" rtl="0" eaLnBrk="1" fontAlgn="base" latinLnBrk="0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 pitchFamily="34" charset="0"/>
                <a:ea typeface="+mn-ea"/>
                <a:cs typeface="+mn-cs"/>
              </a:rPr>
              <a:t>II. Definición de la evaluación</a:t>
            </a:r>
            <a:endParaRPr kumimoji="0" lang="es-ES_tradnl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5122" name="AutoShape 2" descr="https://encrypted-tbn2.gstatic.com/images?q=tbn:ANd9GcR-ytlSfFKqq4DmBd2BKZ0hpd_I7lI-wfYtDEmx1MrWYPVSC0Z_Q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124" name="AutoShape 4" descr="https://encrypted-tbn2.gstatic.com/images?q=tbn:ANd9GcR-ytlSfFKqq4DmBd2BKZ0hpd_I7lI-wfYtDEmx1MrWYPVSC0Z_Q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841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134418" y="1224285"/>
            <a:ext cx="8229600" cy="688346"/>
          </a:xfrm>
        </p:spPr>
        <p:txBody>
          <a:bodyPr/>
          <a:lstStyle/>
          <a:p>
            <a:pPr algn="ctr"/>
            <a:r>
              <a:rPr lang="es-MX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¿Cuándo podré realizar la evaluación?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918394" y="2952477"/>
            <a:ext cx="8401080" cy="2016224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1017588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itchFamily="34" charset="0"/>
                <a:cs typeface="+mn-cs"/>
              </a:rPr>
              <a:t>De</a:t>
            </a:r>
            <a:r>
              <a:rPr kumimoji="0" lang="es-ES" sz="2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itchFamily="34" charset="0"/>
                <a:cs typeface="+mn-cs"/>
              </a:rPr>
              <a:t> este modo, a</a:t>
            </a: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itchFamily="34" charset="0"/>
                <a:cs typeface="+mn-cs"/>
              </a:rPr>
              <a:t>l finalizar cada periodo escolar tendrás la oportunidad de contestar un cuestionario en línea para 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itchFamily="34" charset="0"/>
                <a:cs typeface="+mn-cs"/>
              </a:rPr>
              <a:t>evaluar a los docentes que te impartieron alguna experiencia educativa y a tu tutor académico.</a:t>
            </a:r>
          </a:p>
          <a:p>
            <a:pPr marL="0" marR="0" lvl="0" indent="0" algn="just" defTabSz="1017588" rtl="0" eaLnBrk="1" fontAlgn="base" latinLnBrk="0" hangingPunct="1">
              <a:lnSpc>
                <a:spcPts val="28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s-E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 pitchFamily="34" charset="0"/>
              <a:cs typeface="+mn-cs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 bwMode="auto">
          <a:xfrm>
            <a:off x="990402" y="1800349"/>
            <a:ext cx="799288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1017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s-MX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itchFamily="34" charset="0"/>
                <a:ea typeface="+mj-ea"/>
                <a:cs typeface="+mj-cs"/>
              </a:rPr>
              <a:t>La evaluación inicia con la pre-inscripción, y concluye al cierre del periodo de Inscripciones.</a:t>
            </a:r>
            <a:endParaRPr kumimoji="0" lang="es-MX" sz="3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02370" y="5385261"/>
            <a:ext cx="5022850" cy="188769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ts val="2800"/>
              </a:lnSpc>
              <a:spcBef>
                <a:spcPct val="20000"/>
              </a:spcBef>
              <a:defRPr/>
            </a:pPr>
            <a:r>
              <a:rPr lang="es-ES" sz="2800" b="1" dirty="0" smtClean="0">
                <a:solidFill>
                  <a:srgbClr val="00B050"/>
                </a:solidFill>
                <a:latin typeface="Gill Sans MT" pitchFamily="34" charset="0"/>
              </a:rPr>
              <a:t>Participar  es tu derecho y obligación</a:t>
            </a:r>
            <a:r>
              <a:rPr lang="es-ES" sz="2800" dirty="0" smtClean="0">
                <a:solidFill>
                  <a:srgbClr val="00B050"/>
                </a:solidFill>
                <a:latin typeface="Gill Sans MT" pitchFamily="34" charset="0"/>
              </a:rPr>
              <a:t> y con tu opinión contribuyes a mejorar el apoyo de tus docentes y  tutor académico como un proceso</a:t>
            </a:r>
            <a:endParaRPr lang="es-MX" sz="2800" dirty="0">
              <a:solidFill>
                <a:srgbClr val="00B050"/>
              </a:solidFill>
              <a:latin typeface="Gill Sans MT" pitchFamily="34" charset="0"/>
            </a:endParaRPr>
          </a:p>
        </p:txBody>
      </p:sp>
      <p:pic>
        <p:nvPicPr>
          <p:cNvPr id="7" name="Picture 6" descr="https://encrypted-tbn2.gstatic.com/images?q=tbn:ANd9GcR-ytlSfFKqq4DmBd2BKZ0hpd_I7lI-wfYtDEmx1MrWYPVSC0Z_Q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9708" y="5218788"/>
            <a:ext cx="2999606" cy="2198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199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697087" y="1912631"/>
            <a:ext cx="8666931" cy="3736001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_tradnl" dirty="0" smtClean="0">
                <a:solidFill>
                  <a:srgbClr val="002060"/>
                </a:solidFill>
              </a:rPr>
              <a:t>Evaluar objetivamente la calidad de la docencia de tus académicos.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_tradnl" dirty="0" smtClean="0">
                <a:solidFill>
                  <a:srgbClr val="002060"/>
                </a:solidFill>
              </a:rPr>
              <a:t>Tomar decisiones académicas en los Consejos Técnicos.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_tradnl" dirty="0" smtClean="0">
                <a:solidFill>
                  <a:srgbClr val="002060"/>
                </a:solidFill>
              </a:rPr>
              <a:t>Determinar la oferta de cursos de formación para los docentes.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s-ES_tradnl" dirty="0" smtClean="0">
                <a:solidFill>
                  <a:srgbClr val="002060"/>
                </a:solidFill>
              </a:rPr>
              <a:t>Detectar y resolver casos de trato inadecuado a estudiantes.</a:t>
            </a:r>
          </a:p>
          <a:p>
            <a:pPr>
              <a:lnSpc>
                <a:spcPct val="150000"/>
              </a:lnSpc>
            </a:pPr>
            <a:endParaRPr lang="es-ES_tradnl" dirty="0" smtClean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s-ES_tradnl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es-ES_tradnl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es-MX" dirty="0">
              <a:solidFill>
                <a:srgbClr val="002060"/>
              </a:solidFill>
            </a:endParaRPr>
          </a:p>
        </p:txBody>
      </p:sp>
      <p:sp>
        <p:nvSpPr>
          <p:cNvPr id="6" name="2 Marcador de texto"/>
          <p:cNvSpPr txBox="1">
            <a:spLocks/>
          </p:cNvSpPr>
          <p:nvPr/>
        </p:nvSpPr>
        <p:spPr bwMode="auto">
          <a:xfrm>
            <a:off x="990402" y="1464313"/>
            <a:ext cx="853884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017588" rtl="0" eaLnBrk="1" fontAlgn="base" latinLnBrk="0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s-ES_tradnl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5122" name="AutoShape 2" descr="https://encrypted-tbn2.gstatic.com/images?q=tbn:ANd9GcR-ytlSfFKqq4DmBd2BKZ0hpd_I7lI-wfYtDEmx1MrWYPVSC0Z_Q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124" name="AutoShape 4" descr="https://encrypted-tbn2.gstatic.com/images?q=tbn:ANd9GcR-ytlSfFKqq4DmBd2BKZ0hpd_I7lI-wfYtDEmx1MrWYPVSC0Z_Q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1134418" y="1224285"/>
            <a:ext cx="8229600" cy="688346"/>
          </a:xfrm>
          <a:prstGeom prst="rect">
            <a:avLst/>
          </a:prstGeom>
        </p:spPr>
        <p:txBody>
          <a:bodyPr/>
          <a:lstStyle>
            <a:lvl1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800" b="0" kern="1200">
                <a:solidFill>
                  <a:srgbClr val="404040"/>
                </a:solidFill>
                <a:latin typeface="Gill Sans MT" pitchFamily="34" charset="0"/>
                <a:ea typeface="+mj-ea"/>
                <a:cs typeface="+mj-cs"/>
              </a:defRPr>
            </a:lvl1pPr>
            <a:lvl2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2pPr>
            <a:lvl3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3pPr>
            <a:lvl4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4pPr>
            <a:lvl5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5pPr>
            <a:lvl6pPr marL="4572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s-MX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Impacto de la evaluación</a:t>
            </a:r>
          </a:p>
        </p:txBody>
      </p:sp>
      <p:sp>
        <p:nvSpPr>
          <p:cNvPr id="13" name="2 Marcador de contenido"/>
          <p:cNvSpPr>
            <a:spLocks noGrp="1"/>
          </p:cNvSpPr>
          <p:nvPr>
            <p:ph sz="half" idx="2"/>
          </p:nvPr>
        </p:nvSpPr>
        <p:spPr>
          <a:xfrm>
            <a:off x="558354" y="5544765"/>
            <a:ext cx="8666931" cy="115212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_tradnl" sz="2800" dirty="0" smtClean="0">
                <a:solidFill>
                  <a:srgbClr val="00B050"/>
                </a:solidFill>
              </a:rPr>
              <a:t>Tus respuestas serán tratadas con estricta confidencialidad, el docente  sólo tendrá un reporte estadístico global de los resultados.</a:t>
            </a:r>
          </a:p>
          <a:p>
            <a:pPr marL="342900" indent="-342900" algn="ctr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es-ES_tradnl" sz="2800" dirty="0" smtClean="0">
              <a:solidFill>
                <a:srgbClr val="00B050"/>
              </a:solidFill>
            </a:endParaRPr>
          </a:p>
          <a:p>
            <a:pPr algn="ctr">
              <a:lnSpc>
                <a:spcPct val="100000"/>
              </a:lnSpc>
            </a:pPr>
            <a:endParaRPr lang="es-ES_tradnl" sz="2800" dirty="0" smtClean="0">
              <a:solidFill>
                <a:srgbClr val="00B050"/>
              </a:solidFill>
            </a:endParaRPr>
          </a:p>
          <a:p>
            <a:pPr marL="342900" indent="-342900" algn="ctr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es-ES_tradnl" sz="2800" dirty="0" smtClean="0">
              <a:solidFill>
                <a:srgbClr val="00B050"/>
              </a:solidFill>
            </a:endParaRPr>
          </a:p>
          <a:p>
            <a:pPr algn="ctr">
              <a:lnSpc>
                <a:spcPct val="100000"/>
              </a:lnSpc>
            </a:pPr>
            <a:endParaRPr lang="es-ES_tradnl" sz="2800" dirty="0">
              <a:solidFill>
                <a:srgbClr val="00B050"/>
              </a:solidFill>
            </a:endParaRPr>
          </a:p>
          <a:p>
            <a:pPr algn="ctr">
              <a:lnSpc>
                <a:spcPct val="100000"/>
              </a:lnSpc>
            </a:pPr>
            <a:endParaRPr lang="es-MX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81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278434" y="3312517"/>
            <a:ext cx="76993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EVALUACIÓN DEL </a:t>
            </a:r>
          </a:p>
          <a:p>
            <a:pPr lvl="0" algn="ctr"/>
            <a:r>
              <a:rPr lang="es-ES_tradnl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TUTOR ACADÉMICO</a:t>
            </a:r>
            <a:endParaRPr lang="es-ES_tradnl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639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Marcador de texto"/>
          <p:cNvSpPr txBox="1">
            <a:spLocks/>
          </p:cNvSpPr>
          <p:nvPr/>
        </p:nvSpPr>
        <p:spPr bwMode="auto">
          <a:xfrm>
            <a:off x="3942730" y="1434881"/>
            <a:ext cx="5832648" cy="115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marL="0" indent="0" algn="l" defTabSz="1017588" rtl="0" eaLnBrk="1" fontAlgn="base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b="0" kern="120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1pPr>
            <a:lvl2pPr marL="509458" indent="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8916" indent="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374" indent="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7832" indent="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290" indent="0" algn="l" defTabSz="1018916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6748" indent="0" algn="l" defTabSz="1018916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206" indent="0" algn="l" defTabSz="1018916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5664" indent="0" algn="l" defTabSz="1018916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MX" sz="3200" dirty="0" smtClean="0">
                <a:solidFill>
                  <a:srgbClr val="002060"/>
                </a:solidFill>
              </a:rPr>
              <a:t>V. Instrumento para evaluar al tutor académico</a:t>
            </a:r>
          </a:p>
        </p:txBody>
      </p:sp>
      <p:sp>
        <p:nvSpPr>
          <p:cNvPr id="2" name="1 Rectángulo"/>
          <p:cNvSpPr/>
          <p:nvPr/>
        </p:nvSpPr>
        <p:spPr>
          <a:xfrm>
            <a:off x="774378" y="4083930"/>
            <a:ext cx="33123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MX" sz="2400" dirty="0" smtClean="0">
                <a:solidFill>
                  <a:srgbClr val="00B050"/>
                </a:solidFill>
                <a:latin typeface="Gill Sans MT" panose="020B0502020104020203" pitchFamily="34" charset="0"/>
              </a:rPr>
              <a:t>Evaluación </a:t>
            </a:r>
            <a:r>
              <a:rPr lang="es-ES" altLang="es-MX" sz="2400" dirty="0">
                <a:solidFill>
                  <a:srgbClr val="00B050"/>
                </a:solidFill>
                <a:latin typeface="Gill Sans MT" panose="020B0502020104020203" pitchFamily="34" charset="0"/>
              </a:rPr>
              <a:t>sobre el apoyo en las diferentes áreas de la formación integral del </a:t>
            </a:r>
            <a:r>
              <a:rPr lang="es-ES" altLang="es-MX" sz="2400" dirty="0" smtClean="0">
                <a:solidFill>
                  <a:srgbClr val="00B050"/>
                </a:solidFill>
                <a:latin typeface="Gill Sans MT" panose="020B0502020104020203" pitchFamily="34" charset="0"/>
              </a:rPr>
              <a:t>estudiante</a:t>
            </a:r>
            <a:endParaRPr lang="es-ES" altLang="es-MX" sz="2400" dirty="0">
              <a:solidFill>
                <a:srgbClr val="00B050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736050" y="2994400"/>
            <a:ext cx="4895312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1" hangingPunct="1">
              <a:lnSpc>
                <a:spcPct val="110000"/>
              </a:lnSpc>
            </a:pPr>
            <a:r>
              <a:rPr lang="es-ES" altLang="es-MX" sz="2400" dirty="0" smtClean="0">
                <a:solidFill>
                  <a:srgbClr val="002060"/>
                </a:solidFill>
                <a:latin typeface="Gill Sans MT" panose="020B0502020104020203" pitchFamily="34" charset="0"/>
              </a:rPr>
              <a:t>Evaluarás aspectos </a:t>
            </a:r>
            <a:r>
              <a:rPr lang="es-ES" altLang="es-MX" sz="2400" dirty="0">
                <a:solidFill>
                  <a:srgbClr val="002060"/>
                </a:solidFill>
                <a:latin typeface="Gill Sans MT" panose="020B0502020104020203" pitchFamily="34" charset="0"/>
              </a:rPr>
              <a:t>sobre:</a:t>
            </a:r>
          </a:p>
          <a:p>
            <a:pPr marL="1257300" lvl="2" indent="-3429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" altLang="es-MX" sz="2400" dirty="0">
                <a:solidFill>
                  <a:srgbClr val="002060"/>
                </a:solidFill>
                <a:latin typeface="Gill Sans MT" panose="020B0502020104020203" pitchFamily="34" charset="0"/>
              </a:rPr>
              <a:t>Apoyo académico</a:t>
            </a:r>
          </a:p>
          <a:p>
            <a:pPr marL="1257300" lvl="2" indent="-3429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" altLang="es-MX" sz="2400" dirty="0">
                <a:solidFill>
                  <a:srgbClr val="002060"/>
                </a:solidFill>
                <a:latin typeface="Gill Sans MT" panose="020B0502020104020203" pitchFamily="34" charset="0"/>
              </a:rPr>
              <a:t>Orientación profesional</a:t>
            </a:r>
          </a:p>
          <a:p>
            <a:pPr marL="1257300" lvl="2" indent="-3429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" altLang="es-MX" sz="2400" dirty="0">
                <a:solidFill>
                  <a:srgbClr val="002060"/>
                </a:solidFill>
                <a:latin typeface="Gill Sans MT" panose="020B0502020104020203" pitchFamily="34" charset="0"/>
              </a:rPr>
              <a:t>Desarrollo personal</a:t>
            </a:r>
          </a:p>
          <a:p>
            <a:pPr marL="1257300" lvl="2" indent="-3429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" altLang="es-MX" sz="2400" dirty="0">
                <a:solidFill>
                  <a:srgbClr val="002060"/>
                </a:solidFill>
                <a:latin typeface="Gill Sans MT" panose="020B0502020104020203" pitchFamily="34" charset="0"/>
              </a:rPr>
              <a:t>Integración y permanencia</a:t>
            </a:r>
          </a:p>
          <a:p>
            <a:pPr marL="1257300" lvl="2" indent="-3429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" altLang="es-MX" sz="2400" dirty="0">
                <a:solidFill>
                  <a:srgbClr val="002060"/>
                </a:solidFill>
                <a:latin typeface="Gill Sans MT" panose="020B0502020104020203" pitchFamily="34" charset="0"/>
              </a:rPr>
              <a:t>Planeación del tutor de las sesiones</a:t>
            </a:r>
          </a:p>
          <a:p>
            <a:pPr marL="1257300" lvl="2" indent="-3429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s-ES" altLang="es-MX" sz="2400" dirty="0">
                <a:solidFill>
                  <a:srgbClr val="002060"/>
                </a:solidFill>
                <a:latin typeface="Gill Sans MT" panose="020B0502020104020203" pitchFamily="34" charset="0"/>
              </a:rPr>
              <a:t>Disponibilidad del tutor</a:t>
            </a:r>
          </a:p>
        </p:txBody>
      </p:sp>
      <p:pic>
        <p:nvPicPr>
          <p:cNvPr id="1026" name="Picture 2" descr="https://encrypted-tbn0.gstatic.com/images?q=tbn:ANd9GcSKhZTdCWIG7nJoeI6pAf_g9XftgmET5o0J1HHQsZ_EMtJTWlvT0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3"/>
          <a:stretch/>
        </p:blipFill>
        <p:spPr bwMode="auto">
          <a:xfrm>
            <a:off x="1250998" y="1923690"/>
            <a:ext cx="2359128" cy="1663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9649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990402" y="1080269"/>
            <a:ext cx="8229600" cy="792088"/>
          </a:xfrm>
        </p:spPr>
        <p:txBody>
          <a:bodyPr/>
          <a:lstStyle/>
          <a:p>
            <a:pPr algn="ctr"/>
            <a:r>
              <a:rPr lang="es-MX" sz="3200" dirty="0" smtClean="0">
                <a:solidFill>
                  <a:srgbClr val="002060"/>
                </a:solidFill>
              </a:rPr>
              <a:t>Instrumento de evaluación del tutor</a:t>
            </a:r>
            <a:endParaRPr lang="es-MX" sz="3200" dirty="0">
              <a:solidFill>
                <a:srgbClr val="002060"/>
              </a:solidFill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414338" y="1988840"/>
            <a:ext cx="3600400" cy="5716165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1017588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itchFamily="34" charset="0"/>
                <a:cs typeface="+mn-cs"/>
              </a:rPr>
              <a:t>Tus respuestas son manejadas con 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ll Sans MT" pitchFamily="34" charset="0"/>
                <a:cs typeface="+mn-cs"/>
              </a:rPr>
              <a:t>estricta confidencialidad</a:t>
            </a:r>
            <a:r>
              <a:rPr lang="es-ES" sz="2800" dirty="0" smtClean="0">
                <a:solidFill>
                  <a:srgbClr val="002060"/>
                </a:solidFill>
                <a:latin typeface="Gill Sans MT" pitchFamily="34" charset="0"/>
                <a:cs typeface="+mn-cs"/>
              </a:rPr>
              <a:t>. E</a:t>
            </a: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itchFamily="34" charset="0"/>
                <a:cs typeface="+mn-cs"/>
              </a:rPr>
              <a:t>l tutor no sabrá quién ni cómo evaluó cada estudiante. </a:t>
            </a:r>
          </a:p>
          <a:p>
            <a:pPr marL="0" marR="0" lvl="0" indent="0" algn="just" defTabSz="1017588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800" dirty="0" smtClean="0">
              <a:solidFill>
                <a:srgbClr val="002060"/>
              </a:solidFill>
              <a:latin typeface="Gill Sans MT" pitchFamily="34" charset="0"/>
              <a:cs typeface="+mn-cs"/>
            </a:endParaRPr>
          </a:p>
          <a:p>
            <a:pPr marL="0" marR="0" lvl="0" indent="0" algn="just" defTabSz="1017588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itchFamily="34" charset="0"/>
                <a:cs typeface="+mn-cs"/>
              </a:rPr>
              <a:t>Sólo observará un reporte de su evaluación  con los resultados generales.</a:t>
            </a:r>
            <a:endParaRPr kumimoji="0" lang="es-MX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 pitchFamily="34" charset="0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4" t="17045" r="18638" b="6250"/>
          <a:stretch/>
        </p:blipFill>
        <p:spPr bwMode="auto">
          <a:xfrm>
            <a:off x="4734818" y="1729505"/>
            <a:ext cx="4957451" cy="597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98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861233" y="1584325"/>
            <a:ext cx="9073008" cy="2232248"/>
          </a:xfrm>
        </p:spPr>
        <p:txBody>
          <a:bodyPr/>
          <a:lstStyle/>
          <a:p>
            <a:r>
              <a:rPr lang="es-MX" sz="2000" dirty="0" smtClean="0">
                <a:solidFill>
                  <a:srgbClr val="002060"/>
                </a:solidFill>
              </a:rPr>
              <a:t>1. Entra </a:t>
            </a:r>
            <a:r>
              <a:rPr lang="es-MX" sz="2000" dirty="0">
                <a:solidFill>
                  <a:srgbClr val="002060"/>
                </a:solidFill>
              </a:rPr>
              <a:t>al portal de la Universidad en </a:t>
            </a:r>
            <a:r>
              <a:rPr lang="es-MX" sz="2000" dirty="0" err="1" smtClean="0">
                <a:solidFill>
                  <a:srgbClr val="002060"/>
                </a:solidFill>
              </a:rPr>
              <a:t>MiUV</a:t>
            </a:r>
            <a:r>
              <a:rPr lang="es-MX" sz="2000" dirty="0" smtClean="0">
                <a:solidFill>
                  <a:srgbClr val="002060"/>
                </a:solidFill>
              </a:rPr>
              <a:t> (</a:t>
            </a:r>
            <a:r>
              <a:rPr lang="es-MX" sz="2000" dirty="0" smtClean="0">
                <a:solidFill>
                  <a:srgbClr val="002060"/>
                </a:solidFill>
                <a:hlinkClick r:id="rId2"/>
              </a:rPr>
              <a:t>www.uv.mx</a:t>
            </a:r>
            <a:r>
              <a:rPr lang="es-MX" sz="2000" dirty="0" smtClean="0">
                <a:solidFill>
                  <a:srgbClr val="002060"/>
                </a:solidFill>
              </a:rPr>
              <a:t>) </a:t>
            </a:r>
            <a:br>
              <a:rPr lang="es-MX" sz="2000" dirty="0" smtClean="0">
                <a:solidFill>
                  <a:srgbClr val="002060"/>
                </a:solidFill>
              </a:rPr>
            </a:br>
            <a:r>
              <a:rPr lang="es-MX" sz="2000" dirty="0" smtClean="0">
                <a:solidFill>
                  <a:srgbClr val="002060"/>
                </a:solidFill>
              </a:rPr>
              <a:t>2. Teclea </a:t>
            </a:r>
            <a:r>
              <a:rPr lang="es-MX" sz="2000" dirty="0">
                <a:solidFill>
                  <a:srgbClr val="002060"/>
                </a:solidFill>
              </a:rPr>
              <a:t>tu clave de </a:t>
            </a:r>
            <a:r>
              <a:rPr lang="es-MX" sz="2000" dirty="0" smtClean="0">
                <a:solidFill>
                  <a:srgbClr val="002060"/>
                </a:solidFill>
              </a:rPr>
              <a:t>usuario (la </a:t>
            </a:r>
            <a:r>
              <a:rPr lang="es-MX" sz="2000" dirty="0">
                <a:solidFill>
                  <a:srgbClr val="002060"/>
                </a:solidFill>
              </a:rPr>
              <a:t>obtienes tecleando la letra z </a:t>
            </a:r>
            <a:r>
              <a:rPr lang="es-MX" sz="2000" dirty="0" smtClean="0">
                <a:solidFill>
                  <a:srgbClr val="002060"/>
                </a:solidFill>
              </a:rPr>
              <a:t>minúscula </a:t>
            </a:r>
            <a:r>
              <a:rPr lang="es-MX" sz="2000" dirty="0">
                <a:solidFill>
                  <a:srgbClr val="002060"/>
                </a:solidFill>
              </a:rPr>
              <a:t>y a continuación tu </a:t>
            </a:r>
            <a:r>
              <a:rPr lang="es-MX" sz="2000" dirty="0" smtClean="0">
                <a:solidFill>
                  <a:srgbClr val="002060"/>
                </a:solidFill>
              </a:rPr>
              <a:t>matrícula).</a:t>
            </a:r>
            <a:r>
              <a:rPr lang="es-MX" sz="2000" dirty="0">
                <a:solidFill>
                  <a:srgbClr val="002060"/>
                </a:solidFill>
              </a:rPr>
              <a:t/>
            </a:r>
            <a:br>
              <a:rPr lang="es-MX" sz="2000" dirty="0">
                <a:solidFill>
                  <a:srgbClr val="002060"/>
                </a:solidFill>
              </a:rPr>
            </a:br>
            <a:r>
              <a:rPr lang="es-MX" sz="2000" dirty="0" smtClean="0">
                <a:solidFill>
                  <a:srgbClr val="002060"/>
                </a:solidFill>
              </a:rPr>
              <a:t> 3. Introduce tu contraseña (</a:t>
            </a:r>
            <a:r>
              <a:rPr lang="es-MX" sz="2000" dirty="0">
                <a:solidFill>
                  <a:srgbClr val="002060"/>
                </a:solidFill>
              </a:rPr>
              <a:t>Corresponde a los diez primeros caracteres de tu </a:t>
            </a:r>
            <a:r>
              <a:rPr lang="es-MX" sz="2000" dirty="0" smtClean="0">
                <a:solidFill>
                  <a:srgbClr val="002060"/>
                </a:solidFill>
              </a:rPr>
              <a:t>CURP).</a:t>
            </a:r>
            <a:br>
              <a:rPr lang="es-MX" sz="2000" dirty="0" smtClean="0">
                <a:solidFill>
                  <a:srgbClr val="002060"/>
                </a:solidFill>
              </a:rPr>
            </a:br>
            <a:r>
              <a:rPr lang="es-MX" sz="2000" dirty="0">
                <a:solidFill>
                  <a:srgbClr val="002060"/>
                </a:solidFill>
              </a:rPr>
              <a:t/>
            </a:r>
            <a:br>
              <a:rPr lang="es-MX" sz="2000" dirty="0">
                <a:solidFill>
                  <a:srgbClr val="002060"/>
                </a:solidFill>
              </a:rPr>
            </a:br>
            <a:r>
              <a:rPr lang="es-MX" sz="2000" dirty="0" smtClean="0">
                <a:solidFill>
                  <a:srgbClr val="002060"/>
                </a:solidFill>
              </a:rPr>
              <a:t/>
            </a:r>
            <a:br>
              <a:rPr lang="es-MX" sz="2000" dirty="0" smtClean="0">
                <a:solidFill>
                  <a:srgbClr val="002060"/>
                </a:solidFill>
              </a:rPr>
            </a:br>
            <a:r>
              <a:rPr lang="es-MX" sz="2000" dirty="0" smtClean="0">
                <a:solidFill>
                  <a:srgbClr val="002060"/>
                </a:solidFill>
              </a:rPr>
              <a:t/>
            </a:r>
            <a:br>
              <a:rPr lang="es-MX" sz="2000" dirty="0" smtClean="0">
                <a:solidFill>
                  <a:srgbClr val="002060"/>
                </a:solidFill>
              </a:rPr>
            </a:br>
            <a:r>
              <a:rPr lang="es-MX" sz="2000" dirty="0" smtClean="0">
                <a:solidFill>
                  <a:srgbClr val="002060"/>
                </a:solidFill>
              </a:rPr>
              <a:t/>
            </a:r>
            <a:br>
              <a:rPr lang="es-MX" sz="2000" dirty="0" smtClean="0">
                <a:solidFill>
                  <a:srgbClr val="002060"/>
                </a:solidFill>
              </a:rPr>
            </a:br>
            <a:r>
              <a:rPr lang="es-MX" sz="2000" dirty="0" smtClean="0">
                <a:solidFill>
                  <a:srgbClr val="002060"/>
                </a:solidFill>
              </a:rPr>
              <a:t> </a:t>
            </a:r>
            <a:br>
              <a:rPr lang="es-MX" sz="2000" dirty="0" smtClean="0">
                <a:solidFill>
                  <a:srgbClr val="002060"/>
                </a:solidFill>
              </a:rPr>
            </a:br>
            <a:r>
              <a:rPr lang="es-MX" sz="2000" dirty="0">
                <a:solidFill>
                  <a:srgbClr val="002060"/>
                </a:solidFill>
              </a:rPr>
              <a:t/>
            </a:r>
            <a:br>
              <a:rPr lang="es-MX" sz="2000" dirty="0">
                <a:solidFill>
                  <a:srgbClr val="002060"/>
                </a:solidFill>
              </a:rPr>
            </a:br>
            <a:endParaRPr lang="es-MX" sz="2000" dirty="0">
              <a:solidFill>
                <a:srgbClr val="002060"/>
              </a:solidFill>
            </a:endParaRPr>
          </a:p>
        </p:txBody>
      </p:sp>
      <p:sp>
        <p:nvSpPr>
          <p:cNvPr id="5" name="2 Marcador de texto"/>
          <p:cNvSpPr>
            <a:spLocks noGrp="1"/>
          </p:cNvSpPr>
          <p:nvPr>
            <p:ph type="body" idx="1"/>
          </p:nvPr>
        </p:nvSpPr>
        <p:spPr>
          <a:xfrm>
            <a:off x="702370" y="1008261"/>
            <a:ext cx="8538845" cy="360040"/>
          </a:xfrm>
        </p:spPr>
        <p:txBody>
          <a:bodyPr/>
          <a:lstStyle/>
          <a:p>
            <a:r>
              <a:rPr lang="es-ES_tradnl" sz="3200" dirty="0" smtClean="0">
                <a:solidFill>
                  <a:srgbClr val="002060"/>
                </a:solidFill>
              </a:rPr>
              <a:t>VI.  Acceso a la evaluación</a:t>
            </a:r>
            <a:endParaRPr lang="es-ES_tradnl" sz="3200" dirty="0">
              <a:solidFill>
                <a:srgbClr val="00206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574" y="3744565"/>
            <a:ext cx="7382468" cy="3384376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4806826" y="3888581"/>
            <a:ext cx="1728192" cy="1472028"/>
          </a:xfrm>
          <a:prstGeom prst="rect">
            <a:avLst/>
          </a:prstGeom>
          <a:noFill/>
          <a:ln w="76200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rgbClr val="FF33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47168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62410" y="1224285"/>
            <a:ext cx="813690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200" dirty="0" smtClean="0">
                <a:solidFill>
                  <a:srgbClr val="002060"/>
                </a:solidFill>
              </a:rPr>
              <a:t/>
            </a:r>
            <a:br>
              <a:rPr lang="es-MX" sz="2200" dirty="0" smtClean="0">
                <a:solidFill>
                  <a:srgbClr val="002060"/>
                </a:solidFill>
              </a:rPr>
            </a:br>
            <a:r>
              <a:rPr lang="es-MX" sz="2200" dirty="0" smtClean="0">
                <a:solidFill>
                  <a:srgbClr val="002060"/>
                </a:solidFill>
              </a:rPr>
              <a:t>4. </a:t>
            </a:r>
            <a:r>
              <a:rPr lang="es-ES_tradnl" sz="2200" dirty="0" smtClean="0">
                <a:solidFill>
                  <a:srgbClr val="002060"/>
                </a:solidFill>
              </a:rPr>
              <a:t>Selecciona la opción Evaluación al Docente</a:t>
            </a:r>
            <a:br>
              <a:rPr lang="es-ES_tradnl" sz="2200" dirty="0" smtClean="0">
                <a:solidFill>
                  <a:srgbClr val="002060"/>
                </a:solidFill>
              </a:rPr>
            </a:br>
            <a:r>
              <a:rPr lang="es-ES_tradnl" sz="2200" dirty="0" smtClean="0">
                <a:solidFill>
                  <a:srgbClr val="002060"/>
                </a:solidFill>
              </a:rPr>
              <a:t/>
            </a:r>
            <a:br>
              <a:rPr lang="es-ES_tradnl" sz="2200" dirty="0" smtClean="0">
                <a:solidFill>
                  <a:srgbClr val="002060"/>
                </a:solidFill>
              </a:rPr>
            </a:br>
            <a:r>
              <a:rPr lang="es-MX" sz="2200" dirty="0" smtClean="0">
                <a:solidFill>
                  <a:srgbClr val="002060"/>
                </a:solidFill>
              </a:rPr>
              <a:t/>
            </a:r>
            <a:br>
              <a:rPr lang="es-MX" sz="2200" dirty="0" smtClean="0">
                <a:solidFill>
                  <a:srgbClr val="002060"/>
                </a:solidFill>
              </a:rPr>
            </a:br>
            <a:endParaRPr lang="es-MX" sz="2200" dirty="0"/>
          </a:p>
        </p:txBody>
      </p:sp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370" y="2376413"/>
            <a:ext cx="8810625" cy="4457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3 Rectángulo"/>
          <p:cNvSpPr/>
          <p:nvPr/>
        </p:nvSpPr>
        <p:spPr>
          <a:xfrm>
            <a:off x="1710482" y="4320629"/>
            <a:ext cx="2232248" cy="1256004"/>
          </a:xfrm>
          <a:prstGeom prst="rect">
            <a:avLst/>
          </a:prstGeom>
          <a:noFill/>
          <a:ln w="76200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rgbClr val="FF33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20431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62410" y="1584325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dirty="0" smtClean="0">
                <a:solidFill>
                  <a:srgbClr val="002060"/>
                </a:solidFill>
              </a:rPr>
              <a:t>5. </a:t>
            </a:r>
            <a:r>
              <a:rPr lang="es-MX" sz="2800" b="1" dirty="0" smtClean="0">
                <a:solidFill>
                  <a:srgbClr val="002060"/>
                </a:solidFill>
              </a:rPr>
              <a:t>Contesta los cuestionarios con sinceridad.</a:t>
            </a:r>
            <a:endParaRPr lang="es-MX" sz="2800" dirty="0">
              <a:solidFill>
                <a:srgbClr val="002060"/>
              </a:solidFill>
            </a:endParaRP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846386" y="5544765"/>
            <a:ext cx="8538845" cy="1688647"/>
          </a:xfrm>
        </p:spPr>
        <p:txBody>
          <a:bodyPr/>
          <a:lstStyle/>
          <a:p>
            <a:pPr marL="0" indent="0" algn="ctr"/>
            <a:r>
              <a:rPr lang="es-MX" b="1" dirty="0">
                <a:solidFill>
                  <a:srgbClr val="0070C0"/>
                </a:solidFill>
              </a:rPr>
              <a:t>LA INFORMACIÓN ES CONFIDENCIAL Y </a:t>
            </a:r>
            <a:r>
              <a:rPr lang="es-MX" b="1" dirty="0" smtClean="0">
                <a:solidFill>
                  <a:srgbClr val="0070C0"/>
                </a:solidFill>
              </a:rPr>
              <a:t>PERSONAL</a:t>
            </a:r>
            <a:br>
              <a:rPr lang="es-MX" b="1" dirty="0" smtClean="0">
                <a:solidFill>
                  <a:srgbClr val="0070C0"/>
                </a:solidFill>
              </a:rPr>
            </a:br>
            <a:r>
              <a:rPr lang="es-MX" dirty="0">
                <a:solidFill>
                  <a:srgbClr val="0070C0"/>
                </a:solidFill>
              </a:rPr>
              <a:t/>
            </a:r>
            <a:br>
              <a:rPr lang="es-MX" dirty="0">
                <a:solidFill>
                  <a:srgbClr val="0070C0"/>
                </a:solidFill>
              </a:rPr>
            </a:br>
            <a:r>
              <a:rPr lang="es-MX" b="1" dirty="0">
                <a:solidFill>
                  <a:srgbClr val="00B050"/>
                </a:solidFill>
              </a:rPr>
              <a:t>Tu evaluación es </a:t>
            </a:r>
            <a:r>
              <a:rPr lang="es-MX" b="1" dirty="0" smtClean="0">
                <a:solidFill>
                  <a:srgbClr val="00B050"/>
                </a:solidFill>
              </a:rPr>
              <a:t>anónima</a:t>
            </a:r>
            <a:endParaRPr lang="es-MX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482" y="2184059"/>
            <a:ext cx="6306865" cy="3284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555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918395" y="2592437"/>
            <a:ext cx="7992887" cy="1440160"/>
          </a:xfrm>
        </p:spPr>
        <p:txBody>
          <a:bodyPr/>
          <a:lstStyle/>
          <a:p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/>
              <a:t/>
            </a:r>
            <a:br>
              <a:rPr lang="es-MX" sz="2400" dirty="0"/>
            </a:br>
            <a:endParaRPr lang="es-MX" sz="2400" dirty="0"/>
          </a:p>
        </p:txBody>
      </p:sp>
      <p:sp>
        <p:nvSpPr>
          <p:cNvPr id="7" name="2 Marcador de texto"/>
          <p:cNvSpPr>
            <a:spLocks noGrp="1"/>
          </p:cNvSpPr>
          <p:nvPr>
            <p:ph type="body" idx="1"/>
          </p:nvPr>
        </p:nvSpPr>
        <p:spPr>
          <a:xfrm>
            <a:off x="918394" y="1512317"/>
            <a:ext cx="8538845" cy="79208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s-MX" sz="3200" dirty="0" smtClean="0">
                <a:solidFill>
                  <a:srgbClr val="002060"/>
                </a:solidFill>
              </a:rPr>
              <a:t>Direcciones</a:t>
            </a:r>
            <a:r>
              <a:rPr lang="es-MX" sz="3200" dirty="0">
                <a:solidFill>
                  <a:srgbClr val="002060"/>
                </a:solidFill>
              </a:rPr>
              <a:t> de Internet </a:t>
            </a:r>
            <a:r>
              <a:rPr lang="es-MX" sz="3200" dirty="0" smtClean="0">
                <a:solidFill>
                  <a:srgbClr val="002060"/>
                </a:solidFill>
              </a:rPr>
              <a:t>disponibles </a:t>
            </a:r>
            <a:r>
              <a:rPr lang="es-MX" sz="3200" dirty="0">
                <a:solidFill>
                  <a:srgbClr val="002060"/>
                </a:solidFill>
              </a:rPr>
              <a:t>para </a:t>
            </a:r>
            <a:r>
              <a:rPr lang="es-MX" sz="3200" dirty="0" smtClean="0">
                <a:solidFill>
                  <a:srgbClr val="002060"/>
                </a:solidFill>
              </a:rPr>
              <a:t>consulta durante el proceso </a:t>
            </a:r>
            <a:r>
              <a:rPr lang="es-MX" sz="3200" dirty="0">
                <a:solidFill>
                  <a:srgbClr val="002060"/>
                </a:solidFill>
              </a:rPr>
              <a:t>de </a:t>
            </a:r>
            <a:r>
              <a:rPr lang="es-MX" sz="3200" dirty="0" smtClean="0">
                <a:solidFill>
                  <a:srgbClr val="002060"/>
                </a:solidFill>
              </a:rPr>
              <a:t>evaluación.</a:t>
            </a:r>
            <a:endParaRPr lang="es-ES_tradnl" sz="3200" dirty="0">
              <a:solidFill>
                <a:srgbClr val="00206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1070795" y="2744837"/>
            <a:ext cx="7992887" cy="3880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1017588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800" b="0" kern="1200" cap="none">
                <a:solidFill>
                  <a:schemeClr val="tx1"/>
                </a:solidFill>
                <a:latin typeface="Gill Sans MT" pitchFamily="34" charset="0"/>
                <a:ea typeface="+mj-ea"/>
                <a:cs typeface="+mj-cs"/>
              </a:defRPr>
            </a:lvl1pPr>
            <a:lvl2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2pPr>
            <a:lvl3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3pPr>
            <a:lvl4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4pPr>
            <a:lvl5pPr algn="l" defTabSz="1017588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040"/>
                </a:solidFill>
                <a:latin typeface="Gill Sans MT" pitchFamily="34" charset="0"/>
              </a:defRPr>
            </a:lvl5pPr>
            <a:lvl6pPr marL="4572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1017588" rtl="0" eaLnBrk="1" fontAlgn="base" hangingPunct="1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MX" sz="2400" dirty="0"/>
              <a:t>1.- Sistema de Evaluación </a:t>
            </a:r>
            <a:r>
              <a:rPr lang="es-MX" sz="2400" dirty="0" smtClean="0"/>
              <a:t>Docente.</a:t>
            </a:r>
            <a:endParaRPr lang="es-MX" sz="2400" dirty="0"/>
          </a:p>
          <a:p>
            <a:r>
              <a:rPr lang="es-MX" sz="2400" dirty="0"/>
              <a:t> </a:t>
            </a:r>
            <a:r>
              <a:rPr lang="es-MX" sz="2400" dirty="0">
                <a:hlinkClick r:id="rId2"/>
              </a:rPr>
              <a:t>http://eval.uv.mx/</a:t>
            </a:r>
            <a:r>
              <a:rPr lang="es-MX" sz="2400" dirty="0"/>
              <a:t>     </a:t>
            </a:r>
            <a:r>
              <a:rPr lang="es-MX" sz="2400" dirty="0" err="1"/>
              <a:t>ó</a:t>
            </a:r>
            <a:r>
              <a:rPr lang="es-MX" sz="2400" dirty="0"/>
              <a:t>   </a:t>
            </a:r>
            <a:r>
              <a:rPr lang="es-MX" sz="2400" dirty="0">
                <a:hlinkClick r:id="rId3"/>
              </a:rPr>
              <a:t>http://</a:t>
            </a:r>
            <a:r>
              <a:rPr lang="es-MX" sz="2400" dirty="0" smtClean="0">
                <a:hlinkClick r:id="rId3"/>
              </a:rPr>
              <a:t>eval.uv.mx/evaluacion</a:t>
            </a:r>
            <a:endParaRPr lang="es-MX" sz="2400" dirty="0"/>
          </a:p>
          <a:p>
            <a:endParaRPr lang="es-MX" sz="2400" dirty="0" smtClean="0"/>
          </a:p>
          <a:p>
            <a:pPr algn="just"/>
            <a:r>
              <a:rPr lang="es-MX" sz="2400" dirty="0" smtClean="0"/>
              <a:t>3.- Instrumento de Evaluación al Desempeño Docente. </a:t>
            </a:r>
            <a:endParaRPr lang="es-MX" sz="2400" dirty="0"/>
          </a:p>
          <a:p>
            <a:pPr algn="just"/>
            <a:r>
              <a:rPr lang="es-MX" sz="2400" dirty="0" smtClean="0">
                <a:hlinkClick r:id="rId4"/>
              </a:rPr>
              <a:t>http</a:t>
            </a:r>
            <a:r>
              <a:rPr lang="es-MX" sz="2400" dirty="0">
                <a:hlinkClick r:id="rId4"/>
              </a:rPr>
              <a:t>://</a:t>
            </a:r>
            <a:r>
              <a:rPr lang="es-MX" sz="2400" dirty="0" smtClean="0">
                <a:hlinkClick r:id="rId4"/>
              </a:rPr>
              <a:t>www.uv.mx/dgdaie/evaluacion-academica/evaluacion-dd-da</a:t>
            </a:r>
            <a:endParaRPr lang="es-MX" sz="2400" dirty="0" smtClean="0"/>
          </a:p>
          <a:p>
            <a:pPr algn="just"/>
            <a:endParaRPr lang="es-MX" sz="2400" dirty="0" smtClean="0"/>
          </a:p>
          <a:p>
            <a:pPr algn="just"/>
            <a:endParaRPr lang="es-MX" sz="2400" dirty="0" smtClean="0"/>
          </a:p>
          <a:p>
            <a:pPr algn="just"/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/>
            </a:r>
            <a:br>
              <a:rPr lang="es-MX" sz="2400" dirty="0" smtClean="0"/>
            </a:br>
            <a:r>
              <a:rPr lang="es-MX" sz="2400" dirty="0" smtClean="0"/>
              <a:t> </a:t>
            </a:r>
            <a:br>
              <a:rPr lang="es-MX" sz="2400" dirty="0" smtClean="0"/>
            </a:br>
            <a:r>
              <a:rPr lang="es-MX" sz="2400" dirty="0" smtClean="0"/>
              <a:t/>
            </a:r>
            <a:br>
              <a:rPr lang="es-MX" sz="2400" dirty="0" smtClean="0"/>
            </a:b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74001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4"/>
            <a:ext cx="10042269" cy="7772399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2551980" y="3729464"/>
            <a:ext cx="49383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b="1" dirty="0" smtClean="0">
                <a:latin typeface="Gill Sans MT" pitchFamily="34" charset="0"/>
                <a:cs typeface="Arial" panose="020B0604020202020204" pitchFamily="34" charset="0"/>
              </a:rPr>
              <a:t>MAYORES INFORMES</a:t>
            </a:r>
          </a:p>
          <a:p>
            <a:pPr algn="ctr"/>
            <a:endParaRPr lang="es-MX" sz="1800" b="1" dirty="0" smtClean="0">
              <a:latin typeface="Gill Sans MT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800" b="1" dirty="0" smtClean="0">
                <a:latin typeface="Gill Sans MT" pitchFamily="34" charset="0"/>
                <a:cs typeface="Arial" panose="020B0604020202020204" pitchFamily="34" charset="0"/>
              </a:rPr>
              <a:t>Dirección de Fortalecimiento Académico</a:t>
            </a:r>
          </a:p>
          <a:p>
            <a:pPr algn="ctr"/>
            <a:r>
              <a:rPr lang="es-MX" sz="1800" b="1" dirty="0" smtClean="0">
                <a:latin typeface="Gill Sans MT" pitchFamily="34" charset="0"/>
                <a:cs typeface="Arial" panose="020B0604020202020204" pitchFamily="34" charset="0"/>
              </a:rPr>
              <a:t>L.E. Oscar Zárate </a:t>
            </a:r>
          </a:p>
          <a:p>
            <a:pPr algn="ctr"/>
            <a:r>
              <a:rPr lang="es-MX" sz="1800" b="1" dirty="0" smtClean="0">
                <a:latin typeface="Gill Sans MT" pitchFamily="34" charset="0"/>
                <a:cs typeface="Arial" panose="020B0604020202020204" pitchFamily="34" charset="0"/>
              </a:rPr>
              <a:t>8421700 Ext. 18111</a:t>
            </a:r>
          </a:p>
          <a:p>
            <a:pPr algn="ctr"/>
            <a:r>
              <a:rPr lang="es-MX" sz="1800" dirty="0" smtClean="0">
                <a:latin typeface="Gill Sans MT" pitchFamily="34" charset="0"/>
                <a:hlinkClick r:id="rId3"/>
              </a:rPr>
              <a:t>oszarate@uv.mx</a:t>
            </a:r>
            <a:r>
              <a:rPr lang="es-MX" sz="1800" dirty="0" smtClean="0">
                <a:latin typeface="Gill Sans MT" pitchFamily="34" charset="0"/>
              </a:rPr>
              <a:t> </a:t>
            </a:r>
            <a:endParaRPr lang="es-MX" sz="1800" b="1" dirty="0" smtClean="0">
              <a:latin typeface="Gill Sans MT" pitchFamily="34" charset="0"/>
              <a:cs typeface="Arial" panose="020B0604020202020204" pitchFamily="34" charset="0"/>
            </a:endParaRPr>
          </a:p>
          <a:p>
            <a:pPr algn="ctr"/>
            <a:endParaRPr lang="es-MX" sz="1800" b="1" dirty="0" smtClean="0">
              <a:latin typeface="Gill Sans MT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800" b="1" dirty="0" smtClean="0">
                <a:latin typeface="Gill Sans MT" pitchFamily="34" charset="0"/>
                <a:cs typeface="Arial" panose="020B0604020202020204" pitchFamily="34" charset="0"/>
              </a:rPr>
              <a:t>Coordinación Operativa del Sistema Institucional de Tutoría</a:t>
            </a:r>
            <a:endParaRPr lang="es-MX" sz="1800" b="1" dirty="0" smtClean="0">
              <a:latin typeface="Gill Sans MT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800" b="1" dirty="0" smtClean="0">
                <a:solidFill>
                  <a:schemeClr val="tx1"/>
                </a:solidFill>
                <a:latin typeface="Gill Sans MT" pitchFamily="34" charset="0"/>
                <a:cs typeface="Arial" panose="020B0604020202020204" pitchFamily="34" charset="0"/>
              </a:rPr>
              <a:t>Mtra.  Alejandra Yamel Assad Meza</a:t>
            </a:r>
          </a:p>
          <a:p>
            <a:pPr algn="ctr"/>
            <a:r>
              <a:rPr lang="es-MX" sz="1800" b="1" dirty="0" smtClean="0">
                <a:latin typeface="Gill Sans MT" pitchFamily="34" charset="0"/>
                <a:cs typeface="Arial" panose="020B0604020202020204" pitchFamily="34" charset="0"/>
              </a:rPr>
              <a:t>8421700 Ext.  18900</a:t>
            </a:r>
            <a:endParaRPr lang="es-MX" sz="1800" b="1" dirty="0" smtClean="0">
              <a:solidFill>
                <a:schemeClr val="tx1"/>
              </a:solidFill>
              <a:latin typeface="Gill Sans MT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1800" dirty="0" smtClean="0">
                <a:latin typeface="Gill Sans MT" pitchFamily="34" charset="0"/>
                <a:cs typeface="Arial" panose="020B0604020202020204" pitchFamily="34" charset="0"/>
                <a:hlinkClick r:id="rId4"/>
              </a:rPr>
              <a:t>aassad@uv.mx</a:t>
            </a:r>
            <a:endParaRPr lang="es-MX" sz="1800" dirty="0" smtClean="0">
              <a:latin typeface="Gill Sans MT" pitchFamily="34" charset="0"/>
              <a:cs typeface="Arial" panose="020B0604020202020204" pitchFamily="34" charset="0"/>
            </a:endParaRPr>
          </a:p>
          <a:p>
            <a:pPr algn="ctr"/>
            <a:endParaRPr lang="es-MX" sz="1800" b="1" dirty="0" smtClean="0">
              <a:solidFill>
                <a:schemeClr val="tx1"/>
              </a:solidFill>
              <a:latin typeface="Gill Sans MT" pitchFamily="34" charset="0"/>
              <a:cs typeface="Arial" panose="020B0604020202020204" pitchFamily="34" charset="0"/>
            </a:endParaRPr>
          </a:p>
        </p:txBody>
      </p:sp>
      <p:pic>
        <p:nvPicPr>
          <p:cNvPr id="7" name="6 Imagen" descr="logo simbolo RG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6793" y="504205"/>
            <a:ext cx="3628681" cy="31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9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oce tu Universidad_Presentació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Conoce tu Universidad_Presentación</Template>
  <TotalTime>15</TotalTime>
  <Words>577</Words>
  <Application>Microsoft Office PowerPoint</Application>
  <PresentationFormat>Personalizado</PresentationFormat>
  <Paragraphs>93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Gill Sans MT</vt:lpstr>
      <vt:lpstr>Wingdings</vt:lpstr>
      <vt:lpstr>Conoce tu Universidad_Presentación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En el 2006 se desarrolló el Sistema de Evaluación al Desempeño Docente (SEDDUV) que permite realizar esta evaluación en línea a través del portal universitario.         </vt:lpstr>
      <vt:lpstr>Presentación de PowerPoint</vt:lpstr>
      <vt:lpstr>III. ¿Cuándo podré realizar la evaluación?</vt:lpstr>
      <vt:lpstr>Presentación de PowerPoint</vt:lpstr>
      <vt:lpstr>Presentación de PowerPoint</vt:lpstr>
      <vt:lpstr>Presentación de PowerPoint</vt:lpstr>
      <vt:lpstr>Instrumento de evaluación del tutor</vt:lpstr>
      <vt:lpstr>1. Entra al portal de la Universidad en MiUV (www.uv.mx)  2. Teclea tu clave de usuario (la obtienes tecleando la letra z minúscula y a continuación tu matrícula).  3. Introduce tu contraseña (Corresponde a los diez primeros caracteres de tu CURP).        </vt:lpstr>
      <vt:lpstr>Presentación de PowerPoint</vt:lpstr>
      <vt:lpstr>LA INFORMACIÓN ES CONFIDENCIAL Y PERSONAL  Tu evaluación es anónima</vt:lpstr>
      <vt:lpstr>  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Guerrero Ramirez Karen Lisset</dc:creator>
  <cp:lastModifiedBy>Tutorias</cp:lastModifiedBy>
  <cp:revision>3</cp:revision>
  <dcterms:created xsi:type="dcterms:W3CDTF">2018-06-26T15:33:43Z</dcterms:created>
  <dcterms:modified xsi:type="dcterms:W3CDTF">2018-07-09T22:34:16Z</dcterms:modified>
</cp:coreProperties>
</file>