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letter"/>
  <p:notesSz cx="6794500" cy="9906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142" autoAdjust="0"/>
    <p:restoredTop sz="83231" autoAdjust="0"/>
  </p:normalViewPr>
  <p:slideViewPr>
    <p:cSldViewPr>
      <p:cViewPr>
        <p:scale>
          <a:sx n="64" d="100"/>
          <a:sy n="64" d="100"/>
        </p:scale>
        <p:origin x="-2610" y="-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D:\Direccion%20General\esatdisticas%20pedpa%20prodep\Estadisticas%20PEDPA-PRODEP%20231017%20ACTULIZADO%20CON%20NOMINA%20OCTUBRE.xlsm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ireccion%20General\esatdisticas%20pedpa%20prodep\Estadisticas%20PEDPA-PRODEP%20231017%20ACTULIZADO%20CON%20NOMINA%20OCTUBRE.xlsm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ireccion%20General\esatdisticas%20pedpa%20prodep\Estadisticas%20PEDPA-PRODEP%20231017%20ACTULIZADO%20CON%20NOMINA%20OCTUBRE.xlsm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D:\Direccion%20General\esatdisticas%20pedpa%20prodep\Estadisticas%20PEDPA-PRODEP%20231017%20ACTULIZADO%20CON%20NOMINA%20OCTUBRE.xlsm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D:\Direccion%20General\esatdisticas%20pedpa%20prodep\Estadisticas%20PEDPA-PRODEP%20231017%20ACTULIZADO%20CON%20NOMINA%20OCTUBRE.xlsm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FA%202017\Direccion%20General\esatdisticas%20pedpa%20prodep\Estadisticas%20PEDPA-PRODEP%20181017.xlsm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ireccion%20General\esatdisticas%20pedpa%20prodep\Estadisticas%20PEDPA-PRODEP%20231017%20ACTULIZADO%20CON%20NOMINA%20OCTUBRE.xlsm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ireccion%20General\esatdisticas%20pedpa%20prodep\Estadisticas%20PEDPA-PRODEP%20231017%20ACTULIZADO%20CON%20NOMINA%20OCTUBRE.xlsm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ireccion%20General\esatdisticas%20pedpa%20prodep\Estadisticas%20PEDPA-PRODEP%20231017%20ACTULIZADO%20CON%20NOMINA%20OCTUBRE.xlsm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ireccion%20General\esatdisticas%20pedpa%20prodep\Estadisticas%20PEDPA-PRODEP%20231017%20ACTULIZADO%20CON%20NOMINA%20OCTUBRE.xlsm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ireccion%20General\esatdisticas%20pedpa%20prodep\Estadisticas%20PEDPA-PRODEP%20231017%20ACTULIZADO%20CON%20NOMINA%20OCTUBRE.xlsm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6272311737223946E-2"/>
                  <c:y val="-2.2583243639666954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 </a:t>
                    </a:r>
                    <a:fld id="{83C67465-0344-474A-A461-65A6159F638D}" type="VALUE">
                      <a:rPr lang="en-US" baseline="0"/>
                      <a:pPr/>
                      <a:t>[VALOR]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273-4E33-AE4B-E1625E0E1006}"/>
                </c:ext>
              </c:extLst>
            </c:dLbl>
            <c:dLbl>
              <c:idx val="1"/>
              <c:layout>
                <c:manualLayout>
                  <c:x val="1.3947695774763383E-2"/>
                  <c:y val="-4.1940309616524341E-2"/>
                </c:manualLayout>
              </c:layout>
              <c:tx>
                <c:rich>
                  <a:bodyPr/>
                  <a:lstStyle/>
                  <a:p>
                    <a:fld id="{8B12F7A8-50B2-4BFB-B70D-44421605CC3F}" type="VALUE">
                      <a:rPr lang="en-US" baseline="0" smtClean="0"/>
                      <a:pPr/>
                      <a:t>[VALOR]</a:t>
                    </a:fld>
                    <a:endParaRPr lang="es-MX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8.491437725551812E-2"/>
                      <c:h val="3.2653998542377362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273-4E33-AE4B-E1625E0E1006}"/>
                </c:ext>
              </c:extLst>
            </c:dLbl>
            <c:dLbl>
              <c:idx val="2"/>
              <c:layout>
                <c:manualLayout>
                  <c:x val="1.6272311737223946E-2"/>
                  <c:y val="-5.1618842604953023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 </a:t>
                    </a:r>
                    <a:fld id="{66F70476-FF0A-4254-8D3E-39C33D5F5C5D}" type="VALUE">
                      <a:rPr lang="en-US" baseline="0"/>
                      <a:pPr/>
                      <a:t>[VALOR]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273-4E33-AE4B-E1625E0E1006}"/>
                </c:ext>
              </c:extLst>
            </c:dLbl>
            <c:dLbl>
              <c:idx val="3"/>
              <c:layout>
                <c:manualLayout>
                  <c:x val="2.3246159624604789E-3"/>
                  <c:y val="-2.2583243639667006E-2"/>
                </c:manualLayout>
              </c:layout>
              <c:tx>
                <c:rich>
                  <a:bodyPr/>
                  <a:lstStyle/>
                  <a:p>
                    <a:fld id="{1EF59805-97BC-4443-98E1-A65935A324B0}" type="VALUE">
                      <a:rPr lang="en-US" baseline="0" smtClean="0"/>
                      <a:pPr/>
                      <a:t>[VALOR]</a:t>
                    </a:fld>
                    <a:endParaRPr lang="es-MX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273-4E33-AE4B-E1625E0E1006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'mas estadisticas grales'!$E$57:$E$60</c:f>
              <c:strCache>
                <c:ptCount val="4"/>
                <c:pt idx="0">
                  <c:v>Total Docentes e Investigadores UV</c:v>
                </c:pt>
                <c:pt idx="1">
                  <c:v>SNI</c:v>
                </c:pt>
                <c:pt idx="2">
                  <c:v>Perfil Deseable</c:v>
                </c:pt>
                <c:pt idx="3">
                  <c:v>PEDPA</c:v>
                </c:pt>
              </c:strCache>
            </c:strRef>
          </c:cat>
          <c:val>
            <c:numRef>
              <c:f>'mas estadisticas grales'!$F$57:$F$60</c:f>
              <c:numCache>
                <c:formatCode>General</c:formatCode>
                <c:ptCount val="4"/>
                <c:pt idx="0">
                  <c:v>2180</c:v>
                </c:pt>
                <c:pt idx="1">
                  <c:v>455</c:v>
                </c:pt>
                <c:pt idx="2">
                  <c:v>1141</c:v>
                </c:pt>
                <c:pt idx="3">
                  <c:v>1333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273-4E33-AE4B-E1625E0E10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6282880"/>
        <c:axId val="81279744"/>
        <c:axId val="0"/>
      </c:bar3DChart>
      <c:catAx>
        <c:axId val="11628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81279744"/>
        <c:crosses val="autoZero"/>
        <c:auto val="1"/>
        <c:lblAlgn val="ctr"/>
        <c:lblOffset val="100"/>
        <c:noMultiLvlLbl val="0"/>
      </c:catAx>
      <c:valAx>
        <c:axId val="8127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1628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EBB-4EEA-B2AE-87A3CFDD6CC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EBB-4EEA-B2AE-87A3CFDD6CC7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EBB-4EEA-B2AE-87A3CFDD6CC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EBB-4EEA-B2AE-87A3CFDD6CC7}"/>
              </c:ext>
            </c:extLst>
          </c:dPt>
          <c:dLbls>
            <c:dLbl>
              <c:idx val="0"/>
              <c:layout>
                <c:manualLayout>
                  <c:x val="9.9593481589825648E-3"/>
                  <c:y val="-2.15401184706515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EBB-4EEA-B2AE-87A3CFDD6CC7}"/>
                </c:ext>
              </c:extLst>
            </c:dLbl>
            <c:dLbl>
              <c:idx val="1"/>
              <c:layout>
                <c:manualLayout>
                  <c:x val="2.4186988386100516E-2"/>
                  <c:y val="-2.80021540118470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EBB-4EEA-B2AE-87A3CFDD6CC7}"/>
                </c:ext>
              </c:extLst>
            </c:dLbl>
            <c:dLbl>
              <c:idx val="2"/>
              <c:layout>
                <c:manualLayout>
                  <c:x val="1.5650404249829743E-2"/>
                  <c:y val="-2.36941303177167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EBB-4EEA-B2AE-87A3CFDD6CC7}"/>
                </c:ext>
              </c:extLst>
            </c:dLbl>
            <c:dLbl>
              <c:idx val="3"/>
              <c:layout>
                <c:manualLayout>
                  <c:x val="2.1341460340676924E-2"/>
                  <c:y val="-1.93861066235863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EBB-4EEA-B2AE-87A3CFDD6CC7}"/>
                </c:ext>
              </c:extLst>
            </c:dLbl>
            <c:dLbl>
              <c:idx val="4"/>
              <c:layout>
                <c:manualLayout>
                  <c:x val="1.4227640227117949E-2"/>
                  <c:y val="-4.30802369413031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EBB-4EEA-B2AE-87A3CFDD6CC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estadistica!$S$26:$S$30</c:f>
              <c:strCache>
                <c:ptCount val="5"/>
                <c:pt idx="0">
                  <c:v>Xalapa</c:v>
                </c:pt>
                <c:pt idx="1">
                  <c:v>Veracruz</c:v>
                </c:pt>
                <c:pt idx="2">
                  <c:v>Córdoba-orizaba</c:v>
                </c:pt>
                <c:pt idx="3">
                  <c:v>Poza  Rica-Tuxpan</c:v>
                </c:pt>
                <c:pt idx="4">
                  <c:v>Coatzacoalcos-Minatitlán</c:v>
                </c:pt>
              </c:strCache>
            </c:strRef>
          </c:cat>
          <c:val>
            <c:numRef>
              <c:f>estadistica!$AG$26:$AG$30</c:f>
              <c:numCache>
                <c:formatCode>General</c:formatCode>
                <c:ptCount val="5"/>
                <c:pt idx="0">
                  <c:v>837</c:v>
                </c:pt>
                <c:pt idx="1">
                  <c:v>318</c:v>
                </c:pt>
                <c:pt idx="2">
                  <c:v>144</c:v>
                </c:pt>
                <c:pt idx="3">
                  <c:v>172</c:v>
                </c:pt>
                <c:pt idx="4">
                  <c:v>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EEBB-4EEA-B2AE-87A3CFDD6C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8204288"/>
        <c:axId val="118971712"/>
        <c:axId val="0"/>
      </c:bar3DChart>
      <c:catAx>
        <c:axId val="1282042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971712"/>
        <c:crosses val="autoZero"/>
        <c:auto val="1"/>
        <c:lblAlgn val="ctr"/>
        <c:lblOffset val="100"/>
        <c:noMultiLvlLbl val="0"/>
      </c:catAx>
      <c:valAx>
        <c:axId val="1189717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82042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2624474715528184E-2"/>
          <c:y val="2.1388222651447478E-2"/>
          <c:w val="0.94633251027686471"/>
          <c:h val="0.8305097468444906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estadistica!$S$26</c:f>
              <c:strCache>
                <c:ptCount val="1"/>
                <c:pt idx="0">
                  <c:v>Xalapa</c:v>
                </c:pt>
              </c:strCache>
            </c:strRef>
          </c:tx>
          <c:invertIfNegative val="0"/>
          <c:cat>
            <c:strRef>
              <c:f>estadistica!$T$25:$AF$25</c:f>
              <c:strCache>
                <c:ptCount val="13"/>
                <c:pt idx="0">
                  <c:v>PTC, Perfil y SNI</c:v>
                </c:pt>
                <c:pt idx="1">
                  <c:v>PTC Perfil</c:v>
                </c:pt>
                <c:pt idx="2">
                  <c:v>PTC SNI</c:v>
                </c:pt>
                <c:pt idx="3">
                  <c:v>PTC</c:v>
                </c:pt>
                <c:pt idx="4">
                  <c:v>ITC, Perfil y SNI</c:v>
                </c:pt>
                <c:pt idx="5">
                  <c:v>ITC Perfil</c:v>
                </c:pt>
                <c:pt idx="6">
                  <c:v>ITC SNI</c:v>
                </c:pt>
                <c:pt idx="7">
                  <c:v>ITC</c:v>
                </c:pt>
                <c:pt idx="8">
                  <c:v>TATC</c:v>
                </c:pt>
                <c:pt idx="9">
                  <c:v>Medios Tiempos</c:v>
                </c:pt>
                <c:pt idx="10">
                  <c:v>Asignatura 10  a 15 hrs</c:v>
                </c:pt>
                <c:pt idx="11">
                  <c:v>Asignatura 16 a 20 hrs</c:v>
                </c:pt>
                <c:pt idx="12">
                  <c:v>Asignatura 21 hrs o más</c:v>
                </c:pt>
              </c:strCache>
            </c:strRef>
          </c:cat>
          <c:val>
            <c:numRef>
              <c:f>estadistica!$T$26:$AF$26</c:f>
              <c:numCache>
                <c:formatCode>General</c:formatCode>
                <c:ptCount val="13"/>
                <c:pt idx="0">
                  <c:v>72</c:v>
                </c:pt>
                <c:pt idx="1">
                  <c:v>228</c:v>
                </c:pt>
                <c:pt idx="2">
                  <c:v>5</c:v>
                </c:pt>
                <c:pt idx="3">
                  <c:v>99</c:v>
                </c:pt>
                <c:pt idx="4">
                  <c:v>188</c:v>
                </c:pt>
                <c:pt idx="5">
                  <c:v>110</c:v>
                </c:pt>
                <c:pt idx="6">
                  <c:v>5</c:v>
                </c:pt>
                <c:pt idx="7">
                  <c:v>18</c:v>
                </c:pt>
                <c:pt idx="8">
                  <c:v>65</c:v>
                </c:pt>
                <c:pt idx="9">
                  <c:v>1</c:v>
                </c:pt>
                <c:pt idx="10">
                  <c:v>12</c:v>
                </c:pt>
                <c:pt idx="11">
                  <c:v>7</c:v>
                </c:pt>
                <c:pt idx="12">
                  <c:v>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A65-4DBD-8029-6BC66441BF49}"/>
            </c:ext>
          </c:extLst>
        </c:ser>
        <c:ser>
          <c:idx val="1"/>
          <c:order val="1"/>
          <c:tx>
            <c:strRef>
              <c:f>estadistica!$S$27</c:f>
              <c:strCache>
                <c:ptCount val="1"/>
                <c:pt idx="0">
                  <c:v>Veracruz</c:v>
                </c:pt>
              </c:strCache>
            </c:strRef>
          </c:tx>
          <c:invertIfNegative val="0"/>
          <c:cat>
            <c:strRef>
              <c:f>estadistica!$T$25:$AF$25</c:f>
              <c:strCache>
                <c:ptCount val="13"/>
                <c:pt idx="0">
                  <c:v>PTC, Perfil y SNI</c:v>
                </c:pt>
                <c:pt idx="1">
                  <c:v>PTC Perfil</c:v>
                </c:pt>
                <c:pt idx="2">
                  <c:v>PTC SNI</c:v>
                </c:pt>
                <c:pt idx="3">
                  <c:v>PTC</c:v>
                </c:pt>
                <c:pt idx="4">
                  <c:v>ITC, Perfil y SNI</c:v>
                </c:pt>
                <c:pt idx="5">
                  <c:v>ITC Perfil</c:v>
                </c:pt>
                <c:pt idx="6">
                  <c:v>ITC SNI</c:v>
                </c:pt>
                <c:pt idx="7">
                  <c:v>ITC</c:v>
                </c:pt>
                <c:pt idx="8">
                  <c:v>TATC</c:v>
                </c:pt>
                <c:pt idx="9">
                  <c:v>Medios Tiempos</c:v>
                </c:pt>
                <c:pt idx="10">
                  <c:v>Asignatura 10  a 15 hrs</c:v>
                </c:pt>
                <c:pt idx="11">
                  <c:v>Asignatura 16 a 20 hrs</c:v>
                </c:pt>
                <c:pt idx="12">
                  <c:v>Asignatura 21 hrs o más</c:v>
                </c:pt>
              </c:strCache>
            </c:strRef>
          </c:cat>
          <c:val>
            <c:numRef>
              <c:f>estadistica!$T$27:$AF$27</c:f>
              <c:numCache>
                <c:formatCode>General</c:formatCode>
                <c:ptCount val="13"/>
                <c:pt idx="0">
                  <c:v>19</c:v>
                </c:pt>
                <c:pt idx="1">
                  <c:v>129</c:v>
                </c:pt>
                <c:pt idx="2">
                  <c:v>0</c:v>
                </c:pt>
                <c:pt idx="3">
                  <c:v>55</c:v>
                </c:pt>
                <c:pt idx="4">
                  <c:v>29</c:v>
                </c:pt>
                <c:pt idx="5">
                  <c:v>23</c:v>
                </c:pt>
                <c:pt idx="6">
                  <c:v>1</c:v>
                </c:pt>
                <c:pt idx="7">
                  <c:v>0</c:v>
                </c:pt>
                <c:pt idx="8">
                  <c:v>23</c:v>
                </c:pt>
                <c:pt idx="9">
                  <c:v>1</c:v>
                </c:pt>
                <c:pt idx="10">
                  <c:v>4</c:v>
                </c:pt>
                <c:pt idx="11">
                  <c:v>5</c:v>
                </c:pt>
                <c:pt idx="12">
                  <c:v>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A65-4DBD-8029-6BC66441BF49}"/>
            </c:ext>
          </c:extLst>
        </c:ser>
        <c:ser>
          <c:idx val="2"/>
          <c:order val="2"/>
          <c:tx>
            <c:strRef>
              <c:f>estadistica!$S$28</c:f>
              <c:strCache>
                <c:ptCount val="1"/>
                <c:pt idx="0">
                  <c:v>Córdoba-orizaba</c:v>
                </c:pt>
              </c:strCache>
            </c:strRef>
          </c:tx>
          <c:invertIfNegative val="0"/>
          <c:cat>
            <c:strRef>
              <c:f>estadistica!$T$25:$AF$25</c:f>
              <c:strCache>
                <c:ptCount val="13"/>
                <c:pt idx="0">
                  <c:v>PTC, Perfil y SNI</c:v>
                </c:pt>
                <c:pt idx="1">
                  <c:v>PTC Perfil</c:v>
                </c:pt>
                <c:pt idx="2">
                  <c:v>PTC SNI</c:v>
                </c:pt>
                <c:pt idx="3">
                  <c:v>PTC</c:v>
                </c:pt>
                <c:pt idx="4">
                  <c:v>ITC, Perfil y SNI</c:v>
                </c:pt>
                <c:pt idx="5">
                  <c:v>ITC Perfil</c:v>
                </c:pt>
                <c:pt idx="6">
                  <c:v>ITC SNI</c:v>
                </c:pt>
                <c:pt idx="7">
                  <c:v>ITC</c:v>
                </c:pt>
                <c:pt idx="8">
                  <c:v>TATC</c:v>
                </c:pt>
                <c:pt idx="9">
                  <c:v>Medios Tiempos</c:v>
                </c:pt>
                <c:pt idx="10">
                  <c:v>Asignatura 10  a 15 hrs</c:v>
                </c:pt>
                <c:pt idx="11">
                  <c:v>Asignatura 16 a 20 hrs</c:v>
                </c:pt>
                <c:pt idx="12">
                  <c:v>Asignatura 21 hrs o más</c:v>
                </c:pt>
              </c:strCache>
            </c:strRef>
          </c:cat>
          <c:val>
            <c:numRef>
              <c:f>estadistica!$T$28:$AF$28</c:f>
              <c:numCache>
                <c:formatCode>General</c:formatCode>
                <c:ptCount val="13"/>
                <c:pt idx="0">
                  <c:v>17</c:v>
                </c:pt>
                <c:pt idx="1">
                  <c:v>57</c:v>
                </c:pt>
                <c:pt idx="2">
                  <c:v>1</c:v>
                </c:pt>
                <c:pt idx="3">
                  <c:v>52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8</c:v>
                </c:pt>
                <c:pt idx="9">
                  <c:v>1</c:v>
                </c:pt>
                <c:pt idx="10">
                  <c:v>4</c:v>
                </c:pt>
                <c:pt idx="11">
                  <c:v>1</c:v>
                </c:pt>
                <c:pt idx="1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A65-4DBD-8029-6BC66441BF49}"/>
            </c:ext>
          </c:extLst>
        </c:ser>
        <c:ser>
          <c:idx val="3"/>
          <c:order val="3"/>
          <c:tx>
            <c:strRef>
              <c:f>estadistica!$S$29</c:f>
              <c:strCache>
                <c:ptCount val="1"/>
                <c:pt idx="0">
                  <c:v>Poza  Rica-Tuxpan</c:v>
                </c:pt>
              </c:strCache>
            </c:strRef>
          </c:tx>
          <c:invertIfNegative val="0"/>
          <c:cat>
            <c:strRef>
              <c:f>estadistica!$T$25:$AF$25</c:f>
              <c:strCache>
                <c:ptCount val="13"/>
                <c:pt idx="0">
                  <c:v>PTC, Perfil y SNI</c:v>
                </c:pt>
                <c:pt idx="1">
                  <c:v>PTC Perfil</c:v>
                </c:pt>
                <c:pt idx="2">
                  <c:v>PTC SNI</c:v>
                </c:pt>
                <c:pt idx="3">
                  <c:v>PTC</c:v>
                </c:pt>
                <c:pt idx="4">
                  <c:v>ITC, Perfil y SNI</c:v>
                </c:pt>
                <c:pt idx="5">
                  <c:v>ITC Perfil</c:v>
                </c:pt>
                <c:pt idx="6">
                  <c:v>ITC SNI</c:v>
                </c:pt>
                <c:pt idx="7">
                  <c:v>ITC</c:v>
                </c:pt>
                <c:pt idx="8">
                  <c:v>TATC</c:v>
                </c:pt>
                <c:pt idx="9">
                  <c:v>Medios Tiempos</c:v>
                </c:pt>
                <c:pt idx="10">
                  <c:v>Asignatura 10  a 15 hrs</c:v>
                </c:pt>
                <c:pt idx="11">
                  <c:v>Asignatura 16 a 20 hrs</c:v>
                </c:pt>
                <c:pt idx="12">
                  <c:v>Asignatura 21 hrs o más</c:v>
                </c:pt>
              </c:strCache>
            </c:strRef>
          </c:cat>
          <c:val>
            <c:numRef>
              <c:f>estadistica!$T$29:$AF$29</c:f>
              <c:numCache>
                <c:formatCode>General</c:formatCode>
                <c:ptCount val="13"/>
                <c:pt idx="0">
                  <c:v>15</c:v>
                </c:pt>
                <c:pt idx="1">
                  <c:v>92</c:v>
                </c:pt>
                <c:pt idx="2">
                  <c:v>1</c:v>
                </c:pt>
                <c:pt idx="3">
                  <c:v>35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8</c:v>
                </c:pt>
                <c:pt idx="9">
                  <c:v>1</c:v>
                </c:pt>
                <c:pt idx="10">
                  <c:v>4</c:v>
                </c:pt>
                <c:pt idx="11">
                  <c:v>3</c:v>
                </c:pt>
                <c:pt idx="12">
                  <c:v>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A65-4DBD-8029-6BC66441BF49}"/>
            </c:ext>
          </c:extLst>
        </c:ser>
        <c:ser>
          <c:idx val="4"/>
          <c:order val="4"/>
          <c:tx>
            <c:strRef>
              <c:f>estadistica!$S$30</c:f>
              <c:strCache>
                <c:ptCount val="1"/>
                <c:pt idx="0">
                  <c:v>Coatzacoalcos-Minatitlán</c:v>
                </c:pt>
              </c:strCache>
            </c:strRef>
          </c:tx>
          <c:invertIfNegative val="0"/>
          <c:cat>
            <c:strRef>
              <c:f>estadistica!$T$25:$AF$25</c:f>
              <c:strCache>
                <c:ptCount val="13"/>
                <c:pt idx="0">
                  <c:v>PTC, Perfil y SNI</c:v>
                </c:pt>
                <c:pt idx="1">
                  <c:v>PTC Perfil</c:v>
                </c:pt>
                <c:pt idx="2">
                  <c:v>PTC SNI</c:v>
                </c:pt>
                <c:pt idx="3">
                  <c:v>PTC</c:v>
                </c:pt>
                <c:pt idx="4">
                  <c:v>ITC, Perfil y SNI</c:v>
                </c:pt>
                <c:pt idx="5">
                  <c:v>ITC Perfil</c:v>
                </c:pt>
                <c:pt idx="6">
                  <c:v>ITC SNI</c:v>
                </c:pt>
                <c:pt idx="7">
                  <c:v>ITC</c:v>
                </c:pt>
                <c:pt idx="8">
                  <c:v>TATC</c:v>
                </c:pt>
                <c:pt idx="9">
                  <c:v>Medios Tiempos</c:v>
                </c:pt>
                <c:pt idx="10">
                  <c:v>Asignatura 10  a 15 hrs</c:v>
                </c:pt>
                <c:pt idx="11">
                  <c:v>Asignatura 16 a 20 hrs</c:v>
                </c:pt>
                <c:pt idx="12">
                  <c:v>Asignatura 21 hrs o más</c:v>
                </c:pt>
              </c:strCache>
            </c:strRef>
          </c:cat>
          <c:val>
            <c:numRef>
              <c:f>estadistica!$T$30:$AF$30</c:f>
              <c:numCache>
                <c:formatCode>General</c:formatCode>
                <c:ptCount val="13"/>
                <c:pt idx="0">
                  <c:v>8</c:v>
                </c:pt>
                <c:pt idx="1">
                  <c:v>48</c:v>
                </c:pt>
                <c:pt idx="2">
                  <c:v>0</c:v>
                </c:pt>
                <c:pt idx="3">
                  <c:v>23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6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  <c:pt idx="12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A65-4DBD-8029-6BC66441BF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9016960"/>
        <c:axId val="128018688"/>
        <c:axId val="0"/>
      </c:bar3DChart>
      <c:catAx>
        <c:axId val="119016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8018688"/>
        <c:crosses val="autoZero"/>
        <c:auto val="1"/>
        <c:lblAlgn val="ctr"/>
        <c:lblOffset val="100"/>
        <c:noMultiLvlLbl val="0"/>
      </c:catAx>
      <c:valAx>
        <c:axId val="1280186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90169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3300081900379029"/>
          <c:y val="0.94954734735997581"/>
          <c:w val="0.62457099801461868"/>
          <c:h val="4.7808787333928307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2.5199681432373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976-4E4C-80A5-6A53A568CBD1}"/>
                </c:ext>
              </c:extLst>
            </c:dLbl>
            <c:dLbl>
              <c:idx val="1"/>
              <c:layout>
                <c:manualLayout>
                  <c:x val="1.4698162729658716E-2"/>
                  <c:y val="-4.7249402685700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976-4E4C-80A5-6A53A568CBD1}"/>
                </c:ext>
              </c:extLst>
            </c:dLbl>
            <c:dLbl>
              <c:idx val="2"/>
              <c:layout>
                <c:manualLayout>
                  <c:x val="8.3989501312335194E-3"/>
                  <c:y val="-3.14996017904671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976-4E4C-80A5-6A53A568CBD1}"/>
                </c:ext>
              </c:extLst>
            </c:dLbl>
            <c:dLbl>
              <c:idx val="3"/>
              <c:layout>
                <c:manualLayout>
                  <c:x val="2.0997375328083989E-3"/>
                  <c:y val="-3.7799522148560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976-4E4C-80A5-6A53A568CBD1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'mas estadisticas grales'!$K$25:$K$28</c:f>
              <c:strCache>
                <c:ptCount val="4"/>
                <c:pt idx="0">
                  <c:v>Total PTC UV</c:v>
                </c:pt>
                <c:pt idx="1">
                  <c:v>SNI</c:v>
                </c:pt>
                <c:pt idx="2">
                  <c:v>PPD</c:v>
                </c:pt>
                <c:pt idx="3">
                  <c:v>PEDPA</c:v>
                </c:pt>
              </c:strCache>
            </c:strRef>
          </c:cat>
          <c:val>
            <c:numRef>
              <c:f>'mas estadisticas grales'!$L$25:$L$28</c:f>
              <c:numCache>
                <c:formatCode>General</c:formatCode>
                <c:ptCount val="4"/>
                <c:pt idx="0">
                  <c:v>1551</c:v>
                </c:pt>
                <c:pt idx="1">
                  <c:v>168</c:v>
                </c:pt>
                <c:pt idx="2">
                  <c:v>737</c:v>
                </c:pt>
                <c:pt idx="3">
                  <c:v>956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976-4E4C-80A5-6A53A568CB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5877376"/>
        <c:axId val="116188864"/>
        <c:axId val="0"/>
      </c:bar3DChart>
      <c:catAx>
        <c:axId val="115877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16188864"/>
        <c:crosses val="autoZero"/>
        <c:auto val="1"/>
        <c:lblAlgn val="ctr"/>
        <c:lblOffset val="100"/>
        <c:noMultiLvlLbl val="0"/>
      </c:catAx>
      <c:valAx>
        <c:axId val="116188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15877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2.5199681432373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B78-411F-BBB5-366E0F239FAB}"/>
                </c:ext>
              </c:extLst>
            </c:dLbl>
            <c:dLbl>
              <c:idx val="1"/>
              <c:layout>
                <c:manualLayout>
                  <c:x val="1.4698162729658716E-2"/>
                  <c:y val="-4.7249402685700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B78-411F-BBB5-366E0F239FAB}"/>
                </c:ext>
              </c:extLst>
            </c:dLbl>
            <c:dLbl>
              <c:idx val="2"/>
              <c:layout>
                <c:manualLayout>
                  <c:x val="8.3989501312335194E-3"/>
                  <c:y val="-3.14996017904671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B78-411F-BBB5-366E0F239FAB}"/>
                </c:ext>
              </c:extLst>
            </c:dLbl>
            <c:dLbl>
              <c:idx val="3"/>
              <c:layout>
                <c:manualLayout>
                  <c:x val="2.0997375328083989E-3"/>
                  <c:y val="-3.7799522148560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B78-411F-BBB5-366E0F239FAB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'mas estadisticas grales'!$N$25:$N$28</c:f>
              <c:strCache>
                <c:ptCount val="4"/>
                <c:pt idx="0">
                  <c:v>Total ITC UV</c:v>
                </c:pt>
                <c:pt idx="1">
                  <c:v>SNI</c:v>
                </c:pt>
                <c:pt idx="2">
                  <c:v>PPD</c:v>
                </c:pt>
                <c:pt idx="3">
                  <c:v>PEDPA</c:v>
                </c:pt>
              </c:strCache>
            </c:strRef>
          </c:cat>
          <c:val>
            <c:numRef>
              <c:f>'mas estadisticas grales'!$O$25:$O$28</c:f>
              <c:numCache>
                <c:formatCode>General</c:formatCode>
                <c:ptCount val="4"/>
                <c:pt idx="0">
                  <c:v>615</c:v>
                </c:pt>
                <c:pt idx="1">
                  <c:v>287</c:v>
                </c:pt>
                <c:pt idx="2">
                  <c:v>404</c:v>
                </c:pt>
                <c:pt idx="3">
                  <c:v>377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B78-411F-BBB5-366E0F239F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7614592"/>
        <c:axId val="116191744"/>
        <c:axId val="0"/>
      </c:bar3DChart>
      <c:catAx>
        <c:axId val="117614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16191744"/>
        <c:crosses val="autoZero"/>
        <c:auto val="1"/>
        <c:lblAlgn val="ctr"/>
        <c:lblOffset val="100"/>
        <c:noMultiLvlLbl val="0"/>
      </c:catAx>
      <c:valAx>
        <c:axId val="116191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17614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'mas estadisticas grales'!$K$71</c:f>
              <c:strCache>
                <c:ptCount val="1"/>
                <c:pt idx="0">
                  <c:v>Total  UV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400732498741688E-2"/>
                  <c:y val="-2.26415139189845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DC5-4464-8E5F-4A253B78BB8B}"/>
                </c:ext>
              </c:extLst>
            </c:dLbl>
            <c:dLbl>
              <c:idx val="1"/>
              <c:layout>
                <c:manualLayout>
                  <c:x val="1.3600488332494458E-2"/>
                  <c:y val="-2.76729614565367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C5-4464-8E5F-4A253B78BB8B}"/>
                </c:ext>
              </c:extLst>
            </c:dLbl>
            <c:dLbl>
              <c:idx val="2"/>
              <c:layout>
                <c:manualLayout>
                  <c:x val="1.8700671457179879E-2"/>
                  <c:y val="-1.7610066381432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C5-4464-8E5F-4A253B78BB8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'mas estadisticas grales'!$L$70:$N$70</c:f>
              <c:strCache>
                <c:ptCount val="3"/>
                <c:pt idx="0">
                  <c:v>TATC</c:v>
                </c:pt>
                <c:pt idx="1">
                  <c:v>MT</c:v>
                </c:pt>
                <c:pt idx="2">
                  <c:v>Asignatura</c:v>
                </c:pt>
              </c:strCache>
            </c:strRef>
          </c:cat>
          <c:val>
            <c:numRef>
              <c:f>'mas estadisticas grales'!$L$71:$N$71</c:f>
              <c:numCache>
                <c:formatCode>General</c:formatCode>
                <c:ptCount val="3"/>
                <c:pt idx="0">
                  <c:v>730</c:v>
                </c:pt>
                <c:pt idx="1">
                  <c:v>35</c:v>
                </c:pt>
                <c:pt idx="2">
                  <c:v>1323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DC5-4464-8E5F-4A253B78BB8B}"/>
            </c:ext>
          </c:extLst>
        </c:ser>
        <c:ser>
          <c:idx val="1"/>
          <c:order val="1"/>
          <c:tx>
            <c:strRef>
              <c:f>'mas estadisticas grales'!$K$72</c:f>
              <c:strCache>
                <c:ptCount val="1"/>
                <c:pt idx="0">
                  <c:v>Total PEDPA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5500915623427076E-2"/>
                  <c:y val="-2.5157237687760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DC5-4464-8E5F-4A253B78BB8B}"/>
                </c:ext>
              </c:extLst>
            </c:dLbl>
            <c:dLbl>
              <c:idx val="1"/>
              <c:layout>
                <c:manualLayout>
                  <c:x val="1.7000610415618074E-2"/>
                  <c:y val="-3.7735856531640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DC5-4464-8E5F-4A253B78BB8B}"/>
                </c:ext>
              </c:extLst>
            </c:dLbl>
            <c:dLbl>
              <c:idx val="2"/>
              <c:layout>
                <c:manualLayout>
                  <c:x val="2.0400732498741688E-2"/>
                  <c:y val="-1.76100663814324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DC5-4464-8E5F-4A253B78BB8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'mas estadisticas grales'!$L$70:$N$70</c:f>
              <c:strCache>
                <c:ptCount val="3"/>
                <c:pt idx="0">
                  <c:v>TATC</c:v>
                </c:pt>
                <c:pt idx="1">
                  <c:v>MT</c:v>
                </c:pt>
                <c:pt idx="2">
                  <c:v>Asignatura</c:v>
                </c:pt>
              </c:strCache>
            </c:strRef>
          </c:cat>
          <c:val>
            <c:numRef>
              <c:f>'mas estadisticas grales'!$L$72:$N$72</c:f>
              <c:numCache>
                <c:formatCode>General</c:formatCode>
                <c:ptCount val="3"/>
                <c:pt idx="0">
                  <c:v>110</c:v>
                </c:pt>
                <c:pt idx="1">
                  <c:v>4</c:v>
                </c:pt>
                <c:pt idx="2">
                  <c:v>116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2DC5-4464-8E5F-4A253B78BB8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8745600"/>
        <c:axId val="116187136"/>
        <c:axId val="0"/>
      </c:bar3DChart>
      <c:catAx>
        <c:axId val="1187456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6187136"/>
        <c:crosses val="autoZero"/>
        <c:auto val="1"/>
        <c:lblAlgn val="ctr"/>
        <c:lblOffset val="100"/>
        <c:noMultiLvlLbl val="0"/>
      </c:catAx>
      <c:valAx>
        <c:axId val="1161871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7456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'mas estadisticas area'!$T$4</c:f>
              <c:strCache>
                <c:ptCount val="1"/>
                <c:pt idx="0">
                  <c:v>PTC TC UV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('mas estadisticas area'!$U$3:$AB$3,'mas estadisticas area'!$AD$3:$AE$3)</c:f>
              <c:strCache>
                <c:ptCount val="10"/>
                <c:pt idx="0">
                  <c:v>Técnica</c:v>
                </c:pt>
                <c:pt idx="1">
                  <c:v>Humanidades</c:v>
                </c:pt>
                <c:pt idx="2">
                  <c:v>Económico-Administrativa</c:v>
                </c:pt>
                <c:pt idx="3">
                  <c:v>Ciencias de la Salud</c:v>
                </c:pt>
                <c:pt idx="4">
                  <c:v>Biológico-Agropecuaria</c:v>
                </c:pt>
                <c:pt idx="5">
                  <c:v>Artes</c:v>
                </c:pt>
                <c:pt idx="6">
                  <c:v>Investigaciones</c:v>
                </c:pt>
                <c:pt idx="7">
                  <c:v>SEA</c:v>
                </c:pt>
                <c:pt idx="8">
                  <c:v>Relaciones Internacionales</c:v>
                </c:pt>
                <c:pt idx="9">
                  <c:v>UVI</c:v>
                </c:pt>
              </c:strCache>
            </c:strRef>
          </c:cat>
          <c:val>
            <c:numRef>
              <c:f>('mas estadisticas area'!$U$4:$AB$4,'mas estadisticas area'!$AD$4:$AE$4)</c:f>
              <c:numCache>
                <c:formatCode>General</c:formatCode>
                <c:ptCount val="10"/>
                <c:pt idx="0">
                  <c:v>401</c:v>
                </c:pt>
                <c:pt idx="1">
                  <c:v>205</c:v>
                </c:pt>
                <c:pt idx="2">
                  <c:v>233</c:v>
                </c:pt>
                <c:pt idx="3">
                  <c:v>317</c:v>
                </c:pt>
                <c:pt idx="4">
                  <c:v>169</c:v>
                </c:pt>
                <c:pt idx="5">
                  <c:v>70</c:v>
                </c:pt>
                <c:pt idx="6">
                  <c:v>15</c:v>
                </c:pt>
                <c:pt idx="7">
                  <c:v>71</c:v>
                </c:pt>
                <c:pt idx="8">
                  <c:v>58</c:v>
                </c:pt>
                <c:pt idx="9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6E5-4137-B31B-FA59E61A6A31}"/>
            </c:ext>
          </c:extLst>
        </c:ser>
        <c:ser>
          <c:idx val="1"/>
          <c:order val="1"/>
          <c:tx>
            <c:strRef>
              <c:f>'mas estadisticas area'!$T$5</c:f>
              <c:strCache>
                <c:ptCount val="1"/>
                <c:pt idx="0">
                  <c:v>SNI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5353537462431647E-3"/>
                  <c:y val="-8.96789106625047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6E5-4137-B31B-FA59E61A6A31}"/>
                </c:ext>
              </c:extLst>
            </c:dLbl>
            <c:dLbl>
              <c:idx val="1"/>
              <c:layout>
                <c:manualLayout>
                  <c:x val="3.535353746243164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6E5-4137-B31B-FA59E61A6A31}"/>
                </c:ext>
              </c:extLst>
            </c:dLbl>
            <c:dLbl>
              <c:idx val="2"/>
              <c:layout>
                <c:manualLayout>
                  <c:x val="5.303030619364747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6E5-4137-B31B-FA59E61A6A31}"/>
                </c:ext>
              </c:extLst>
            </c:dLbl>
            <c:dLbl>
              <c:idx val="3"/>
              <c:layout>
                <c:manualLayout>
                  <c:x val="3.535353746243164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6E5-4137-B31B-FA59E61A6A31}"/>
                </c:ext>
              </c:extLst>
            </c:dLbl>
            <c:dLbl>
              <c:idx val="4"/>
              <c:layout>
                <c:manualLayout>
                  <c:x val="5.303030619364812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6E5-4137-B31B-FA59E61A6A31}"/>
                </c:ext>
              </c:extLst>
            </c:dLbl>
            <c:dLbl>
              <c:idx val="5"/>
              <c:layout>
                <c:manualLayout>
                  <c:x val="2.651515309682373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6E5-4137-B31B-FA59E61A6A31}"/>
                </c:ext>
              </c:extLst>
            </c:dLbl>
            <c:dLbl>
              <c:idx val="6"/>
              <c:layout>
                <c:manualLayout>
                  <c:x val="2.6515153096823736E-3"/>
                  <c:y val="-2.24197276656261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6E5-4137-B31B-FA59E61A6A31}"/>
                </c:ext>
              </c:extLst>
            </c:dLbl>
            <c:dLbl>
              <c:idx val="7"/>
              <c:layout>
                <c:manualLayout>
                  <c:x val="3.535353746243164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6E5-4137-B31B-FA59E61A6A3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('mas estadisticas area'!$U$3:$AB$3,'mas estadisticas area'!$AD$3:$AE$3)</c:f>
              <c:strCache>
                <c:ptCount val="10"/>
                <c:pt idx="0">
                  <c:v>Técnica</c:v>
                </c:pt>
                <c:pt idx="1">
                  <c:v>Humanidades</c:v>
                </c:pt>
                <c:pt idx="2">
                  <c:v>Económico-Administrativa</c:v>
                </c:pt>
                <c:pt idx="3">
                  <c:v>Ciencias de la Salud</c:v>
                </c:pt>
                <c:pt idx="4">
                  <c:v>Biológico-Agropecuaria</c:v>
                </c:pt>
                <c:pt idx="5">
                  <c:v>Artes</c:v>
                </c:pt>
                <c:pt idx="6">
                  <c:v>Investigaciones</c:v>
                </c:pt>
                <c:pt idx="7">
                  <c:v>SEA</c:v>
                </c:pt>
                <c:pt idx="8">
                  <c:v>Relaciones Internacionales</c:v>
                </c:pt>
                <c:pt idx="9">
                  <c:v>UVI</c:v>
                </c:pt>
              </c:strCache>
            </c:strRef>
          </c:cat>
          <c:val>
            <c:numRef>
              <c:f>('mas estadisticas area'!$U$5:$AB$5,'mas estadisticas area'!$AD$5:$AE$5)</c:f>
              <c:numCache>
                <c:formatCode>General</c:formatCode>
                <c:ptCount val="10"/>
                <c:pt idx="0">
                  <c:v>69</c:v>
                </c:pt>
                <c:pt idx="1">
                  <c:v>19</c:v>
                </c:pt>
                <c:pt idx="2">
                  <c:v>13</c:v>
                </c:pt>
                <c:pt idx="3">
                  <c:v>14</c:v>
                </c:pt>
                <c:pt idx="4">
                  <c:v>32</c:v>
                </c:pt>
                <c:pt idx="5">
                  <c:v>4</c:v>
                </c:pt>
                <c:pt idx="6">
                  <c:v>10</c:v>
                </c:pt>
                <c:pt idx="7">
                  <c:v>5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76E5-4137-B31B-FA59E61A6A31}"/>
            </c:ext>
          </c:extLst>
        </c:ser>
        <c:ser>
          <c:idx val="2"/>
          <c:order val="2"/>
          <c:tx>
            <c:strRef>
              <c:f>'mas estadisticas area'!$T$6</c:f>
              <c:strCache>
                <c:ptCount val="1"/>
                <c:pt idx="0">
                  <c:v>Perfil Deseable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('mas estadisticas area'!$U$3:$AB$3,'mas estadisticas area'!$AD$3:$AE$3)</c:f>
              <c:strCache>
                <c:ptCount val="10"/>
                <c:pt idx="0">
                  <c:v>Técnica</c:v>
                </c:pt>
                <c:pt idx="1">
                  <c:v>Humanidades</c:v>
                </c:pt>
                <c:pt idx="2">
                  <c:v>Económico-Administrativa</c:v>
                </c:pt>
                <c:pt idx="3">
                  <c:v>Ciencias de la Salud</c:v>
                </c:pt>
                <c:pt idx="4">
                  <c:v>Biológico-Agropecuaria</c:v>
                </c:pt>
                <c:pt idx="5">
                  <c:v>Artes</c:v>
                </c:pt>
                <c:pt idx="6">
                  <c:v>Investigaciones</c:v>
                </c:pt>
                <c:pt idx="7">
                  <c:v>SEA</c:v>
                </c:pt>
                <c:pt idx="8">
                  <c:v>Relaciones Internacionales</c:v>
                </c:pt>
                <c:pt idx="9">
                  <c:v>UVI</c:v>
                </c:pt>
              </c:strCache>
            </c:strRef>
          </c:cat>
          <c:val>
            <c:numRef>
              <c:f>('mas estadisticas area'!$U$6:$AB$6,'mas estadisticas area'!$AD$6:$AE$6)</c:f>
              <c:numCache>
                <c:formatCode>General</c:formatCode>
                <c:ptCount val="10"/>
                <c:pt idx="0">
                  <c:v>203</c:v>
                </c:pt>
                <c:pt idx="1">
                  <c:v>93</c:v>
                </c:pt>
                <c:pt idx="2">
                  <c:v>122</c:v>
                </c:pt>
                <c:pt idx="3">
                  <c:v>122</c:v>
                </c:pt>
                <c:pt idx="4">
                  <c:v>114</c:v>
                </c:pt>
                <c:pt idx="5">
                  <c:v>28</c:v>
                </c:pt>
                <c:pt idx="6">
                  <c:v>20</c:v>
                </c:pt>
                <c:pt idx="7">
                  <c:v>22</c:v>
                </c:pt>
                <c:pt idx="8">
                  <c:v>12</c:v>
                </c:pt>
                <c:pt idx="9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76E5-4137-B31B-FA59E61A6A31}"/>
            </c:ext>
          </c:extLst>
        </c:ser>
        <c:ser>
          <c:idx val="3"/>
          <c:order val="3"/>
          <c:tx>
            <c:strRef>
              <c:f>'mas estadisticas area'!$T$7</c:f>
              <c:strCache>
                <c:ptCount val="1"/>
                <c:pt idx="0">
                  <c:v>Participantes en PEDPA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('mas estadisticas area'!$U$3:$AB$3,'mas estadisticas area'!$AD$3:$AE$3)</c:f>
              <c:strCache>
                <c:ptCount val="10"/>
                <c:pt idx="0">
                  <c:v>Técnica</c:v>
                </c:pt>
                <c:pt idx="1">
                  <c:v>Humanidades</c:v>
                </c:pt>
                <c:pt idx="2">
                  <c:v>Económico-Administrativa</c:v>
                </c:pt>
                <c:pt idx="3">
                  <c:v>Ciencias de la Salud</c:v>
                </c:pt>
                <c:pt idx="4">
                  <c:v>Biológico-Agropecuaria</c:v>
                </c:pt>
                <c:pt idx="5">
                  <c:v>Artes</c:v>
                </c:pt>
                <c:pt idx="6">
                  <c:v>Investigaciones</c:v>
                </c:pt>
                <c:pt idx="7">
                  <c:v>SEA</c:v>
                </c:pt>
                <c:pt idx="8">
                  <c:v>Relaciones Internacionales</c:v>
                </c:pt>
                <c:pt idx="9">
                  <c:v>UVI</c:v>
                </c:pt>
              </c:strCache>
            </c:strRef>
          </c:cat>
          <c:val>
            <c:numRef>
              <c:f>('mas estadisticas area'!$U$7:$AB$7,'mas estadisticas area'!$AD$7:$AE$7)</c:f>
              <c:numCache>
                <c:formatCode>General</c:formatCode>
                <c:ptCount val="10"/>
                <c:pt idx="0">
                  <c:v>281</c:v>
                </c:pt>
                <c:pt idx="1">
                  <c:v>115</c:v>
                </c:pt>
                <c:pt idx="2">
                  <c:v>156</c:v>
                </c:pt>
                <c:pt idx="3">
                  <c:v>167</c:v>
                </c:pt>
                <c:pt idx="4">
                  <c:v>139</c:v>
                </c:pt>
                <c:pt idx="5">
                  <c:v>28</c:v>
                </c:pt>
                <c:pt idx="6">
                  <c:v>20</c:v>
                </c:pt>
                <c:pt idx="7">
                  <c:v>22</c:v>
                </c:pt>
                <c:pt idx="8">
                  <c:v>27</c:v>
                </c:pt>
                <c:pt idx="9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76E5-4137-B31B-FA59E61A6A3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8627840"/>
        <c:axId val="117459200"/>
        <c:axId val="0"/>
      </c:bar3DChart>
      <c:catAx>
        <c:axId val="1186278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7459200"/>
        <c:crosses val="autoZero"/>
        <c:auto val="1"/>
        <c:lblAlgn val="ctr"/>
        <c:lblOffset val="100"/>
        <c:noMultiLvlLbl val="0"/>
      </c:catAx>
      <c:valAx>
        <c:axId val="1174592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62784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'mas estadisticas area'!$T$41</c:f>
              <c:strCache>
                <c:ptCount val="1"/>
                <c:pt idx="0">
                  <c:v>PTC TC UV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'mas estadisticas area'!$U$40:$AB$40</c:f>
              <c:strCache>
                <c:ptCount val="8"/>
                <c:pt idx="0">
                  <c:v>Técnica</c:v>
                </c:pt>
                <c:pt idx="1">
                  <c:v>Humanidades</c:v>
                </c:pt>
                <c:pt idx="2">
                  <c:v>Económico-Administrativa</c:v>
                </c:pt>
                <c:pt idx="3">
                  <c:v>Ciencias de la Salud</c:v>
                </c:pt>
                <c:pt idx="4">
                  <c:v>Biológico-Agropecuaria</c:v>
                </c:pt>
                <c:pt idx="5">
                  <c:v>Artes</c:v>
                </c:pt>
                <c:pt idx="6">
                  <c:v>Investigaciones</c:v>
                </c:pt>
                <c:pt idx="7">
                  <c:v>SEA</c:v>
                </c:pt>
              </c:strCache>
            </c:strRef>
          </c:cat>
          <c:val>
            <c:numRef>
              <c:f>'mas estadisticas area'!$U$41:$AB$41</c:f>
              <c:numCache>
                <c:formatCode>General</c:formatCode>
                <c:ptCount val="8"/>
                <c:pt idx="0">
                  <c:v>48</c:v>
                </c:pt>
                <c:pt idx="1">
                  <c:v>60</c:v>
                </c:pt>
                <c:pt idx="2">
                  <c:v>21</c:v>
                </c:pt>
                <c:pt idx="3">
                  <c:v>48</c:v>
                </c:pt>
                <c:pt idx="4">
                  <c:v>23</c:v>
                </c:pt>
                <c:pt idx="5">
                  <c:v>10</c:v>
                </c:pt>
                <c:pt idx="6">
                  <c:v>394</c:v>
                </c:pt>
                <c:pt idx="7">
                  <c:v>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E94-4F11-8C23-D18139DBCAE4}"/>
            </c:ext>
          </c:extLst>
        </c:ser>
        <c:ser>
          <c:idx val="1"/>
          <c:order val="1"/>
          <c:tx>
            <c:strRef>
              <c:f>'mas estadisticas area'!$T$42</c:f>
              <c:strCache>
                <c:ptCount val="1"/>
                <c:pt idx="0">
                  <c:v>SNI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5.791106137751719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E94-4F11-8C23-D18139DBCAE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'mas estadisticas area'!$U$40:$AB$40</c:f>
              <c:strCache>
                <c:ptCount val="8"/>
                <c:pt idx="0">
                  <c:v>Técnica</c:v>
                </c:pt>
                <c:pt idx="1">
                  <c:v>Humanidades</c:v>
                </c:pt>
                <c:pt idx="2">
                  <c:v>Económico-Administrativa</c:v>
                </c:pt>
                <c:pt idx="3">
                  <c:v>Ciencias de la Salud</c:v>
                </c:pt>
                <c:pt idx="4">
                  <c:v>Biológico-Agropecuaria</c:v>
                </c:pt>
                <c:pt idx="5">
                  <c:v>Artes</c:v>
                </c:pt>
                <c:pt idx="6">
                  <c:v>Investigaciones</c:v>
                </c:pt>
                <c:pt idx="7">
                  <c:v>SEA</c:v>
                </c:pt>
              </c:strCache>
            </c:strRef>
          </c:cat>
          <c:val>
            <c:numRef>
              <c:f>'mas estadisticas area'!$U$42:$AB$42</c:f>
              <c:numCache>
                <c:formatCode>General</c:formatCode>
                <c:ptCount val="8"/>
                <c:pt idx="0">
                  <c:v>8</c:v>
                </c:pt>
                <c:pt idx="1">
                  <c:v>2</c:v>
                </c:pt>
                <c:pt idx="2">
                  <c:v>2</c:v>
                </c:pt>
                <c:pt idx="3">
                  <c:v>7</c:v>
                </c:pt>
                <c:pt idx="4">
                  <c:v>5</c:v>
                </c:pt>
                <c:pt idx="5">
                  <c:v>0</c:v>
                </c:pt>
                <c:pt idx="6">
                  <c:v>263</c:v>
                </c:pt>
                <c:pt idx="7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E94-4F11-8C23-D18139DBCAE4}"/>
            </c:ext>
          </c:extLst>
        </c:ser>
        <c:ser>
          <c:idx val="2"/>
          <c:order val="2"/>
          <c:tx>
            <c:strRef>
              <c:f>'mas estadisticas area'!$T$43</c:f>
              <c:strCache>
                <c:ptCount val="1"/>
                <c:pt idx="0">
                  <c:v>Perfil Deseable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'mas estadisticas area'!$U$40:$AB$40</c:f>
              <c:strCache>
                <c:ptCount val="8"/>
                <c:pt idx="0">
                  <c:v>Técnica</c:v>
                </c:pt>
                <c:pt idx="1">
                  <c:v>Humanidades</c:v>
                </c:pt>
                <c:pt idx="2">
                  <c:v>Económico-Administrativa</c:v>
                </c:pt>
                <c:pt idx="3">
                  <c:v>Ciencias de la Salud</c:v>
                </c:pt>
                <c:pt idx="4">
                  <c:v>Biológico-Agropecuaria</c:v>
                </c:pt>
                <c:pt idx="5">
                  <c:v>Artes</c:v>
                </c:pt>
                <c:pt idx="6">
                  <c:v>Investigaciones</c:v>
                </c:pt>
                <c:pt idx="7">
                  <c:v>SEA</c:v>
                </c:pt>
              </c:strCache>
            </c:strRef>
          </c:cat>
          <c:val>
            <c:numRef>
              <c:f>'mas estadisticas area'!$U$43:$AB$43</c:f>
              <c:numCache>
                <c:formatCode>General</c:formatCode>
                <c:ptCount val="8"/>
                <c:pt idx="0">
                  <c:v>14</c:v>
                </c:pt>
                <c:pt idx="1">
                  <c:v>6</c:v>
                </c:pt>
                <c:pt idx="2">
                  <c:v>7</c:v>
                </c:pt>
                <c:pt idx="3">
                  <c:v>12</c:v>
                </c:pt>
                <c:pt idx="4">
                  <c:v>15</c:v>
                </c:pt>
                <c:pt idx="5">
                  <c:v>2</c:v>
                </c:pt>
                <c:pt idx="6">
                  <c:v>344</c:v>
                </c:pt>
                <c:pt idx="7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E94-4F11-8C23-D18139DBCAE4}"/>
            </c:ext>
          </c:extLst>
        </c:ser>
        <c:ser>
          <c:idx val="3"/>
          <c:order val="3"/>
          <c:tx>
            <c:strRef>
              <c:f>'mas estadisticas area'!$T$44</c:f>
              <c:strCache>
                <c:ptCount val="1"/>
                <c:pt idx="0">
                  <c:v>Participantes en PEDPA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'mas estadisticas area'!$U$40:$AB$40</c:f>
              <c:strCache>
                <c:ptCount val="8"/>
                <c:pt idx="0">
                  <c:v>Técnica</c:v>
                </c:pt>
                <c:pt idx="1">
                  <c:v>Humanidades</c:v>
                </c:pt>
                <c:pt idx="2">
                  <c:v>Económico-Administrativa</c:v>
                </c:pt>
                <c:pt idx="3">
                  <c:v>Ciencias de la Salud</c:v>
                </c:pt>
                <c:pt idx="4">
                  <c:v>Biológico-Agropecuaria</c:v>
                </c:pt>
                <c:pt idx="5">
                  <c:v>Artes</c:v>
                </c:pt>
                <c:pt idx="6">
                  <c:v>Investigaciones</c:v>
                </c:pt>
                <c:pt idx="7">
                  <c:v>SEA</c:v>
                </c:pt>
              </c:strCache>
            </c:strRef>
          </c:cat>
          <c:val>
            <c:numRef>
              <c:f>'mas estadisticas area'!$U$44:$AB$44</c:f>
              <c:numCache>
                <c:formatCode>General</c:formatCode>
                <c:ptCount val="8"/>
                <c:pt idx="0">
                  <c:v>10</c:v>
                </c:pt>
                <c:pt idx="1">
                  <c:v>4</c:v>
                </c:pt>
                <c:pt idx="2">
                  <c:v>4</c:v>
                </c:pt>
                <c:pt idx="3">
                  <c:v>12</c:v>
                </c:pt>
                <c:pt idx="4">
                  <c:v>14</c:v>
                </c:pt>
                <c:pt idx="5">
                  <c:v>1</c:v>
                </c:pt>
                <c:pt idx="6">
                  <c:v>327</c:v>
                </c:pt>
                <c:pt idx="7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E94-4F11-8C23-D18139DBCAE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5596160"/>
        <c:axId val="117462080"/>
        <c:axId val="0"/>
      </c:bar3DChart>
      <c:catAx>
        <c:axId val="1255961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7462080"/>
        <c:crosses val="autoZero"/>
        <c:auto val="1"/>
        <c:lblAlgn val="ctr"/>
        <c:lblOffset val="100"/>
        <c:noMultiLvlLbl val="0"/>
      </c:catAx>
      <c:valAx>
        <c:axId val="1174620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559616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50D-4F10-BD83-8FC856DC62F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50D-4F10-BD83-8FC856DC62F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50D-4F10-BD83-8FC856DC62F4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50D-4F10-BD83-8FC856DC62F4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50D-4F10-BD83-8FC856DC62F4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50D-4F10-BD83-8FC856DC62F4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50D-4F10-BD83-8FC856DC62F4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6">
                  <a:lumMod val="5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F50D-4F10-BD83-8FC856DC62F4}"/>
              </c:ext>
            </c:extLst>
          </c:dPt>
          <c:dPt>
            <c:idx val="9"/>
            <c:invertIfNegative val="0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F50D-4F10-BD83-8FC856DC62F4}"/>
              </c:ext>
            </c:extLst>
          </c:dPt>
          <c:dPt>
            <c:idx val="10"/>
            <c:invertIfNegative val="0"/>
            <c:bubble3D val="0"/>
            <c:spPr>
              <a:solidFill>
                <a:srgbClr val="FF6699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F50D-4F10-BD83-8FC856DC62F4}"/>
              </c:ext>
            </c:extLst>
          </c:dPt>
          <c:dPt>
            <c:idx val="11"/>
            <c:invertIfNegative val="0"/>
            <c:bubble3D val="0"/>
            <c:spPr>
              <a:solidFill>
                <a:srgbClr val="0000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F50D-4F10-BD83-8FC856DC62F4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F50D-4F10-BD83-8FC856DC62F4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estadistica!$B$4:$N$4</c:f>
              <c:strCache>
                <c:ptCount val="13"/>
                <c:pt idx="0">
                  <c:v>PTC, Perfil y SNI</c:v>
                </c:pt>
                <c:pt idx="1">
                  <c:v>PTC Perfil</c:v>
                </c:pt>
                <c:pt idx="2">
                  <c:v>PTC SNI</c:v>
                </c:pt>
                <c:pt idx="3">
                  <c:v>PTC</c:v>
                </c:pt>
                <c:pt idx="4">
                  <c:v>ITC, Perfil y SNI</c:v>
                </c:pt>
                <c:pt idx="5">
                  <c:v>ITC Perfil</c:v>
                </c:pt>
                <c:pt idx="6">
                  <c:v>ITC SNI</c:v>
                </c:pt>
                <c:pt idx="7">
                  <c:v>ITC</c:v>
                </c:pt>
                <c:pt idx="8">
                  <c:v>TATC</c:v>
                </c:pt>
                <c:pt idx="9">
                  <c:v>Medios Tiempos</c:v>
                </c:pt>
                <c:pt idx="10">
                  <c:v>Asignatura 10  a 15 hrs</c:v>
                </c:pt>
                <c:pt idx="11">
                  <c:v>Asignatura 16 a 20 hrs</c:v>
                </c:pt>
                <c:pt idx="12">
                  <c:v>Asignatura 21 hrs o más</c:v>
                </c:pt>
              </c:strCache>
            </c:strRef>
          </c:cat>
          <c:val>
            <c:numRef>
              <c:f>estadistica!$B$11:$N$11</c:f>
              <c:numCache>
                <c:formatCode>General</c:formatCode>
                <c:ptCount val="13"/>
                <c:pt idx="0">
                  <c:v>131</c:v>
                </c:pt>
                <c:pt idx="1">
                  <c:v>554</c:v>
                </c:pt>
                <c:pt idx="2">
                  <c:v>7</c:v>
                </c:pt>
                <c:pt idx="3">
                  <c:v>264</c:v>
                </c:pt>
                <c:pt idx="4">
                  <c:v>220</c:v>
                </c:pt>
                <c:pt idx="5">
                  <c:v>133</c:v>
                </c:pt>
                <c:pt idx="6">
                  <c:v>6</c:v>
                </c:pt>
                <c:pt idx="7">
                  <c:v>18</c:v>
                </c:pt>
                <c:pt idx="8">
                  <c:v>110</c:v>
                </c:pt>
                <c:pt idx="9">
                  <c:v>4</c:v>
                </c:pt>
                <c:pt idx="10">
                  <c:v>25</c:v>
                </c:pt>
                <c:pt idx="11">
                  <c:v>16</c:v>
                </c:pt>
                <c:pt idx="12">
                  <c:v>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8-F50D-4F10-BD83-8FC856DC62F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6480384"/>
        <c:axId val="117464384"/>
        <c:axId val="0"/>
      </c:bar3DChart>
      <c:catAx>
        <c:axId val="1264803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7464384"/>
        <c:crosses val="autoZero"/>
        <c:auto val="1"/>
        <c:lblAlgn val="ctr"/>
        <c:lblOffset val="100"/>
        <c:noMultiLvlLbl val="0"/>
      </c:catAx>
      <c:valAx>
        <c:axId val="1174643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64803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E48-4265-BB7A-75D3DFFA789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E48-4265-BB7A-75D3DFFA789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E48-4265-BB7A-75D3DFFA7893}"/>
              </c:ext>
            </c:extLst>
          </c:dPt>
          <c:dPt>
            <c:idx val="4"/>
            <c:invertIfNegative val="0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E48-4265-BB7A-75D3DFFA7893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E48-4265-BB7A-75D3DFFA7893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E48-4265-BB7A-75D3DFFA7893}"/>
              </c:ext>
            </c:extLst>
          </c:dPt>
          <c:dPt>
            <c:idx val="7"/>
            <c:invertIfNegative val="0"/>
            <c:bubble3D val="0"/>
            <c:spPr>
              <a:solidFill>
                <a:srgbClr val="FF6699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7E48-4265-BB7A-75D3DFFA7893}"/>
              </c:ext>
            </c:extLst>
          </c:dPt>
          <c:dPt>
            <c:idx val="8"/>
            <c:invertIfNegative val="0"/>
            <c:bubble3D val="0"/>
            <c:spPr>
              <a:solidFill>
                <a:srgbClr val="0000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7E48-4265-BB7A-75D3DFFA7893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6">
                  <a:lumMod val="5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7E48-4265-BB7A-75D3DFFA7893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estadistica!$S$73:$S$83</c:f>
              <c:strCache>
                <c:ptCount val="11"/>
                <c:pt idx="0">
                  <c:v>Técnica</c:v>
                </c:pt>
                <c:pt idx="1">
                  <c:v>Humanidades</c:v>
                </c:pt>
                <c:pt idx="2">
                  <c:v>Económico-Administrativa</c:v>
                </c:pt>
                <c:pt idx="3">
                  <c:v>Ciencias de la Salud</c:v>
                </c:pt>
                <c:pt idx="4">
                  <c:v>Biológico-Agropecuaria</c:v>
                </c:pt>
                <c:pt idx="5">
                  <c:v>Artes</c:v>
                </c:pt>
                <c:pt idx="6">
                  <c:v>Investigaciones</c:v>
                </c:pt>
                <c:pt idx="7">
                  <c:v>AFBG</c:v>
                </c:pt>
                <c:pt idx="8">
                  <c:v>Relaciones Internacionales</c:v>
                </c:pt>
                <c:pt idx="9">
                  <c:v>SEA</c:v>
                </c:pt>
                <c:pt idx="10">
                  <c:v>UVI</c:v>
                </c:pt>
              </c:strCache>
            </c:strRef>
          </c:cat>
          <c:val>
            <c:numRef>
              <c:f>estadistica!$AG$73:$AG$83</c:f>
              <c:numCache>
                <c:formatCode>General</c:formatCode>
                <c:ptCount val="11"/>
                <c:pt idx="0">
                  <c:v>325</c:v>
                </c:pt>
                <c:pt idx="1">
                  <c:v>146</c:v>
                </c:pt>
                <c:pt idx="2">
                  <c:v>192</c:v>
                </c:pt>
                <c:pt idx="3">
                  <c:v>227</c:v>
                </c:pt>
                <c:pt idx="4">
                  <c:v>174</c:v>
                </c:pt>
                <c:pt idx="5">
                  <c:v>37</c:v>
                </c:pt>
                <c:pt idx="6">
                  <c:v>379</c:v>
                </c:pt>
                <c:pt idx="7">
                  <c:v>6</c:v>
                </c:pt>
                <c:pt idx="8">
                  <c:v>39</c:v>
                </c:pt>
                <c:pt idx="9">
                  <c:v>37</c:v>
                </c:pt>
                <c:pt idx="1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7E48-4265-BB7A-75D3DFFA78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7262208"/>
        <c:axId val="118965952"/>
        <c:axId val="0"/>
      </c:bar3DChart>
      <c:catAx>
        <c:axId val="127262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965952"/>
        <c:crosses val="autoZero"/>
        <c:auto val="1"/>
        <c:lblAlgn val="ctr"/>
        <c:lblOffset val="100"/>
        <c:noMultiLvlLbl val="0"/>
      </c:catAx>
      <c:valAx>
        <c:axId val="1189659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72622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estadistica!$S$73</c:f>
              <c:strCache>
                <c:ptCount val="1"/>
                <c:pt idx="0">
                  <c:v>Técnica</c:v>
                </c:pt>
              </c:strCache>
            </c:strRef>
          </c:tx>
          <c:invertIfNegative val="0"/>
          <c:cat>
            <c:strRef>
              <c:f>estadistica!$T$72:$AF$72</c:f>
              <c:strCache>
                <c:ptCount val="13"/>
                <c:pt idx="0">
                  <c:v>PTC, Perfil y SNI</c:v>
                </c:pt>
                <c:pt idx="1">
                  <c:v>PTC Perfil</c:v>
                </c:pt>
                <c:pt idx="2">
                  <c:v>PTC SNI</c:v>
                </c:pt>
                <c:pt idx="3">
                  <c:v>PTC</c:v>
                </c:pt>
                <c:pt idx="4">
                  <c:v>ITC, Perfil y SNI</c:v>
                </c:pt>
                <c:pt idx="5">
                  <c:v>ITC Perfil</c:v>
                </c:pt>
                <c:pt idx="6">
                  <c:v>ITC SNI</c:v>
                </c:pt>
                <c:pt idx="7">
                  <c:v>ITC</c:v>
                </c:pt>
                <c:pt idx="8">
                  <c:v>TATC</c:v>
                </c:pt>
                <c:pt idx="9">
                  <c:v>Medios Tiempos</c:v>
                </c:pt>
                <c:pt idx="10">
                  <c:v>Asignatura 10  a 15 hrs</c:v>
                </c:pt>
                <c:pt idx="11">
                  <c:v>Asignatura 16 a 20 hrs</c:v>
                </c:pt>
                <c:pt idx="12">
                  <c:v>Asignatura 21 hrs o más</c:v>
                </c:pt>
              </c:strCache>
            </c:strRef>
          </c:cat>
          <c:val>
            <c:numRef>
              <c:f>estadistica!$T$73:$AF$73</c:f>
              <c:numCache>
                <c:formatCode>General</c:formatCode>
                <c:ptCount val="13"/>
                <c:pt idx="0">
                  <c:v>60</c:v>
                </c:pt>
                <c:pt idx="1">
                  <c:v>133</c:v>
                </c:pt>
                <c:pt idx="2">
                  <c:v>2</c:v>
                </c:pt>
                <c:pt idx="3">
                  <c:v>86</c:v>
                </c:pt>
                <c:pt idx="4">
                  <c:v>6</c:v>
                </c:pt>
                <c:pt idx="5">
                  <c:v>4</c:v>
                </c:pt>
                <c:pt idx="6">
                  <c:v>0</c:v>
                </c:pt>
                <c:pt idx="7">
                  <c:v>0</c:v>
                </c:pt>
                <c:pt idx="8">
                  <c:v>15</c:v>
                </c:pt>
                <c:pt idx="9">
                  <c:v>1</c:v>
                </c:pt>
                <c:pt idx="10">
                  <c:v>6</c:v>
                </c:pt>
                <c:pt idx="11">
                  <c:v>3</c:v>
                </c:pt>
                <c:pt idx="12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116-4759-AEC6-5686C7B4053C}"/>
            </c:ext>
          </c:extLst>
        </c:ser>
        <c:ser>
          <c:idx val="1"/>
          <c:order val="1"/>
          <c:tx>
            <c:strRef>
              <c:f>estadistica!$S$74</c:f>
              <c:strCache>
                <c:ptCount val="1"/>
                <c:pt idx="0">
                  <c:v>Humanidades</c:v>
                </c:pt>
              </c:strCache>
            </c:strRef>
          </c:tx>
          <c:invertIfNegative val="0"/>
          <c:cat>
            <c:strRef>
              <c:f>estadistica!$T$72:$AF$72</c:f>
              <c:strCache>
                <c:ptCount val="13"/>
                <c:pt idx="0">
                  <c:v>PTC, Perfil y SNI</c:v>
                </c:pt>
                <c:pt idx="1">
                  <c:v>PTC Perfil</c:v>
                </c:pt>
                <c:pt idx="2">
                  <c:v>PTC SNI</c:v>
                </c:pt>
                <c:pt idx="3">
                  <c:v>PTC</c:v>
                </c:pt>
                <c:pt idx="4">
                  <c:v>ITC, Perfil y SNI</c:v>
                </c:pt>
                <c:pt idx="5">
                  <c:v>ITC Perfil</c:v>
                </c:pt>
                <c:pt idx="6">
                  <c:v>ITC SNI</c:v>
                </c:pt>
                <c:pt idx="7">
                  <c:v>ITC</c:v>
                </c:pt>
                <c:pt idx="8">
                  <c:v>TATC</c:v>
                </c:pt>
                <c:pt idx="9">
                  <c:v>Medios Tiempos</c:v>
                </c:pt>
                <c:pt idx="10">
                  <c:v>Asignatura 10  a 15 hrs</c:v>
                </c:pt>
                <c:pt idx="11">
                  <c:v>Asignatura 16 a 20 hrs</c:v>
                </c:pt>
                <c:pt idx="12">
                  <c:v>Asignatura 21 hrs o más</c:v>
                </c:pt>
              </c:strCache>
            </c:strRef>
          </c:cat>
          <c:val>
            <c:numRef>
              <c:f>estadistica!$T$74:$AF$74</c:f>
              <c:numCache>
                <c:formatCode>General</c:formatCode>
                <c:ptCount val="13"/>
                <c:pt idx="0">
                  <c:v>16</c:v>
                </c:pt>
                <c:pt idx="1">
                  <c:v>72</c:v>
                </c:pt>
                <c:pt idx="2">
                  <c:v>1</c:v>
                </c:pt>
                <c:pt idx="3">
                  <c:v>26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0</c:v>
                </c:pt>
                <c:pt idx="8">
                  <c:v>7</c:v>
                </c:pt>
                <c:pt idx="9">
                  <c:v>1</c:v>
                </c:pt>
                <c:pt idx="10">
                  <c:v>3</c:v>
                </c:pt>
                <c:pt idx="11">
                  <c:v>4</c:v>
                </c:pt>
                <c:pt idx="12">
                  <c:v>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116-4759-AEC6-5686C7B4053C}"/>
            </c:ext>
          </c:extLst>
        </c:ser>
        <c:ser>
          <c:idx val="2"/>
          <c:order val="2"/>
          <c:tx>
            <c:strRef>
              <c:f>estadistica!$S$75</c:f>
              <c:strCache>
                <c:ptCount val="1"/>
                <c:pt idx="0">
                  <c:v>Económico-Administrativa</c:v>
                </c:pt>
              </c:strCache>
            </c:strRef>
          </c:tx>
          <c:invertIfNegative val="0"/>
          <c:cat>
            <c:strRef>
              <c:f>estadistica!$T$72:$AF$72</c:f>
              <c:strCache>
                <c:ptCount val="13"/>
                <c:pt idx="0">
                  <c:v>PTC, Perfil y SNI</c:v>
                </c:pt>
                <c:pt idx="1">
                  <c:v>PTC Perfil</c:v>
                </c:pt>
                <c:pt idx="2">
                  <c:v>PTC SNI</c:v>
                </c:pt>
                <c:pt idx="3">
                  <c:v>PTC</c:v>
                </c:pt>
                <c:pt idx="4">
                  <c:v>ITC, Perfil y SNI</c:v>
                </c:pt>
                <c:pt idx="5">
                  <c:v>ITC Perfil</c:v>
                </c:pt>
                <c:pt idx="6">
                  <c:v>ITC SNI</c:v>
                </c:pt>
                <c:pt idx="7">
                  <c:v>ITC</c:v>
                </c:pt>
                <c:pt idx="8">
                  <c:v>TATC</c:v>
                </c:pt>
                <c:pt idx="9">
                  <c:v>Medios Tiempos</c:v>
                </c:pt>
                <c:pt idx="10">
                  <c:v>Asignatura 10  a 15 hrs</c:v>
                </c:pt>
                <c:pt idx="11">
                  <c:v>Asignatura 16 a 20 hrs</c:v>
                </c:pt>
                <c:pt idx="12">
                  <c:v>Asignatura 21 hrs o más</c:v>
                </c:pt>
              </c:strCache>
            </c:strRef>
          </c:cat>
          <c:val>
            <c:numRef>
              <c:f>estadistica!$T$75:$AF$75</c:f>
              <c:numCache>
                <c:formatCode>General</c:formatCode>
                <c:ptCount val="13"/>
                <c:pt idx="0">
                  <c:v>10</c:v>
                </c:pt>
                <c:pt idx="1">
                  <c:v>104</c:v>
                </c:pt>
                <c:pt idx="2">
                  <c:v>0</c:v>
                </c:pt>
                <c:pt idx="3">
                  <c:v>42</c:v>
                </c:pt>
                <c:pt idx="4">
                  <c:v>1</c:v>
                </c:pt>
                <c:pt idx="5">
                  <c:v>3</c:v>
                </c:pt>
                <c:pt idx="6">
                  <c:v>0</c:v>
                </c:pt>
                <c:pt idx="7">
                  <c:v>0</c:v>
                </c:pt>
                <c:pt idx="8">
                  <c:v>14</c:v>
                </c:pt>
                <c:pt idx="9">
                  <c:v>0</c:v>
                </c:pt>
                <c:pt idx="10">
                  <c:v>7</c:v>
                </c:pt>
                <c:pt idx="11">
                  <c:v>1</c:v>
                </c:pt>
                <c:pt idx="12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116-4759-AEC6-5686C7B4053C}"/>
            </c:ext>
          </c:extLst>
        </c:ser>
        <c:ser>
          <c:idx val="3"/>
          <c:order val="3"/>
          <c:tx>
            <c:strRef>
              <c:f>estadistica!$S$76</c:f>
              <c:strCache>
                <c:ptCount val="1"/>
                <c:pt idx="0">
                  <c:v>Ciencias de la Salud</c:v>
                </c:pt>
              </c:strCache>
            </c:strRef>
          </c:tx>
          <c:invertIfNegative val="0"/>
          <c:cat>
            <c:strRef>
              <c:f>estadistica!$T$72:$AF$72</c:f>
              <c:strCache>
                <c:ptCount val="13"/>
                <c:pt idx="0">
                  <c:v>PTC, Perfil y SNI</c:v>
                </c:pt>
                <c:pt idx="1">
                  <c:v>PTC Perfil</c:v>
                </c:pt>
                <c:pt idx="2">
                  <c:v>PTC SNI</c:v>
                </c:pt>
                <c:pt idx="3">
                  <c:v>PTC</c:v>
                </c:pt>
                <c:pt idx="4">
                  <c:v>ITC, Perfil y SNI</c:v>
                </c:pt>
                <c:pt idx="5">
                  <c:v>ITC Perfil</c:v>
                </c:pt>
                <c:pt idx="6">
                  <c:v>ITC SNI</c:v>
                </c:pt>
                <c:pt idx="7">
                  <c:v>ITC</c:v>
                </c:pt>
                <c:pt idx="8">
                  <c:v>TATC</c:v>
                </c:pt>
                <c:pt idx="9">
                  <c:v>Medios Tiempos</c:v>
                </c:pt>
                <c:pt idx="10">
                  <c:v>Asignatura 10  a 15 hrs</c:v>
                </c:pt>
                <c:pt idx="11">
                  <c:v>Asignatura 16 a 20 hrs</c:v>
                </c:pt>
                <c:pt idx="12">
                  <c:v>Asignatura 21 hrs o más</c:v>
                </c:pt>
              </c:strCache>
            </c:strRef>
          </c:cat>
          <c:val>
            <c:numRef>
              <c:f>estadistica!$T$76:$AF$76</c:f>
              <c:numCache>
                <c:formatCode>General</c:formatCode>
                <c:ptCount val="13"/>
                <c:pt idx="0">
                  <c:v>7</c:v>
                </c:pt>
                <c:pt idx="1">
                  <c:v>100</c:v>
                </c:pt>
                <c:pt idx="2">
                  <c:v>0</c:v>
                </c:pt>
                <c:pt idx="3">
                  <c:v>60</c:v>
                </c:pt>
                <c:pt idx="4">
                  <c:v>6</c:v>
                </c:pt>
                <c:pt idx="5">
                  <c:v>4</c:v>
                </c:pt>
                <c:pt idx="6">
                  <c:v>1</c:v>
                </c:pt>
                <c:pt idx="7">
                  <c:v>1</c:v>
                </c:pt>
                <c:pt idx="8">
                  <c:v>17</c:v>
                </c:pt>
                <c:pt idx="9">
                  <c:v>2</c:v>
                </c:pt>
                <c:pt idx="10">
                  <c:v>6</c:v>
                </c:pt>
                <c:pt idx="11">
                  <c:v>1</c:v>
                </c:pt>
                <c:pt idx="12">
                  <c:v>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116-4759-AEC6-5686C7B4053C}"/>
            </c:ext>
          </c:extLst>
        </c:ser>
        <c:ser>
          <c:idx val="4"/>
          <c:order val="4"/>
          <c:tx>
            <c:strRef>
              <c:f>estadistica!$S$77</c:f>
              <c:strCache>
                <c:ptCount val="1"/>
                <c:pt idx="0">
                  <c:v>Biológico-Agropecuaria</c:v>
                </c:pt>
              </c:strCache>
            </c:strRef>
          </c:tx>
          <c:invertIfNegative val="0"/>
          <c:cat>
            <c:strRef>
              <c:f>estadistica!$T$72:$AF$72</c:f>
              <c:strCache>
                <c:ptCount val="13"/>
                <c:pt idx="0">
                  <c:v>PTC, Perfil y SNI</c:v>
                </c:pt>
                <c:pt idx="1">
                  <c:v>PTC Perfil</c:v>
                </c:pt>
                <c:pt idx="2">
                  <c:v>PTC SNI</c:v>
                </c:pt>
                <c:pt idx="3">
                  <c:v>PTC</c:v>
                </c:pt>
                <c:pt idx="4">
                  <c:v>ITC, Perfil y SNI</c:v>
                </c:pt>
                <c:pt idx="5">
                  <c:v>ITC Perfil</c:v>
                </c:pt>
                <c:pt idx="6">
                  <c:v>ITC SNI</c:v>
                </c:pt>
                <c:pt idx="7">
                  <c:v>ITC</c:v>
                </c:pt>
                <c:pt idx="8">
                  <c:v>TATC</c:v>
                </c:pt>
                <c:pt idx="9">
                  <c:v>Medios Tiempos</c:v>
                </c:pt>
                <c:pt idx="10">
                  <c:v>Asignatura 10  a 15 hrs</c:v>
                </c:pt>
                <c:pt idx="11">
                  <c:v>Asignatura 16 a 20 hrs</c:v>
                </c:pt>
                <c:pt idx="12">
                  <c:v>Asignatura 21 hrs o más</c:v>
                </c:pt>
              </c:strCache>
            </c:strRef>
          </c:cat>
          <c:val>
            <c:numRef>
              <c:f>estadistica!$T$77:$AF$77</c:f>
              <c:numCache>
                <c:formatCode>General</c:formatCode>
                <c:ptCount val="13"/>
                <c:pt idx="0">
                  <c:v>20</c:v>
                </c:pt>
                <c:pt idx="1">
                  <c:v>90</c:v>
                </c:pt>
                <c:pt idx="2">
                  <c:v>4</c:v>
                </c:pt>
                <c:pt idx="3">
                  <c:v>25</c:v>
                </c:pt>
                <c:pt idx="4">
                  <c:v>8</c:v>
                </c:pt>
                <c:pt idx="5">
                  <c:v>6</c:v>
                </c:pt>
                <c:pt idx="6">
                  <c:v>0</c:v>
                </c:pt>
                <c:pt idx="7">
                  <c:v>0</c:v>
                </c:pt>
                <c:pt idx="8">
                  <c:v>15</c:v>
                </c:pt>
                <c:pt idx="9">
                  <c:v>0</c:v>
                </c:pt>
                <c:pt idx="10">
                  <c:v>0</c:v>
                </c:pt>
                <c:pt idx="11">
                  <c:v>4</c:v>
                </c:pt>
                <c:pt idx="1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116-4759-AEC6-5686C7B4053C}"/>
            </c:ext>
          </c:extLst>
        </c:ser>
        <c:ser>
          <c:idx val="5"/>
          <c:order val="5"/>
          <c:tx>
            <c:strRef>
              <c:f>estadistica!$S$78</c:f>
              <c:strCache>
                <c:ptCount val="1"/>
                <c:pt idx="0">
                  <c:v>Artes</c:v>
                </c:pt>
              </c:strCache>
            </c:strRef>
          </c:tx>
          <c:invertIfNegative val="0"/>
          <c:cat>
            <c:strRef>
              <c:f>estadistica!$T$72:$AF$72</c:f>
              <c:strCache>
                <c:ptCount val="13"/>
                <c:pt idx="0">
                  <c:v>PTC, Perfil y SNI</c:v>
                </c:pt>
                <c:pt idx="1">
                  <c:v>PTC Perfil</c:v>
                </c:pt>
                <c:pt idx="2">
                  <c:v>PTC SNI</c:v>
                </c:pt>
                <c:pt idx="3">
                  <c:v>PTC</c:v>
                </c:pt>
                <c:pt idx="4">
                  <c:v>ITC, Perfil y SNI</c:v>
                </c:pt>
                <c:pt idx="5">
                  <c:v>ITC Perfil</c:v>
                </c:pt>
                <c:pt idx="6">
                  <c:v>ITC SNI</c:v>
                </c:pt>
                <c:pt idx="7">
                  <c:v>ITC</c:v>
                </c:pt>
                <c:pt idx="8">
                  <c:v>TATC</c:v>
                </c:pt>
                <c:pt idx="9">
                  <c:v>Medios Tiempos</c:v>
                </c:pt>
                <c:pt idx="10">
                  <c:v>Asignatura 10  a 15 hrs</c:v>
                </c:pt>
                <c:pt idx="11">
                  <c:v>Asignatura 16 a 20 hrs</c:v>
                </c:pt>
                <c:pt idx="12">
                  <c:v>Asignatura 21 hrs o más</c:v>
                </c:pt>
              </c:strCache>
            </c:strRef>
          </c:cat>
          <c:val>
            <c:numRef>
              <c:f>estadistica!$T$78:$AF$78</c:f>
              <c:numCache>
                <c:formatCode>General</c:formatCode>
                <c:ptCount val="13"/>
                <c:pt idx="0">
                  <c:v>3</c:v>
                </c:pt>
                <c:pt idx="1">
                  <c:v>20</c:v>
                </c:pt>
                <c:pt idx="2">
                  <c:v>0</c:v>
                </c:pt>
                <c:pt idx="3">
                  <c:v>5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6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  <c:pt idx="1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116-4759-AEC6-5686C7B4053C}"/>
            </c:ext>
          </c:extLst>
        </c:ser>
        <c:ser>
          <c:idx val="6"/>
          <c:order val="6"/>
          <c:tx>
            <c:strRef>
              <c:f>estadistica!$S$79</c:f>
              <c:strCache>
                <c:ptCount val="1"/>
                <c:pt idx="0">
                  <c:v>Investigaciones</c:v>
                </c:pt>
              </c:strCache>
            </c:strRef>
          </c:tx>
          <c:invertIfNegative val="0"/>
          <c:cat>
            <c:strRef>
              <c:f>estadistica!$T$72:$AF$72</c:f>
              <c:strCache>
                <c:ptCount val="13"/>
                <c:pt idx="0">
                  <c:v>PTC, Perfil y SNI</c:v>
                </c:pt>
                <c:pt idx="1">
                  <c:v>PTC Perfil</c:v>
                </c:pt>
                <c:pt idx="2">
                  <c:v>PTC SNI</c:v>
                </c:pt>
                <c:pt idx="3">
                  <c:v>PTC</c:v>
                </c:pt>
                <c:pt idx="4">
                  <c:v>ITC, Perfil y SNI</c:v>
                </c:pt>
                <c:pt idx="5">
                  <c:v>ITC Perfil</c:v>
                </c:pt>
                <c:pt idx="6">
                  <c:v>ITC SNI</c:v>
                </c:pt>
                <c:pt idx="7">
                  <c:v>ITC</c:v>
                </c:pt>
                <c:pt idx="8">
                  <c:v>TATC</c:v>
                </c:pt>
                <c:pt idx="9">
                  <c:v>Medios Tiempos</c:v>
                </c:pt>
                <c:pt idx="10">
                  <c:v>Asignatura 10  a 15 hrs</c:v>
                </c:pt>
                <c:pt idx="11">
                  <c:v>Asignatura 16 a 20 hrs</c:v>
                </c:pt>
                <c:pt idx="12">
                  <c:v>Asignatura 21 hrs o más</c:v>
                </c:pt>
              </c:strCache>
            </c:strRef>
          </c:cat>
          <c:val>
            <c:numRef>
              <c:f>estadistica!$T$79:$AF$79</c:f>
              <c:numCache>
                <c:formatCode>General</c:formatCode>
                <c:ptCount val="13"/>
                <c:pt idx="0">
                  <c:v>10</c:v>
                </c:pt>
                <c:pt idx="1">
                  <c:v>9</c:v>
                </c:pt>
                <c:pt idx="2">
                  <c:v>0</c:v>
                </c:pt>
                <c:pt idx="3">
                  <c:v>1</c:v>
                </c:pt>
                <c:pt idx="4">
                  <c:v>197</c:v>
                </c:pt>
                <c:pt idx="5">
                  <c:v>110</c:v>
                </c:pt>
                <c:pt idx="6">
                  <c:v>4</c:v>
                </c:pt>
                <c:pt idx="7">
                  <c:v>16</c:v>
                </c:pt>
                <c:pt idx="8">
                  <c:v>32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5116-4759-AEC6-5686C7B4053C}"/>
            </c:ext>
          </c:extLst>
        </c:ser>
        <c:ser>
          <c:idx val="7"/>
          <c:order val="7"/>
          <c:tx>
            <c:strRef>
              <c:f>estadistica!$S$80</c:f>
              <c:strCache>
                <c:ptCount val="1"/>
                <c:pt idx="0">
                  <c:v>AFBG</c:v>
                </c:pt>
              </c:strCache>
            </c:strRef>
          </c:tx>
          <c:invertIfNegative val="0"/>
          <c:cat>
            <c:strRef>
              <c:f>estadistica!$T$72:$AF$72</c:f>
              <c:strCache>
                <c:ptCount val="13"/>
                <c:pt idx="0">
                  <c:v>PTC, Perfil y SNI</c:v>
                </c:pt>
                <c:pt idx="1">
                  <c:v>PTC Perfil</c:v>
                </c:pt>
                <c:pt idx="2">
                  <c:v>PTC SNI</c:v>
                </c:pt>
                <c:pt idx="3">
                  <c:v>PTC</c:v>
                </c:pt>
                <c:pt idx="4">
                  <c:v>ITC, Perfil y SNI</c:v>
                </c:pt>
                <c:pt idx="5">
                  <c:v>ITC Perfil</c:v>
                </c:pt>
                <c:pt idx="6">
                  <c:v>ITC SNI</c:v>
                </c:pt>
                <c:pt idx="7">
                  <c:v>ITC</c:v>
                </c:pt>
                <c:pt idx="8">
                  <c:v>TATC</c:v>
                </c:pt>
                <c:pt idx="9">
                  <c:v>Medios Tiempos</c:v>
                </c:pt>
                <c:pt idx="10">
                  <c:v>Asignatura 10  a 15 hrs</c:v>
                </c:pt>
                <c:pt idx="11">
                  <c:v>Asignatura 16 a 20 hrs</c:v>
                </c:pt>
                <c:pt idx="12">
                  <c:v>Asignatura 21 hrs o más</c:v>
                </c:pt>
              </c:strCache>
            </c:strRef>
          </c:cat>
          <c:val>
            <c:numRef>
              <c:f>estadistica!$T$80:$AF$80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5116-4759-AEC6-5686C7B4053C}"/>
            </c:ext>
          </c:extLst>
        </c:ser>
        <c:ser>
          <c:idx val="8"/>
          <c:order val="8"/>
          <c:tx>
            <c:strRef>
              <c:f>estadistica!$S$81</c:f>
              <c:strCache>
                <c:ptCount val="1"/>
                <c:pt idx="0">
                  <c:v>Relaciones Internacionales</c:v>
                </c:pt>
              </c:strCache>
            </c:strRef>
          </c:tx>
          <c:invertIfNegative val="0"/>
          <c:cat>
            <c:strRef>
              <c:f>estadistica!$T$72:$AF$72</c:f>
              <c:strCache>
                <c:ptCount val="13"/>
                <c:pt idx="0">
                  <c:v>PTC, Perfil y SNI</c:v>
                </c:pt>
                <c:pt idx="1">
                  <c:v>PTC Perfil</c:v>
                </c:pt>
                <c:pt idx="2">
                  <c:v>PTC SNI</c:v>
                </c:pt>
                <c:pt idx="3">
                  <c:v>PTC</c:v>
                </c:pt>
                <c:pt idx="4">
                  <c:v>ITC, Perfil y SNI</c:v>
                </c:pt>
                <c:pt idx="5">
                  <c:v>ITC Perfil</c:v>
                </c:pt>
                <c:pt idx="6">
                  <c:v>ITC SNI</c:v>
                </c:pt>
                <c:pt idx="7">
                  <c:v>ITC</c:v>
                </c:pt>
                <c:pt idx="8">
                  <c:v>TATC</c:v>
                </c:pt>
                <c:pt idx="9">
                  <c:v>Medios Tiempos</c:v>
                </c:pt>
                <c:pt idx="10">
                  <c:v>Asignatura 10  a 15 hrs</c:v>
                </c:pt>
                <c:pt idx="11">
                  <c:v>Asignatura 16 a 20 hrs</c:v>
                </c:pt>
                <c:pt idx="12">
                  <c:v>Asignatura 21 hrs o más</c:v>
                </c:pt>
              </c:strCache>
            </c:strRef>
          </c:cat>
          <c:val>
            <c:numRef>
              <c:f>estadistica!$T$81:$AF$81</c:f>
              <c:numCache>
                <c:formatCode>General</c:formatCode>
                <c:ptCount val="13"/>
                <c:pt idx="0">
                  <c:v>1</c:v>
                </c:pt>
                <c:pt idx="1">
                  <c:v>11</c:v>
                </c:pt>
                <c:pt idx="2">
                  <c:v>0</c:v>
                </c:pt>
                <c:pt idx="3">
                  <c:v>15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2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116-4759-AEC6-5686C7B4053C}"/>
            </c:ext>
          </c:extLst>
        </c:ser>
        <c:ser>
          <c:idx val="9"/>
          <c:order val="9"/>
          <c:tx>
            <c:strRef>
              <c:f>estadistica!$S$82</c:f>
              <c:strCache>
                <c:ptCount val="1"/>
                <c:pt idx="0">
                  <c:v>SEA</c:v>
                </c:pt>
              </c:strCache>
            </c:strRef>
          </c:tx>
          <c:invertIfNegative val="0"/>
          <c:cat>
            <c:strRef>
              <c:f>estadistica!$T$72:$AF$72</c:f>
              <c:strCache>
                <c:ptCount val="13"/>
                <c:pt idx="0">
                  <c:v>PTC, Perfil y SNI</c:v>
                </c:pt>
                <c:pt idx="1">
                  <c:v>PTC Perfil</c:v>
                </c:pt>
                <c:pt idx="2">
                  <c:v>PTC SNI</c:v>
                </c:pt>
                <c:pt idx="3">
                  <c:v>PTC</c:v>
                </c:pt>
                <c:pt idx="4">
                  <c:v>ITC, Perfil y SNI</c:v>
                </c:pt>
                <c:pt idx="5">
                  <c:v>ITC Perfil</c:v>
                </c:pt>
                <c:pt idx="6">
                  <c:v>ITC SNI</c:v>
                </c:pt>
                <c:pt idx="7">
                  <c:v>ITC</c:v>
                </c:pt>
                <c:pt idx="8">
                  <c:v>TATC</c:v>
                </c:pt>
                <c:pt idx="9">
                  <c:v>Medios Tiempos</c:v>
                </c:pt>
                <c:pt idx="10">
                  <c:v>Asignatura 10  a 15 hrs</c:v>
                </c:pt>
                <c:pt idx="11">
                  <c:v>Asignatura 16 a 20 hrs</c:v>
                </c:pt>
                <c:pt idx="12">
                  <c:v>Asignatura 21 hrs o más</c:v>
                </c:pt>
              </c:strCache>
            </c:strRef>
          </c:cat>
          <c:val>
            <c:numRef>
              <c:f>estadistica!$T$82:$AF$82</c:f>
              <c:numCache>
                <c:formatCode>General</c:formatCode>
                <c:ptCount val="13"/>
                <c:pt idx="0">
                  <c:v>4</c:v>
                </c:pt>
                <c:pt idx="1">
                  <c:v>15</c:v>
                </c:pt>
                <c:pt idx="2">
                  <c:v>0</c:v>
                </c:pt>
                <c:pt idx="3">
                  <c:v>3</c:v>
                </c:pt>
                <c:pt idx="4">
                  <c:v>0</c:v>
                </c:pt>
                <c:pt idx="5">
                  <c:v>4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  <c:pt idx="10">
                  <c:v>2</c:v>
                </c:pt>
                <c:pt idx="11">
                  <c:v>3</c:v>
                </c:pt>
                <c:pt idx="12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5116-4759-AEC6-5686C7B4053C}"/>
            </c:ext>
          </c:extLst>
        </c:ser>
        <c:ser>
          <c:idx val="10"/>
          <c:order val="10"/>
          <c:tx>
            <c:strRef>
              <c:f>estadistica!$S$83</c:f>
              <c:strCache>
                <c:ptCount val="1"/>
                <c:pt idx="0">
                  <c:v>UVI</c:v>
                </c:pt>
              </c:strCache>
            </c:strRef>
          </c:tx>
          <c:invertIfNegative val="0"/>
          <c:cat>
            <c:strRef>
              <c:f>estadistica!$T$72:$AF$72</c:f>
              <c:strCache>
                <c:ptCount val="13"/>
                <c:pt idx="0">
                  <c:v>PTC, Perfil y SNI</c:v>
                </c:pt>
                <c:pt idx="1">
                  <c:v>PTC Perfil</c:v>
                </c:pt>
                <c:pt idx="2">
                  <c:v>PTC SNI</c:v>
                </c:pt>
                <c:pt idx="3">
                  <c:v>PTC</c:v>
                </c:pt>
                <c:pt idx="4">
                  <c:v>ITC, Perfil y SNI</c:v>
                </c:pt>
                <c:pt idx="5">
                  <c:v>ITC Perfil</c:v>
                </c:pt>
                <c:pt idx="6">
                  <c:v>ITC SNI</c:v>
                </c:pt>
                <c:pt idx="7">
                  <c:v>ITC</c:v>
                </c:pt>
                <c:pt idx="8">
                  <c:v>TATC</c:v>
                </c:pt>
                <c:pt idx="9">
                  <c:v>Medios Tiempos</c:v>
                </c:pt>
                <c:pt idx="10">
                  <c:v>Asignatura 10  a 15 hrs</c:v>
                </c:pt>
                <c:pt idx="11">
                  <c:v>Asignatura 16 a 20 hrs</c:v>
                </c:pt>
                <c:pt idx="12">
                  <c:v>Asignatura 21 hrs o más</c:v>
                </c:pt>
              </c:strCache>
            </c:strRef>
          </c:cat>
          <c:val>
            <c:numRef>
              <c:f>estadistica!$T$83:$AF$83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5116-4759-AEC6-5686C7B405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7753216"/>
        <c:axId val="118968832"/>
        <c:axId val="0"/>
      </c:bar3DChart>
      <c:catAx>
        <c:axId val="1277532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968832"/>
        <c:crosses val="autoZero"/>
        <c:auto val="1"/>
        <c:lblAlgn val="ctr"/>
        <c:lblOffset val="100"/>
        <c:noMultiLvlLbl val="0"/>
      </c:catAx>
      <c:valAx>
        <c:axId val="1189688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775321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99" cy="4954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8063" y="0"/>
            <a:ext cx="2944899" cy="4954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FAB789-484E-7646-A712-5F8F0475D0D8}" type="datetimeFigureOut">
              <a:rPr lang="es-ES" smtClean="0"/>
              <a:t>03/05/2018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0066" y="4706117"/>
            <a:ext cx="5434369" cy="44575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08828"/>
            <a:ext cx="2944899" cy="4954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8063" y="9408828"/>
            <a:ext cx="2944899" cy="4954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B8919-D6C1-BA4E-807A-FF0C575555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354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B8919-D6C1-BA4E-807A-FF0C57555568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56102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B8919-D6C1-BA4E-807A-FF0C57555568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56102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B8919-D6C1-BA4E-807A-FF0C57555568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5610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B8919-D6C1-BA4E-807A-FF0C57555568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4833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B8919-D6C1-BA4E-807A-FF0C57555568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5610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B8919-D6C1-BA4E-807A-FF0C57555568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5610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B8919-D6C1-BA4E-807A-FF0C57555568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56102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B8919-D6C1-BA4E-807A-FF0C57555568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56102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B8919-D6C1-BA4E-807A-FF0C57555568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56102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B8919-D6C1-BA4E-807A-FF0C57555568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56102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B8919-D6C1-BA4E-807A-FF0C57555568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5610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03/05/2018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36740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03/05/2018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6222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03/05/2018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3762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03/05/2018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84864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03/05/2018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72869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03/05/2018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33052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03/05/2018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02288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03/05/2018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68787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03/05/2018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3443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03/05/2018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5502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741-128A-4128-90A8-9AC887B6BE0F}" type="datetimeFigureOut">
              <a:rPr lang="es-MX" smtClean="0"/>
              <a:t>03/05/2018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87002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23741-128A-4128-90A8-9AC887B6BE0F}" type="datetimeFigureOut">
              <a:rPr lang="es-MX" smtClean="0"/>
              <a:t>03/05/2018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02E40-4909-4668-BDE4-843C4676A183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9210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0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5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6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9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/>
          <p:cNvGrpSpPr/>
          <p:nvPr/>
        </p:nvGrpSpPr>
        <p:grpSpPr>
          <a:xfrm rot="5400000">
            <a:off x="4257394" y="1957400"/>
            <a:ext cx="260648" cy="9540552"/>
            <a:chOff x="8271790" y="260648"/>
            <a:chExt cx="908721" cy="6804249"/>
          </a:xfrm>
        </p:grpSpPr>
        <p:sp>
          <p:nvSpPr>
            <p:cNvPr id="2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0" name="Agrupar 9"/>
          <p:cNvGrpSpPr/>
          <p:nvPr/>
        </p:nvGrpSpPr>
        <p:grpSpPr>
          <a:xfrm rot="16200000">
            <a:off x="4530558" y="-4530557"/>
            <a:ext cx="288032" cy="9349147"/>
            <a:chOff x="8271790" y="260648"/>
            <a:chExt cx="908721" cy="6804249"/>
          </a:xfrm>
        </p:grpSpPr>
        <p:sp>
          <p:nvSpPr>
            <p:cNvPr id="1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5" name="18 CuadroTexto"/>
          <p:cNvSpPr txBox="1"/>
          <p:nvPr/>
        </p:nvSpPr>
        <p:spPr>
          <a:xfrm>
            <a:off x="2771800" y="260648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200" b="1" dirty="0">
              <a:latin typeface="Arial Narrow" pitchFamily="34" charset="0"/>
            </a:endParaRPr>
          </a:p>
          <a:p>
            <a:pPr algn="ctr"/>
            <a:r>
              <a:rPr lang="es-MX" sz="1200" b="1" dirty="0">
                <a:latin typeface="Arial Narrow" pitchFamily="34" charset="0"/>
              </a:rPr>
              <a:t>UNIVERSIDAD VERACRUZANA</a:t>
            </a:r>
          </a:p>
          <a:p>
            <a:pPr algn="ctr"/>
            <a:r>
              <a:rPr lang="es-MX" sz="1200" dirty="0">
                <a:latin typeface="Arial Narrow" pitchFamily="34" charset="0"/>
              </a:rPr>
              <a:t>Dirección General de Desarrollo Académico</a:t>
            </a:r>
          </a:p>
          <a:p>
            <a:pPr algn="ctr"/>
            <a:r>
              <a:rPr lang="es-MX" sz="1200" dirty="0">
                <a:latin typeface="Arial Narrow" pitchFamily="34" charset="0"/>
              </a:rPr>
              <a:t>e Innovación Educativa</a:t>
            </a:r>
          </a:p>
        </p:txBody>
      </p:sp>
      <p:pic>
        <p:nvPicPr>
          <p:cNvPr id="16" name="19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88640"/>
            <a:ext cx="936104" cy="802056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467544" y="575306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800" b="1" dirty="0"/>
              <a:t>Fuente: </a:t>
            </a:r>
          </a:p>
          <a:p>
            <a:endParaRPr lang="es-ES_tradnl" sz="800" dirty="0"/>
          </a:p>
          <a:p>
            <a:r>
              <a:rPr lang="es-ES_tradnl" sz="800" dirty="0"/>
              <a:t>Totales UV: Base de datos de Recursos Humanos</a:t>
            </a:r>
          </a:p>
          <a:p>
            <a:r>
              <a:rPr lang="es-ES_tradnl" sz="800" dirty="0"/>
              <a:t>SNI, Perfiles y PEDPA: DGDAIE.</a:t>
            </a:r>
            <a:endParaRPr lang="es-MX" sz="800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xmlns="" id="{7EFB32F0-702F-4FD1-B7B8-A3ABA3D839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855237"/>
              </p:ext>
            </p:extLst>
          </p:nvPr>
        </p:nvGraphicFramePr>
        <p:xfrm>
          <a:off x="467544" y="972711"/>
          <a:ext cx="3744416" cy="1515621"/>
        </p:xfrm>
        <a:graphic>
          <a:graphicData uri="http://schemas.openxmlformats.org/drawingml/2006/table">
            <a:tbl>
              <a:tblPr/>
              <a:tblGrid>
                <a:gridCol w="2178569">
                  <a:extLst>
                    <a:ext uri="{9D8B030D-6E8A-4147-A177-3AD203B41FA5}">
                      <a16:colId xmlns:a16="http://schemas.microsoft.com/office/drawing/2014/main" xmlns="" val="1347854268"/>
                    </a:ext>
                  </a:extLst>
                </a:gridCol>
                <a:gridCol w="1565847">
                  <a:extLst>
                    <a:ext uri="{9D8B030D-6E8A-4147-A177-3AD203B41FA5}">
                      <a16:colId xmlns:a16="http://schemas.microsoft.com/office/drawing/2014/main" xmlns="" val="4115141985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Profesores de Tiempo Completo (Docentes e Investigadores)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94491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9291604"/>
                  </a:ext>
                </a:extLst>
              </a:tr>
              <a:tr h="275089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No. de académicos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946441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 Docentes e Investigadores UV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212947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996285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Perfil Deseable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304614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PEDPA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10436574"/>
                  </a:ext>
                </a:extLst>
              </a:tr>
            </a:tbl>
          </a:graphicData>
        </a:graphic>
      </p:graphicFrame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xmlns="" id="{00000000-0008-0000-05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1937288"/>
              </p:ext>
            </p:extLst>
          </p:nvPr>
        </p:nvGraphicFramePr>
        <p:xfrm>
          <a:off x="2961160" y="2660805"/>
          <a:ext cx="5463268" cy="39365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307362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/>
          <p:cNvGrpSpPr/>
          <p:nvPr/>
        </p:nvGrpSpPr>
        <p:grpSpPr>
          <a:xfrm rot="5400000">
            <a:off x="4257394" y="1957400"/>
            <a:ext cx="260648" cy="9540552"/>
            <a:chOff x="8271790" y="260648"/>
            <a:chExt cx="908721" cy="6804249"/>
          </a:xfrm>
        </p:grpSpPr>
        <p:sp>
          <p:nvSpPr>
            <p:cNvPr id="2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0" name="Agrupar 9"/>
          <p:cNvGrpSpPr/>
          <p:nvPr/>
        </p:nvGrpSpPr>
        <p:grpSpPr>
          <a:xfrm rot="16200000">
            <a:off x="4530558" y="-4530557"/>
            <a:ext cx="288032" cy="9349147"/>
            <a:chOff x="8271790" y="260648"/>
            <a:chExt cx="908721" cy="6804249"/>
          </a:xfrm>
        </p:grpSpPr>
        <p:sp>
          <p:nvSpPr>
            <p:cNvPr id="1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5" name="18 CuadroTexto"/>
          <p:cNvSpPr txBox="1"/>
          <p:nvPr/>
        </p:nvSpPr>
        <p:spPr>
          <a:xfrm>
            <a:off x="2843808" y="44624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200" b="1" dirty="0">
              <a:latin typeface="Arial Narrow" pitchFamily="34" charset="0"/>
            </a:endParaRPr>
          </a:p>
          <a:p>
            <a:pPr algn="ctr"/>
            <a:r>
              <a:rPr lang="es-MX" sz="1200" b="1" dirty="0">
                <a:latin typeface="Arial Narrow" pitchFamily="34" charset="0"/>
              </a:rPr>
              <a:t>UNIVERSIDAD VERACRUZANA</a:t>
            </a:r>
          </a:p>
          <a:p>
            <a:pPr algn="ctr"/>
            <a:r>
              <a:rPr lang="es-MX" sz="1200" dirty="0">
                <a:latin typeface="Arial Narrow" pitchFamily="34" charset="0"/>
              </a:rPr>
              <a:t>Dirección General de Desarrollo Académico</a:t>
            </a:r>
          </a:p>
          <a:p>
            <a:pPr algn="ctr"/>
            <a:r>
              <a:rPr lang="es-MX" sz="1200" dirty="0">
                <a:latin typeface="Arial Narrow" pitchFamily="34" charset="0"/>
              </a:rPr>
              <a:t>e Innovación Educativa</a:t>
            </a:r>
          </a:p>
        </p:txBody>
      </p:sp>
      <p:pic>
        <p:nvPicPr>
          <p:cNvPr id="16" name="19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77300"/>
            <a:ext cx="936104" cy="802056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7690686" y="6309320"/>
            <a:ext cx="12919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800" b="1" dirty="0"/>
              <a:t>Fuente: </a:t>
            </a:r>
            <a:r>
              <a:rPr lang="es-ES_tradnl" sz="800" dirty="0"/>
              <a:t>DGDAIE</a:t>
            </a:r>
            <a:endParaRPr lang="es-MX" sz="800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xmlns="" id="{446DB10D-D5D5-4A73-A073-B5C846407E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925264"/>
              </p:ext>
            </p:extLst>
          </p:nvPr>
        </p:nvGraphicFramePr>
        <p:xfrm>
          <a:off x="266832" y="993286"/>
          <a:ext cx="8229604" cy="1828800"/>
        </p:xfrm>
        <a:graphic>
          <a:graphicData uri="http://schemas.openxmlformats.org/drawingml/2006/table">
            <a:tbl>
              <a:tblPr/>
              <a:tblGrid>
                <a:gridCol w="1061055">
                  <a:extLst>
                    <a:ext uri="{9D8B030D-6E8A-4147-A177-3AD203B41FA5}">
                      <a16:colId xmlns:a16="http://schemas.microsoft.com/office/drawing/2014/main" xmlns="" val="1786769931"/>
                    </a:ext>
                  </a:extLst>
                </a:gridCol>
                <a:gridCol w="474215">
                  <a:extLst>
                    <a:ext uri="{9D8B030D-6E8A-4147-A177-3AD203B41FA5}">
                      <a16:colId xmlns:a16="http://schemas.microsoft.com/office/drawing/2014/main" xmlns="" val="1059203301"/>
                    </a:ext>
                  </a:extLst>
                </a:gridCol>
                <a:gridCol w="474215">
                  <a:extLst>
                    <a:ext uri="{9D8B030D-6E8A-4147-A177-3AD203B41FA5}">
                      <a16:colId xmlns:a16="http://schemas.microsoft.com/office/drawing/2014/main" xmlns="" val="1723106968"/>
                    </a:ext>
                  </a:extLst>
                </a:gridCol>
                <a:gridCol w="474215">
                  <a:extLst>
                    <a:ext uri="{9D8B030D-6E8A-4147-A177-3AD203B41FA5}">
                      <a16:colId xmlns:a16="http://schemas.microsoft.com/office/drawing/2014/main" xmlns="" val="2838015954"/>
                    </a:ext>
                  </a:extLst>
                </a:gridCol>
                <a:gridCol w="474215">
                  <a:extLst>
                    <a:ext uri="{9D8B030D-6E8A-4147-A177-3AD203B41FA5}">
                      <a16:colId xmlns:a16="http://schemas.microsoft.com/office/drawing/2014/main" xmlns="" val="1765811381"/>
                    </a:ext>
                  </a:extLst>
                </a:gridCol>
                <a:gridCol w="474215">
                  <a:extLst>
                    <a:ext uri="{9D8B030D-6E8A-4147-A177-3AD203B41FA5}">
                      <a16:colId xmlns:a16="http://schemas.microsoft.com/office/drawing/2014/main" xmlns="" val="2376418559"/>
                    </a:ext>
                  </a:extLst>
                </a:gridCol>
                <a:gridCol w="474215">
                  <a:extLst>
                    <a:ext uri="{9D8B030D-6E8A-4147-A177-3AD203B41FA5}">
                      <a16:colId xmlns:a16="http://schemas.microsoft.com/office/drawing/2014/main" xmlns="" val="2970886214"/>
                    </a:ext>
                  </a:extLst>
                </a:gridCol>
                <a:gridCol w="474215">
                  <a:extLst>
                    <a:ext uri="{9D8B030D-6E8A-4147-A177-3AD203B41FA5}">
                      <a16:colId xmlns:a16="http://schemas.microsoft.com/office/drawing/2014/main" xmlns="" val="2089057080"/>
                    </a:ext>
                  </a:extLst>
                </a:gridCol>
                <a:gridCol w="474215">
                  <a:extLst>
                    <a:ext uri="{9D8B030D-6E8A-4147-A177-3AD203B41FA5}">
                      <a16:colId xmlns:a16="http://schemas.microsoft.com/office/drawing/2014/main" xmlns="" val="3517905456"/>
                    </a:ext>
                  </a:extLst>
                </a:gridCol>
                <a:gridCol w="474215">
                  <a:extLst>
                    <a:ext uri="{9D8B030D-6E8A-4147-A177-3AD203B41FA5}">
                      <a16:colId xmlns:a16="http://schemas.microsoft.com/office/drawing/2014/main" xmlns="" val="1182032731"/>
                    </a:ext>
                  </a:extLst>
                </a:gridCol>
                <a:gridCol w="474215">
                  <a:extLst>
                    <a:ext uri="{9D8B030D-6E8A-4147-A177-3AD203B41FA5}">
                      <a16:colId xmlns:a16="http://schemas.microsoft.com/office/drawing/2014/main" xmlns="" val="2624971848"/>
                    </a:ext>
                  </a:extLst>
                </a:gridCol>
                <a:gridCol w="655997">
                  <a:extLst>
                    <a:ext uri="{9D8B030D-6E8A-4147-A177-3AD203B41FA5}">
                      <a16:colId xmlns:a16="http://schemas.microsoft.com/office/drawing/2014/main" xmlns="" val="1375553707"/>
                    </a:ext>
                  </a:extLst>
                </a:gridCol>
                <a:gridCol w="679708">
                  <a:extLst>
                    <a:ext uri="{9D8B030D-6E8A-4147-A177-3AD203B41FA5}">
                      <a16:colId xmlns:a16="http://schemas.microsoft.com/office/drawing/2014/main" xmlns="" val="48528644"/>
                    </a:ext>
                  </a:extLst>
                </a:gridCol>
                <a:gridCol w="616479">
                  <a:extLst>
                    <a:ext uri="{9D8B030D-6E8A-4147-A177-3AD203B41FA5}">
                      <a16:colId xmlns:a16="http://schemas.microsoft.com/office/drawing/2014/main" xmlns="" val="171020618"/>
                    </a:ext>
                  </a:extLst>
                </a:gridCol>
                <a:gridCol w="474215">
                  <a:extLst>
                    <a:ext uri="{9D8B030D-6E8A-4147-A177-3AD203B41FA5}">
                      <a16:colId xmlns:a16="http://schemas.microsoft.com/office/drawing/2014/main" xmlns="" val="462173768"/>
                    </a:ext>
                  </a:extLst>
                </a:gridCol>
              </a:tblGrid>
              <a:tr h="118582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Distribución por región del Programa de Estímulos al Desempeño del Personal Académico, Ejercicio 2015-2017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57803831"/>
                  </a:ext>
                </a:extLst>
              </a:tr>
              <a:tr h="118582"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95573020"/>
                  </a:ext>
                </a:extLst>
              </a:tr>
              <a:tr h="2371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PTC, Perfil y SNI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PTC Perfil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PTC SNI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ITC, Perfil y SNI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ITC Perfil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ITC SNI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TATC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Medios Tiempos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Asignatura 10  a 15 hrs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Asignatura 16 a 20 hrs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Asignatura 21 hrs o más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9029594"/>
                  </a:ext>
                </a:extLst>
              </a:tr>
              <a:tr h="1185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Xalapa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72291060"/>
                  </a:ext>
                </a:extLst>
              </a:tr>
              <a:tr h="1185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Veracruz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17440052"/>
                  </a:ext>
                </a:extLst>
              </a:tr>
              <a:tr h="1185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Córdoba-orizaba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74307355"/>
                  </a:ext>
                </a:extLst>
              </a:tr>
              <a:tr h="1185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Poza  Rica-Tuxpan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41118076"/>
                  </a:ext>
                </a:extLst>
              </a:tr>
              <a:tr h="1185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Coatzacoalcos-Minatitlán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16644180"/>
                  </a:ext>
                </a:extLst>
              </a:tr>
              <a:tr h="118582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21926238"/>
                  </a:ext>
                </a:extLst>
              </a:tr>
            </a:tbl>
          </a:graphicData>
        </a:graphic>
      </p:graphicFrame>
      <p:graphicFrame>
        <p:nvGraphicFramePr>
          <p:cNvPr id="17" name="6 Gráfico">
            <a:extLst>
              <a:ext uri="{FF2B5EF4-FFF2-40B4-BE49-F238E27FC236}">
                <a16:creationId xmlns:a16="http://schemas.microsoft.com/office/drawing/2014/main" xmlns="" id="{00000000-0008-0000-04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3260306"/>
              </p:ext>
            </p:extLst>
          </p:nvPr>
        </p:nvGraphicFramePr>
        <p:xfrm>
          <a:off x="952542" y="3172815"/>
          <a:ext cx="7075842" cy="33882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370550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/>
          <p:cNvGrpSpPr/>
          <p:nvPr/>
        </p:nvGrpSpPr>
        <p:grpSpPr>
          <a:xfrm rot="5400000">
            <a:off x="4257394" y="1957400"/>
            <a:ext cx="260648" cy="9540552"/>
            <a:chOff x="8271790" y="260648"/>
            <a:chExt cx="908721" cy="6804249"/>
          </a:xfrm>
        </p:grpSpPr>
        <p:sp>
          <p:nvSpPr>
            <p:cNvPr id="2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0" name="Agrupar 9"/>
          <p:cNvGrpSpPr/>
          <p:nvPr/>
        </p:nvGrpSpPr>
        <p:grpSpPr>
          <a:xfrm rot="16200000">
            <a:off x="4530558" y="-4530557"/>
            <a:ext cx="288032" cy="9349147"/>
            <a:chOff x="8271790" y="260648"/>
            <a:chExt cx="908721" cy="6804249"/>
          </a:xfrm>
        </p:grpSpPr>
        <p:sp>
          <p:nvSpPr>
            <p:cNvPr id="1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5" name="18 CuadroTexto"/>
          <p:cNvSpPr txBox="1"/>
          <p:nvPr/>
        </p:nvSpPr>
        <p:spPr>
          <a:xfrm>
            <a:off x="2843808" y="44624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200" b="1" dirty="0">
              <a:latin typeface="Arial Narrow" pitchFamily="34" charset="0"/>
            </a:endParaRPr>
          </a:p>
          <a:p>
            <a:pPr algn="ctr"/>
            <a:r>
              <a:rPr lang="es-MX" sz="1200" b="1" dirty="0">
                <a:latin typeface="Arial Narrow" pitchFamily="34" charset="0"/>
              </a:rPr>
              <a:t>UNIVERSIDAD VERACRUZANA</a:t>
            </a:r>
          </a:p>
          <a:p>
            <a:pPr algn="ctr"/>
            <a:r>
              <a:rPr lang="es-MX" sz="1200" dirty="0">
                <a:latin typeface="Arial Narrow" pitchFamily="34" charset="0"/>
              </a:rPr>
              <a:t>Dirección General de Desarrollo Académico</a:t>
            </a:r>
          </a:p>
          <a:p>
            <a:pPr algn="ctr"/>
            <a:r>
              <a:rPr lang="es-MX" sz="1200" dirty="0">
                <a:latin typeface="Arial Narrow" pitchFamily="34" charset="0"/>
              </a:rPr>
              <a:t>e Innovación Educativa</a:t>
            </a:r>
          </a:p>
        </p:txBody>
      </p:sp>
      <p:pic>
        <p:nvPicPr>
          <p:cNvPr id="16" name="19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77300"/>
            <a:ext cx="936104" cy="802056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7690686" y="6309320"/>
            <a:ext cx="12919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800" b="1" dirty="0"/>
              <a:t>Fuente: </a:t>
            </a:r>
            <a:r>
              <a:rPr lang="es-ES_tradnl" sz="800" dirty="0"/>
              <a:t>DGDAIE</a:t>
            </a:r>
            <a:endParaRPr lang="es-MX" sz="800" dirty="0"/>
          </a:p>
        </p:txBody>
      </p:sp>
      <p:graphicFrame>
        <p:nvGraphicFramePr>
          <p:cNvPr id="17" name="3 Gráfico">
            <a:extLst>
              <a:ext uri="{FF2B5EF4-FFF2-40B4-BE49-F238E27FC236}">
                <a16:creationId xmlns:a16="http://schemas.microsoft.com/office/drawing/2014/main" xmlns="" id="{00000000-0008-0000-04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3677854"/>
              </p:ext>
            </p:extLst>
          </p:nvPr>
        </p:nvGraphicFramePr>
        <p:xfrm>
          <a:off x="162163" y="1206190"/>
          <a:ext cx="8820472" cy="4803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663315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/>
          <p:cNvGrpSpPr/>
          <p:nvPr/>
        </p:nvGrpSpPr>
        <p:grpSpPr>
          <a:xfrm rot="5400000">
            <a:off x="4257394" y="1957400"/>
            <a:ext cx="260648" cy="9540552"/>
            <a:chOff x="8271790" y="260648"/>
            <a:chExt cx="908721" cy="6804249"/>
          </a:xfrm>
        </p:grpSpPr>
        <p:sp>
          <p:nvSpPr>
            <p:cNvPr id="2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0" name="Agrupar 9"/>
          <p:cNvGrpSpPr/>
          <p:nvPr/>
        </p:nvGrpSpPr>
        <p:grpSpPr>
          <a:xfrm rot="16200000">
            <a:off x="4530558" y="-4530557"/>
            <a:ext cx="288032" cy="9349147"/>
            <a:chOff x="8271790" y="260648"/>
            <a:chExt cx="908721" cy="6804249"/>
          </a:xfrm>
        </p:grpSpPr>
        <p:sp>
          <p:nvSpPr>
            <p:cNvPr id="1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5" name="18 CuadroTexto"/>
          <p:cNvSpPr txBox="1"/>
          <p:nvPr/>
        </p:nvSpPr>
        <p:spPr>
          <a:xfrm>
            <a:off x="2771800" y="260648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200" b="1" dirty="0">
              <a:latin typeface="Arial Narrow" pitchFamily="34" charset="0"/>
            </a:endParaRPr>
          </a:p>
          <a:p>
            <a:pPr algn="ctr"/>
            <a:r>
              <a:rPr lang="es-MX" sz="1200" b="1" dirty="0">
                <a:latin typeface="Arial Narrow" pitchFamily="34" charset="0"/>
              </a:rPr>
              <a:t>UNIVERSIDAD VERACRUZANA</a:t>
            </a:r>
          </a:p>
          <a:p>
            <a:pPr algn="ctr"/>
            <a:r>
              <a:rPr lang="es-MX" sz="1200" dirty="0">
                <a:latin typeface="Arial Narrow" pitchFamily="34" charset="0"/>
              </a:rPr>
              <a:t>Dirección General de Desarrollo Académico</a:t>
            </a:r>
          </a:p>
          <a:p>
            <a:pPr algn="ctr"/>
            <a:r>
              <a:rPr lang="es-MX" sz="1200" dirty="0">
                <a:latin typeface="Arial Narrow" pitchFamily="34" charset="0"/>
              </a:rPr>
              <a:t>e Innovación Educativa</a:t>
            </a:r>
          </a:p>
        </p:txBody>
      </p:sp>
      <p:pic>
        <p:nvPicPr>
          <p:cNvPr id="16" name="19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88640"/>
            <a:ext cx="936104" cy="802056"/>
          </a:xfrm>
          <a:prstGeom prst="rect">
            <a:avLst/>
          </a:prstGeom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233614"/>
              </p:ext>
            </p:extLst>
          </p:nvPr>
        </p:nvGraphicFramePr>
        <p:xfrm>
          <a:off x="395536" y="476672"/>
          <a:ext cx="3058606" cy="1377678"/>
        </p:xfrm>
        <a:graphic>
          <a:graphicData uri="http://schemas.openxmlformats.org/drawingml/2006/table">
            <a:tbl>
              <a:tblPr/>
              <a:tblGrid>
                <a:gridCol w="17191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394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Docentes de Tiempo Completo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5064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Concepto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No. de académicos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PTC UV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0114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PTC Miembros del SNI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PTC</a:t>
                      </a:r>
                      <a:r>
                        <a:rPr lang="es-MX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con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Perfil Deseable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PTC participantes en</a:t>
                      </a:r>
                      <a:r>
                        <a:rPr lang="es-MX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PEDPA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467544" y="575306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800" b="1" dirty="0"/>
              <a:t>Fuente: </a:t>
            </a:r>
          </a:p>
          <a:p>
            <a:endParaRPr lang="es-ES_tradnl" sz="800" dirty="0"/>
          </a:p>
          <a:p>
            <a:r>
              <a:rPr lang="es-ES_tradnl" sz="800" dirty="0"/>
              <a:t>Totales UV: Base de datos de Recursos Humanos</a:t>
            </a:r>
          </a:p>
          <a:p>
            <a:r>
              <a:rPr lang="es-ES_tradnl" sz="800" dirty="0"/>
              <a:t>SNI, Perfiles y PEDPA: DGDAIE.</a:t>
            </a:r>
            <a:endParaRPr lang="es-MX" sz="800" dirty="0"/>
          </a:p>
        </p:txBody>
      </p: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xmlns="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4918969"/>
              </p:ext>
            </p:extLst>
          </p:nvPr>
        </p:nvGraphicFramePr>
        <p:xfrm>
          <a:off x="2170625" y="2068539"/>
          <a:ext cx="6837589" cy="44127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39870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/>
          <p:cNvGrpSpPr/>
          <p:nvPr/>
        </p:nvGrpSpPr>
        <p:grpSpPr>
          <a:xfrm rot="5400000">
            <a:off x="4257394" y="1957400"/>
            <a:ext cx="260648" cy="9540552"/>
            <a:chOff x="8271790" y="260648"/>
            <a:chExt cx="908721" cy="6804249"/>
          </a:xfrm>
        </p:grpSpPr>
        <p:sp>
          <p:nvSpPr>
            <p:cNvPr id="2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0" name="Agrupar 9"/>
          <p:cNvGrpSpPr/>
          <p:nvPr/>
        </p:nvGrpSpPr>
        <p:grpSpPr>
          <a:xfrm rot="16200000">
            <a:off x="4530558" y="-4530557"/>
            <a:ext cx="288032" cy="9349147"/>
            <a:chOff x="8271790" y="260648"/>
            <a:chExt cx="908721" cy="6804249"/>
          </a:xfrm>
        </p:grpSpPr>
        <p:sp>
          <p:nvSpPr>
            <p:cNvPr id="1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5" name="18 CuadroTexto"/>
          <p:cNvSpPr txBox="1"/>
          <p:nvPr/>
        </p:nvSpPr>
        <p:spPr>
          <a:xfrm>
            <a:off x="2771800" y="260648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200" b="1" dirty="0">
              <a:latin typeface="Arial Narrow" pitchFamily="34" charset="0"/>
            </a:endParaRPr>
          </a:p>
          <a:p>
            <a:pPr algn="ctr"/>
            <a:r>
              <a:rPr lang="es-MX" sz="1200" b="1" dirty="0">
                <a:latin typeface="Arial Narrow" pitchFamily="34" charset="0"/>
              </a:rPr>
              <a:t>UNIVERSIDAD VERACRUZANA</a:t>
            </a:r>
          </a:p>
          <a:p>
            <a:pPr algn="ctr"/>
            <a:r>
              <a:rPr lang="es-MX" sz="1200" dirty="0">
                <a:latin typeface="Arial Narrow" pitchFamily="34" charset="0"/>
              </a:rPr>
              <a:t>Dirección General de Desarrollo Académico</a:t>
            </a:r>
          </a:p>
          <a:p>
            <a:pPr algn="ctr"/>
            <a:r>
              <a:rPr lang="es-MX" sz="1200" dirty="0">
                <a:latin typeface="Arial Narrow" pitchFamily="34" charset="0"/>
              </a:rPr>
              <a:t>e Innovación Educativa</a:t>
            </a:r>
          </a:p>
        </p:txBody>
      </p:sp>
      <p:pic>
        <p:nvPicPr>
          <p:cNvPr id="16" name="19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88640"/>
            <a:ext cx="936104" cy="802056"/>
          </a:xfrm>
          <a:prstGeom prst="rect">
            <a:avLst/>
          </a:prstGeom>
        </p:spPr>
      </p:pic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1378897"/>
              </p:ext>
            </p:extLst>
          </p:nvPr>
        </p:nvGraphicFramePr>
        <p:xfrm>
          <a:off x="395536" y="476672"/>
          <a:ext cx="3058606" cy="1317104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304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Investigadores de Tiempo Completo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5064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Concepto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No. de académicos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ITC UV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6954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ITC Miembros del SNI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ITC</a:t>
                      </a:r>
                      <a:r>
                        <a:rPr lang="es-MX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con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Perfil Deseable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ITC participantes en</a:t>
                      </a:r>
                      <a:r>
                        <a:rPr lang="es-MX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PEDPA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4" name="13 CuadroTexto"/>
          <p:cNvSpPr txBox="1"/>
          <p:nvPr/>
        </p:nvSpPr>
        <p:spPr>
          <a:xfrm>
            <a:off x="467544" y="5753068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800" b="1" dirty="0"/>
              <a:t>Fuente: </a:t>
            </a:r>
          </a:p>
          <a:p>
            <a:endParaRPr lang="es-ES_tradnl" sz="800" dirty="0"/>
          </a:p>
          <a:p>
            <a:r>
              <a:rPr lang="es-ES_tradnl" sz="800" dirty="0"/>
              <a:t>Totales UV: Base de datos de Recursos Humanos</a:t>
            </a:r>
          </a:p>
          <a:p>
            <a:r>
              <a:rPr lang="es-ES_tradnl" sz="800" dirty="0"/>
              <a:t>SNI, Perfiles y PEDPA: DGDAIE.</a:t>
            </a:r>
            <a:endParaRPr lang="es-MX" sz="800" dirty="0"/>
          </a:p>
        </p:txBody>
      </p:sp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xmlns="" id="{00000000-0008-0000-05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7682997"/>
              </p:ext>
            </p:extLst>
          </p:nvPr>
        </p:nvGraphicFramePr>
        <p:xfrm>
          <a:off x="2170625" y="1920272"/>
          <a:ext cx="6837589" cy="4807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474129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/>
          <p:cNvGrpSpPr/>
          <p:nvPr/>
        </p:nvGrpSpPr>
        <p:grpSpPr>
          <a:xfrm rot="5400000">
            <a:off x="4257394" y="1957400"/>
            <a:ext cx="260648" cy="9540552"/>
            <a:chOff x="8271790" y="260648"/>
            <a:chExt cx="908721" cy="6804249"/>
          </a:xfrm>
        </p:grpSpPr>
        <p:sp>
          <p:nvSpPr>
            <p:cNvPr id="2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0" name="Agrupar 9"/>
          <p:cNvGrpSpPr/>
          <p:nvPr/>
        </p:nvGrpSpPr>
        <p:grpSpPr>
          <a:xfrm rot="16200000">
            <a:off x="4530558" y="-4530557"/>
            <a:ext cx="288032" cy="9349147"/>
            <a:chOff x="8271790" y="260648"/>
            <a:chExt cx="908721" cy="6804249"/>
          </a:xfrm>
        </p:grpSpPr>
        <p:sp>
          <p:nvSpPr>
            <p:cNvPr id="1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5" name="18 CuadroTexto"/>
          <p:cNvSpPr txBox="1"/>
          <p:nvPr/>
        </p:nvSpPr>
        <p:spPr>
          <a:xfrm>
            <a:off x="2771800" y="260648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200" b="1" dirty="0">
              <a:latin typeface="Arial Narrow" pitchFamily="34" charset="0"/>
            </a:endParaRPr>
          </a:p>
          <a:p>
            <a:pPr algn="ctr"/>
            <a:r>
              <a:rPr lang="es-MX" sz="1200" b="1" dirty="0">
                <a:latin typeface="Arial Narrow" pitchFamily="34" charset="0"/>
              </a:rPr>
              <a:t>UNIVERSIDAD VERACRUZANA</a:t>
            </a:r>
          </a:p>
          <a:p>
            <a:pPr algn="ctr"/>
            <a:r>
              <a:rPr lang="es-MX" sz="1200" dirty="0">
                <a:latin typeface="Arial Narrow" pitchFamily="34" charset="0"/>
              </a:rPr>
              <a:t>Dirección General de Desarrollo Académico</a:t>
            </a:r>
          </a:p>
          <a:p>
            <a:pPr algn="ctr"/>
            <a:r>
              <a:rPr lang="es-MX" sz="1200" dirty="0">
                <a:latin typeface="Arial Narrow" pitchFamily="34" charset="0"/>
              </a:rPr>
              <a:t>e Innovación Educativa</a:t>
            </a:r>
          </a:p>
        </p:txBody>
      </p:sp>
      <p:pic>
        <p:nvPicPr>
          <p:cNvPr id="16" name="19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88640"/>
            <a:ext cx="936104" cy="802056"/>
          </a:xfrm>
          <a:prstGeom prst="rect">
            <a:avLst/>
          </a:prstGeom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478004"/>
              </p:ext>
            </p:extLst>
          </p:nvPr>
        </p:nvGraphicFramePr>
        <p:xfrm>
          <a:off x="129108" y="404664"/>
          <a:ext cx="4680521" cy="952500"/>
        </p:xfrm>
        <a:graphic>
          <a:graphicData uri="http://schemas.openxmlformats.org/drawingml/2006/table">
            <a:tbl>
              <a:tblPr/>
              <a:tblGrid>
                <a:gridCol w="12335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493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4934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490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9921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9050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s-ES_tradn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Técnicos Académicos, Académicos</a:t>
                      </a:r>
                      <a:r>
                        <a:rPr lang="es-ES_tradnl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 Medio Tiempo y Docentes por Asignatura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Concepto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TATC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Asignatura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 UV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PEDPA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17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9848392"/>
              </p:ext>
            </p:extLst>
          </p:nvPr>
        </p:nvGraphicFramePr>
        <p:xfrm>
          <a:off x="1422160" y="1564525"/>
          <a:ext cx="7470320" cy="5048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17 CuadroTexto"/>
          <p:cNvSpPr txBox="1"/>
          <p:nvPr/>
        </p:nvSpPr>
        <p:spPr>
          <a:xfrm>
            <a:off x="30734" y="5753067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800" b="1" dirty="0"/>
              <a:t>Fuente: </a:t>
            </a:r>
          </a:p>
          <a:p>
            <a:endParaRPr lang="es-ES_tradnl" sz="800" dirty="0"/>
          </a:p>
          <a:p>
            <a:r>
              <a:rPr lang="es-ES_tradnl" sz="800" dirty="0"/>
              <a:t>Totales UV: Base de datos de Recursos Humanos</a:t>
            </a:r>
          </a:p>
          <a:p>
            <a:r>
              <a:rPr lang="es-ES_tradnl" sz="800" dirty="0"/>
              <a:t>SNI, Perfiles y PEDPA: DGDAIE.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3021660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/>
          <p:cNvGrpSpPr/>
          <p:nvPr/>
        </p:nvGrpSpPr>
        <p:grpSpPr>
          <a:xfrm rot="5400000">
            <a:off x="4257394" y="1957400"/>
            <a:ext cx="260648" cy="9540552"/>
            <a:chOff x="8271790" y="260648"/>
            <a:chExt cx="908721" cy="6804249"/>
          </a:xfrm>
        </p:grpSpPr>
        <p:sp>
          <p:nvSpPr>
            <p:cNvPr id="2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0" name="Agrupar 9"/>
          <p:cNvGrpSpPr/>
          <p:nvPr/>
        </p:nvGrpSpPr>
        <p:grpSpPr>
          <a:xfrm rot="16200000">
            <a:off x="4530558" y="-4530557"/>
            <a:ext cx="288032" cy="9349147"/>
            <a:chOff x="8271790" y="260648"/>
            <a:chExt cx="908721" cy="6804249"/>
          </a:xfrm>
        </p:grpSpPr>
        <p:sp>
          <p:nvSpPr>
            <p:cNvPr id="1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5" name="18 CuadroTexto"/>
          <p:cNvSpPr txBox="1"/>
          <p:nvPr/>
        </p:nvSpPr>
        <p:spPr>
          <a:xfrm>
            <a:off x="2843808" y="44624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200" b="1" dirty="0">
              <a:latin typeface="Arial Narrow" pitchFamily="34" charset="0"/>
            </a:endParaRPr>
          </a:p>
          <a:p>
            <a:pPr algn="ctr"/>
            <a:r>
              <a:rPr lang="es-MX" sz="1200" b="1" dirty="0">
                <a:latin typeface="Arial Narrow" pitchFamily="34" charset="0"/>
              </a:rPr>
              <a:t>UNIVERSIDAD VERACRUZANA</a:t>
            </a:r>
          </a:p>
          <a:p>
            <a:pPr algn="ctr"/>
            <a:r>
              <a:rPr lang="es-MX" sz="1200" dirty="0">
                <a:latin typeface="Arial Narrow" pitchFamily="34" charset="0"/>
              </a:rPr>
              <a:t>Dirección General de Desarrollo Académico</a:t>
            </a:r>
          </a:p>
          <a:p>
            <a:pPr algn="ctr"/>
            <a:r>
              <a:rPr lang="es-MX" sz="1200" dirty="0">
                <a:latin typeface="Arial Narrow" pitchFamily="34" charset="0"/>
              </a:rPr>
              <a:t>e Innovación Educativa</a:t>
            </a:r>
          </a:p>
        </p:txBody>
      </p:sp>
      <p:pic>
        <p:nvPicPr>
          <p:cNvPr id="16" name="19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77300"/>
            <a:ext cx="936104" cy="802056"/>
          </a:xfrm>
          <a:prstGeom prst="rect">
            <a:avLst/>
          </a:prstGeom>
        </p:spPr>
      </p:pic>
      <p:sp>
        <p:nvSpPr>
          <p:cNvPr id="18" name="17 CuadroTexto"/>
          <p:cNvSpPr txBox="1"/>
          <p:nvPr/>
        </p:nvSpPr>
        <p:spPr>
          <a:xfrm>
            <a:off x="7487816" y="5779805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800" b="1" dirty="0"/>
              <a:t>Fuente: </a:t>
            </a:r>
          </a:p>
          <a:p>
            <a:endParaRPr lang="es-ES_tradnl" sz="800" dirty="0"/>
          </a:p>
          <a:p>
            <a:r>
              <a:rPr lang="es-ES_tradnl" sz="800" dirty="0"/>
              <a:t>Totales UV: Base de datos de Recursos Humanos</a:t>
            </a:r>
          </a:p>
          <a:p>
            <a:r>
              <a:rPr lang="es-ES_tradnl" sz="800" dirty="0"/>
              <a:t>SNI, Perfiles y PEDPA: DGDAIE.</a:t>
            </a:r>
            <a:endParaRPr lang="es-MX" sz="800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xmlns="" id="{502A4C9E-5CD5-4D2D-BB68-DE1458923E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419979"/>
              </p:ext>
            </p:extLst>
          </p:nvPr>
        </p:nvGraphicFramePr>
        <p:xfrm>
          <a:off x="266841" y="985282"/>
          <a:ext cx="8697645" cy="1676400"/>
        </p:xfrm>
        <a:graphic>
          <a:graphicData uri="http://schemas.openxmlformats.org/drawingml/2006/table">
            <a:tbl>
              <a:tblPr/>
              <a:tblGrid>
                <a:gridCol w="798675">
                  <a:extLst>
                    <a:ext uri="{9D8B030D-6E8A-4147-A177-3AD203B41FA5}">
                      <a16:colId xmlns:a16="http://schemas.microsoft.com/office/drawing/2014/main" xmlns="" val="2415985787"/>
                    </a:ext>
                  </a:extLst>
                </a:gridCol>
                <a:gridCol w="526598">
                  <a:extLst>
                    <a:ext uri="{9D8B030D-6E8A-4147-A177-3AD203B41FA5}">
                      <a16:colId xmlns:a16="http://schemas.microsoft.com/office/drawing/2014/main" xmlns="" val="4094028628"/>
                    </a:ext>
                  </a:extLst>
                </a:gridCol>
                <a:gridCol w="526598">
                  <a:extLst>
                    <a:ext uri="{9D8B030D-6E8A-4147-A177-3AD203B41FA5}">
                      <a16:colId xmlns:a16="http://schemas.microsoft.com/office/drawing/2014/main" xmlns="" val="412411404"/>
                    </a:ext>
                  </a:extLst>
                </a:gridCol>
                <a:gridCol w="526598">
                  <a:extLst>
                    <a:ext uri="{9D8B030D-6E8A-4147-A177-3AD203B41FA5}">
                      <a16:colId xmlns:a16="http://schemas.microsoft.com/office/drawing/2014/main" xmlns="" val="1287160681"/>
                    </a:ext>
                  </a:extLst>
                </a:gridCol>
                <a:gridCol w="526598">
                  <a:extLst>
                    <a:ext uri="{9D8B030D-6E8A-4147-A177-3AD203B41FA5}">
                      <a16:colId xmlns:a16="http://schemas.microsoft.com/office/drawing/2014/main" xmlns="" val="2556750490"/>
                    </a:ext>
                  </a:extLst>
                </a:gridCol>
                <a:gridCol w="526598">
                  <a:extLst>
                    <a:ext uri="{9D8B030D-6E8A-4147-A177-3AD203B41FA5}">
                      <a16:colId xmlns:a16="http://schemas.microsoft.com/office/drawing/2014/main" xmlns="" val="3313107055"/>
                    </a:ext>
                  </a:extLst>
                </a:gridCol>
                <a:gridCol w="526598">
                  <a:extLst>
                    <a:ext uri="{9D8B030D-6E8A-4147-A177-3AD203B41FA5}">
                      <a16:colId xmlns:a16="http://schemas.microsoft.com/office/drawing/2014/main" xmlns="" val="2722462302"/>
                    </a:ext>
                  </a:extLst>
                </a:gridCol>
                <a:gridCol w="526598">
                  <a:extLst>
                    <a:ext uri="{9D8B030D-6E8A-4147-A177-3AD203B41FA5}">
                      <a16:colId xmlns:a16="http://schemas.microsoft.com/office/drawing/2014/main" xmlns="" val="3370761586"/>
                    </a:ext>
                  </a:extLst>
                </a:gridCol>
                <a:gridCol w="526598">
                  <a:extLst>
                    <a:ext uri="{9D8B030D-6E8A-4147-A177-3AD203B41FA5}">
                      <a16:colId xmlns:a16="http://schemas.microsoft.com/office/drawing/2014/main" xmlns="" val="2851174833"/>
                    </a:ext>
                  </a:extLst>
                </a:gridCol>
                <a:gridCol w="526598">
                  <a:extLst>
                    <a:ext uri="{9D8B030D-6E8A-4147-A177-3AD203B41FA5}">
                      <a16:colId xmlns:a16="http://schemas.microsoft.com/office/drawing/2014/main" xmlns="" val="965591546"/>
                    </a:ext>
                  </a:extLst>
                </a:gridCol>
                <a:gridCol w="526598">
                  <a:extLst>
                    <a:ext uri="{9D8B030D-6E8A-4147-A177-3AD203B41FA5}">
                      <a16:colId xmlns:a16="http://schemas.microsoft.com/office/drawing/2014/main" xmlns="" val="3045474429"/>
                    </a:ext>
                  </a:extLst>
                </a:gridCol>
                <a:gridCol w="526598">
                  <a:extLst>
                    <a:ext uri="{9D8B030D-6E8A-4147-A177-3AD203B41FA5}">
                      <a16:colId xmlns:a16="http://schemas.microsoft.com/office/drawing/2014/main" xmlns="" val="2987713825"/>
                    </a:ext>
                  </a:extLst>
                </a:gridCol>
                <a:gridCol w="526598">
                  <a:extLst>
                    <a:ext uri="{9D8B030D-6E8A-4147-A177-3AD203B41FA5}">
                      <a16:colId xmlns:a16="http://schemas.microsoft.com/office/drawing/2014/main" xmlns="" val="200819033"/>
                    </a:ext>
                  </a:extLst>
                </a:gridCol>
                <a:gridCol w="526598">
                  <a:extLst>
                    <a:ext uri="{9D8B030D-6E8A-4147-A177-3AD203B41FA5}">
                      <a16:colId xmlns:a16="http://schemas.microsoft.com/office/drawing/2014/main" xmlns="" val="2966173563"/>
                    </a:ext>
                  </a:extLst>
                </a:gridCol>
                <a:gridCol w="526598">
                  <a:extLst>
                    <a:ext uri="{9D8B030D-6E8A-4147-A177-3AD203B41FA5}">
                      <a16:colId xmlns:a16="http://schemas.microsoft.com/office/drawing/2014/main" xmlns="" val="218283925"/>
                    </a:ext>
                  </a:extLst>
                </a:gridCol>
                <a:gridCol w="526598">
                  <a:extLst>
                    <a:ext uri="{9D8B030D-6E8A-4147-A177-3AD203B41FA5}">
                      <a16:colId xmlns:a16="http://schemas.microsoft.com/office/drawing/2014/main" xmlns="" val="339608702"/>
                    </a:ext>
                  </a:extLst>
                </a:gridCol>
              </a:tblGrid>
              <a:tr h="12456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Docentes de Tiempo Completo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3339576"/>
                  </a:ext>
                </a:extLst>
              </a:tr>
              <a:tr h="124565"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09596657"/>
                  </a:ext>
                </a:extLst>
              </a:tr>
              <a:tr h="37369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Técnica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Humanidades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Económico-Administrativa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Ciencias de la Salud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Biológico-Agropecuaria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Investigaciones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AFBG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Relaciones Internacionales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UVI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DADUV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DIFUSION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 ADMVA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69005318"/>
                  </a:ext>
                </a:extLst>
              </a:tr>
              <a:tr h="124565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PTC TC UV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73870509"/>
                  </a:ext>
                </a:extLst>
              </a:tr>
              <a:tr h="124565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96253355"/>
                  </a:ext>
                </a:extLst>
              </a:tr>
              <a:tr h="124565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Perfil Deseable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11282564"/>
                  </a:ext>
                </a:extLst>
              </a:tr>
              <a:tr h="249130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Participantes en PEDPA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16640164"/>
                  </a:ext>
                </a:extLst>
              </a:tr>
            </a:tbl>
          </a:graphicData>
        </a:graphic>
      </p:graphicFrame>
      <p:graphicFrame>
        <p:nvGraphicFramePr>
          <p:cNvPr id="17" name="7 Gráfico">
            <a:extLst>
              <a:ext uri="{FF2B5EF4-FFF2-40B4-BE49-F238E27FC236}">
                <a16:creationId xmlns:a16="http://schemas.microsoft.com/office/drawing/2014/main" xmlns="" id="{00000000-0008-0000-06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6594106"/>
              </p:ext>
            </p:extLst>
          </p:nvPr>
        </p:nvGraphicFramePr>
        <p:xfrm>
          <a:off x="-108520" y="2767607"/>
          <a:ext cx="9252520" cy="3720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934476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/>
          <p:cNvGrpSpPr/>
          <p:nvPr/>
        </p:nvGrpSpPr>
        <p:grpSpPr>
          <a:xfrm rot="5400000">
            <a:off x="4257394" y="1957400"/>
            <a:ext cx="260648" cy="9540552"/>
            <a:chOff x="8271790" y="260648"/>
            <a:chExt cx="908721" cy="6804249"/>
          </a:xfrm>
        </p:grpSpPr>
        <p:sp>
          <p:nvSpPr>
            <p:cNvPr id="2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0" name="Agrupar 9"/>
          <p:cNvGrpSpPr/>
          <p:nvPr/>
        </p:nvGrpSpPr>
        <p:grpSpPr>
          <a:xfrm rot="16200000">
            <a:off x="4530558" y="-4530557"/>
            <a:ext cx="288032" cy="9349147"/>
            <a:chOff x="8271790" y="260648"/>
            <a:chExt cx="908721" cy="6804249"/>
          </a:xfrm>
        </p:grpSpPr>
        <p:sp>
          <p:nvSpPr>
            <p:cNvPr id="1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5" name="18 CuadroTexto"/>
          <p:cNvSpPr txBox="1"/>
          <p:nvPr/>
        </p:nvSpPr>
        <p:spPr>
          <a:xfrm>
            <a:off x="2843808" y="44624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200" b="1" dirty="0">
              <a:latin typeface="Arial Narrow" pitchFamily="34" charset="0"/>
            </a:endParaRPr>
          </a:p>
          <a:p>
            <a:pPr algn="ctr"/>
            <a:r>
              <a:rPr lang="es-MX" sz="1200" b="1" dirty="0">
                <a:latin typeface="Arial Narrow" pitchFamily="34" charset="0"/>
              </a:rPr>
              <a:t>UNIVERSIDAD VERACRUZANA</a:t>
            </a:r>
          </a:p>
          <a:p>
            <a:pPr algn="ctr"/>
            <a:r>
              <a:rPr lang="es-MX" sz="1200" dirty="0">
                <a:latin typeface="Arial Narrow" pitchFamily="34" charset="0"/>
              </a:rPr>
              <a:t>Dirección General de Desarrollo Académico</a:t>
            </a:r>
          </a:p>
          <a:p>
            <a:pPr algn="ctr"/>
            <a:r>
              <a:rPr lang="es-MX" sz="1200" dirty="0">
                <a:latin typeface="Arial Narrow" pitchFamily="34" charset="0"/>
              </a:rPr>
              <a:t>e Innovación Educativa</a:t>
            </a:r>
          </a:p>
        </p:txBody>
      </p:sp>
      <p:pic>
        <p:nvPicPr>
          <p:cNvPr id="16" name="19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77300"/>
            <a:ext cx="936104" cy="802056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7528523" y="5775087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800" b="1" dirty="0"/>
              <a:t>Fuente: </a:t>
            </a:r>
          </a:p>
          <a:p>
            <a:endParaRPr lang="es-ES_tradnl" sz="800" dirty="0"/>
          </a:p>
          <a:p>
            <a:r>
              <a:rPr lang="es-ES_tradnl" sz="800" dirty="0"/>
              <a:t>Totales UV: Base de datos de Recursos Humanos</a:t>
            </a:r>
          </a:p>
          <a:p>
            <a:r>
              <a:rPr lang="es-ES_tradnl" sz="800" dirty="0"/>
              <a:t>SNI, Perfiles y PEDPA: DGDAIE.</a:t>
            </a:r>
            <a:endParaRPr lang="es-MX" sz="800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xmlns="" id="{9447D6AC-2092-4ABF-B4E8-3FE10AA988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459618"/>
              </p:ext>
            </p:extLst>
          </p:nvPr>
        </p:nvGraphicFramePr>
        <p:xfrm>
          <a:off x="143573" y="679078"/>
          <a:ext cx="8604887" cy="1869860"/>
        </p:xfrm>
        <a:graphic>
          <a:graphicData uri="http://schemas.openxmlformats.org/drawingml/2006/table">
            <a:tbl>
              <a:tblPr/>
              <a:tblGrid>
                <a:gridCol w="790157">
                  <a:extLst>
                    <a:ext uri="{9D8B030D-6E8A-4147-A177-3AD203B41FA5}">
                      <a16:colId xmlns:a16="http://schemas.microsoft.com/office/drawing/2014/main" xmlns="" val="2060272543"/>
                    </a:ext>
                  </a:extLst>
                </a:gridCol>
                <a:gridCol w="520982">
                  <a:extLst>
                    <a:ext uri="{9D8B030D-6E8A-4147-A177-3AD203B41FA5}">
                      <a16:colId xmlns:a16="http://schemas.microsoft.com/office/drawing/2014/main" xmlns="" val="2180391002"/>
                    </a:ext>
                  </a:extLst>
                </a:gridCol>
                <a:gridCol w="520982">
                  <a:extLst>
                    <a:ext uri="{9D8B030D-6E8A-4147-A177-3AD203B41FA5}">
                      <a16:colId xmlns:a16="http://schemas.microsoft.com/office/drawing/2014/main" xmlns="" val="3134876978"/>
                    </a:ext>
                  </a:extLst>
                </a:gridCol>
                <a:gridCol w="520982">
                  <a:extLst>
                    <a:ext uri="{9D8B030D-6E8A-4147-A177-3AD203B41FA5}">
                      <a16:colId xmlns:a16="http://schemas.microsoft.com/office/drawing/2014/main" xmlns="" val="1464871028"/>
                    </a:ext>
                  </a:extLst>
                </a:gridCol>
                <a:gridCol w="520982">
                  <a:extLst>
                    <a:ext uri="{9D8B030D-6E8A-4147-A177-3AD203B41FA5}">
                      <a16:colId xmlns:a16="http://schemas.microsoft.com/office/drawing/2014/main" xmlns="" val="3622557314"/>
                    </a:ext>
                  </a:extLst>
                </a:gridCol>
                <a:gridCol w="520982">
                  <a:extLst>
                    <a:ext uri="{9D8B030D-6E8A-4147-A177-3AD203B41FA5}">
                      <a16:colId xmlns:a16="http://schemas.microsoft.com/office/drawing/2014/main" xmlns="" val="956496971"/>
                    </a:ext>
                  </a:extLst>
                </a:gridCol>
                <a:gridCol w="520982">
                  <a:extLst>
                    <a:ext uri="{9D8B030D-6E8A-4147-A177-3AD203B41FA5}">
                      <a16:colId xmlns:a16="http://schemas.microsoft.com/office/drawing/2014/main" xmlns="" val="1553244920"/>
                    </a:ext>
                  </a:extLst>
                </a:gridCol>
                <a:gridCol w="520982">
                  <a:extLst>
                    <a:ext uri="{9D8B030D-6E8A-4147-A177-3AD203B41FA5}">
                      <a16:colId xmlns:a16="http://schemas.microsoft.com/office/drawing/2014/main" xmlns="" val="1061336214"/>
                    </a:ext>
                  </a:extLst>
                </a:gridCol>
                <a:gridCol w="520982">
                  <a:extLst>
                    <a:ext uri="{9D8B030D-6E8A-4147-A177-3AD203B41FA5}">
                      <a16:colId xmlns:a16="http://schemas.microsoft.com/office/drawing/2014/main" xmlns="" val="4120980048"/>
                    </a:ext>
                  </a:extLst>
                </a:gridCol>
                <a:gridCol w="520982">
                  <a:extLst>
                    <a:ext uri="{9D8B030D-6E8A-4147-A177-3AD203B41FA5}">
                      <a16:colId xmlns:a16="http://schemas.microsoft.com/office/drawing/2014/main" xmlns="" val="114498487"/>
                    </a:ext>
                  </a:extLst>
                </a:gridCol>
                <a:gridCol w="520982">
                  <a:extLst>
                    <a:ext uri="{9D8B030D-6E8A-4147-A177-3AD203B41FA5}">
                      <a16:colId xmlns:a16="http://schemas.microsoft.com/office/drawing/2014/main" xmlns="" val="3918879057"/>
                    </a:ext>
                  </a:extLst>
                </a:gridCol>
                <a:gridCol w="520982">
                  <a:extLst>
                    <a:ext uri="{9D8B030D-6E8A-4147-A177-3AD203B41FA5}">
                      <a16:colId xmlns:a16="http://schemas.microsoft.com/office/drawing/2014/main" xmlns="" val="3198245747"/>
                    </a:ext>
                  </a:extLst>
                </a:gridCol>
                <a:gridCol w="520982">
                  <a:extLst>
                    <a:ext uri="{9D8B030D-6E8A-4147-A177-3AD203B41FA5}">
                      <a16:colId xmlns:a16="http://schemas.microsoft.com/office/drawing/2014/main" xmlns="" val="26637830"/>
                    </a:ext>
                  </a:extLst>
                </a:gridCol>
                <a:gridCol w="520982">
                  <a:extLst>
                    <a:ext uri="{9D8B030D-6E8A-4147-A177-3AD203B41FA5}">
                      <a16:colId xmlns:a16="http://schemas.microsoft.com/office/drawing/2014/main" xmlns="" val="498743975"/>
                    </a:ext>
                  </a:extLst>
                </a:gridCol>
                <a:gridCol w="520982">
                  <a:extLst>
                    <a:ext uri="{9D8B030D-6E8A-4147-A177-3AD203B41FA5}">
                      <a16:colId xmlns:a16="http://schemas.microsoft.com/office/drawing/2014/main" xmlns="" val="673261695"/>
                    </a:ext>
                  </a:extLst>
                </a:gridCol>
                <a:gridCol w="520982">
                  <a:extLst>
                    <a:ext uri="{9D8B030D-6E8A-4147-A177-3AD203B41FA5}">
                      <a16:colId xmlns:a16="http://schemas.microsoft.com/office/drawing/2014/main" xmlns="" val="1089295882"/>
                    </a:ext>
                  </a:extLst>
                </a:gridCol>
              </a:tblGrid>
              <a:tr h="249130">
                <a:tc gridSpan="6">
                  <a:txBody>
                    <a:bodyPr/>
                    <a:lstStyle/>
                    <a:p>
                      <a:pPr algn="l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Investigadores de Tiempo Completo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56738380"/>
                  </a:ext>
                </a:extLst>
              </a:tr>
              <a:tr h="124565"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21323511"/>
                  </a:ext>
                </a:extLst>
              </a:tr>
              <a:tr h="37369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Técnica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Humanidades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Económico-Administrativa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Ciencias de la Salud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Biológico-Agropecuaria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Investigaciones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AFBG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Relaciones Internacionales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UVI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DADUV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DIFUSION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 ADMVA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54152007"/>
                  </a:ext>
                </a:extLst>
              </a:tr>
              <a:tr h="249130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PTC TC UV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54463073"/>
                  </a:ext>
                </a:extLst>
              </a:tr>
              <a:tr h="124565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17363952"/>
                  </a:ext>
                </a:extLst>
              </a:tr>
              <a:tr h="124565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Perfil Deseable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38885219"/>
                  </a:ext>
                </a:extLst>
              </a:tr>
              <a:tr h="249130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Participantes en PEDPA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82771789"/>
                  </a:ext>
                </a:extLst>
              </a:tr>
            </a:tbl>
          </a:graphicData>
        </a:graphic>
      </p:graphicFrame>
      <p:graphicFrame>
        <p:nvGraphicFramePr>
          <p:cNvPr id="18" name="8 Gráfico">
            <a:extLst>
              <a:ext uri="{FF2B5EF4-FFF2-40B4-BE49-F238E27FC236}">
                <a16:creationId xmlns:a16="http://schemas.microsoft.com/office/drawing/2014/main" xmlns="" id="{00000000-0008-0000-06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2061145"/>
              </p:ext>
            </p:extLst>
          </p:nvPr>
        </p:nvGraphicFramePr>
        <p:xfrm>
          <a:off x="143572" y="2663317"/>
          <a:ext cx="8820916" cy="4006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116913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/>
          <p:cNvGrpSpPr/>
          <p:nvPr/>
        </p:nvGrpSpPr>
        <p:grpSpPr>
          <a:xfrm rot="5400000">
            <a:off x="4257394" y="1957400"/>
            <a:ext cx="260648" cy="9540552"/>
            <a:chOff x="8271790" y="260648"/>
            <a:chExt cx="908721" cy="6804249"/>
          </a:xfrm>
        </p:grpSpPr>
        <p:sp>
          <p:nvSpPr>
            <p:cNvPr id="2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0" name="Agrupar 9"/>
          <p:cNvGrpSpPr/>
          <p:nvPr/>
        </p:nvGrpSpPr>
        <p:grpSpPr>
          <a:xfrm rot="16200000">
            <a:off x="4530558" y="-4530557"/>
            <a:ext cx="288032" cy="9349147"/>
            <a:chOff x="8271790" y="260648"/>
            <a:chExt cx="908721" cy="6804249"/>
          </a:xfrm>
        </p:grpSpPr>
        <p:sp>
          <p:nvSpPr>
            <p:cNvPr id="1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5" name="18 CuadroTexto"/>
          <p:cNvSpPr txBox="1"/>
          <p:nvPr/>
        </p:nvSpPr>
        <p:spPr>
          <a:xfrm>
            <a:off x="2843808" y="44624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200" b="1" dirty="0">
              <a:latin typeface="Arial Narrow" pitchFamily="34" charset="0"/>
            </a:endParaRPr>
          </a:p>
          <a:p>
            <a:pPr algn="ctr"/>
            <a:r>
              <a:rPr lang="es-MX" sz="1200" b="1" dirty="0">
                <a:latin typeface="Arial Narrow" pitchFamily="34" charset="0"/>
              </a:rPr>
              <a:t>UNIVERSIDAD VERACRUZANA</a:t>
            </a:r>
          </a:p>
          <a:p>
            <a:pPr algn="ctr"/>
            <a:r>
              <a:rPr lang="es-MX" sz="1200" dirty="0">
                <a:latin typeface="Arial Narrow" pitchFamily="34" charset="0"/>
              </a:rPr>
              <a:t>Dirección General de Desarrollo Académico</a:t>
            </a:r>
          </a:p>
          <a:p>
            <a:pPr algn="ctr"/>
            <a:r>
              <a:rPr lang="es-MX" sz="1200" dirty="0">
                <a:latin typeface="Arial Narrow" pitchFamily="34" charset="0"/>
              </a:rPr>
              <a:t>e Innovación Educativa</a:t>
            </a:r>
          </a:p>
        </p:txBody>
      </p:sp>
      <p:pic>
        <p:nvPicPr>
          <p:cNvPr id="16" name="19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77300"/>
            <a:ext cx="936104" cy="802056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7690686" y="6309320"/>
            <a:ext cx="12919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800" b="1" dirty="0"/>
              <a:t>Fuente: </a:t>
            </a:r>
            <a:r>
              <a:rPr lang="es-ES_tradnl" sz="800" dirty="0"/>
              <a:t>DGDAIE</a:t>
            </a:r>
            <a:endParaRPr lang="es-MX" sz="800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xmlns="" id="{0DA3B80D-86F7-4139-B127-8BD8404D18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445305"/>
              </p:ext>
            </p:extLst>
          </p:nvPr>
        </p:nvGraphicFramePr>
        <p:xfrm>
          <a:off x="265530" y="875621"/>
          <a:ext cx="8229599" cy="2095235"/>
        </p:xfrm>
        <a:graphic>
          <a:graphicData uri="http://schemas.openxmlformats.org/drawingml/2006/table">
            <a:tbl>
              <a:tblPr/>
              <a:tblGrid>
                <a:gridCol w="593020">
                  <a:extLst>
                    <a:ext uri="{9D8B030D-6E8A-4147-A177-3AD203B41FA5}">
                      <a16:colId xmlns:a16="http://schemas.microsoft.com/office/drawing/2014/main" xmlns="" val="369097549"/>
                    </a:ext>
                  </a:extLst>
                </a:gridCol>
                <a:gridCol w="662787">
                  <a:extLst>
                    <a:ext uri="{9D8B030D-6E8A-4147-A177-3AD203B41FA5}">
                      <a16:colId xmlns:a16="http://schemas.microsoft.com/office/drawing/2014/main" xmlns="" val="282686013"/>
                    </a:ext>
                  </a:extLst>
                </a:gridCol>
                <a:gridCol w="593020">
                  <a:extLst>
                    <a:ext uri="{9D8B030D-6E8A-4147-A177-3AD203B41FA5}">
                      <a16:colId xmlns:a16="http://schemas.microsoft.com/office/drawing/2014/main" xmlns="" val="2747583281"/>
                    </a:ext>
                  </a:extLst>
                </a:gridCol>
                <a:gridCol w="395346">
                  <a:extLst>
                    <a:ext uri="{9D8B030D-6E8A-4147-A177-3AD203B41FA5}">
                      <a16:colId xmlns:a16="http://schemas.microsoft.com/office/drawing/2014/main" xmlns="" val="149542801"/>
                    </a:ext>
                  </a:extLst>
                </a:gridCol>
                <a:gridCol w="453485">
                  <a:extLst>
                    <a:ext uri="{9D8B030D-6E8A-4147-A177-3AD203B41FA5}">
                      <a16:colId xmlns:a16="http://schemas.microsoft.com/office/drawing/2014/main" xmlns="" val="704291958"/>
                    </a:ext>
                  </a:extLst>
                </a:gridCol>
                <a:gridCol w="569764">
                  <a:extLst>
                    <a:ext uri="{9D8B030D-6E8A-4147-A177-3AD203B41FA5}">
                      <a16:colId xmlns:a16="http://schemas.microsoft.com/office/drawing/2014/main" xmlns="" val="853311591"/>
                    </a:ext>
                  </a:extLst>
                </a:gridCol>
                <a:gridCol w="444764">
                  <a:extLst>
                    <a:ext uri="{9D8B030D-6E8A-4147-A177-3AD203B41FA5}">
                      <a16:colId xmlns:a16="http://schemas.microsoft.com/office/drawing/2014/main" xmlns="" val="1266448643"/>
                    </a:ext>
                  </a:extLst>
                </a:gridCol>
                <a:gridCol w="374998">
                  <a:extLst>
                    <a:ext uri="{9D8B030D-6E8A-4147-A177-3AD203B41FA5}">
                      <a16:colId xmlns:a16="http://schemas.microsoft.com/office/drawing/2014/main" xmlns="" val="2672264518"/>
                    </a:ext>
                  </a:extLst>
                </a:gridCol>
                <a:gridCol w="418602">
                  <a:extLst>
                    <a:ext uri="{9D8B030D-6E8A-4147-A177-3AD203B41FA5}">
                      <a16:colId xmlns:a16="http://schemas.microsoft.com/office/drawing/2014/main" xmlns="" val="490662801"/>
                    </a:ext>
                  </a:extLst>
                </a:gridCol>
                <a:gridCol w="409881">
                  <a:extLst>
                    <a:ext uri="{9D8B030D-6E8A-4147-A177-3AD203B41FA5}">
                      <a16:colId xmlns:a16="http://schemas.microsoft.com/office/drawing/2014/main" xmlns="" val="3245032924"/>
                    </a:ext>
                  </a:extLst>
                </a:gridCol>
                <a:gridCol w="686042">
                  <a:extLst>
                    <a:ext uri="{9D8B030D-6E8A-4147-A177-3AD203B41FA5}">
                      <a16:colId xmlns:a16="http://schemas.microsoft.com/office/drawing/2014/main" xmlns="" val="3715240387"/>
                    </a:ext>
                  </a:extLst>
                </a:gridCol>
                <a:gridCol w="709298">
                  <a:extLst>
                    <a:ext uri="{9D8B030D-6E8A-4147-A177-3AD203B41FA5}">
                      <a16:colId xmlns:a16="http://schemas.microsoft.com/office/drawing/2014/main" xmlns="" val="1679044553"/>
                    </a:ext>
                  </a:extLst>
                </a:gridCol>
                <a:gridCol w="686042">
                  <a:extLst>
                    <a:ext uri="{9D8B030D-6E8A-4147-A177-3AD203B41FA5}">
                      <a16:colId xmlns:a16="http://schemas.microsoft.com/office/drawing/2014/main" xmlns="" val="339651409"/>
                    </a:ext>
                  </a:extLst>
                </a:gridCol>
                <a:gridCol w="697670">
                  <a:extLst>
                    <a:ext uri="{9D8B030D-6E8A-4147-A177-3AD203B41FA5}">
                      <a16:colId xmlns:a16="http://schemas.microsoft.com/office/drawing/2014/main" xmlns="" val="1411646091"/>
                    </a:ext>
                  </a:extLst>
                </a:gridCol>
                <a:gridCol w="534880">
                  <a:extLst>
                    <a:ext uri="{9D8B030D-6E8A-4147-A177-3AD203B41FA5}">
                      <a16:colId xmlns:a16="http://schemas.microsoft.com/office/drawing/2014/main" xmlns="" val="2894489217"/>
                    </a:ext>
                  </a:extLst>
                </a:gridCol>
              </a:tblGrid>
              <a:tr h="174603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Distribución de niveles del Programa de Estímulos al Desempeño del Personal Académico, Ejercicio 2015-2017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3449375"/>
                  </a:ext>
                </a:extLst>
              </a:tr>
              <a:tr h="174603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83823602"/>
                  </a:ext>
                </a:extLst>
              </a:tr>
              <a:tr h="52380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Nivel PEDPA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PTC, Perfil y SNI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PTC Perfil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PTC SNI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ITC, Perfil y SNI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ITC Perfil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ITC SNI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TATC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Medios Tiempos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Asignatura 10  a 15 hrs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Asignatura 16 a 20 hrs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Asignatura 21 hrs o más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55842612"/>
                  </a:ext>
                </a:extLst>
              </a:tr>
              <a:tr h="174603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54482686"/>
                  </a:ext>
                </a:extLst>
              </a:tr>
              <a:tr h="174603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305873"/>
                  </a:ext>
                </a:extLst>
              </a:tr>
              <a:tr h="174603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07764909"/>
                  </a:ext>
                </a:extLst>
              </a:tr>
              <a:tr h="174603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04417496"/>
                  </a:ext>
                </a:extLst>
              </a:tr>
              <a:tr h="174603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31706296"/>
                  </a:ext>
                </a:extLst>
              </a:tr>
              <a:tr h="174603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35960747"/>
                  </a:ext>
                </a:extLst>
              </a:tr>
              <a:tr h="174603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33324032"/>
                  </a:ext>
                </a:extLst>
              </a:tr>
            </a:tbl>
          </a:graphicData>
        </a:graphic>
      </p:graphicFrame>
      <p:graphicFrame>
        <p:nvGraphicFramePr>
          <p:cNvPr id="17" name="2 Gráfico">
            <a:extLst>
              <a:ext uri="{FF2B5EF4-FFF2-40B4-BE49-F238E27FC236}">
                <a16:creationId xmlns:a16="http://schemas.microsoft.com/office/drawing/2014/main" xmlns="" id="{00000000-0008-0000-04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8848319"/>
              </p:ext>
            </p:extLst>
          </p:nvPr>
        </p:nvGraphicFramePr>
        <p:xfrm>
          <a:off x="1187624" y="3140968"/>
          <a:ext cx="6565236" cy="3641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90288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/>
          <p:cNvGrpSpPr/>
          <p:nvPr/>
        </p:nvGrpSpPr>
        <p:grpSpPr>
          <a:xfrm rot="5400000">
            <a:off x="4257394" y="1957400"/>
            <a:ext cx="260648" cy="9540552"/>
            <a:chOff x="8271790" y="260648"/>
            <a:chExt cx="908721" cy="6804249"/>
          </a:xfrm>
        </p:grpSpPr>
        <p:sp>
          <p:nvSpPr>
            <p:cNvPr id="2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0" name="Agrupar 9"/>
          <p:cNvGrpSpPr/>
          <p:nvPr/>
        </p:nvGrpSpPr>
        <p:grpSpPr>
          <a:xfrm rot="16200000">
            <a:off x="4530558" y="-4530557"/>
            <a:ext cx="288032" cy="9349147"/>
            <a:chOff x="8271790" y="260648"/>
            <a:chExt cx="908721" cy="6804249"/>
          </a:xfrm>
        </p:grpSpPr>
        <p:sp>
          <p:nvSpPr>
            <p:cNvPr id="1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13 CuadroTexto"/>
          <p:cNvSpPr txBox="1"/>
          <p:nvPr/>
        </p:nvSpPr>
        <p:spPr>
          <a:xfrm>
            <a:off x="7690686" y="6309320"/>
            <a:ext cx="12919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800" b="1" dirty="0"/>
              <a:t>Fuente: </a:t>
            </a:r>
            <a:r>
              <a:rPr lang="es-ES_tradnl" sz="800" dirty="0"/>
              <a:t>DGDAIE</a:t>
            </a:r>
            <a:endParaRPr lang="es-MX" sz="800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xmlns="" id="{F6636377-F941-488C-8D38-7299BD85D7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918457"/>
              </p:ext>
            </p:extLst>
          </p:nvPr>
        </p:nvGraphicFramePr>
        <p:xfrm>
          <a:off x="179512" y="370370"/>
          <a:ext cx="8573671" cy="3048000"/>
        </p:xfrm>
        <a:graphic>
          <a:graphicData uri="http://schemas.openxmlformats.org/drawingml/2006/table">
            <a:tbl>
              <a:tblPr/>
              <a:tblGrid>
                <a:gridCol w="1105417">
                  <a:extLst>
                    <a:ext uri="{9D8B030D-6E8A-4147-A177-3AD203B41FA5}">
                      <a16:colId xmlns:a16="http://schemas.microsoft.com/office/drawing/2014/main" xmlns="" val="2182156562"/>
                    </a:ext>
                  </a:extLst>
                </a:gridCol>
                <a:gridCol w="494041">
                  <a:extLst>
                    <a:ext uri="{9D8B030D-6E8A-4147-A177-3AD203B41FA5}">
                      <a16:colId xmlns:a16="http://schemas.microsoft.com/office/drawing/2014/main" xmlns="" val="2048080290"/>
                    </a:ext>
                  </a:extLst>
                </a:gridCol>
                <a:gridCol w="494041">
                  <a:extLst>
                    <a:ext uri="{9D8B030D-6E8A-4147-A177-3AD203B41FA5}">
                      <a16:colId xmlns:a16="http://schemas.microsoft.com/office/drawing/2014/main" xmlns="" val="2576790711"/>
                    </a:ext>
                  </a:extLst>
                </a:gridCol>
                <a:gridCol w="494041">
                  <a:extLst>
                    <a:ext uri="{9D8B030D-6E8A-4147-A177-3AD203B41FA5}">
                      <a16:colId xmlns:a16="http://schemas.microsoft.com/office/drawing/2014/main" xmlns="" val="2180107926"/>
                    </a:ext>
                  </a:extLst>
                </a:gridCol>
                <a:gridCol w="494041">
                  <a:extLst>
                    <a:ext uri="{9D8B030D-6E8A-4147-A177-3AD203B41FA5}">
                      <a16:colId xmlns:a16="http://schemas.microsoft.com/office/drawing/2014/main" xmlns="" val="3750906827"/>
                    </a:ext>
                  </a:extLst>
                </a:gridCol>
                <a:gridCol w="494041">
                  <a:extLst>
                    <a:ext uri="{9D8B030D-6E8A-4147-A177-3AD203B41FA5}">
                      <a16:colId xmlns:a16="http://schemas.microsoft.com/office/drawing/2014/main" xmlns="" val="204449451"/>
                    </a:ext>
                  </a:extLst>
                </a:gridCol>
                <a:gridCol w="494041">
                  <a:extLst>
                    <a:ext uri="{9D8B030D-6E8A-4147-A177-3AD203B41FA5}">
                      <a16:colId xmlns:a16="http://schemas.microsoft.com/office/drawing/2014/main" xmlns="" val="2492092658"/>
                    </a:ext>
                  </a:extLst>
                </a:gridCol>
                <a:gridCol w="494041">
                  <a:extLst>
                    <a:ext uri="{9D8B030D-6E8A-4147-A177-3AD203B41FA5}">
                      <a16:colId xmlns:a16="http://schemas.microsoft.com/office/drawing/2014/main" xmlns="" val="2608781806"/>
                    </a:ext>
                  </a:extLst>
                </a:gridCol>
                <a:gridCol w="494041">
                  <a:extLst>
                    <a:ext uri="{9D8B030D-6E8A-4147-A177-3AD203B41FA5}">
                      <a16:colId xmlns:a16="http://schemas.microsoft.com/office/drawing/2014/main" xmlns="" val="2310923519"/>
                    </a:ext>
                  </a:extLst>
                </a:gridCol>
                <a:gridCol w="494041">
                  <a:extLst>
                    <a:ext uri="{9D8B030D-6E8A-4147-A177-3AD203B41FA5}">
                      <a16:colId xmlns:a16="http://schemas.microsoft.com/office/drawing/2014/main" xmlns="" val="682163057"/>
                    </a:ext>
                  </a:extLst>
                </a:gridCol>
                <a:gridCol w="494041">
                  <a:extLst>
                    <a:ext uri="{9D8B030D-6E8A-4147-A177-3AD203B41FA5}">
                      <a16:colId xmlns:a16="http://schemas.microsoft.com/office/drawing/2014/main" xmlns="" val="2233706725"/>
                    </a:ext>
                  </a:extLst>
                </a:gridCol>
                <a:gridCol w="683424">
                  <a:extLst>
                    <a:ext uri="{9D8B030D-6E8A-4147-A177-3AD203B41FA5}">
                      <a16:colId xmlns:a16="http://schemas.microsoft.com/office/drawing/2014/main" xmlns="" val="960014461"/>
                    </a:ext>
                  </a:extLst>
                </a:gridCol>
                <a:gridCol w="708126">
                  <a:extLst>
                    <a:ext uri="{9D8B030D-6E8A-4147-A177-3AD203B41FA5}">
                      <a16:colId xmlns:a16="http://schemas.microsoft.com/office/drawing/2014/main" xmlns="" val="170310721"/>
                    </a:ext>
                  </a:extLst>
                </a:gridCol>
                <a:gridCol w="642253">
                  <a:extLst>
                    <a:ext uri="{9D8B030D-6E8A-4147-A177-3AD203B41FA5}">
                      <a16:colId xmlns:a16="http://schemas.microsoft.com/office/drawing/2014/main" xmlns="" val="1521044408"/>
                    </a:ext>
                  </a:extLst>
                </a:gridCol>
                <a:gridCol w="494041">
                  <a:extLst>
                    <a:ext uri="{9D8B030D-6E8A-4147-A177-3AD203B41FA5}">
                      <a16:colId xmlns:a16="http://schemas.microsoft.com/office/drawing/2014/main" xmlns="" val="1947421019"/>
                    </a:ext>
                  </a:extLst>
                </a:gridCol>
              </a:tblGrid>
              <a:tr h="118582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Distribución por área del Programa de Estímulos al Desempeño del Personal Académico, Ejercicio 2015-2017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4658482"/>
                  </a:ext>
                </a:extLst>
              </a:tr>
              <a:tr h="118582"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20761788"/>
                  </a:ext>
                </a:extLst>
              </a:tr>
              <a:tr h="2371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Área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PTC, Perfil y SNI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PTC Perfil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PTC SNI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ITC, Perfil y SNI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ITC Perfil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ITC SNI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TATC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Medios Tiempos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Asignatura 10  a 15 hrs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Asignatura 16 a 20 hrs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Asignatura 21 hrs o más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4786590"/>
                  </a:ext>
                </a:extLst>
              </a:tr>
              <a:tr h="11858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Técnica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58822148"/>
                  </a:ext>
                </a:extLst>
              </a:tr>
              <a:tr h="11858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Humanidades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13314251"/>
                  </a:ext>
                </a:extLst>
              </a:tr>
              <a:tr h="11858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Económico-Administrativa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63479664"/>
                  </a:ext>
                </a:extLst>
              </a:tr>
              <a:tr h="11858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Ciencias de la Salud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58326883"/>
                  </a:ext>
                </a:extLst>
              </a:tr>
              <a:tr h="11858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Biológico-Agropecuaria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6734032"/>
                  </a:ext>
                </a:extLst>
              </a:tr>
              <a:tr h="1185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37523028"/>
                  </a:ext>
                </a:extLst>
              </a:tr>
              <a:tr h="1185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Investigaciones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48825441"/>
                  </a:ext>
                </a:extLst>
              </a:tr>
              <a:tr h="1185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AFBG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07431755"/>
                  </a:ext>
                </a:extLst>
              </a:tr>
              <a:tr h="1185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Relaciones Internacionales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15734105"/>
                  </a:ext>
                </a:extLst>
              </a:tr>
              <a:tr h="1185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02827094"/>
                  </a:ext>
                </a:extLst>
              </a:tr>
              <a:tr h="118582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UVI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0979720"/>
                  </a:ext>
                </a:extLst>
              </a:tr>
              <a:tr h="118582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50224729"/>
                  </a:ext>
                </a:extLst>
              </a:tr>
            </a:tbl>
          </a:graphicData>
        </a:graphic>
      </p:graphicFrame>
      <p:graphicFrame>
        <p:nvGraphicFramePr>
          <p:cNvPr id="13" name="5 Gráfico">
            <a:extLst>
              <a:ext uri="{FF2B5EF4-FFF2-40B4-BE49-F238E27FC236}">
                <a16:creationId xmlns:a16="http://schemas.microsoft.com/office/drawing/2014/main" xmlns="" id="{00000000-0008-0000-04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9854799"/>
              </p:ext>
            </p:extLst>
          </p:nvPr>
        </p:nvGraphicFramePr>
        <p:xfrm>
          <a:off x="383559" y="3573016"/>
          <a:ext cx="8165576" cy="3224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69641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/>
          <p:cNvGrpSpPr/>
          <p:nvPr/>
        </p:nvGrpSpPr>
        <p:grpSpPr>
          <a:xfrm rot="5400000">
            <a:off x="4257394" y="1957400"/>
            <a:ext cx="260648" cy="9540552"/>
            <a:chOff x="8271790" y="260648"/>
            <a:chExt cx="908721" cy="6804249"/>
          </a:xfrm>
        </p:grpSpPr>
        <p:sp>
          <p:nvSpPr>
            <p:cNvPr id="2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0" name="Agrupar 9"/>
          <p:cNvGrpSpPr/>
          <p:nvPr/>
        </p:nvGrpSpPr>
        <p:grpSpPr>
          <a:xfrm rot="16200000">
            <a:off x="4530558" y="-4530557"/>
            <a:ext cx="288032" cy="9349147"/>
            <a:chOff x="8271790" y="260648"/>
            <a:chExt cx="908721" cy="6804249"/>
          </a:xfrm>
        </p:grpSpPr>
        <p:sp>
          <p:nvSpPr>
            <p:cNvPr id="11" name="object 3"/>
            <p:cNvSpPr/>
            <p:nvPr/>
          </p:nvSpPr>
          <p:spPr>
            <a:xfrm rot="16200000">
              <a:off x="6692179" y="4576564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3"/>
            <p:cNvSpPr/>
            <p:nvPr/>
          </p:nvSpPr>
          <p:spPr>
            <a:xfrm rot="16200000">
              <a:off x="6692179" y="1840259"/>
              <a:ext cx="4067944" cy="908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5" name="18 CuadroTexto"/>
          <p:cNvSpPr txBox="1"/>
          <p:nvPr/>
        </p:nvSpPr>
        <p:spPr>
          <a:xfrm>
            <a:off x="2843808" y="44624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200" b="1" dirty="0">
              <a:latin typeface="Arial Narrow" pitchFamily="34" charset="0"/>
            </a:endParaRPr>
          </a:p>
          <a:p>
            <a:pPr algn="ctr"/>
            <a:r>
              <a:rPr lang="es-MX" sz="1200" b="1" dirty="0">
                <a:latin typeface="Arial Narrow" pitchFamily="34" charset="0"/>
              </a:rPr>
              <a:t>UNIVERSIDAD VERACRUZANA</a:t>
            </a:r>
          </a:p>
          <a:p>
            <a:pPr algn="ctr"/>
            <a:r>
              <a:rPr lang="es-MX" sz="1200" dirty="0">
                <a:latin typeface="Arial Narrow" pitchFamily="34" charset="0"/>
              </a:rPr>
              <a:t>Dirección General de Desarrollo Académico</a:t>
            </a:r>
          </a:p>
          <a:p>
            <a:pPr algn="ctr"/>
            <a:r>
              <a:rPr lang="es-MX" sz="1200" dirty="0">
                <a:latin typeface="Arial Narrow" pitchFamily="34" charset="0"/>
              </a:rPr>
              <a:t>e Innovación Educativa</a:t>
            </a:r>
          </a:p>
        </p:txBody>
      </p:sp>
      <p:pic>
        <p:nvPicPr>
          <p:cNvPr id="16" name="19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77300"/>
            <a:ext cx="936104" cy="802056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7690686" y="6309320"/>
            <a:ext cx="12919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800" b="1" dirty="0"/>
              <a:t>Fuente: </a:t>
            </a:r>
            <a:r>
              <a:rPr lang="es-ES_tradnl" sz="800" dirty="0"/>
              <a:t>DGDAIE</a:t>
            </a:r>
            <a:endParaRPr lang="es-MX" sz="800" dirty="0"/>
          </a:p>
        </p:txBody>
      </p:sp>
      <p:graphicFrame>
        <p:nvGraphicFramePr>
          <p:cNvPr id="13" name="4 Gráfico">
            <a:extLst>
              <a:ext uri="{FF2B5EF4-FFF2-40B4-BE49-F238E27FC236}">
                <a16:creationId xmlns:a16="http://schemas.microsoft.com/office/drawing/2014/main" xmlns="" id="{00000000-0008-0000-04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703165"/>
              </p:ext>
            </p:extLst>
          </p:nvPr>
        </p:nvGraphicFramePr>
        <p:xfrm>
          <a:off x="-99654" y="1030814"/>
          <a:ext cx="9064141" cy="5205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4150901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10354</TotalTime>
  <Words>1100</Words>
  <Application>Microsoft Office PowerPoint</Application>
  <PresentationFormat>Carta (216 x 279 mm)</PresentationFormat>
  <Paragraphs>746</Paragraphs>
  <Slides>11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Segura Contreras Ramon Guillermo</dc:creator>
  <cp:lastModifiedBy>Landa Ochoa Dulce Maria</cp:lastModifiedBy>
  <cp:revision>198</cp:revision>
  <cp:lastPrinted>2017-10-18T21:04:29Z</cp:lastPrinted>
  <dcterms:created xsi:type="dcterms:W3CDTF">2016-08-29T22:51:04Z</dcterms:created>
  <dcterms:modified xsi:type="dcterms:W3CDTF">2018-05-04T00:18:13Z</dcterms:modified>
</cp:coreProperties>
</file>