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43A18A-5047-4EC2-8C21-0B18420E9A2B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DD4A68-DA0D-4B09-BF8F-C3F1FE22A3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48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AE1019-C053-4D62-BD6B-0E75603D5454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69D1D6-D230-40E4-AF9C-B9F799BEE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31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D1D6-D230-40E4-AF9C-B9F799BEEAB7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7761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D1D6-D230-40E4-AF9C-B9F799BEEAB7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621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07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2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01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52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27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95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262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45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76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984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A9D25-E89E-4A84-AF18-61E16B455493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2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mx/dgdaie/files/2018/04/FUENTES-Y-EVIDENCIAS-PEDPA-2017-2019.pd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v.mx/dgdaie/files/2018/04/Lineamientos-PEDEA-2017-2019.pdf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Sistema de Captura de Proveedores de Información (SCPI)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Capacitación para Facultades, Centros e Institutos</a:t>
            </a:r>
          </a:p>
          <a:p>
            <a:r>
              <a:rPr lang="es-MX" dirty="0" smtClean="0"/>
              <a:t>Ejercicio 2017-2019</a:t>
            </a:r>
            <a:endParaRPr lang="es-MX" dirty="0"/>
          </a:p>
          <a:p>
            <a:pPr algn="r"/>
            <a:r>
              <a:rPr lang="es-MX" sz="1700" dirty="0" smtClean="0"/>
              <a:t>Mayo 2018</a:t>
            </a:r>
            <a:endParaRPr lang="es-MX" sz="1700" dirty="0"/>
          </a:p>
        </p:txBody>
      </p:sp>
      <p:grpSp>
        <p:nvGrpSpPr>
          <p:cNvPr id="9" name="8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7440"/>
            <a:ext cx="1678444" cy="1457344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197601" cy="1295695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8640"/>
            <a:ext cx="2197601" cy="127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Fechas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Apertura del sistema: Mayo del 2018</a:t>
            </a:r>
          </a:p>
          <a:p>
            <a:pPr marL="0" indent="0">
              <a:buNone/>
            </a:pPr>
            <a:r>
              <a:rPr lang="es-MX" dirty="0" smtClean="0"/>
              <a:t>Cierre del sistema: </a:t>
            </a:r>
            <a:r>
              <a:rPr lang="es-MX" b="1" dirty="0" smtClean="0"/>
              <a:t>31 de Marzo del 2019</a:t>
            </a:r>
          </a:p>
          <a:p>
            <a:pPr marL="0" indent="0">
              <a:buNone/>
            </a:pPr>
            <a:r>
              <a:rPr lang="es-MX" dirty="0" smtClean="0"/>
              <a:t>Recepción de información y publicación: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ES_tradnl" sz="1800" dirty="0" smtClean="0"/>
              <a:t>Al </a:t>
            </a:r>
            <a:r>
              <a:rPr lang="es-ES_tradnl" sz="1800" dirty="0"/>
              <a:t>termino del ejercicio las actividades que presenten inconsistencias no serán consideradas para el proceso de evaluación.</a:t>
            </a:r>
            <a:endParaRPr lang="es-MX" sz="1800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618389"/>
              </p:ext>
            </p:extLst>
          </p:nvPr>
        </p:nvGraphicFramePr>
        <p:xfrm>
          <a:off x="1403648" y="3265195"/>
          <a:ext cx="6408712" cy="1891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5900"/>
                <a:gridCol w="3062812"/>
              </a:tblGrid>
              <a:tr h="489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effectLst/>
                        </a:rPr>
                        <a:t>Fecha </a:t>
                      </a:r>
                      <a:r>
                        <a:rPr lang="es-ES_tradnl" sz="2000" dirty="0">
                          <a:effectLst/>
                        </a:rPr>
                        <a:t>de corte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Publicación en línea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21 de Junio del 2018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29 de septiembre de 2018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15 de Noviembre del 2018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7 de Diciembre del 2018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30 de Enero del 2019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18 de Febrero del 2019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31 de Marzo del 2019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20 de Abril del 2019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948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Dudas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Teléfono: (228)8175043 y 8421700 ext. 18300, 18302 y 18304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sz="2400" dirty="0" smtClean="0"/>
          </a:p>
          <a:p>
            <a:pPr marL="0" indent="0" algn="r">
              <a:buNone/>
            </a:pPr>
            <a:r>
              <a:rPr lang="es-MX" sz="2400" dirty="0" smtClean="0"/>
              <a:t>Correo: epdgada@uv.mx</a:t>
            </a:r>
            <a:endParaRPr lang="es-MX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37926"/>
              </p:ext>
            </p:extLst>
          </p:nvPr>
        </p:nvGraphicFramePr>
        <p:xfrm>
          <a:off x="899592" y="2708920"/>
          <a:ext cx="7485806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0117"/>
                <a:gridCol w="4025689"/>
              </a:tblGrid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Área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Analista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Técnica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Mtra. Margarita Montano Rivas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Humanidades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Yadira Valencia Cervantes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Económico Administrativa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Obdulia Martínez Pérez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Ciencias de la Salud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José Luis Saavedra Rojas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Biológico Agropecuarias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Marisela Palacios González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Artes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Marisela Palacios González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Difusión Cultural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Iván Villa Guzmán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Subproceso: Evaluación del Desempeño Académico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500" dirty="0" smtClean="0"/>
              <a:t>Procedimiento </a:t>
            </a:r>
            <a:r>
              <a:rPr lang="es-MX" sz="2500" b="1" dirty="0" smtClean="0"/>
              <a:t>DGDAIE-DEA-P-02</a:t>
            </a:r>
          </a:p>
          <a:p>
            <a:pPr marL="0" indent="0">
              <a:buNone/>
            </a:pPr>
            <a:r>
              <a:rPr lang="es-MX" sz="2500" b="1" dirty="0" smtClean="0"/>
              <a:t>Concentración de información de las Entidades Académicas y Dependencias </a:t>
            </a:r>
          </a:p>
          <a:p>
            <a:pPr marL="0" indent="0">
              <a:buNone/>
            </a:pPr>
            <a:r>
              <a:rPr lang="es-MX" sz="2500" dirty="0" smtClean="0"/>
              <a:t>II. Políticas</a:t>
            </a:r>
          </a:p>
          <a:p>
            <a:pPr marL="0" indent="0">
              <a:buNone/>
            </a:pPr>
            <a:r>
              <a:rPr lang="es-MX" sz="2500" dirty="0" smtClean="0"/>
              <a:t>Se muestran 12 incisos donde se detalla la responsabilidad de las Fuentes de Información y del Departamento de Evaluación Académica en el Proceso de la Evaluación de los Programas de Estímulos y en el Proceso de Conciliación de Resultados.</a:t>
            </a:r>
          </a:p>
          <a:p>
            <a:pPr marL="0" indent="0">
              <a:buNone/>
            </a:pPr>
            <a:endParaRPr lang="es-MX" sz="2500" dirty="0" smtClean="0"/>
          </a:p>
          <a:p>
            <a:pPr marL="0" indent="0">
              <a:buNone/>
            </a:pPr>
            <a:r>
              <a:rPr lang="es-MX" sz="2500" dirty="0" smtClean="0">
                <a:solidFill>
                  <a:schemeClr val="accent1"/>
                </a:solidFill>
              </a:rPr>
              <a:t>https://www.uv.mx/orgmet/dgdap/</a:t>
            </a:r>
            <a:endParaRPr lang="es-MX" sz="2500" dirty="0">
              <a:solidFill>
                <a:schemeClr val="accent1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321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2017-2019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/>
              <a:t>Las actividades a reportar deberán ser las realizadas y concluidas dentro del periodo:</a:t>
            </a:r>
          </a:p>
          <a:p>
            <a:pPr marL="0" indent="0" algn="ctr">
              <a:buNone/>
            </a:pPr>
            <a:r>
              <a:rPr lang="es-MX" b="1" dirty="0" smtClean="0"/>
              <a:t>1 de Abril del 2017 al 31 de Marzo del 2019</a:t>
            </a:r>
          </a:p>
          <a:p>
            <a:pPr marL="0" indent="0" algn="just">
              <a:buNone/>
            </a:pPr>
            <a:r>
              <a:rPr lang="es-MX" sz="2500" dirty="0" smtClean="0"/>
              <a:t>La descripción de cada uno de los indicadores podrá encontrarla en los siguientes documentos:</a:t>
            </a:r>
          </a:p>
          <a:p>
            <a:pPr algn="just"/>
            <a:r>
              <a:rPr lang="es-MX" sz="2500" b="1" dirty="0" smtClean="0"/>
              <a:t>Guía de descripción de indicadores, puntajes, fuentes de información o evidencias de desempeño.</a:t>
            </a:r>
          </a:p>
          <a:p>
            <a:pPr algn="just"/>
            <a:r>
              <a:rPr lang="es-MX" sz="2500" b="1" dirty="0" smtClean="0"/>
              <a:t>Lineamientos del Programa de Estímulos al Desempeño en la Ejecución Artística.</a:t>
            </a:r>
            <a:endParaRPr lang="es-MX" sz="2500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8" name="7 Imagen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293096"/>
            <a:ext cx="404664" cy="404664"/>
          </a:xfrm>
          <a:prstGeom prst="rect">
            <a:avLst/>
          </a:prstGeom>
        </p:spPr>
      </p:pic>
      <p:pic>
        <p:nvPicPr>
          <p:cNvPr id="9" name="8 Imagen">
            <a:hlinkClick r:id="rId5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136848"/>
            <a:ext cx="404664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Indicadores</a:t>
            </a:r>
            <a:endParaRPr lang="es-MX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10" name="9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11" name="10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El SCPI es un sistema diseñado para la captura de las actividades realizadas en las Facultades, Centros e Institutos dentro de los siguientes indicadores:</a:t>
            </a:r>
          </a:p>
          <a:p>
            <a:pPr marL="0" indent="0">
              <a:buNone/>
            </a:pPr>
            <a:endParaRPr lang="es-ES_tradnl" sz="2300" dirty="0" smtClean="0"/>
          </a:p>
          <a:p>
            <a:pPr marL="0" indent="0">
              <a:buNone/>
            </a:pPr>
            <a:r>
              <a:rPr lang="es-ES_tradnl" sz="2900" dirty="0" smtClean="0"/>
              <a:t>1.2.2.1 </a:t>
            </a:r>
            <a:r>
              <a:rPr lang="es-ES_tradnl" sz="2900" dirty="0"/>
              <a:t>Paquete para la docencia</a:t>
            </a:r>
            <a:br>
              <a:rPr lang="es-ES_tradnl" sz="2900" dirty="0"/>
            </a:br>
            <a:r>
              <a:rPr lang="es-ES_tradnl" sz="2900" dirty="0"/>
              <a:t>1.2.3.3 Exposición oral  o actuación de apoyo a la </a:t>
            </a:r>
            <a:r>
              <a:rPr lang="es-ES_tradnl" sz="2900" dirty="0" smtClean="0"/>
              <a:t>enseñanza (1,203)</a:t>
            </a:r>
            <a:r>
              <a:rPr lang="es-ES_tradnl" sz="2900" dirty="0"/>
              <a:t/>
            </a:r>
            <a:br>
              <a:rPr lang="es-ES_tradnl" sz="2900" dirty="0"/>
            </a:br>
            <a:r>
              <a:rPr lang="es-ES_tradnl" sz="2900" dirty="0"/>
              <a:t>1.2.3.4 Presentaciones artísticas </a:t>
            </a:r>
            <a:r>
              <a:rPr lang="es-ES_tradnl" sz="2900" dirty="0" smtClean="0"/>
              <a:t>individuales (26)</a:t>
            </a:r>
            <a:r>
              <a:rPr lang="es-ES_tradnl" sz="2900" dirty="0"/>
              <a:t/>
            </a:r>
            <a:br>
              <a:rPr lang="es-ES_tradnl" sz="2900" dirty="0"/>
            </a:br>
            <a:r>
              <a:rPr lang="es-ES_tradnl" sz="2900" dirty="0"/>
              <a:t>2.4.1 Dirección de trabajo </a:t>
            </a:r>
            <a:r>
              <a:rPr lang="es-ES_tradnl" sz="2900" dirty="0" err="1" smtClean="0"/>
              <a:t>recepcional</a:t>
            </a:r>
            <a:r>
              <a:rPr lang="es-ES_tradnl" sz="2900" dirty="0" smtClean="0"/>
              <a:t> (10,081)</a:t>
            </a:r>
            <a:r>
              <a:rPr lang="es-ES_tradnl" sz="2900" dirty="0"/>
              <a:t/>
            </a:r>
            <a:br>
              <a:rPr lang="es-ES_tradnl" sz="2900" dirty="0"/>
            </a:br>
            <a:r>
              <a:rPr lang="es-ES_tradnl" sz="2900" dirty="0"/>
              <a:t>2.4.3 Participación en la elaboración de trabajos </a:t>
            </a:r>
            <a:r>
              <a:rPr lang="es-ES_tradnl" sz="2900" dirty="0" err="1" smtClean="0"/>
              <a:t>recepcionales</a:t>
            </a:r>
            <a:r>
              <a:rPr lang="es-ES_tradnl" sz="2900" dirty="0" smtClean="0"/>
              <a:t> (1,779)</a:t>
            </a:r>
            <a:r>
              <a:rPr lang="es-ES_tradnl" sz="2900" dirty="0"/>
              <a:t/>
            </a:r>
            <a:br>
              <a:rPr lang="es-ES_tradnl" sz="2900" dirty="0"/>
            </a:br>
            <a:r>
              <a:rPr lang="es-ES_tradnl" sz="2900" dirty="0"/>
              <a:t>3.4.1 Contribución en el avance del Plan de Desarrollo de la Entidad </a:t>
            </a:r>
            <a:r>
              <a:rPr lang="es-ES_tradnl" sz="2900" dirty="0" smtClean="0"/>
              <a:t>Académica (2,839)</a:t>
            </a:r>
            <a:r>
              <a:rPr lang="es-ES_tradnl" sz="2900" dirty="0"/>
              <a:t/>
            </a:r>
            <a:br>
              <a:rPr lang="es-ES_tradnl" sz="2900" dirty="0"/>
            </a:br>
            <a:r>
              <a:rPr lang="es-ES_tradnl" sz="2900" dirty="0"/>
              <a:t>3.5.1 Jurado de examen de </a:t>
            </a:r>
            <a:r>
              <a:rPr lang="es-ES_tradnl" sz="2900" dirty="0" smtClean="0"/>
              <a:t>oposición (12,806)</a:t>
            </a:r>
            <a:r>
              <a:rPr lang="es-ES_tradnl" sz="2900" dirty="0"/>
              <a:t/>
            </a:r>
            <a:br>
              <a:rPr lang="es-ES_tradnl" sz="2900" dirty="0"/>
            </a:br>
            <a:r>
              <a:rPr lang="es-ES_tradnl" sz="2900" dirty="0"/>
              <a:t>3.5.2 </a:t>
            </a:r>
            <a:r>
              <a:rPr lang="es-ES_tradnl" sz="2900" dirty="0" err="1"/>
              <a:t>Prejurado</a:t>
            </a:r>
            <a:r>
              <a:rPr lang="es-ES_tradnl" sz="2900" dirty="0"/>
              <a:t> de examen </a:t>
            </a:r>
            <a:r>
              <a:rPr lang="es-ES_tradnl" sz="2900" dirty="0" smtClean="0"/>
              <a:t>profesional (17,165)</a:t>
            </a:r>
            <a:r>
              <a:rPr lang="es-ES_tradnl" sz="2900" dirty="0"/>
              <a:t/>
            </a:r>
            <a:br>
              <a:rPr lang="es-ES_tradnl" sz="2900" dirty="0"/>
            </a:br>
            <a:r>
              <a:rPr lang="es-ES_tradnl" sz="2900" dirty="0"/>
              <a:t>3.5.3 Jurado de examen </a:t>
            </a:r>
            <a:r>
              <a:rPr lang="es-ES_tradnl" sz="2900" dirty="0" smtClean="0"/>
              <a:t>profesional (26,815)</a:t>
            </a:r>
            <a:r>
              <a:rPr lang="es-ES_tradnl" sz="2900" dirty="0"/>
              <a:t/>
            </a:r>
            <a:br>
              <a:rPr lang="es-ES_tradnl" sz="2900" dirty="0"/>
            </a:br>
            <a:r>
              <a:rPr lang="es-ES_tradnl" sz="2900" dirty="0"/>
              <a:t>3.5.4 Coordinación </a:t>
            </a:r>
            <a:r>
              <a:rPr lang="es-ES_tradnl" sz="2900" dirty="0" smtClean="0"/>
              <a:t>académica (2,073)</a:t>
            </a:r>
            <a:r>
              <a:rPr lang="es-ES_tradnl" sz="2900" dirty="0"/>
              <a:t/>
            </a:r>
            <a:br>
              <a:rPr lang="es-ES_tradnl" sz="2900" dirty="0"/>
            </a:br>
            <a:r>
              <a:rPr lang="es-ES_tradnl" sz="2900" dirty="0"/>
              <a:t>3.5.5 Participación activa en Consejo Técnico u Órganos </a:t>
            </a:r>
            <a:r>
              <a:rPr lang="es-ES_tradnl" sz="2900" dirty="0" smtClean="0"/>
              <a:t>Equivalentes (1,024)</a:t>
            </a:r>
            <a:r>
              <a:rPr lang="es-ES_tradnl" sz="2900" dirty="0"/>
              <a:t/>
            </a:r>
            <a:br>
              <a:rPr lang="es-ES_tradnl" sz="2900" dirty="0"/>
            </a:br>
            <a:endParaRPr lang="es-ES_tradnl" sz="2900" dirty="0" smtClean="0"/>
          </a:p>
          <a:p>
            <a:pPr marL="0" indent="0">
              <a:buNone/>
            </a:pPr>
            <a:r>
              <a:rPr lang="es-ES_tradnl" sz="2700" dirty="0" smtClean="0"/>
              <a:t>Total de participaciones reportadas por las Fuentes de Información, Ejercicio 2015-2017</a:t>
            </a:r>
          </a:p>
          <a:p>
            <a:pPr marL="0" indent="0" algn="ctr">
              <a:buNone/>
            </a:pPr>
            <a:r>
              <a:rPr lang="es-ES_tradnl" sz="3400" b="1" dirty="0" smtClean="0"/>
              <a:t>132,950</a:t>
            </a:r>
            <a:endParaRPr lang="es-MX" sz="3400" b="1" dirty="0"/>
          </a:p>
        </p:txBody>
      </p:sp>
    </p:spTree>
    <p:extLst>
      <p:ext uri="{BB962C8B-B14F-4D97-AF65-F5344CB8AC3E}">
        <p14:creationId xmlns:p14="http://schemas.microsoft.com/office/powerpoint/2010/main" val="28288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 smtClean="0"/>
              <a:t>Consideraciones para la captura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b="1" dirty="0" smtClean="0"/>
              <a:t>Trabajo </a:t>
            </a:r>
            <a:r>
              <a:rPr lang="es-MX" b="1" dirty="0" err="1" smtClean="0"/>
              <a:t>recepcional</a:t>
            </a:r>
            <a:r>
              <a:rPr lang="es-MX" b="1" dirty="0" smtClean="0"/>
              <a:t>:</a:t>
            </a:r>
          </a:p>
          <a:p>
            <a:r>
              <a:rPr lang="es-MX" dirty="0" smtClean="0"/>
              <a:t>Registrar solo aquellos trabajos que hayan sido realizados y concluidos en su entidad.</a:t>
            </a:r>
          </a:p>
          <a:p>
            <a:r>
              <a:rPr lang="es-MX" dirty="0" smtClean="0"/>
              <a:t>Director TR        </a:t>
            </a:r>
            <a:r>
              <a:rPr lang="es-MX" dirty="0" err="1" smtClean="0"/>
              <a:t>Prejurado</a:t>
            </a:r>
            <a:r>
              <a:rPr lang="es-MX" dirty="0" smtClean="0"/>
              <a:t> del mismo TR</a:t>
            </a:r>
          </a:p>
          <a:p>
            <a:r>
              <a:rPr lang="es-MX" dirty="0"/>
              <a:t>Director TR        </a:t>
            </a:r>
            <a:r>
              <a:rPr lang="es-MX" dirty="0" smtClean="0"/>
              <a:t>Participante </a:t>
            </a:r>
            <a:r>
              <a:rPr lang="es-MX" dirty="0"/>
              <a:t>del </a:t>
            </a:r>
            <a:r>
              <a:rPr lang="es-MX" dirty="0" smtClean="0"/>
              <a:t>mismo TR</a:t>
            </a:r>
            <a:endParaRPr lang="es-MX" dirty="0"/>
          </a:p>
          <a:p>
            <a:r>
              <a:rPr lang="es-MX" dirty="0" smtClean="0"/>
              <a:t>La unidad a considerar es el Trabajo </a:t>
            </a:r>
            <a:r>
              <a:rPr lang="es-MX" dirty="0" err="1" smtClean="0"/>
              <a:t>recepcional</a:t>
            </a:r>
            <a:endParaRPr lang="es-MX" dirty="0" smtClean="0"/>
          </a:p>
          <a:p>
            <a:pPr algn="just"/>
            <a:r>
              <a:rPr lang="es-ES_tradnl" dirty="0"/>
              <a:t>La participación como miembro del cuerpo académico en la elaboración del trabajo </a:t>
            </a:r>
            <a:r>
              <a:rPr lang="es-ES_tradnl" dirty="0" err="1"/>
              <a:t>recepcional</a:t>
            </a:r>
            <a:r>
              <a:rPr lang="es-ES_tradnl" dirty="0"/>
              <a:t> requiere de la validación posterior del Departamento de Superación Académica</a:t>
            </a:r>
            <a:r>
              <a:rPr lang="es-ES_tradnl" dirty="0" smtClean="0"/>
              <a:t>.</a:t>
            </a:r>
          </a:p>
          <a:p>
            <a:pPr algn="just"/>
            <a:r>
              <a:rPr lang="es-ES_tradnl" dirty="0" smtClean="0"/>
              <a:t>      No </a:t>
            </a:r>
            <a:r>
              <a:rPr lang="es-ES_tradnl" dirty="0"/>
              <a:t>capturar titulaciones por </a:t>
            </a:r>
            <a:r>
              <a:rPr lang="es-ES_tradnl" dirty="0" smtClean="0"/>
              <a:t>promedio, por examen </a:t>
            </a:r>
            <a:r>
              <a:rPr lang="es-ES_tradnl" dirty="0" err="1" smtClean="0"/>
              <a:t>Ceneval</a:t>
            </a:r>
            <a:r>
              <a:rPr lang="es-ES_tradnl" dirty="0" smtClean="0"/>
              <a:t> o por estudios de posgrado</a:t>
            </a:r>
            <a:endParaRPr lang="es-ES_tradnl" dirty="0"/>
          </a:p>
          <a:p>
            <a:endParaRPr lang="es-MX" dirty="0"/>
          </a:p>
        </p:txBody>
      </p:sp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8" name="7 Multiplicar"/>
          <p:cNvSpPr/>
          <p:nvPr/>
        </p:nvSpPr>
        <p:spPr>
          <a:xfrm>
            <a:off x="2400905" y="2636912"/>
            <a:ext cx="442903" cy="3600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Multiplicar"/>
          <p:cNvSpPr/>
          <p:nvPr/>
        </p:nvSpPr>
        <p:spPr>
          <a:xfrm>
            <a:off x="2400905" y="2996952"/>
            <a:ext cx="442903" cy="3600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49" y="5088650"/>
            <a:ext cx="288031" cy="2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dirty="0" smtClean="0"/>
              <a:t>Principales inconsistencias:</a:t>
            </a:r>
            <a:r>
              <a:rPr lang="es-MX" dirty="0" smtClean="0"/>
              <a:t>	</a:t>
            </a:r>
          </a:p>
          <a:p>
            <a:pPr lvl="1"/>
            <a:r>
              <a:rPr lang="es-MX" dirty="0" smtClean="0"/>
              <a:t>Duplicados por la misma entidad (más de un director)</a:t>
            </a:r>
          </a:p>
          <a:p>
            <a:pPr lvl="1"/>
            <a:r>
              <a:rPr lang="es-MX" dirty="0" smtClean="0"/>
              <a:t>Duplicado por entidades diferentes</a:t>
            </a:r>
          </a:p>
          <a:p>
            <a:pPr lvl="1"/>
            <a:r>
              <a:rPr lang="es-MX" dirty="0" err="1" smtClean="0"/>
              <a:t>Ceneval</a:t>
            </a:r>
            <a:endParaRPr lang="es-MX" dirty="0" smtClean="0"/>
          </a:p>
          <a:p>
            <a:pPr lvl="1"/>
            <a:r>
              <a:rPr lang="es-MX" dirty="0" err="1" smtClean="0"/>
              <a:t>Excento</a:t>
            </a:r>
            <a:r>
              <a:rPr lang="es-MX" dirty="0" smtClean="0"/>
              <a:t>, Titulación por promedio</a:t>
            </a:r>
          </a:p>
          <a:p>
            <a:pPr lvl="1"/>
            <a:r>
              <a:rPr lang="es-MX" dirty="0" err="1" smtClean="0"/>
              <a:t>Excento</a:t>
            </a:r>
            <a:r>
              <a:rPr lang="es-MX" dirty="0" smtClean="0"/>
              <a:t> por estudios de maestría</a:t>
            </a:r>
          </a:p>
          <a:p>
            <a:pPr lvl="1"/>
            <a:r>
              <a:rPr lang="es-MX" dirty="0" smtClean="0"/>
              <a:t>Jurado de examen profesional (título del TR)</a:t>
            </a:r>
          </a:p>
          <a:p>
            <a:pPr lvl="1"/>
            <a:r>
              <a:rPr lang="es-MX" dirty="0" smtClean="0"/>
              <a:t>Jurado de acto protocolario (</a:t>
            </a:r>
            <a:r>
              <a:rPr lang="es-MX" dirty="0"/>
              <a:t>título del TR)</a:t>
            </a:r>
          </a:p>
          <a:p>
            <a:pPr lvl="1"/>
            <a:r>
              <a:rPr lang="es-MX" dirty="0" smtClean="0"/>
              <a:t>Trabajo </a:t>
            </a:r>
            <a:r>
              <a:rPr lang="es-MX" dirty="0" err="1" smtClean="0"/>
              <a:t>recepcional</a:t>
            </a:r>
            <a:r>
              <a:rPr lang="es-MX" dirty="0" smtClean="0"/>
              <a:t> de tesis </a:t>
            </a:r>
            <a:r>
              <a:rPr lang="es-MX" dirty="0"/>
              <a:t>(título del TR)</a:t>
            </a:r>
          </a:p>
          <a:p>
            <a:pPr lvl="1"/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MX" sz="4000" dirty="0" smtClean="0"/>
              <a:t>Revisión de Trabajos </a:t>
            </a:r>
            <a:r>
              <a:rPr lang="es-MX" sz="4000" dirty="0" err="1" smtClean="0"/>
              <a:t>recepcionales</a:t>
            </a:r>
            <a:endParaRPr lang="es-MX" sz="4000" dirty="0"/>
          </a:p>
        </p:txBody>
      </p:sp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628800"/>
            <a:ext cx="288031" cy="2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3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/>
              <a:t>Consideraciones para la captura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b="1" dirty="0" smtClean="0"/>
              <a:t>Jurado de examen de oposición:</a:t>
            </a:r>
            <a:endParaRPr lang="es-MX" b="1" dirty="0"/>
          </a:p>
          <a:p>
            <a:r>
              <a:rPr lang="es-MX" dirty="0" smtClean="0"/>
              <a:t>La unidad a considerar es el examen, independientemente de los grupos o secciones que se desglose.       </a:t>
            </a:r>
          </a:p>
          <a:p>
            <a:pPr marL="0" indent="0">
              <a:buNone/>
            </a:pPr>
            <a:r>
              <a:rPr lang="es-MX" b="1" dirty="0"/>
              <a:t>Contribución en el avance del PLADEA:</a:t>
            </a:r>
          </a:p>
          <a:p>
            <a:r>
              <a:rPr lang="es-ES_tradnl" dirty="0"/>
              <a:t>Se deberá realizar un registro único que contenga la participación de los académicos y la descripción general del programa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r>
              <a:rPr lang="es-ES_tradnl" b="1" dirty="0"/>
              <a:t>Participación activa en CT u </a:t>
            </a:r>
            <a:r>
              <a:rPr lang="es-ES_tradnl" b="1" dirty="0" smtClean="0"/>
              <a:t>Órgano </a:t>
            </a:r>
            <a:r>
              <a:rPr lang="es-ES_tradnl" b="1" dirty="0"/>
              <a:t>Equivalente:</a:t>
            </a:r>
          </a:p>
          <a:p>
            <a:r>
              <a:rPr lang="es-ES_tradnl" dirty="0" smtClean="0"/>
              <a:t>Se considera una participación en el bienio</a:t>
            </a:r>
          </a:p>
          <a:p>
            <a:pPr marL="0" indent="0" algn="r">
              <a:buNone/>
            </a:pPr>
            <a:r>
              <a:rPr lang="es-MX" b="1" dirty="0"/>
              <a:t>Revisión:</a:t>
            </a:r>
            <a:r>
              <a:rPr lang="es-MX" dirty="0"/>
              <a:t> Duplicados</a:t>
            </a:r>
            <a:endParaRPr lang="es-ES_tradnl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445224"/>
            <a:ext cx="288031" cy="2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7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b="1" dirty="0" smtClean="0"/>
              <a:t>Exposición oral y presentaciones artísticas individuales:</a:t>
            </a:r>
            <a:endParaRPr lang="es-MX" b="1" dirty="0"/>
          </a:p>
          <a:p>
            <a:r>
              <a:rPr lang="es-MX" dirty="0" smtClean="0"/>
              <a:t>Individual y no remunerada</a:t>
            </a:r>
          </a:p>
          <a:p>
            <a:r>
              <a:rPr lang="es-MX" dirty="0" smtClean="0"/>
              <a:t>El académico debe registrar ante Consejo Técnico la actividad a desarrollar</a:t>
            </a:r>
          </a:p>
          <a:p>
            <a:pPr marL="0" indent="0">
              <a:buNone/>
            </a:pPr>
            <a:r>
              <a:rPr lang="es-MX" b="1" dirty="0" smtClean="0"/>
              <a:t>Revisión:</a:t>
            </a:r>
          </a:p>
          <a:p>
            <a:pPr lvl="1"/>
            <a:r>
              <a:rPr lang="es-MX" dirty="0" smtClean="0"/>
              <a:t>Conferencia magistral</a:t>
            </a:r>
          </a:p>
          <a:p>
            <a:pPr lvl="1"/>
            <a:r>
              <a:rPr lang="es-MX" dirty="0" smtClean="0"/>
              <a:t>Jurado en concurso o foro</a:t>
            </a:r>
          </a:p>
          <a:p>
            <a:pPr lvl="1"/>
            <a:r>
              <a:rPr lang="es-MX" dirty="0" smtClean="0"/>
              <a:t>Coordinador de eventos académicos</a:t>
            </a:r>
          </a:p>
          <a:p>
            <a:pPr lvl="1"/>
            <a:r>
              <a:rPr lang="es-MX" dirty="0" smtClean="0"/>
              <a:t>Asistencia a congresos, seminarios y cursos</a:t>
            </a:r>
          </a:p>
          <a:p>
            <a:pPr lvl="1"/>
            <a:r>
              <a:rPr lang="es-MX" dirty="0" smtClean="0"/>
              <a:t>Impartición de </a:t>
            </a:r>
            <a:r>
              <a:rPr lang="es-MX" dirty="0"/>
              <a:t>e</a:t>
            </a:r>
            <a:r>
              <a:rPr lang="es-MX" dirty="0" smtClean="0"/>
              <a:t>xperiencias educativas</a:t>
            </a:r>
          </a:p>
          <a:p>
            <a:pPr lvl="1"/>
            <a:r>
              <a:rPr lang="es-MX" dirty="0" smtClean="0"/>
              <a:t>Integrante de un Comité o una Comisión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/>
              <a:t>Consideraciones para la captura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212976"/>
            <a:ext cx="288031" cy="2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74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Consideraciones para la captura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b="1" dirty="0" smtClean="0"/>
              <a:t>Coordinación académica:</a:t>
            </a:r>
          </a:p>
          <a:p>
            <a:r>
              <a:rPr lang="es-MX" dirty="0" smtClean="0"/>
              <a:t>No remunerada y sin descarga</a:t>
            </a:r>
          </a:p>
          <a:p>
            <a:r>
              <a:rPr lang="es-ES_tradnl" dirty="0"/>
              <a:t>Se considera una participación </a:t>
            </a:r>
            <a:r>
              <a:rPr lang="es-ES_tradnl" dirty="0" smtClean="0"/>
              <a:t>por coordinación en </a:t>
            </a:r>
            <a:r>
              <a:rPr lang="es-ES_tradnl" dirty="0"/>
              <a:t>el </a:t>
            </a:r>
            <a:r>
              <a:rPr lang="es-ES_tradnl" dirty="0" smtClean="0"/>
              <a:t>bienio</a:t>
            </a:r>
          </a:p>
          <a:p>
            <a:pPr marL="0" indent="0">
              <a:buNone/>
            </a:pPr>
            <a:r>
              <a:rPr lang="es-ES_tradnl" b="1" dirty="0" smtClean="0"/>
              <a:t>Revisión:</a:t>
            </a:r>
          </a:p>
          <a:p>
            <a:pPr lvl="1"/>
            <a:r>
              <a:rPr lang="es-ES_tradnl" dirty="0" smtClean="0"/>
              <a:t>Coordinador de AFBG, Tutorías, Posgrado y Vinculación</a:t>
            </a:r>
          </a:p>
          <a:p>
            <a:pPr lvl="1"/>
            <a:r>
              <a:rPr lang="es-ES_tradnl" dirty="0" smtClean="0"/>
              <a:t>Coordinador de subcomisión mixta del PROFA</a:t>
            </a:r>
          </a:p>
          <a:p>
            <a:pPr lvl="1"/>
            <a:r>
              <a:rPr lang="es-ES_tradnl" dirty="0" smtClean="0"/>
              <a:t>Coordinador para la acreditación de un programa educativo</a:t>
            </a:r>
          </a:p>
          <a:p>
            <a:pPr lvl="1"/>
            <a:r>
              <a:rPr lang="es-ES_tradnl" dirty="0" smtClean="0"/>
              <a:t>Coordinador de Cuerpo Académico</a:t>
            </a:r>
          </a:p>
          <a:p>
            <a:pPr lvl="1"/>
            <a:r>
              <a:rPr lang="es-ES_tradnl" dirty="0" smtClean="0"/>
              <a:t>Jurado revisor de una Trabajo </a:t>
            </a:r>
            <a:r>
              <a:rPr lang="es-ES_tradnl" dirty="0" err="1" smtClean="0"/>
              <a:t>recepcional</a:t>
            </a:r>
            <a:endParaRPr lang="es-ES_tradnl" dirty="0" smtClean="0"/>
          </a:p>
          <a:p>
            <a:pPr lvl="1"/>
            <a:r>
              <a:rPr lang="es-ES_tradnl" dirty="0" smtClean="0"/>
              <a:t>Duplicados</a:t>
            </a:r>
            <a:endParaRPr lang="es-MX" dirty="0" smtClean="0"/>
          </a:p>
          <a:p>
            <a:pPr marL="57150" indent="0">
              <a:buNone/>
            </a:pPr>
            <a:r>
              <a:rPr lang="es-MX" b="1" dirty="0" smtClean="0"/>
              <a:t>Paquete para la docencia:</a:t>
            </a:r>
            <a:endParaRPr lang="es-ES_tradnl" b="1" dirty="0"/>
          </a:p>
          <a:p>
            <a:pPr marL="514350" indent="-457200"/>
            <a:r>
              <a:rPr lang="es-ES_tradnl" dirty="0" smtClean="0"/>
              <a:t>Solo se evalúa un paquete por asignatura o experiencia educativa en el periodo bienal.</a:t>
            </a:r>
          </a:p>
          <a:p>
            <a:pPr marL="514350" indent="-457200"/>
            <a:r>
              <a:rPr lang="es-ES_tradnl" dirty="0" smtClean="0"/>
              <a:t>Previo aval del Consejo Técnico</a:t>
            </a:r>
            <a:endParaRPr lang="es-MX" dirty="0" smtClean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915" y="2492896"/>
            <a:ext cx="288031" cy="2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81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643</Words>
  <Application>Microsoft Office PowerPoint</Application>
  <PresentationFormat>Presentación en pantalla (4:3)</PresentationFormat>
  <Paragraphs>119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Sistema de Captura de Proveedores de Información (SCPI)</vt:lpstr>
      <vt:lpstr>Subproceso: Evaluación del Desempeño Académico</vt:lpstr>
      <vt:lpstr>Ejercicio 2017-2019</vt:lpstr>
      <vt:lpstr>Indicadores</vt:lpstr>
      <vt:lpstr>Consideraciones para la captura</vt:lpstr>
      <vt:lpstr>Revisión de Trabajos recepcionales</vt:lpstr>
      <vt:lpstr>Consideraciones para la captura</vt:lpstr>
      <vt:lpstr>Consideraciones para la captura</vt:lpstr>
      <vt:lpstr>Consideraciones para la captura</vt:lpstr>
      <vt:lpstr>Fechas</vt:lpstr>
      <vt:lpstr>Dudas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Captura de Proveedores de Información (SCPI)</dc:title>
  <dc:creator>UV</dc:creator>
  <cp:lastModifiedBy>UV</cp:lastModifiedBy>
  <cp:revision>31</cp:revision>
  <cp:lastPrinted>2018-04-26T15:46:48Z</cp:lastPrinted>
  <dcterms:created xsi:type="dcterms:W3CDTF">2018-04-24T17:38:58Z</dcterms:created>
  <dcterms:modified xsi:type="dcterms:W3CDTF">2018-05-14T18:50:27Z</dcterms:modified>
</cp:coreProperties>
</file>