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4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5.xml" ContentType="application/vnd.openxmlformats-officedocument.drawingml.chartshapes+xml"/>
  <Override PartName="/ppt/charts/chart10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351" r:id="rId2"/>
    <p:sldId id="258" r:id="rId3"/>
    <p:sldId id="340" r:id="rId4"/>
    <p:sldId id="341" r:id="rId5"/>
    <p:sldId id="342" r:id="rId6"/>
    <p:sldId id="343" r:id="rId7"/>
    <p:sldId id="344" r:id="rId8"/>
    <p:sldId id="345" r:id="rId9"/>
    <p:sldId id="346" r:id="rId10"/>
    <p:sldId id="347" r:id="rId11"/>
    <p:sldId id="348" r:id="rId12"/>
    <p:sldId id="349" r:id="rId13"/>
    <p:sldId id="352" r:id="rId14"/>
    <p:sldId id="353" r:id="rId15"/>
    <p:sldId id="354" r:id="rId16"/>
    <p:sldId id="355" r:id="rId17"/>
    <p:sldId id="356" r:id="rId18"/>
    <p:sldId id="357" r:id="rId19"/>
    <p:sldId id="292" r:id="rId20"/>
    <p:sldId id="306" r:id="rId21"/>
    <p:sldId id="295" r:id="rId22"/>
    <p:sldId id="259" r:id="rId23"/>
    <p:sldId id="261" r:id="rId24"/>
    <p:sldId id="260" r:id="rId25"/>
    <p:sldId id="286" r:id="rId26"/>
    <p:sldId id="358" r:id="rId27"/>
    <p:sldId id="359" r:id="rId28"/>
    <p:sldId id="360" r:id="rId29"/>
    <p:sldId id="361" r:id="rId30"/>
    <p:sldId id="362" r:id="rId31"/>
    <p:sldId id="363" r:id="rId32"/>
    <p:sldId id="364" r:id="rId33"/>
    <p:sldId id="365" r:id="rId34"/>
    <p:sldId id="366" r:id="rId35"/>
    <p:sldId id="367" r:id="rId36"/>
    <p:sldId id="368" r:id="rId37"/>
    <p:sldId id="369" r:id="rId38"/>
    <p:sldId id="287" r:id="rId39"/>
    <p:sldId id="338" r:id="rId40"/>
    <p:sldId id="335" r:id="rId41"/>
    <p:sldId id="339" r:id="rId42"/>
    <p:sldId id="350" r:id="rId43"/>
  </p:sldIdLst>
  <p:sldSz cx="9144000" cy="6858000" type="letter"/>
  <p:notesSz cx="7010400" cy="9236075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54" autoAdjust="0"/>
    <p:restoredTop sz="94660"/>
  </p:normalViewPr>
  <p:slideViewPr>
    <p:cSldViewPr>
      <p:cViewPr>
        <p:scale>
          <a:sx n="94" d="100"/>
          <a:sy n="94" d="100"/>
        </p:scale>
        <p:origin x="-1350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UV\Documents\PRODEP%202017-MONTO-CONVOCATORIA\DES%20VERACRUZ%20-%20PRODEP%202017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V\Documents\PRODEP%202017-MONTO-CONVOCATORIA\MONTOS\COATZACOALCOS%20-%20MONTO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V\Documents\PRODEP%202017-MONTO-CONVOCATORIA\MONTOS\VERACRUZ%20-%20MONTOS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UV\Documents\PRODEP%202017-MONTO-CONVOCATORIA\DES%20POZA%20RICA%20-PRODEP%202017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V\Documents\PRODEP%202017-MONTO-CONVOCATORIA\MONTOS\POZA%20RICA%20%20-%20MONTOS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UV\Documents\PRODEP%202017-MONTO-CONVOCATORIA\DES%20XALAPA%20-%20PRODEP%202017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V\Documents\PRODEP%202017-MONTO-CONVOCATORIA\MONTOS\XALAPA%20-%20MONTOS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UV\Documents\PRODEP%202017-MONTO-CONVOCATORIA\DES%20ORIZABA%20-%20PRODEP%202017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V\Documents\PRODEP%202017-MONTO-CONVOCATORIA\MONTOS\ORIZABA%20-%20GRAFICA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UV\Documents\PRODEP%202017-MONTO-CONVOCATORIA\DES%20COATZACOALCOS%20-%20PRODEP%2020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4807125407376927E-2"/>
          <c:y val="7.274093483797614E-2"/>
          <c:w val="0.97204847609524869"/>
          <c:h val="0.8014206841743860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GRAFICA!$B$2</c:f>
              <c:strCache>
                <c:ptCount val="1"/>
                <c:pt idx="0">
                  <c:v>INCORPOTACIÓN DE NUEVOS PTC 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GRAFICA!$A$3:$A$16</c:f>
              <c:strCache>
                <c:ptCount val="14"/>
                <c:pt idx="0">
                  <c:v>Centro de Investigación de Micro y Nano tectología</c:v>
                </c:pt>
                <c:pt idx="1">
                  <c:v>Facultad de Bioanálisis</c:v>
                </c:pt>
                <c:pt idx="2">
                  <c:v>Facultad Contaduría</c:v>
                </c:pt>
                <c:pt idx="3">
                  <c:v>Facultad de Ciencia y Tecnología de la Comunicación</c:v>
                </c:pt>
                <c:pt idx="4">
                  <c:v>Facultad de educación física</c:v>
                </c:pt>
                <c:pt idx="5">
                  <c:v>Facultad de Enfermería</c:v>
                </c:pt>
                <c:pt idx="6">
                  <c:v>Facultad de Ingeniería</c:v>
                </c:pt>
                <c:pt idx="7">
                  <c:v>Facultad de Medicina</c:v>
                </c:pt>
                <c:pt idx="8">
                  <c:v>Facultad de Médico Veterinario y Zootecnia</c:v>
                </c:pt>
                <c:pt idx="9">
                  <c:v>Facultad de Nutrición</c:v>
                </c:pt>
                <c:pt idx="10">
                  <c:v>Facultad de Odontología</c:v>
                </c:pt>
                <c:pt idx="11">
                  <c:v>Facultad de Pedagogía</c:v>
                </c:pt>
                <c:pt idx="12">
                  <c:v>Facultad de Psicología</c:v>
                </c:pt>
                <c:pt idx="13">
                  <c:v>Instituto de Inv. Médico Biológicas</c:v>
                </c:pt>
              </c:strCache>
            </c:strRef>
          </c:cat>
          <c:val>
            <c:numRef>
              <c:f>GRAFICA!$B$3:$B$16</c:f>
              <c:numCache>
                <c:formatCode>General</c:formatCode>
                <c:ptCount val="14"/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</c:ser>
        <c:ser>
          <c:idx val="1"/>
          <c:order val="1"/>
          <c:tx>
            <c:strRef>
              <c:f>GRAFICA!$C$2</c:f>
              <c:strCache>
                <c:ptCount val="1"/>
                <c:pt idx="0">
                  <c:v>EX BECARIOS </c:v>
                </c:pt>
              </c:strCache>
            </c:strRef>
          </c:tx>
          <c:invertIfNegative val="0"/>
          <c:cat>
            <c:strRef>
              <c:f>GRAFICA!$A$3:$A$16</c:f>
              <c:strCache>
                <c:ptCount val="14"/>
                <c:pt idx="0">
                  <c:v>Centro de Investigación de Micro y Nano tectología</c:v>
                </c:pt>
                <c:pt idx="1">
                  <c:v>Facultad de Bioanálisis</c:v>
                </c:pt>
                <c:pt idx="2">
                  <c:v>Facultad Contaduría</c:v>
                </c:pt>
                <c:pt idx="3">
                  <c:v>Facultad de Ciencia y Tecnología de la Comunicación</c:v>
                </c:pt>
                <c:pt idx="4">
                  <c:v>Facultad de educación física</c:v>
                </c:pt>
                <c:pt idx="5">
                  <c:v>Facultad de Enfermería</c:v>
                </c:pt>
                <c:pt idx="6">
                  <c:v>Facultad de Ingeniería</c:v>
                </c:pt>
                <c:pt idx="7">
                  <c:v>Facultad de Medicina</c:v>
                </c:pt>
                <c:pt idx="8">
                  <c:v>Facultad de Médico Veterinario y Zootecnia</c:v>
                </c:pt>
                <c:pt idx="9">
                  <c:v>Facultad de Nutrición</c:v>
                </c:pt>
                <c:pt idx="10">
                  <c:v>Facultad de Odontología</c:v>
                </c:pt>
                <c:pt idx="11">
                  <c:v>Facultad de Pedagogía</c:v>
                </c:pt>
                <c:pt idx="12">
                  <c:v>Facultad de Psicología</c:v>
                </c:pt>
                <c:pt idx="13">
                  <c:v>Instituto de Inv. Médico Biológicas</c:v>
                </c:pt>
              </c:strCache>
            </c:strRef>
          </c:cat>
          <c:val>
            <c:numRef>
              <c:f>GRAFICA!$C$3:$C$16</c:f>
              <c:numCache>
                <c:formatCode>General</c:formatCode>
                <c:ptCount val="14"/>
              </c:numCache>
            </c:numRef>
          </c:val>
        </c:ser>
        <c:ser>
          <c:idx val="2"/>
          <c:order val="2"/>
          <c:tx>
            <c:strRef>
              <c:f>GRAFICA!$D$2</c:f>
              <c:strCache>
                <c:ptCount val="1"/>
                <c:pt idx="0">
                  <c:v>ESTUDIOS DE POSGRADO DE ALTA CALIDAD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GRAFICA!$A$3:$A$16</c:f>
              <c:strCache>
                <c:ptCount val="14"/>
                <c:pt idx="0">
                  <c:v>Centro de Investigación de Micro y Nano tectología</c:v>
                </c:pt>
                <c:pt idx="1">
                  <c:v>Facultad de Bioanálisis</c:v>
                </c:pt>
                <c:pt idx="2">
                  <c:v>Facultad Contaduría</c:v>
                </c:pt>
                <c:pt idx="3">
                  <c:v>Facultad de Ciencia y Tecnología de la Comunicación</c:v>
                </c:pt>
                <c:pt idx="4">
                  <c:v>Facultad de educación física</c:v>
                </c:pt>
                <c:pt idx="5">
                  <c:v>Facultad de Enfermería</c:v>
                </c:pt>
                <c:pt idx="6">
                  <c:v>Facultad de Ingeniería</c:v>
                </c:pt>
                <c:pt idx="7">
                  <c:v>Facultad de Medicina</c:v>
                </c:pt>
                <c:pt idx="8">
                  <c:v>Facultad de Médico Veterinario y Zootecnia</c:v>
                </c:pt>
                <c:pt idx="9">
                  <c:v>Facultad de Nutrición</c:v>
                </c:pt>
                <c:pt idx="10">
                  <c:v>Facultad de Odontología</c:v>
                </c:pt>
                <c:pt idx="11">
                  <c:v>Facultad de Pedagogía</c:v>
                </c:pt>
                <c:pt idx="12">
                  <c:v>Facultad de Psicología</c:v>
                </c:pt>
                <c:pt idx="13">
                  <c:v>Instituto de Inv. Médico Biológicas</c:v>
                </c:pt>
              </c:strCache>
            </c:strRef>
          </c:cat>
          <c:val>
            <c:numRef>
              <c:f>GRAFICA!$D$3:$D$16</c:f>
              <c:numCache>
                <c:formatCode>General</c:formatCode>
                <c:ptCount val="14"/>
                <c:pt idx="9">
                  <c:v>1</c:v>
                </c:pt>
              </c:numCache>
            </c:numRef>
          </c:val>
        </c:ser>
        <c:ser>
          <c:idx val="3"/>
          <c:order val="3"/>
          <c:tx>
            <c:strRef>
              <c:f>GRAFICA!$E$2</c:f>
              <c:strCache>
                <c:ptCount val="1"/>
                <c:pt idx="0">
                  <c:v>PROFESORES CON PERFIL DESEABLE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strRef>
              <c:f>GRAFICA!$A$3:$A$16</c:f>
              <c:strCache>
                <c:ptCount val="14"/>
                <c:pt idx="0">
                  <c:v>Centro de Investigación de Micro y Nano tectología</c:v>
                </c:pt>
                <c:pt idx="1">
                  <c:v>Facultad de Bioanálisis</c:v>
                </c:pt>
                <c:pt idx="2">
                  <c:v>Facultad Contaduría</c:v>
                </c:pt>
                <c:pt idx="3">
                  <c:v>Facultad de Ciencia y Tecnología de la Comunicación</c:v>
                </c:pt>
                <c:pt idx="4">
                  <c:v>Facultad de educación física</c:v>
                </c:pt>
                <c:pt idx="5">
                  <c:v>Facultad de Enfermería</c:v>
                </c:pt>
                <c:pt idx="6">
                  <c:v>Facultad de Ingeniería</c:v>
                </c:pt>
                <c:pt idx="7">
                  <c:v>Facultad de Medicina</c:v>
                </c:pt>
                <c:pt idx="8">
                  <c:v>Facultad de Médico Veterinario y Zootecnia</c:v>
                </c:pt>
                <c:pt idx="9">
                  <c:v>Facultad de Nutrición</c:v>
                </c:pt>
                <c:pt idx="10">
                  <c:v>Facultad de Odontología</c:v>
                </c:pt>
                <c:pt idx="11">
                  <c:v>Facultad de Pedagogía</c:v>
                </c:pt>
                <c:pt idx="12">
                  <c:v>Facultad de Psicología</c:v>
                </c:pt>
                <c:pt idx="13">
                  <c:v>Instituto de Inv. Médico Biológicas</c:v>
                </c:pt>
              </c:strCache>
            </c:strRef>
          </c:cat>
          <c:val>
            <c:numRef>
              <c:f>GRAFICA!$E$3:$E$16</c:f>
              <c:numCache>
                <c:formatCode>General</c:formatCode>
                <c:ptCount val="14"/>
                <c:pt idx="0">
                  <c:v>3</c:v>
                </c:pt>
                <c:pt idx="1">
                  <c:v>1</c:v>
                </c:pt>
                <c:pt idx="2">
                  <c:v>3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6</c:v>
                </c:pt>
                <c:pt idx="7">
                  <c:v>1</c:v>
                </c:pt>
                <c:pt idx="8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33438720"/>
        <c:axId val="9077888"/>
        <c:axId val="0"/>
      </c:bar3DChart>
      <c:catAx>
        <c:axId val="3343872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600"/>
            </a:pPr>
            <a:endParaRPr lang="es-MX"/>
          </a:p>
        </c:txPr>
        <c:crossAx val="9077888"/>
        <c:crosses val="autoZero"/>
        <c:auto val="1"/>
        <c:lblAlgn val="ctr"/>
        <c:lblOffset val="100"/>
        <c:noMultiLvlLbl val="0"/>
      </c:catAx>
      <c:valAx>
        <c:axId val="9077888"/>
        <c:scaling>
          <c:orientation val="minMax"/>
          <c:max val="8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33438720"/>
        <c:crosses val="autoZero"/>
        <c:crossBetween val="between"/>
      </c:valAx>
      <c:spPr>
        <a:solidFill>
          <a:schemeClr val="accent3">
            <a:lumMod val="20000"/>
            <a:lumOff val="80000"/>
          </a:schemeClr>
        </a:solidFill>
      </c:spPr>
    </c:plotArea>
    <c:legend>
      <c:legendPos val="b"/>
      <c:layout>
        <c:manualLayout>
          <c:xMode val="edge"/>
          <c:yMode val="edge"/>
          <c:x val="6.0796699713742131E-2"/>
          <c:y val="8.6174908331370176E-2"/>
          <c:w val="0.87527541626470351"/>
          <c:h val="9.5458662644950287E-2"/>
        </c:manualLayout>
      </c:layout>
      <c:overlay val="0"/>
      <c:txPr>
        <a:bodyPr/>
        <a:lstStyle/>
        <a:p>
          <a:pPr>
            <a:defRPr sz="1000">
              <a:latin typeface="Andalus" panose="02020603050405020304" pitchFamily="18" charset="-78"/>
              <a:cs typeface="Andalus" panose="02020603050405020304" pitchFamily="18" charset="-78"/>
            </a:defRPr>
          </a:pPr>
          <a:endParaRPr lang="es-MX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827711864573441"/>
          <c:y val="4.5385215869010682E-2"/>
          <c:w val="0.84031525400206042"/>
          <c:h val="0.8333482257566906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Hoja1!$F$1</c:f>
              <c:strCache>
                <c:ptCount val="1"/>
                <c:pt idx="0">
                  <c:v>Monto Total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Hoja1!$E$2:$E$3</c:f>
              <c:strCache>
                <c:ptCount val="2"/>
                <c:pt idx="0">
                  <c:v>Apoyo a la Incorporación de Nuevos PTC</c:v>
                </c:pt>
                <c:pt idx="1">
                  <c:v>Apoyo a Profesores con Perfil Deseable</c:v>
                </c:pt>
              </c:strCache>
            </c:strRef>
          </c:cat>
          <c:val>
            <c:numRef>
              <c:f>Hoja1!$F$2:$F$3</c:f>
              <c:numCache>
                <c:formatCode>_("$"* #,##0.00_);_("$"* \(#,##0.00\);_("$"* "-"??_);_(@_)</c:formatCode>
                <c:ptCount val="2"/>
                <c:pt idx="0">
                  <c:v>459639</c:v>
                </c:pt>
                <c:pt idx="1">
                  <c:v>110000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box"/>
        <c:axId val="43701760"/>
        <c:axId val="41371904"/>
        <c:axId val="0"/>
      </c:bar3DChart>
      <c:catAx>
        <c:axId val="43701760"/>
        <c:scaling>
          <c:orientation val="minMax"/>
        </c:scaling>
        <c:delete val="1"/>
        <c:axPos val="b"/>
        <c:majorTickMark val="none"/>
        <c:minorTickMark val="none"/>
        <c:tickLblPos val="nextTo"/>
        <c:crossAx val="41371904"/>
        <c:crosses val="autoZero"/>
        <c:auto val="1"/>
        <c:lblAlgn val="ctr"/>
        <c:lblOffset val="100"/>
        <c:noMultiLvlLbl val="0"/>
      </c:catAx>
      <c:valAx>
        <c:axId val="41371904"/>
        <c:scaling>
          <c:orientation val="minMax"/>
          <c:max val="5000000"/>
          <c:min val="0"/>
        </c:scaling>
        <c:delete val="0"/>
        <c:axPos val="l"/>
        <c:majorGridlines/>
        <c:numFmt formatCode="_(&quot;$&quot;* #,##0.00_);_(&quot;$&quot;* \(#,##0.00\);_(&quot;$&quot;* &quot;-&quot;??_);_(@_)" sourceLinked="1"/>
        <c:majorTickMark val="none"/>
        <c:minorTickMark val="none"/>
        <c:tickLblPos val="nextTo"/>
        <c:crossAx val="4370176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solidFill>
            <a:schemeClr val="accent4">
              <a:lumMod val="20000"/>
              <a:lumOff val="80000"/>
            </a:schemeClr>
          </a:solidFill>
        </c:spPr>
        <c:txPr>
          <a:bodyPr/>
          <a:lstStyle/>
          <a:p>
            <a:pPr rtl="0">
              <a:defRPr sz="1100" b="1"/>
            </a:pPr>
            <a:endParaRPr lang="es-MX"/>
          </a:p>
        </c:txPr>
      </c:dTable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Hoja1!$G$1</c:f>
              <c:strCache>
                <c:ptCount val="1"/>
                <c:pt idx="0">
                  <c:v>Monto Total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Hoja1!$F$2:$F$4</c:f>
              <c:strCache>
                <c:ptCount val="3"/>
                <c:pt idx="0">
                  <c:v>Apoyos para Estudios de
Posgrado de Alta Calidad</c:v>
                </c:pt>
                <c:pt idx="1">
                  <c:v>Apoyo a la Incorporación de Nuevos PTC</c:v>
                </c:pt>
                <c:pt idx="2">
                  <c:v>Profesores con 
Perfil Deseable</c:v>
                </c:pt>
              </c:strCache>
            </c:strRef>
          </c:cat>
          <c:val>
            <c:numRef>
              <c:f>Hoja1!$G$2:$G$4</c:f>
              <c:numCache>
                <c:formatCode>_("$"* #,##0.00_);_("$"* \(#,##0.00\);_("$"* "-"??_);_(@_)</c:formatCode>
                <c:ptCount val="3"/>
                <c:pt idx="0">
                  <c:v>712468</c:v>
                </c:pt>
                <c:pt idx="1">
                  <c:v>1731156</c:v>
                </c:pt>
                <c:pt idx="2">
                  <c:v>800000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box"/>
        <c:axId val="33705472"/>
        <c:axId val="9080768"/>
        <c:axId val="0"/>
      </c:bar3DChart>
      <c:catAx>
        <c:axId val="33705472"/>
        <c:scaling>
          <c:orientation val="minMax"/>
        </c:scaling>
        <c:delete val="0"/>
        <c:axPos val="b"/>
        <c:majorTickMark val="none"/>
        <c:minorTickMark val="none"/>
        <c:tickLblPos val="nextTo"/>
        <c:crossAx val="9080768"/>
        <c:crosses val="autoZero"/>
        <c:auto val="1"/>
        <c:lblAlgn val="ctr"/>
        <c:lblOffset val="100"/>
        <c:noMultiLvlLbl val="0"/>
      </c:catAx>
      <c:valAx>
        <c:axId val="9080768"/>
        <c:scaling>
          <c:orientation val="minMax"/>
          <c:max val="5000000"/>
          <c:min val="0"/>
        </c:scaling>
        <c:delete val="0"/>
        <c:axPos val="l"/>
        <c:majorGridlines/>
        <c:numFmt formatCode="_(&quot;$&quot;* #,##0.00_);_(&quot;$&quot;* \(#,##0.00\);_(&quot;$&quot;* &quot;-&quot;??_);_(@_)" sourceLinked="1"/>
        <c:majorTickMark val="none"/>
        <c:minorTickMark val="none"/>
        <c:tickLblPos val="nextTo"/>
        <c:crossAx val="3370547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solidFill>
            <a:schemeClr val="accent4">
              <a:lumMod val="20000"/>
              <a:lumOff val="80000"/>
            </a:schemeClr>
          </a:solidFill>
        </c:spPr>
        <c:txPr>
          <a:bodyPr/>
          <a:lstStyle/>
          <a:p>
            <a:pPr rtl="0">
              <a:defRPr b="1"/>
            </a:pPr>
            <a:endParaRPr lang="es-MX"/>
          </a:p>
        </c:txPr>
      </c:dTable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3597325452016429E-2"/>
          <c:y val="7.4612255574851141E-2"/>
          <c:w val="0.95340832416039478"/>
          <c:h val="0.8257927868046213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Hoja2!$B$1</c:f>
              <c:strCache>
                <c:ptCount val="1"/>
                <c:pt idx="0">
                  <c:v>INCORPOTACIÓN DE NUEVOS PTC 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Hoja2!$A$2:$A$8</c:f>
              <c:strCache>
                <c:ptCount val="7"/>
                <c:pt idx="0">
                  <c:v>Centro de Idiomas</c:v>
                </c:pt>
                <c:pt idx="1">
                  <c:v>Facultad de Arq.</c:v>
                </c:pt>
                <c:pt idx="2">
                  <c:v>Fac. de C. Químicas</c:v>
                </c:pt>
                <c:pt idx="3">
                  <c:v>Fac. de C. Biol. Agropecuarias</c:v>
                </c:pt>
                <c:pt idx="4">
                  <c:v>Facultad de Enfermería</c:v>
                </c:pt>
                <c:pt idx="5">
                  <c:v>Facultad de Ing. Elect. y Com.</c:v>
                </c:pt>
                <c:pt idx="6">
                  <c:v>Facultad de Psicología</c:v>
                </c:pt>
              </c:strCache>
            </c:strRef>
          </c:cat>
          <c:val>
            <c:numRef>
              <c:f>Hoja2!$B$2:$B$8</c:f>
              <c:numCache>
                <c:formatCode>General</c:formatCode>
                <c:ptCount val="7"/>
                <c:pt idx="1">
                  <c:v>1</c:v>
                </c:pt>
                <c:pt idx="2">
                  <c:v>2</c:v>
                </c:pt>
                <c:pt idx="6">
                  <c:v>1</c:v>
                </c:pt>
              </c:numCache>
            </c:numRef>
          </c:val>
        </c:ser>
        <c:ser>
          <c:idx val="1"/>
          <c:order val="1"/>
          <c:tx>
            <c:strRef>
              <c:f>Hoja2!$C$1</c:f>
              <c:strCache>
                <c:ptCount val="1"/>
                <c:pt idx="0">
                  <c:v>EX BECARIOS </c:v>
                </c:pt>
              </c:strCache>
            </c:strRef>
          </c:tx>
          <c:invertIfNegative val="0"/>
          <c:cat>
            <c:strRef>
              <c:f>Hoja2!$A$2:$A$8</c:f>
              <c:strCache>
                <c:ptCount val="7"/>
                <c:pt idx="0">
                  <c:v>Centro de Idiomas</c:v>
                </c:pt>
                <c:pt idx="1">
                  <c:v>Facultad de Arq.</c:v>
                </c:pt>
                <c:pt idx="2">
                  <c:v>Fac. de C. Químicas</c:v>
                </c:pt>
                <c:pt idx="3">
                  <c:v>Fac. de C. Biol. Agropecuarias</c:v>
                </c:pt>
                <c:pt idx="4">
                  <c:v>Facultad de Enfermería</c:v>
                </c:pt>
                <c:pt idx="5">
                  <c:v>Facultad de Ing. Elect. y Com.</c:v>
                </c:pt>
                <c:pt idx="6">
                  <c:v>Facultad de Psicología</c:v>
                </c:pt>
              </c:strCache>
            </c:strRef>
          </c:cat>
          <c:val>
            <c:numRef>
              <c:f>Hoja2!$C$2:$C$8</c:f>
              <c:numCache>
                <c:formatCode>General</c:formatCode>
                <c:ptCount val="7"/>
              </c:numCache>
            </c:numRef>
          </c:val>
        </c:ser>
        <c:ser>
          <c:idx val="2"/>
          <c:order val="2"/>
          <c:tx>
            <c:strRef>
              <c:f>Hoja2!$D$1</c:f>
              <c:strCache>
                <c:ptCount val="1"/>
                <c:pt idx="0">
                  <c:v>ESTUDIOS DE POSGRADO DE ALTA CALIDAD</c:v>
                </c:pt>
              </c:strCache>
            </c:strRef>
          </c:tx>
          <c:invertIfNegative val="0"/>
          <c:cat>
            <c:strRef>
              <c:f>Hoja2!$A$2:$A$8</c:f>
              <c:strCache>
                <c:ptCount val="7"/>
                <c:pt idx="0">
                  <c:v>Centro de Idiomas</c:v>
                </c:pt>
                <c:pt idx="1">
                  <c:v>Facultad de Arq.</c:v>
                </c:pt>
                <c:pt idx="2">
                  <c:v>Fac. de C. Químicas</c:v>
                </c:pt>
                <c:pt idx="3">
                  <c:v>Fac. de C. Biol. Agropecuarias</c:v>
                </c:pt>
                <c:pt idx="4">
                  <c:v>Facultad de Enfermería</c:v>
                </c:pt>
                <c:pt idx="5">
                  <c:v>Facultad de Ing. Elect. y Com.</c:v>
                </c:pt>
                <c:pt idx="6">
                  <c:v>Facultad de Psicología</c:v>
                </c:pt>
              </c:strCache>
            </c:strRef>
          </c:cat>
          <c:val>
            <c:numRef>
              <c:f>Hoja2!$D$2:$D$8</c:f>
              <c:numCache>
                <c:formatCode>General</c:formatCode>
                <c:ptCount val="7"/>
              </c:numCache>
            </c:numRef>
          </c:val>
        </c:ser>
        <c:ser>
          <c:idx val="3"/>
          <c:order val="3"/>
          <c:tx>
            <c:strRef>
              <c:f>Hoja2!$E$1</c:f>
              <c:strCache>
                <c:ptCount val="1"/>
                <c:pt idx="0">
                  <c:v>PROFESORES CON PERFIL DESEABLE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cat>
            <c:strRef>
              <c:f>Hoja2!$A$2:$A$8</c:f>
              <c:strCache>
                <c:ptCount val="7"/>
                <c:pt idx="0">
                  <c:v>Centro de Idiomas</c:v>
                </c:pt>
                <c:pt idx="1">
                  <c:v>Facultad de Arq.</c:v>
                </c:pt>
                <c:pt idx="2">
                  <c:v>Fac. de C. Químicas</c:v>
                </c:pt>
                <c:pt idx="3">
                  <c:v>Fac. de C. Biol. Agropecuarias</c:v>
                </c:pt>
                <c:pt idx="4">
                  <c:v>Facultad de Enfermería</c:v>
                </c:pt>
                <c:pt idx="5">
                  <c:v>Facultad de Ing. Elect. y Com.</c:v>
                </c:pt>
                <c:pt idx="6">
                  <c:v>Facultad de Psicología</c:v>
                </c:pt>
              </c:strCache>
            </c:strRef>
          </c:cat>
          <c:val>
            <c:numRef>
              <c:f>Hoja2!$E$2:$E$8</c:f>
              <c:numCache>
                <c:formatCode>General</c:formatCode>
                <c:ptCount val="7"/>
                <c:pt idx="0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36509184"/>
        <c:axId val="9083648"/>
        <c:axId val="0"/>
      </c:bar3DChart>
      <c:catAx>
        <c:axId val="36509184"/>
        <c:scaling>
          <c:orientation val="minMax"/>
        </c:scaling>
        <c:delete val="0"/>
        <c:axPos val="b"/>
        <c:majorTickMark val="none"/>
        <c:minorTickMark val="none"/>
        <c:tickLblPos val="nextTo"/>
        <c:crossAx val="9083648"/>
        <c:crosses val="autoZero"/>
        <c:auto val="1"/>
        <c:lblAlgn val="ctr"/>
        <c:lblOffset val="100"/>
        <c:noMultiLvlLbl val="0"/>
      </c:catAx>
      <c:valAx>
        <c:axId val="9083648"/>
        <c:scaling>
          <c:orientation val="minMax"/>
          <c:max val="8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36509184"/>
        <c:crosses val="autoZero"/>
        <c:crossBetween val="between"/>
      </c:valAx>
      <c:spPr>
        <a:solidFill>
          <a:schemeClr val="accent3">
            <a:lumMod val="20000"/>
            <a:lumOff val="80000"/>
          </a:schemeClr>
        </a:solidFill>
      </c:spPr>
    </c:plotArea>
    <c:legend>
      <c:legendPos val="b"/>
      <c:layout>
        <c:manualLayout>
          <c:xMode val="edge"/>
          <c:yMode val="edge"/>
          <c:x val="0.10817698999628061"/>
          <c:y val="0.11951514566383505"/>
          <c:w val="0.86411946393700334"/>
          <c:h val="0.11631610592239298"/>
        </c:manualLayout>
      </c:layout>
      <c:overlay val="0"/>
      <c:txPr>
        <a:bodyPr/>
        <a:lstStyle/>
        <a:p>
          <a:pPr>
            <a:defRPr sz="1100">
              <a:latin typeface="Andalus" panose="02020603050405020304" pitchFamily="18" charset="-78"/>
              <a:cs typeface="Andalus" panose="02020603050405020304" pitchFamily="18" charset="-78"/>
            </a:defRPr>
          </a:pPr>
          <a:endParaRPr lang="es-MX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Hoja1!$F$1</c:f>
              <c:strCache>
                <c:ptCount val="1"/>
                <c:pt idx="0">
                  <c:v>Monto Total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Hoja1!$E$2:$E$3</c:f>
              <c:strCache>
                <c:ptCount val="2"/>
                <c:pt idx="0">
                  <c:v>Apoyo a la Incorporación de Nuevos PPTC</c:v>
                </c:pt>
                <c:pt idx="1">
                  <c:v>Apoyo a Profesores con Perfil Deseable</c:v>
                </c:pt>
              </c:strCache>
            </c:strRef>
          </c:cat>
          <c:val>
            <c:numRef>
              <c:f>Hoja1!$F$2:$F$3</c:f>
              <c:numCache>
                <c:formatCode>_("$"* #,##0.00_);_("$"* \(#,##0.00\);_("$"* "-"??_);_(@_)</c:formatCode>
                <c:ptCount val="2"/>
                <c:pt idx="0">
                  <c:v>1443799</c:v>
                </c:pt>
                <c:pt idx="1">
                  <c:v>190000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box"/>
        <c:axId val="36793856"/>
        <c:axId val="70657728"/>
        <c:axId val="0"/>
      </c:bar3DChart>
      <c:catAx>
        <c:axId val="36793856"/>
        <c:scaling>
          <c:orientation val="minMax"/>
        </c:scaling>
        <c:delete val="0"/>
        <c:axPos val="b"/>
        <c:majorTickMark val="none"/>
        <c:minorTickMark val="none"/>
        <c:tickLblPos val="nextTo"/>
        <c:crossAx val="70657728"/>
        <c:crosses val="autoZero"/>
        <c:auto val="1"/>
        <c:lblAlgn val="ctr"/>
        <c:lblOffset val="100"/>
        <c:noMultiLvlLbl val="0"/>
      </c:catAx>
      <c:valAx>
        <c:axId val="70657728"/>
        <c:scaling>
          <c:orientation val="minMax"/>
          <c:max val="5000000"/>
          <c:min val="0"/>
        </c:scaling>
        <c:delete val="0"/>
        <c:axPos val="l"/>
        <c:majorGridlines/>
        <c:numFmt formatCode="_(&quot;$&quot;* #,##0.00_);_(&quot;$&quot;* \(#,##0.00\);_(&quot;$&quot;* &quot;-&quot;??_);_(@_)" sourceLinked="1"/>
        <c:majorTickMark val="none"/>
        <c:minorTickMark val="none"/>
        <c:tickLblPos val="nextTo"/>
        <c:crossAx val="3679385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solidFill>
            <a:schemeClr val="accent4">
              <a:lumMod val="20000"/>
              <a:lumOff val="80000"/>
            </a:schemeClr>
          </a:solidFill>
        </c:spPr>
        <c:txPr>
          <a:bodyPr/>
          <a:lstStyle/>
          <a:p>
            <a:pPr rtl="0">
              <a:defRPr b="1"/>
            </a:pPr>
            <a:endParaRPr lang="es-MX"/>
          </a:p>
        </c:txPr>
      </c:dTable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  <c:spPr>
        <a:solidFill>
          <a:schemeClr val="accent3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2.2956551815082729E-2"/>
          <c:y val="1.4042877751336086E-2"/>
          <c:w val="0.95636667240080431"/>
          <c:h val="0.6738804692374041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Hoja2!$B$1</c:f>
              <c:strCache>
                <c:ptCount val="1"/>
                <c:pt idx="0">
                  <c:v>INCORPOTACIÓN DE NUEVOS PTC 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Hoja2!$A$2:$A$39</c:f>
              <c:strCache>
                <c:ptCount val="38"/>
                <c:pt idx="0">
                  <c:v>Centro C. de la Tierra</c:v>
                </c:pt>
                <c:pt idx="1">
                  <c:v>Centro de Ecoalf. y D. de Saberes</c:v>
                </c:pt>
                <c:pt idx="2">
                  <c:v>Centro de Est. de inv. y Aprendizaje H.</c:v>
                </c:pt>
                <c:pt idx="3">
                  <c:v>Centro de Est. Creación y  Docum.de las Artes</c:v>
                </c:pt>
                <c:pt idx="4">
                  <c:v>Facultad de Arquitectura</c:v>
                </c:pt>
                <c:pt idx="5">
                  <c:v>Facultad de Artes Plásticas</c:v>
                </c:pt>
                <c:pt idx="6">
                  <c:v>Facultad de Bioanálisis</c:v>
                </c:pt>
                <c:pt idx="7">
                  <c:v>Facultad de Biología</c:v>
                </c:pt>
                <c:pt idx="8">
                  <c:v>Facultad de C. Adm. y Soc.</c:v>
                </c:pt>
                <c:pt idx="9">
                  <c:v>Facultad de C. Agrícolas</c:v>
                </c:pt>
                <c:pt idx="10">
                  <c:v>Facultad de C. Químicas</c:v>
                </c:pt>
                <c:pt idx="11">
                  <c:v>Facultad de Contaduría y Admon.</c:v>
                </c:pt>
                <c:pt idx="12">
                  <c:v>Facultad de Est. E Informática</c:v>
                </c:pt>
                <c:pt idx="13">
                  <c:v>Facultad de Física</c:v>
                </c:pt>
                <c:pt idx="14">
                  <c:v>Facultad de Historia</c:v>
                </c:pt>
                <c:pt idx="15">
                  <c:v>Facultad de Idiomas</c:v>
                </c:pt>
                <c:pt idx="16">
                  <c:v>Facultad de Ing. Mecánica y Eléc.</c:v>
                </c:pt>
                <c:pt idx="17">
                  <c:v>Facultad de Instrumentación Elec.*</c:v>
                </c:pt>
                <c:pt idx="18">
                  <c:v>Facultad de Matemáticas</c:v>
                </c:pt>
                <c:pt idx="19">
                  <c:v>Facultad de Música</c:v>
                </c:pt>
                <c:pt idx="20">
                  <c:v>Facultad de Nutrición</c:v>
                </c:pt>
                <c:pt idx="21">
                  <c:v>Facultad de Pedagogía</c:v>
                </c:pt>
                <c:pt idx="22">
                  <c:v>Facultad de Química Farm. Biol.</c:v>
                </c:pt>
                <c:pt idx="23">
                  <c:v>Instituto de Bio. y Ecología Aplicada</c:v>
                </c:pt>
                <c:pt idx="24">
                  <c:v>Instituto de Ciencias Básicas</c:v>
                </c:pt>
                <c:pt idx="25">
                  <c:v>Instituto de Ciencias de la Salud</c:v>
                </c:pt>
                <c:pt idx="26">
                  <c:v>Instituto de Contaduría Pública</c:v>
                </c:pt>
                <c:pt idx="27">
                  <c:v>Instituto de Inv. en Educación</c:v>
                </c:pt>
                <c:pt idx="28">
                  <c:v>Instituto de Investigaciones Forestales</c:v>
                </c:pt>
                <c:pt idx="29">
                  <c:v>Instituto de Inv. Histórico Sociales</c:v>
                </c:pt>
                <c:pt idx="30">
                  <c:v>Instituto de Inv. Jurídicas</c:v>
                </c:pt>
                <c:pt idx="31">
                  <c:v>Instituto de Inv.  Psicológicas</c:v>
                </c:pt>
                <c:pt idx="32">
                  <c:v>Inst. de Inv. y Estudios Sup. de las C. Administrativas</c:v>
                </c:pt>
                <c:pt idx="33">
                  <c:v>Inst. de Inv. y Estudios Superiores Econ. y Sociales</c:v>
                </c:pt>
                <c:pt idx="34">
                  <c:v>Instituto de Neuroetología</c:v>
                </c:pt>
                <c:pt idx="35">
                  <c:v>Instituto de Salud Pública</c:v>
                </c:pt>
                <c:pt idx="36">
                  <c:v>Unidad de Serv. de Apoyo de Resolución Analítica</c:v>
                </c:pt>
                <c:pt idx="37">
                  <c:v>Universidad Veracruzana Intercultural</c:v>
                </c:pt>
              </c:strCache>
            </c:strRef>
          </c:cat>
          <c:val>
            <c:numRef>
              <c:f>Hoja2!$B$2:$B$39</c:f>
              <c:numCache>
                <c:formatCode>General</c:formatCode>
                <c:ptCount val="38"/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23">
                  <c:v>1</c:v>
                </c:pt>
                <c:pt idx="24">
                  <c:v>1</c:v>
                </c:pt>
                <c:pt idx="29">
                  <c:v>1</c:v>
                </c:pt>
              </c:numCache>
            </c:numRef>
          </c:val>
        </c:ser>
        <c:ser>
          <c:idx val="1"/>
          <c:order val="1"/>
          <c:tx>
            <c:strRef>
              <c:f>Hoja2!$C$1</c:f>
              <c:strCache>
                <c:ptCount val="1"/>
                <c:pt idx="0">
                  <c:v>EX BECARIOS </c:v>
                </c:pt>
              </c:strCache>
            </c:strRef>
          </c:tx>
          <c:invertIfNegative val="0"/>
          <c:cat>
            <c:strRef>
              <c:f>Hoja2!$A$2:$A$39</c:f>
              <c:strCache>
                <c:ptCount val="38"/>
                <c:pt idx="0">
                  <c:v>Centro C. de la Tierra</c:v>
                </c:pt>
                <c:pt idx="1">
                  <c:v>Centro de Ecoalf. y D. de Saberes</c:v>
                </c:pt>
                <c:pt idx="2">
                  <c:v>Centro de Est. de inv. y Aprendizaje H.</c:v>
                </c:pt>
                <c:pt idx="3">
                  <c:v>Centro de Est. Creación y  Docum.de las Artes</c:v>
                </c:pt>
                <c:pt idx="4">
                  <c:v>Facultad de Arquitectura</c:v>
                </c:pt>
                <c:pt idx="5">
                  <c:v>Facultad de Artes Plásticas</c:v>
                </c:pt>
                <c:pt idx="6">
                  <c:v>Facultad de Bioanálisis</c:v>
                </c:pt>
                <c:pt idx="7">
                  <c:v>Facultad de Biología</c:v>
                </c:pt>
                <c:pt idx="8">
                  <c:v>Facultad de C. Adm. y Soc.</c:v>
                </c:pt>
                <c:pt idx="9">
                  <c:v>Facultad de C. Agrícolas</c:v>
                </c:pt>
                <c:pt idx="10">
                  <c:v>Facultad de C. Químicas</c:v>
                </c:pt>
                <c:pt idx="11">
                  <c:v>Facultad de Contaduría y Admon.</c:v>
                </c:pt>
                <c:pt idx="12">
                  <c:v>Facultad de Est. E Informática</c:v>
                </c:pt>
                <c:pt idx="13">
                  <c:v>Facultad de Física</c:v>
                </c:pt>
                <c:pt idx="14">
                  <c:v>Facultad de Historia</c:v>
                </c:pt>
                <c:pt idx="15">
                  <c:v>Facultad de Idiomas</c:v>
                </c:pt>
                <c:pt idx="16">
                  <c:v>Facultad de Ing. Mecánica y Eléc.</c:v>
                </c:pt>
                <c:pt idx="17">
                  <c:v>Facultad de Instrumentación Elec.*</c:v>
                </c:pt>
                <c:pt idx="18">
                  <c:v>Facultad de Matemáticas</c:v>
                </c:pt>
                <c:pt idx="19">
                  <c:v>Facultad de Música</c:v>
                </c:pt>
                <c:pt idx="20">
                  <c:v>Facultad de Nutrición</c:v>
                </c:pt>
                <c:pt idx="21">
                  <c:v>Facultad de Pedagogía</c:v>
                </c:pt>
                <c:pt idx="22">
                  <c:v>Facultad de Química Farm. Biol.</c:v>
                </c:pt>
                <c:pt idx="23">
                  <c:v>Instituto de Bio. y Ecología Aplicada</c:v>
                </c:pt>
                <c:pt idx="24">
                  <c:v>Instituto de Ciencias Básicas</c:v>
                </c:pt>
                <c:pt idx="25">
                  <c:v>Instituto de Ciencias de la Salud</c:v>
                </c:pt>
                <c:pt idx="26">
                  <c:v>Instituto de Contaduría Pública</c:v>
                </c:pt>
                <c:pt idx="27">
                  <c:v>Instituto de Inv. en Educación</c:v>
                </c:pt>
                <c:pt idx="28">
                  <c:v>Instituto de Investigaciones Forestales</c:v>
                </c:pt>
                <c:pt idx="29">
                  <c:v>Instituto de Inv. Histórico Sociales</c:v>
                </c:pt>
                <c:pt idx="30">
                  <c:v>Instituto de Inv. Jurídicas</c:v>
                </c:pt>
                <c:pt idx="31">
                  <c:v>Instituto de Inv.  Psicológicas</c:v>
                </c:pt>
                <c:pt idx="32">
                  <c:v>Inst. de Inv. y Estudios Sup. de las C. Administrativas</c:v>
                </c:pt>
                <c:pt idx="33">
                  <c:v>Inst. de Inv. y Estudios Superiores Econ. y Sociales</c:v>
                </c:pt>
                <c:pt idx="34">
                  <c:v>Instituto de Neuroetología</c:v>
                </c:pt>
                <c:pt idx="35">
                  <c:v>Instituto de Salud Pública</c:v>
                </c:pt>
                <c:pt idx="36">
                  <c:v>Unidad de Serv. de Apoyo de Resolución Analítica</c:v>
                </c:pt>
                <c:pt idx="37">
                  <c:v>Universidad Veracruzana Intercultural</c:v>
                </c:pt>
              </c:strCache>
            </c:strRef>
          </c:cat>
          <c:val>
            <c:numRef>
              <c:f>Hoja2!$C$2:$C$39</c:f>
              <c:numCache>
                <c:formatCode>General</c:formatCode>
                <c:ptCount val="38"/>
                <c:pt idx="20">
                  <c:v>1</c:v>
                </c:pt>
                <c:pt idx="32">
                  <c:v>2</c:v>
                </c:pt>
              </c:numCache>
            </c:numRef>
          </c:val>
        </c:ser>
        <c:ser>
          <c:idx val="2"/>
          <c:order val="2"/>
          <c:tx>
            <c:strRef>
              <c:f>Hoja2!$D$1</c:f>
              <c:strCache>
                <c:ptCount val="1"/>
                <c:pt idx="0">
                  <c:v>ESTUDIOS DE POSGRADO DE ALTA CALIDAD</c:v>
                </c:pt>
              </c:strCache>
            </c:strRef>
          </c:tx>
          <c:invertIfNegative val="0"/>
          <c:cat>
            <c:strRef>
              <c:f>Hoja2!$A$2:$A$39</c:f>
              <c:strCache>
                <c:ptCount val="38"/>
                <c:pt idx="0">
                  <c:v>Centro C. de la Tierra</c:v>
                </c:pt>
                <c:pt idx="1">
                  <c:v>Centro de Ecoalf. y D. de Saberes</c:v>
                </c:pt>
                <c:pt idx="2">
                  <c:v>Centro de Est. de inv. y Aprendizaje H.</c:v>
                </c:pt>
                <c:pt idx="3">
                  <c:v>Centro de Est. Creación y  Docum.de las Artes</c:v>
                </c:pt>
                <c:pt idx="4">
                  <c:v>Facultad de Arquitectura</c:v>
                </c:pt>
                <c:pt idx="5">
                  <c:v>Facultad de Artes Plásticas</c:v>
                </c:pt>
                <c:pt idx="6">
                  <c:v>Facultad de Bioanálisis</c:v>
                </c:pt>
                <c:pt idx="7">
                  <c:v>Facultad de Biología</c:v>
                </c:pt>
                <c:pt idx="8">
                  <c:v>Facultad de C. Adm. y Soc.</c:v>
                </c:pt>
                <c:pt idx="9">
                  <c:v>Facultad de C. Agrícolas</c:v>
                </c:pt>
                <c:pt idx="10">
                  <c:v>Facultad de C. Químicas</c:v>
                </c:pt>
                <c:pt idx="11">
                  <c:v>Facultad de Contaduría y Admon.</c:v>
                </c:pt>
                <c:pt idx="12">
                  <c:v>Facultad de Est. E Informática</c:v>
                </c:pt>
                <c:pt idx="13">
                  <c:v>Facultad de Física</c:v>
                </c:pt>
                <c:pt idx="14">
                  <c:v>Facultad de Historia</c:v>
                </c:pt>
                <c:pt idx="15">
                  <c:v>Facultad de Idiomas</c:v>
                </c:pt>
                <c:pt idx="16">
                  <c:v>Facultad de Ing. Mecánica y Eléc.</c:v>
                </c:pt>
                <c:pt idx="17">
                  <c:v>Facultad de Instrumentación Elec.*</c:v>
                </c:pt>
                <c:pt idx="18">
                  <c:v>Facultad de Matemáticas</c:v>
                </c:pt>
                <c:pt idx="19">
                  <c:v>Facultad de Música</c:v>
                </c:pt>
                <c:pt idx="20">
                  <c:v>Facultad de Nutrición</c:v>
                </c:pt>
                <c:pt idx="21">
                  <c:v>Facultad de Pedagogía</c:v>
                </c:pt>
                <c:pt idx="22">
                  <c:v>Facultad de Química Farm. Biol.</c:v>
                </c:pt>
                <c:pt idx="23">
                  <c:v>Instituto de Bio. y Ecología Aplicada</c:v>
                </c:pt>
                <c:pt idx="24">
                  <c:v>Instituto de Ciencias Básicas</c:v>
                </c:pt>
                <c:pt idx="25">
                  <c:v>Instituto de Ciencias de la Salud</c:v>
                </c:pt>
                <c:pt idx="26">
                  <c:v>Instituto de Contaduría Pública</c:v>
                </c:pt>
                <c:pt idx="27">
                  <c:v>Instituto de Inv. en Educación</c:v>
                </c:pt>
                <c:pt idx="28">
                  <c:v>Instituto de Investigaciones Forestales</c:v>
                </c:pt>
                <c:pt idx="29">
                  <c:v>Instituto de Inv. Histórico Sociales</c:v>
                </c:pt>
                <c:pt idx="30">
                  <c:v>Instituto de Inv. Jurídicas</c:v>
                </c:pt>
                <c:pt idx="31">
                  <c:v>Instituto de Inv.  Psicológicas</c:v>
                </c:pt>
                <c:pt idx="32">
                  <c:v>Inst. de Inv. y Estudios Sup. de las C. Administrativas</c:v>
                </c:pt>
                <c:pt idx="33">
                  <c:v>Inst. de Inv. y Estudios Superiores Econ. y Sociales</c:v>
                </c:pt>
                <c:pt idx="34">
                  <c:v>Instituto de Neuroetología</c:v>
                </c:pt>
                <c:pt idx="35">
                  <c:v>Instituto de Salud Pública</c:v>
                </c:pt>
                <c:pt idx="36">
                  <c:v>Unidad de Serv. de Apoyo de Resolución Analítica</c:v>
                </c:pt>
                <c:pt idx="37">
                  <c:v>Universidad Veracruzana Intercultural</c:v>
                </c:pt>
              </c:strCache>
            </c:strRef>
          </c:cat>
          <c:val>
            <c:numRef>
              <c:f>Hoja2!$D$2:$D$39</c:f>
              <c:numCache>
                <c:formatCode>General</c:formatCode>
                <c:ptCount val="38"/>
                <c:pt idx="9">
                  <c:v>1</c:v>
                </c:pt>
                <c:pt idx="12">
                  <c:v>1</c:v>
                </c:pt>
              </c:numCache>
            </c:numRef>
          </c:val>
        </c:ser>
        <c:ser>
          <c:idx val="3"/>
          <c:order val="3"/>
          <c:tx>
            <c:strRef>
              <c:f>Hoja2!$E$1</c:f>
              <c:strCache>
                <c:ptCount val="1"/>
                <c:pt idx="0">
                  <c:v>PROFESORES CON PERFIL DESEABLE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strRef>
              <c:f>Hoja2!$A$2:$A$39</c:f>
              <c:strCache>
                <c:ptCount val="38"/>
                <c:pt idx="0">
                  <c:v>Centro C. de la Tierra</c:v>
                </c:pt>
                <c:pt idx="1">
                  <c:v>Centro de Ecoalf. y D. de Saberes</c:v>
                </c:pt>
                <c:pt idx="2">
                  <c:v>Centro de Est. de inv. y Aprendizaje H.</c:v>
                </c:pt>
                <c:pt idx="3">
                  <c:v>Centro de Est. Creación y  Docum.de las Artes</c:v>
                </c:pt>
                <c:pt idx="4">
                  <c:v>Facultad de Arquitectura</c:v>
                </c:pt>
                <c:pt idx="5">
                  <c:v>Facultad de Artes Plásticas</c:v>
                </c:pt>
                <c:pt idx="6">
                  <c:v>Facultad de Bioanálisis</c:v>
                </c:pt>
                <c:pt idx="7">
                  <c:v>Facultad de Biología</c:v>
                </c:pt>
                <c:pt idx="8">
                  <c:v>Facultad de C. Adm. y Soc.</c:v>
                </c:pt>
                <c:pt idx="9">
                  <c:v>Facultad de C. Agrícolas</c:v>
                </c:pt>
                <c:pt idx="10">
                  <c:v>Facultad de C. Químicas</c:v>
                </c:pt>
                <c:pt idx="11">
                  <c:v>Facultad de Contaduría y Admon.</c:v>
                </c:pt>
                <c:pt idx="12">
                  <c:v>Facultad de Est. E Informática</c:v>
                </c:pt>
                <c:pt idx="13">
                  <c:v>Facultad de Física</c:v>
                </c:pt>
                <c:pt idx="14">
                  <c:v>Facultad de Historia</c:v>
                </c:pt>
                <c:pt idx="15">
                  <c:v>Facultad de Idiomas</c:v>
                </c:pt>
                <c:pt idx="16">
                  <c:v>Facultad de Ing. Mecánica y Eléc.</c:v>
                </c:pt>
                <c:pt idx="17">
                  <c:v>Facultad de Instrumentación Elec.*</c:v>
                </c:pt>
                <c:pt idx="18">
                  <c:v>Facultad de Matemáticas</c:v>
                </c:pt>
                <c:pt idx="19">
                  <c:v>Facultad de Música</c:v>
                </c:pt>
                <c:pt idx="20">
                  <c:v>Facultad de Nutrición</c:v>
                </c:pt>
                <c:pt idx="21">
                  <c:v>Facultad de Pedagogía</c:v>
                </c:pt>
                <c:pt idx="22">
                  <c:v>Facultad de Química Farm. Biol.</c:v>
                </c:pt>
                <c:pt idx="23">
                  <c:v>Instituto de Bio. y Ecología Aplicada</c:v>
                </c:pt>
                <c:pt idx="24">
                  <c:v>Instituto de Ciencias Básicas</c:v>
                </c:pt>
                <c:pt idx="25">
                  <c:v>Instituto de Ciencias de la Salud</c:v>
                </c:pt>
                <c:pt idx="26">
                  <c:v>Instituto de Contaduría Pública</c:v>
                </c:pt>
                <c:pt idx="27">
                  <c:v>Instituto de Inv. en Educación</c:v>
                </c:pt>
                <c:pt idx="28">
                  <c:v>Instituto de Investigaciones Forestales</c:v>
                </c:pt>
                <c:pt idx="29">
                  <c:v>Instituto de Inv. Histórico Sociales</c:v>
                </c:pt>
                <c:pt idx="30">
                  <c:v>Instituto de Inv. Jurídicas</c:v>
                </c:pt>
                <c:pt idx="31">
                  <c:v>Instituto de Inv.  Psicológicas</c:v>
                </c:pt>
                <c:pt idx="32">
                  <c:v>Inst. de Inv. y Estudios Sup. de las C. Administrativas</c:v>
                </c:pt>
                <c:pt idx="33">
                  <c:v>Inst. de Inv. y Estudios Superiores Econ. y Sociales</c:v>
                </c:pt>
                <c:pt idx="34">
                  <c:v>Instituto de Neuroetología</c:v>
                </c:pt>
                <c:pt idx="35">
                  <c:v>Instituto de Salud Pública</c:v>
                </c:pt>
                <c:pt idx="36">
                  <c:v>Unidad de Serv. de Apoyo de Resolución Analítica</c:v>
                </c:pt>
                <c:pt idx="37">
                  <c:v>Universidad Veracruzana Intercultural</c:v>
                </c:pt>
              </c:strCache>
            </c:strRef>
          </c:cat>
          <c:val>
            <c:numRef>
              <c:f>Hoja2!$E$2:$E$39</c:f>
              <c:numCache>
                <c:formatCode>General</c:formatCode>
                <c:ptCount val="38"/>
                <c:pt idx="0">
                  <c:v>1</c:v>
                </c:pt>
                <c:pt idx="2">
                  <c:v>1</c:v>
                </c:pt>
                <c:pt idx="4">
                  <c:v>5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10">
                  <c:v>2</c:v>
                </c:pt>
                <c:pt idx="11">
                  <c:v>5</c:v>
                </c:pt>
                <c:pt idx="12">
                  <c:v>1</c:v>
                </c:pt>
                <c:pt idx="16">
                  <c:v>3</c:v>
                </c:pt>
                <c:pt idx="17">
                  <c:v>4</c:v>
                </c:pt>
                <c:pt idx="18">
                  <c:v>4</c:v>
                </c:pt>
                <c:pt idx="19">
                  <c:v>3</c:v>
                </c:pt>
                <c:pt idx="21">
                  <c:v>3</c:v>
                </c:pt>
                <c:pt idx="22">
                  <c:v>2</c:v>
                </c:pt>
                <c:pt idx="23">
                  <c:v>2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3</c:v>
                </c:pt>
                <c:pt idx="30">
                  <c:v>1</c:v>
                </c:pt>
                <c:pt idx="31">
                  <c:v>1</c:v>
                </c:pt>
                <c:pt idx="32">
                  <c:v>2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2</c:v>
                </c:pt>
                <c:pt idx="3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38389248"/>
        <c:axId val="70660032"/>
        <c:axId val="0"/>
      </c:bar3DChart>
      <c:catAx>
        <c:axId val="3838924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900">
                <a:latin typeface="+mn-lt"/>
              </a:defRPr>
            </a:pPr>
            <a:endParaRPr lang="es-MX"/>
          </a:p>
        </c:txPr>
        <c:crossAx val="70660032"/>
        <c:crosses val="autoZero"/>
        <c:auto val="1"/>
        <c:lblAlgn val="ctr"/>
        <c:lblOffset val="100"/>
        <c:noMultiLvlLbl val="0"/>
      </c:catAx>
      <c:valAx>
        <c:axId val="70660032"/>
        <c:scaling>
          <c:orientation val="minMax"/>
          <c:max val="8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38389248"/>
        <c:crosses val="autoZero"/>
        <c:crossBetween val="between"/>
        <c:majorUnit val="1"/>
        <c:minorUnit val="0.1"/>
      </c:valAx>
      <c:spPr>
        <a:solidFill>
          <a:schemeClr val="accent3">
            <a:lumMod val="20000"/>
            <a:lumOff val="80000"/>
          </a:schemeClr>
        </a:solidFill>
      </c:spPr>
    </c:plotArea>
    <c:legend>
      <c:legendPos val="r"/>
      <c:layout>
        <c:manualLayout>
          <c:xMode val="edge"/>
          <c:yMode val="edge"/>
          <c:x val="5.5919183932775195E-2"/>
          <c:y val="0.10336058271975845"/>
          <c:w val="0.89572679738979633"/>
          <c:h val="0.10024853212973316"/>
        </c:manualLayout>
      </c:layout>
      <c:overlay val="0"/>
      <c:txPr>
        <a:bodyPr/>
        <a:lstStyle/>
        <a:p>
          <a:pPr>
            <a:defRPr sz="900">
              <a:latin typeface="Andalus" panose="02020603050405020304" pitchFamily="18" charset="-78"/>
              <a:cs typeface="Andalus" panose="02020603050405020304" pitchFamily="18" charset="-78"/>
            </a:defRPr>
          </a:pPr>
          <a:endParaRPr lang="es-MX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585503781954727"/>
          <c:y val="3.0601039551944542E-2"/>
          <c:w val="0.82343858760201116"/>
          <c:h val="0.7970210250455409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Hoja2!$F$1</c:f>
              <c:strCache>
                <c:ptCount val="1"/>
                <c:pt idx="0">
                  <c:v>Monto Asignado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Hoja2!$E$2:$E$5</c:f>
              <c:strCache>
                <c:ptCount val="4"/>
                <c:pt idx="0">
                  <c:v>Apoyos para Estudios de Posgrado de Alta Calidad</c:v>
                </c:pt>
                <c:pt idx="1">
                  <c:v>Apoyo a la Reincorporación de Exbecarios PROMEP</c:v>
                </c:pt>
                <c:pt idx="2">
                  <c:v>Apoyo a la Incorporación de Nuevos PTC</c:v>
                </c:pt>
                <c:pt idx="3">
                  <c:v>Apoyo a Profesores con Perfil Deseable</c:v>
                </c:pt>
              </c:strCache>
            </c:strRef>
          </c:cat>
          <c:val>
            <c:numRef>
              <c:f>Hoja2!$F$2:$F$5</c:f>
              <c:numCache>
                <c:formatCode>_("$"* #,##0.00_);_("$"* \(#,##0.00\);_("$"* "-"??_);_(@_)</c:formatCode>
                <c:ptCount val="4"/>
                <c:pt idx="0">
                  <c:v>1630845</c:v>
                </c:pt>
                <c:pt idx="1">
                  <c:v>1305539</c:v>
                </c:pt>
                <c:pt idx="2">
                  <c:v>1117695</c:v>
                </c:pt>
                <c:pt idx="3">
                  <c:v>4391195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box"/>
        <c:axId val="41526784"/>
        <c:axId val="70662912"/>
        <c:axId val="0"/>
      </c:bar3DChart>
      <c:catAx>
        <c:axId val="41526784"/>
        <c:scaling>
          <c:orientation val="minMax"/>
        </c:scaling>
        <c:delete val="0"/>
        <c:axPos val="b"/>
        <c:majorTickMark val="none"/>
        <c:minorTickMark val="none"/>
        <c:tickLblPos val="nextTo"/>
        <c:crossAx val="70662912"/>
        <c:crosses val="autoZero"/>
        <c:auto val="1"/>
        <c:lblAlgn val="ctr"/>
        <c:lblOffset val="100"/>
        <c:noMultiLvlLbl val="0"/>
      </c:catAx>
      <c:valAx>
        <c:axId val="70662912"/>
        <c:scaling>
          <c:orientation val="minMax"/>
          <c:max val="5000000"/>
          <c:min val="0"/>
        </c:scaling>
        <c:delete val="0"/>
        <c:axPos val="l"/>
        <c:majorGridlines/>
        <c:numFmt formatCode="_(&quot;$&quot;* #,##0.00_);_(&quot;$&quot;* \(#,##0.00\);_(&quot;$&quot;* &quot;-&quot;??_);_(@_)" sourceLinked="1"/>
        <c:majorTickMark val="none"/>
        <c:minorTickMark val="none"/>
        <c:tickLblPos val="nextTo"/>
        <c:crossAx val="415267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solidFill>
            <a:schemeClr val="accent4">
              <a:lumMod val="20000"/>
              <a:lumOff val="80000"/>
            </a:schemeClr>
          </a:solidFill>
        </c:spPr>
        <c:txPr>
          <a:bodyPr/>
          <a:lstStyle/>
          <a:p>
            <a:pPr rtl="0">
              <a:defRPr b="1"/>
            </a:pPr>
            <a:endParaRPr lang="es-MX"/>
          </a:p>
        </c:txPr>
      </c:dTable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5304406036941018E-2"/>
          <c:y val="0.26071037652699763"/>
          <c:w val="0.97469559396305894"/>
          <c:h val="0.6763934578323123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Hoja2!$B$1</c:f>
              <c:strCache>
                <c:ptCount val="1"/>
                <c:pt idx="0">
                  <c:v>INCORPOTACIÓN DE NUEVOS PTC 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Hoja2!$A$2:$A$6</c:f>
              <c:strCache>
                <c:ptCount val="5"/>
                <c:pt idx="0">
                  <c:v>Coor. Acad. de Enseñanza Abierta</c:v>
                </c:pt>
                <c:pt idx="1">
                  <c:v>Fac. de C. Químicas</c:v>
                </c:pt>
                <c:pt idx="2">
                  <c:v>Fac. de C. y Administración</c:v>
                </c:pt>
                <c:pt idx="3">
                  <c:v>Fac. de C. Biol. Agropecuarias</c:v>
                </c:pt>
                <c:pt idx="4">
                  <c:v>Facultad de Ingeniería</c:v>
                </c:pt>
              </c:strCache>
            </c:strRef>
          </c:cat>
          <c:val>
            <c:numRef>
              <c:f>Hoja2!$B$2:$B$6</c:f>
              <c:numCache>
                <c:formatCode>General</c:formatCode>
                <c:ptCount val="5"/>
                <c:pt idx="1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ser>
          <c:idx val="1"/>
          <c:order val="1"/>
          <c:tx>
            <c:strRef>
              <c:f>Hoja2!$C$1</c:f>
              <c:strCache>
                <c:ptCount val="1"/>
                <c:pt idx="0">
                  <c:v>EX BECARIOS </c:v>
                </c:pt>
              </c:strCache>
            </c:strRef>
          </c:tx>
          <c:invertIfNegative val="0"/>
          <c:cat>
            <c:strRef>
              <c:f>Hoja2!$A$2:$A$6</c:f>
              <c:strCache>
                <c:ptCount val="5"/>
                <c:pt idx="0">
                  <c:v>Coor. Acad. de Enseñanza Abierta</c:v>
                </c:pt>
                <c:pt idx="1">
                  <c:v>Fac. de C. Químicas</c:v>
                </c:pt>
                <c:pt idx="2">
                  <c:v>Fac. de C. y Administración</c:v>
                </c:pt>
                <c:pt idx="3">
                  <c:v>Fac. de C. Biol. Agropecuarias</c:v>
                </c:pt>
                <c:pt idx="4">
                  <c:v>Facultad de Ingeniería</c:v>
                </c:pt>
              </c:strCache>
            </c:strRef>
          </c:cat>
          <c:val>
            <c:numRef>
              <c:f>Hoja2!$C$2:$C$6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Hoja2!$D$1</c:f>
              <c:strCache>
                <c:ptCount val="1"/>
                <c:pt idx="0">
                  <c:v>ESTUDIOS DE POSGRADO DE ALTA CALIDAD</c:v>
                </c:pt>
              </c:strCache>
            </c:strRef>
          </c:tx>
          <c:invertIfNegative val="0"/>
          <c:cat>
            <c:strRef>
              <c:f>Hoja2!$A$2:$A$6</c:f>
              <c:strCache>
                <c:ptCount val="5"/>
                <c:pt idx="0">
                  <c:v>Coor. Acad. de Enseñanza Abierta</c:v>
                </c:pt>
                <c:pt idx="1">
                  <c:v>Fac. de C. Químicas</c:v>
                </c:pt>
                <c:pt idx="2">
                  <c:v>Fac. de C. y Administración</c:v>
                </c:pt>
                <c:pt idx="3">
                  <c:v>Fac. de C. Biol. Agropecuarias</c:v>
                </c:pt>
                <c:pt idx="4">
                  <c:v>Facultad de Ingeniería</c:v>
                </c:pt>
              </c:strCache>
            </c:strRef>
          </c:cat>
          <c:val>
            <c:numRef>
              <c:f>Hoja2!$D$2:$D$6</c:f>
              <c:numCache>
                <c:formatCode>General</c:formatCode>
                <c:ptCount val="5"/>
              </c:numCache>
            </c:numRef>
          </c:val>
        </c:ser>
        <c:ser>
          <c:idx val="3"/>
          <c:order val="3"/>
          <c:tx>
            <c:strRef>
              <c:f>Hoja2!$E$1</c:f>
              <c:strCache>
                <c:ptCount val="1"/>
                <c:pt idx="0">
                  <c:v>PROFESORES CON PERFIL DESEABLE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cat>
            <c:strRef>
              <c:f>Hoja2!$A$2:$A$6</c:f>
              <c:strCache>
                <c:ptCount val="5"/>
                <c:pt idx="0">
                  <c:v>Coor. Acad. de Enseñanza Abierta</c:v>
                </c:pt>
                <c:pt idx="1">
                  <c:v>Fac. de C. Químicas</c:v>
                </c:pt>
                <c:pt idx="2">
                  <c:v>Fac. de C. y Administración</c:v>
                </c:pt>
                <c:pt idx="3">
                  <c:v>Fac. de C. Biol. Agropecuarias</c:v>
                </c:pt>
                <c:pt idx="4">
                  <c:v>Facultad de Ingeniería</c:v>
                </c:pt>
              </c:strCache>
            </c:strRef>
          </c:cat>
          <c:val>
            <c:numRef>
              <c:f>Hoja2!$E$2:$E$6</c:f>
              <c:numCache>
                <c:formatCode>General</c:formatCode>
                <c:ptCount val="5"/>
                <c:pt idx="0">
                  <c:v>1</c:v>
                </c:pt>
                <c:pt idx="1">
                  <c:v>7</c:v>
                </c:pt>
                <c:pt idx="2">
                  <c:v>1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38444544"/>
        <c:axId val="36628160"/>
        <c:axId val="0"/>
      </c:bar3DChart>
      <c:catAx>
        <c:axId val="3844454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700" b="1"/>
            </a:pPr>
            <a:endParaRPr lang="es-MX"/>
          </a:p>
        </c:txPr>
        <c:crossAx val="36628160"/>
        <c:crosses val="autoZero"/>
        <c:auto val="1"/>
        <c:lblAlgn val="ctr"/>
        <c:lblOffset val="100"/>
        <c:noMultiLvlLbl val="0"/>
      </c:catAx>
      <c:valAx>
        <c:axId val="3662816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38444544"/>
        <c:crosses val="autoZero"/>
        <c:crossBetween val="between"/>
      </c:valAx>
      <c:spPr>
        <a:solidFill>
          <a:schemeClr val="accent3">
            <a:lumMod val="20000"/>
            <a:lumOff val="80000"/>
          </a:schemeClr>
        </a:solidFill>
      </c:spPr>
    </c:plotArea>
    <c:legend>
      <c:legendPos val="b"/>
      <c:layout>
        <c:manualLayout>
          <c:xMode val="edge"/>
          <c:yMode val="edge"/>
          <c:x val="0.15014031321594346"/>
          <c:y val="0.1328686582160542"/>
          <c:w val="0.76038027172047096"/>
          <c:h val="0.12295913938798628"/>
        </c:manualLayout>
      </c:layout>
      <c:overlay val="0"/>
      <c:spPr>
        <a:solidFill>
          <a:schemeClr val="accent3">
            <a:lumMod val="20000"/>
            <a:lumOff val="80000"/>
          </a:schemeClr>
        </a:solidFill>
      </c:spPr>
      <c:txPr>
        <a:bodyPr/>
        <a:lstStyle/>
        <a:p>
          <a:pPr>
            <a:defRPr sz="1000">
              <a:latin typeface="Andalus" panose="02020603050405020304" pitchFamily="18" charset="-78"/>
              <a:cs typeface="Andalus" panose="02020603050405020304" pitchFamily="18" charset="-78"/>
            </a:defRPr>
          </a:pPr>
          <a:endParaRPr lang="es-MX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56756894058305"/>
          <c:y val="2.2918693450503711E-2"/>
          <c:w val="0.84171286286329061"/>
          <c:h val="0.8323613679855461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Hoja1!$F$1</c:f>
              <c:strCache>
                <c:ptCount val="1"/>
                <c:pt idx="0">
                  <c:v>MONTO TOTAL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Hoja1!$E$2:$E$3</c:f>
              <c:strCache>
                <c:ptCount val="2"/>
                <c:pt idx="0">
                  <c:v> Apoyo a la Incorporación
 de Nuevos PTC</c:v>
                </c:pt>
                <c:pt idx="1">
                  <c:v>Apoyo a Profesores con 
Perfil Deseable</c:v>
                </c:pt>
              </c:strCache>
            </c:strRef>
          </c:cat>
          <c:val>
            <c:numRef>
              <c:f>Hoja1!$F$2:$F$3</c:f>
              <c:numCache>
                <c:formatCode>_("$"* #,##0.00_);_("$"* \(#,##0.00\);_("$"* "-"??_);_(@_)</c:formatCode>
                <c:ptCount val="2"/>
                <c:pt idx="0">
                  <c:v>1302617</c:v>
                </c:pt>
                <c:pt idx="1">
                  <c:v>340000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box"/>
        <c:axId val="41440768"/>
        <c:axId val="36631040"/>
        <c:axId val="0"/>
      </c:bar3DChart>
      <c:catAx>
        <c:axId val="41440768"/>
        <c:scaling>
          <c:orientation val="minMax"/>
        </c:scaling>
        <c:delete val="0"/>
        <c:axPos val="b"/>
        <c:majorTickMark val="none"/>
        <c:minorTickMark val="none"/>
        <c:tickLblPos val="nextTo"/>
        <c:crossAx val="36631040"/>
        <c:crosses val="autoZero"/>
        <c:auto val="1"/>
        <c:lblAlgn val="ctr"/>
        <c:lblOffset val="100"/>
        <c:noMultiLvlLbl val="0"/>
      </c:catAx>
      <c:valAx>
        <c:axId val="36631040"/>
        <c:scaling>
          <c:orientation val="minMax"/>
          <c:max val="5000000"/>
          <c:min val="0"/>
        </c:scaling>
        <c:delete val="0"/>
        <c:axPos val="l"/>
        <c:majorGridlines/>
        <c:numFmt formatCode="_(&quot;$&quot;* #,##0.00_);_(&quot;$&quot;* \(#,##0.00\);_(&quot;$&quot;* &quot;-&quot;??_);_(@_)" sourceLinked="1"/>
        <c:majorTickMark val="none"/>
        <c:minorTickMark val="none"/>
        <c:tickLblPos val="nextTo"/>
        <c:crossAx val="4144076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solidFill>
            <a:schemeClr val="accent4">
              <a:lumMod val="20000"/>
              <a:lumOff val="80000"/>
            </a:schemeClr>
          </a:solidFill>
        </c:spPr>
        <c:txPr>
          <a:bodyPr/>
          <a:lstStyle/>
          <a:p>
            <a:pPr rtl="0">
              <a:defRPr b="1"/>
            </a:pPr>
            <a:endParaRPr lang="es-MX"/>
          </a:p>
        </c:txPr>
      </c:dTable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563960783154573E-2"/>
          <c:y val="9.5824093353608739E-2"/>
          <c:w val="0.97436039216845427"/>
          <c:h val="0.8442612341670278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Hoja2!$B$1</c:f>
              <c:strCache>
                <c:ptCount val="1"/>
                <c:pt idx="0">
                  <c:v>INCORPOTACIÓN DE NUEVOS PTC </c:v>
                </c:pt>
              </c:strCache>
            </c:strRef>
          </c:tx>
          <c:invertIfNegative val="0"/>
          <c:cat>
            <c:strRef>
              <c:f>Hoja2!$A$2:$A$4</c:f>
              <c:strCache>
                <c:ptCount val="3"/>
                <c:pt idx="0">
                  <c:v>Facultad de Ingeniería</c:v>
                </c:pt>
                <c:pt idx="1">
                  <c:v>Facultad de Ciencias Químicas</c:v>
                </c:pt>
                <c:pt idx="2">
                  <c:v>Facultad de Odontología</c:v>
                </c:pt>
              </c:strCache>
            </c:strRef>
          </c:cat>
          <c:val>
            <c:numRef>
              <c:f>Hoja2!$B$2:$B$4</c:f>
              <c:numCache>
                <c:formatCode>General</c:formatCode>
                <c:ptCount val="3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Hoja2!$C$1</c:f>
              <c:strCache>
                <c:ptCount val="1"/>
                <c:pt idx="0">
                  <c:v>PROFESORES CON PERFIL DESEABLE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cat>
            <c:strRef>
              <c:f>Hoja2!$A$2:$A$4</c:f>
              <c:strCache>
                <c:ptCount val="3"/>
                <c:pt idx="0">
                  <c:v>Facultad de Ingeniería</c:v>
                </c:pt>
                <c:pt idx="1">
                  <c:v>Facultad de Ciencias Químicas</c:v>
                </c:pt>
                <c:pt idx="2">
                  <c:v>Facultad de Odontología</c:v>
                </c:pt>
              </c:strCache>
            </c:strRef>
          </c:cat>
          <c:val>
            <c:numRef>
              <c:f>Hoja2!$C$2:$C$4</c:f>
              <c:numCache>
                <c:formatCode>General</c:formatCode>
                <c:ptCount val="3"/>
                <c:pt idx="1">
                  <c:v>2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43621888"/>
        <c:axId val="36633920"/>
        <c:axId val="0"/>
      </c:bar3DChart>
      <c:catAx>
        <c:axId val="4362188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s-MX"/>
          </a:p>
        </c:txPr>
        <c:crossAx val="36633920"/>
        <c:crosses val="autoZero"/>
        <c:auto val="1"/>
        <c:lblAlgn val="ctr"/>
        <c:lblOffset val="100"/>
        <c:noMultiLvlLbl val="0"/>
      </c:catAx>
      <c:valAx>
        <c:axId val="36633920"/>
        <c:scaling>
          <c:orientation val="minMax"/>
          <c:max val="8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43621888"/>
        <c:crosses val="autoZero"/>
        <c:crossBetween val="between"/>
        <c:majorUnit val="1"/>
        <c:minorUnit val="1"/>
      </c:valAx>
      <c:spPr>
        <a:solidFill>
          <a:schemeClr val="accent3">
            <a:lumMod val="20000"/>
            <a:lumOff val="80000"/>
          </a:schemeClr>
        </a:solidFill>
      </c:spPr>
    </c:plotArea>
    <c:legend>
      <c:legendPos val="b"/>
      <c:layout>
        <c:manualLayout>
          <c:xMode val="edge"/>
          <c:yMode val="edge"/>
          <c:x val="0.16594664812982043"/>
          <c:y val="0.12861963276376781"/>
          <c:w val="0.76842672424776448"/>
          <c:h val="9.6986765450651047E-2"/>
        </c:manualLayout>
      </c:layout>
      <c:overlay val="0"/>
      <c:txPr>
        <a:bodyPr/>
        <a:lstStyle/>
        <a:p>
          <a:pPr>
            <a:defRPr sz="1100">
              <a:latin typeface="Andalus" panose="02020603050405020304" pitchFamily="18" charset="-78"/>
              <a:cs typeface="Andalus" panose="02020603050405020304" pitchFamily="18" charset="-78"/>
            </a:defRPr>
          </a:pPr>
          <a:endParaRPr lang="es-MX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0.08259</cdr:x>
      <cdr:y>3.93618E-7</cdr:y>
    </cdr:from>
    <cdr:to>
      <cdr:x>0.70068</cdr:x>
      <cdr:y>0.05673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713657" y="2"/>
          <a:ext cx="5340891" cy="2882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MX" sz="1600" dirty="0" smtClean="0">
              <a:latin typeface="AR JULIAN" panose="02000000000000000000" pitchFamily="2" charset="0"/>
            </a:rPr>
            <a:t>TOTAL DE ACADÉMICOS BENEFICIADOS: 28</a:t>
          </a:r>
          <a:endParaRPr lang="es-MX" sz="1600" dirty="0">
            <a:latin typeface="AR JULIAN" panose="02000000000000000000" pitchFamily="2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0.12409</cdr:x>
      <cdr:y>0</cdr:y>
    </cdr:from>
    <cdr:to>
      <cdr:x>0.70703</cdr:x>
      <cdr:y>0.06835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1027551" y="-695351"/>
          <a:ext cx="4827334" cy="3313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MX" sz="1800" dirty="0" smtClean="0">
              <a:latin typeface="AR JULIAN" panose="02000000000000000000" pitchFamily="2" charset="0"/>
            </a:rPr>
            <a:t>TOTAL DE ACADÉMICOS BENEFICIADOS: 12</a:t>
          </a:r>
          <a:endParaRPr lang="es-MX" sz="1800" dirty="0">
            <a:latin typeface="AR JULIAN" panose="02000000000000000000" pitchFamily="2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0.07311</cdr:x>
      <cdr:y>0.02772</cdr:y>
    </cdr:from>
    <cdr:to>
      <cdr:x>0.63819</cdr:x>
      <cdr:y>0.09214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642845" y="154921"/>
          <a:ext cx="4968533" cy="360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MX" sz="1800" dirty="0" smtClean="0">
              <a:latin typeface="AR JULIAN" panose="02000000000000000000" pitchFamily="2" charset="0"/>
            </a:rPr>
            <a:t>ACADÉMICOS BENEFICIADOS:  74</a:t>
          </a:r>
          <a:endParaRPr lang="es-MX" sz="1800" dirty="0">
            <a:latin typeface="AR JULIAN" panose="02000000000000000000" pitchFamily="2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0.14188</cdr:x>
      <cdr:y>0.03758</cdr:y>
    </cdr:from>
    <cdr:to>
      <cdr:x>0.75845</cdr:x>
      <cdr:y>0.10865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1152123" y="190381"/>
          <a:ext cx="5006778" cy="3600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MX" sz="1800" dirty="0" smtClean="0">
              <a:latin typeface="AR JULIAN" panose="02000000000000000000" pitchFamily="2" charset="0"/>
            </a:rPr>
            <a:t>ACADÉMICOS BENEFICIADOS:  13</a:t>
          </a:r>
          <a:endParaRPr lang="es-MX" sz="1800" dirty="0">
            <a:latin typeface="AR JULIAN" panose="02000000000000000000" pitchFamily="2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0.17641</cdr:x>
      <cdr:y>0.01621</cdr:y>
    </cdr:from>
    <cdr:to>
      <cdr:x>0.58495</cdr:x>
      <cdr:y>0.06401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1384652" y="73269"/>
          <a:ext cx="3206573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MX" sz="1100" dirty="0"/>
        </a:p>
      </cdr:txBody>
    </cdr:sp>
  </cdr:relSizeAnchor>
  <cdr:relSizeAnchor xmlns:cdr="http://schemas.openxmlformats.org/drawingml/2006/chartDrawing">
    <cdr:from>
      <cdr:x>0.21971</cdr:x>
      <cdr:y>0.01621</cdr:y>
    </cdr:from>
    <cdr:to>
      <cdr:x>0.84614</cdr:x>
      <cdr:y>0.07994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1724476" y="73265"/>
          <a:ext cx="4916760" cy="2880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MX" sz="1800" b="1" dirty="0" smtClean="0">
              <a:latin typeface="Baskerville Old Face" panose="02020602080505020303" pitchFamily="18" charset="0"/>
              <a:ea typeface="Arial Unicode MS" panose="020B0604020202020204" pitchFamily="34" charset="-128"/>
              <a:cs typeface="Arial Unicode MS" panose="020B0604020202020204" pitchFamily="34" charset="-128"/>
            </a:rPr>
            <a:t>ACADÉMICOS BENEFICIADOS:  4</a:t>
          </a:r>
          <a:endParaRPr lang="es-MX" sz="1800" b="1" dirty="0">
            <a:latin typeface="Baskerville Old Face" panose="02020602080505020303" pitchFamily="18" charset="0"/>
            <a:ea typeface="Arial Unicode MS" panose="020B0604020202020204" pitchFamily="34" charset="-128"/>
            <a:cs typeface="Arial Unicode MS" panose="020B0604020202020204" pitchFamily="34" charset="-128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AB789-484E-7646-A712-5F8F0475D0D8}" type="datetimeFigureOut">
              <a:rPr lang="es-ES" smtClean="0"/>
              <a:t>04/10/2017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387850"/>
            <a:ext cx="5607050" cy="4156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CB8919-D6C1-BA4E-807A-FF0C575555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354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B8919-D6C1-BA4E-807A-FF0C57555568}" type="slidenum">
              <a:rPr lang="es-ES" smtClean="0">
                <a:solidFill>
                  <a:prstClr val="black"/>
                </a:solidFill>
              </a:rPr>
              <a:pPr/>
              <a:t>1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6102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B8919-D6C1-BA4E-807A-FF0C57555568}" type="slidenum">
              <a:rPr lang="es-ES" smtClean="0">
                <a:solidFill>
                  <a:prstClr val="black"/>
                </a:solidFill>
              </a:rPr>
              <a:pPr/>
              <a:t>18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513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B8919-D6C1-BA4E-807A-FF0C57555568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35130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B8919-D6C1-BA4E-807A-FF0C57555568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35130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B8919-D6C1-BA4E-807A-FF0C57555568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35130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B8919-D6C1-BA4E-807A-FF0C57555568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0781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B8919-D6C1-BA4E-807A-FF0C57555568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66679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B8919-D6C1-BA4E-807A-FF0C57555568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9381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B8919-D6C1-BA4E-807A-FF0C57555568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69968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B8919-D6C1-BA4E-807A-FF0C57555568}" type="slidenum">
              <a:rPr lang="es-ES" smtClean="0">
                <a:solidFill>
                  <a:prstClr val="black"/>
                </a:solidFill>
              </a:rPr>
              <a:pPr/>
              <a:t>26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0647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B8919-D6C1-BA4E-807A-FF0C57555568}" type="slidenum">
              <a:rPr lang="es-ES" smtClean="0">
                <a:solidFill>
                  <a:prstClr val="black"/>
                </a:solidFill>
              </a:rPr>
              <a:pPr/>
              <a:t>27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28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B8919-D6C1-BA4E-807A-FF0C57555568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35130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B8919-D6C1-BA4E-807A-FF0C57555568}" type="slidenum">
              <a:rPr lang="es-ES" smtClean="0">
                <a:solidFill>
                  <a:prstClr val="black"/>
                </a:solidFill>
              </a:rPr>
              <a:pPr/>
              <a:t>28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8435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B8919-D6C1-BA4E-807A-FF0C57555568}" type="slidenum">
              <a:rPr lang="es-ES" smtClean="0">
                <a:solidFill>
                  <a:prstClr val="black"/>
                </a:solidFill>
              </a:rPr>
              <a:pPr/>
              <a:t>29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6102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B8919-D6C1-BA4E-807A-FF0C57555568}" type="slidenum">
              <a:rPr lang="es-ES" smtClean="0">
                <a:solidFill>
                  <a:prstClr val="black"/>
                </a:solidFill>
              </a:rPr>
              <a:pPr/>
              <a:t>30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1395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B8919-D6C1-BA4E-807A-FF0C57555568}" type="slidenum">
              <a:rPr lang="es-ES" smtClean="0">
                <a:solidFill>
                  <a:prstClr val="black"/>
                </a:solidFill>
              </a:rPr>
              <a:pPr/>
              <a:t>31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900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B8919-D6C1-BA4E-807A-FF0C57555568}" type="slidenum">
              <a:rPr lang="es-ES" smtClean="0">
                <a:solidFill>
                  <a:prstClr val="black"/>
                </a:solidFill>
              </a:rPr>
              <a:pPr/>
              <a:t>32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4322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B8919-D6C1-BA4E-807A-FF0C57555568}" type="slidenum">
              <a:rPr lang="es-ES" smtClean="0">
                <a:solidFill>
                  <a:prstClr val="black"/>
                </a:solidFill>
              </a:rPr>
              <a:pPr/>
              <a:t>33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3636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B8919-D6C1-BA4E-807A-FF0C57555568}" type="slidenum">
              <a:rPr lang="es-ES" smtClean="0">
                <a:solidFill>
                  <a:prstClr val="black"/>
                </a:solidFill>
              </a:rPr>
              <a:pPr/>
              <a:t>34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7107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B8919-D6C1-BA4E-807A-FF0C57555568}" type="slidenum">
              <a:rPr lang="es-ES" smtClean="0">
                <a:solidFill>
                  <a:prstClr val="black"/>
                </a:solidFill>
              </a:rPr>
              <a:pPr/>
              <a:t>35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1727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B8919-D6C1-BA4E-807A-FF0C57555568}" type="slidenum">
              <a:rPr lang="es-ES" smtClean="0">
                <a:solidFill>
                  <a:prstClr val="black"/>
                </a:solidFill>
              </a:rPr>
              <a:pPr/>
              <a:t>36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4520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B8919-D6C1-BA4E-807A-FF0C57555568}" type="slidenum">
              <a:rPr lang="es-ES" smtClean="0">
                <a:solidFill>
                  <a:prstClr val="black"/>
                </a:solidFill>
              </a:rPr>
              <a:pPr/>
              <a:t>37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098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B8919-D6C1-BA4E-807A-FF0C57555568}" type="slidenum">
              <a:rPr lang="es-ES" smtClean="0">
                <a:solidFill>
                  <a:prstClr val="black"/>
                </a:solidFill>
              </a:rPr>
              <a:pPr/>
              <a:t>3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5130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B8919-D6C1-BA4E-807A-FF0C57555568}" type="slidenum">
              <a:rPr lang="es-ES" smtClean="0"/>
              <a:t>39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21746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B8919-D6C1-BA4E-807A-FF0C57555568}" type="slidenum">
              <a:rPr lang="es-ES" smtClean="0"/>
              <a:t>40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21746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B8919-D6C1-BA4E-807A-FF0C57555568}" type="slidenum">
              <a:rPr lang="es-ES" smtClean="0"/>
              <a:t>41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21746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B8919-D6C1-BA4E-807A-FF0C57555568}" type="slidenum">
              <a:rPr lang="es-ES" smtClean="0"/>
              <a:t>42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2174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B8919-D6C1-BA4E-807A-FF0C57555568}" type="slidenum">
              <a:rPr lang="es-ES" smtClean="0">
                <a:solidFill>
                  <a:prstClr val="black"/>
                </a:solidFill>
              </a:rPr>
              <a:pPr/>
              <a:t>7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513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B8919-D6C1-BA4E-807A-FF0C57555568}" type="slidenum">
              <a:rPr lang="es-ES" smtClean="0">
                <a:solidFill>
                  <a:prstClr val="black"/>
                </a:solidFill>
              </a:rPr>
              <a:pPr/>
              <a:t>13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513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B8919-D6C1-BA4E-807A-FF0C57555568}" type="slidenum">
              <a:rPr lang="es-ES" smtClean="0">
                <a:solidFill>
                  <a:prstClr val="black"/>
                </a:solidFill>
              </a:rPr>
              <a:pPr/>
              <a:t>14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513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B8919-D6C1-BA4E-807A-FF0C57555568}" type="slidenum">
              <a:rPr lang="es-ES" smtClean="0">
                <a:solidFill>
                  <a:prstClr val="black"/>
                </a:solidFill>
              </a:rPr>
              <a:pPr/>
              <a:t>15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513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B8919-D6C1-BA4E-807A-FF0C57555568}" type="slidenum">
              <a:rPr lang="es-ES" smtClean="0">
                <a:solidFill>
                  <a:prstClr val="black"/>
                </a:solidFill>
              </a:rPr>
              <a:pPr/>
              <a:t>16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5130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B8919-D6C1-BA4E-807A-FF0C57555568}" type="slidenum">
              <a:rPr lang="es-ES" smtClean="0">
                <a:solidFill>
                  <a:prstClr val="black"/>
                </a:solidFill>
              </a:rPr>
              <a:pPr/>
              <a:t>17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513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23741-128A-4128-90A8-9AC887B6BE0F}" type="datetimeFigureOut">
              <a:rPr lang="es-MX" smtClean="0"/>
              <a:t>04/10/2017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02E40-4909-4668-BDE4-843C4676A18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36740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23741-128A-4128-90A8-9AC887B6BE0F}" type="datetimeFigureOut">
              <a:rPr lang="es-MX" smtClean="0"/>
              <a:t>04/10/2017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02E40-4909-4668-BDE4-843C4676A18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6222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23741-128A-4128-90A8-9AC887B6BE0F}" type="datetimeFigureOut">
              <a:rPr lang="es-MX" smtClean="0"/>
              <a:t>04/10/2017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02E40-4909-4668-BDE4-843C4676A18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3762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23741-128A-4128-90A8-9AC887B6BE0F}" type="datetimeFigureOut">
              <a:rPr lang="es-MX" smtClean="0"/>
              <a:t>04/10/2017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02E40-4909-4668-BDE4-843C4676A18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84864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23741-128A-4128-90A8-9AC887B6BE0F}" type="datetimeFigureOut">
              <a:rPr lang="es-MX" smtClean="0"/>
              <a:t>04/10/2017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02E40-4909-4668-BDE4-843C4676A18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72869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23741-128A-4128-90A8-9AC887B6BE0F}" type="datetimeFigureOut">
              <a:rPr lang="es-MX" smtClean="0"/>
              <a:t>04/10/2017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02E40-4909-4668-BDE4-843C4676A18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33052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23741-128A-4128-90A8-9AC887B6BE0F}" type="datetimeFigureOut">
              <a:rPr lang="es-MX" smtClean="0"/>
              <a:t>04/10/2017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02E40-4909-4668-BDE4-843C4676A18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02288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23741-128A-4128-90A8-9AC887B6BE0F}" type="datetimeFigureOut">
              <a:rPr lang="es-MX" smtClean="0"/>
              <a:t>04/10/2017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02E40-4909-4668-BDE4-843C4676A18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68787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23741-128A-4128-90A8-9AC887B6BE0F}" type="datetimeFigureOut">
              <a:rPr lang="es-MX" smtClean="0"/>
              <a:t>04/10/2017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02E40-4909-4668-BDE4-843C4676A18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3443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23741-128A-4128-90A8-9AC887B6BE0F}" type="datetimeFigureOut">
              <a:rPr lang="es-MX" smtClean="0"/>
              <a:t>04/10/2017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02E40-4909-4668-BDE4-843C4676A18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5502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23741-128A-4128-90A8-9AC887B6BE0F}" type="datetimeFigureOut">
              <a:rPr lang="es-MX" smtClean="0"/>
              <a:t>04/10/2017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02E40-4909-4668-BDE4-843C4676A18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87002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23741-128A-4128-90A8-9AC887B6BE0F}" type="datetimeFigureOut">
              <a:rPr lang="es-MX" smtClean="0"/>
              <a:t>04/10/2017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02E40-4909-4668-BDE4-843C4676A18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92108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slide" Target="slide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2.png"/><Relationship Id="rId9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1.png"/><Relationship Id="rId7" Type="http://schemas.openxmlformats.org/officeDocument/2006/relationships/slide" Target="slide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image" Target="../media/image2.png"/><Relationship Id="rId9" Type="http://schemas.openxmlformats.org/officeDocument/2006/relationships/slide" Target="slide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microsoft.com/office/2007/relationships/hdphoto" Target="../media/hdphoto7.wdp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8.wdp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0.wdp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microsoft.com/office/2007/relationships/hdphoto" Target="../media/hdphoto9.wdp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1.wdp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2.wdp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4.wdp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microsoft.com/office/2007/relationships/hdphoto" Target="../media/hdphoto13.wdp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5.wdp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6.wdp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7.wdp"/><Relationship Id="rId4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8.wdp"/><Relationship Id="rId4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0.wdp"/><Relationship Id="rId5" Type="http://schemas.openxmlformats.org/officeDocument/2006/relationships/image" Target="../media/image34.png"/><Relationship Id="rId4" Type="http://schemas.microsoft.com/office/2007/relationships/hdphoto" Target="../media/hdphoto19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slide" Target="slide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slide" Target="slide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slide" Target="slide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 rot="5400000">
            <a:off x="4257394" y="1957400"/>
            <a:ext cx="260648" cy="9540552"/>
            <a:chOff x="8271790" y="260648"/>
            <a:chExt cx="908721" cy="6804249"/>
          </a:xfrm>
        </p:grpSpPr>
        <p:sp>
          <p:nvSpPr>
            <p:cNvPr id="21" name="object 3"/>
            <p:cNvSpPr/>
            <p:nvPr/>
          </p:nvSpPr>
          <p:spPr>
            <a:xfrm rot="16200000">
              <a:off x="6692179" y="4576564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6" name="object 3"/>
            <p:cNvSpPr/>
            <p:nvPr/>
          </p:nvSpPr>
          <p:spPr>
            <a:xfrm rot="16200000">
              <a:off x="6692179" y="1840259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Agrupar 9"/>
          <p:cNvGrpSpPr/>
          <p:nvPr/>
        </p:nvGrpSpPr>
        <p:grpSpPr>
          <a:xfrm rot="16200000">
            <a:off x="4530558" y="-4530557"/>
            <a:ext cx="288032" cy="9349147"/>
            <a:chOff x="8271790" y="260648"/>
            <a:chExt cx="908721" cy="6804249"/>
          </a:xfrm>
        </p:grpSpPr>
        <p:sp>
          <p:nvSpPr>
            <p:cNvPr id="11" name="object 3"/>
            <p:cNvSpPr/>
            <p:nvPr/>
          </p:nvSpPr>
          <p:spPr>
            <a:xfrm rot="16200000">
              <a:off x="6692179" y="4576564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" name="object 3"/>
            <p:cNvSpPr/>
            <p:nvPr/>
          </p:nvSpPr>
          <p:spPr>
            <a:xfrm rot="16200000">
              <a:off x="6692179" y="1840259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13" name="18 CuadroTexto"/>
          <p:cNvSpPr txBox="1"/>
          <p:nvPr/>
        </p:nvSpPr>
        <p:spPr>
          <a:xfrm>
            <a:off x="755576" y="982425"/>
            <a:ext cx="756084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2400" b="1" dirty="0">
              <a:solidFill>
                <a:prstClr val="black"/>
              </a:solidFill>
              <a:latin typeface="Arial Narrow" pitchFamily="34" charset="0"/>
            </a:endParaRPr>
          </a:p>
          <a:p>
            <a:pPr algn="ctr"/>
            <a:r>
              <a:rPr lang="es-MX" sz="2400" b="1" dirty="0" smtClean="0">
                <a:solidFill>
                  <a:prstClr val="black"/>
                </a:solidFill>
                <a:latin typeface="Baskerville Old Face" panose="02020602080505020303" pitchFamily="18" charset="0"/>
              </a:rPr>
              <a:t>UNIVERSIDAD VERACRUZANA</a:t>
            </a:r>
          </a:p>
          <a:p>
            <a:pPr algn="ctr"/>
            <a:r>
              <a:rPr lang="es-MX" sz="2400" dirty="0">
                <a:solidFill>
                  <a:prstClr val="black"/>
                </a:solidFill>
                <a:latin typeface="Arial Narrow" pitchFamily="34" charset="0"/>
              </a:rPr>
              <a:t>D</a:t>
            </a:r>
            <a:r>
              <a:rPr lang="es-MX" sz="2400" dirty="0" smtClean="0">
                <a:solidFill>
                  <a:prstClr val="black"/>
                </a:solidFill>
                <a:latin typeface="Arial Narrow" pitchFamily="34" charset="0"/>
              </a:rPr>
              <a:t>irección </a:t>
            </a:r>
            <a:r>
              <a:rPr lang="es-MX" sz="2400" dirty="0">
                <a:solidFill>
                  <a:prstClr val="black"/>
                </a:solidFill>
                <a:latin typeface="Arial Narrow" pitchFamily="34" charset="0"/>
              </a:rPr>
              <a:t>G</a:t>
            </a:r>
            <a:r>
              <a:rPr lang="es-MX" sz="2400" dirty="0" smtClean="0">
                <a:solidFill>
                  <a:prstClr val="black"/>
                </a:solidFill>
                <a:latin typeface="Arial Narrow" pitchFamily="34" charset="0"/>
              </a:rPr>
              <a:t>eneral de Desarrollo Académico</a:t>
            </a:r>
          </a:p>
          <a:p>
            <a:pPr algn="ctr"/>
            <a:r>
              <a:rPr lang="es-MX" sz="2400" dirty="0">
                <a:solidFill>
                  <a:prstClr val="black"/>
                </a:solidFill>
                <a:latin typeface="Arial Narrow" pitchFamily="34" charset="0"/>
              </a:rPr>
              <a:t>e</a:t>
            </a:r>
            <a:r>
              <a:rPr lang="es-MX" sz="2400" dirty="0" smtClean="0">
                <a:solidFill>
                  <a:prstClr val="black"/>
                </a:solidFill>
                <a:latin typeface="Arial Narrow" pitchFamily="34" charset="0"/>
              </a:rPr>
              <a:t> Innovación Educativa</a:t>
            </a:r>
          </a:p>
          <a:p>
            <a:pPr algn="ctr">
              <a:defRPr/>
            </a:pPr>
            <a:r>
              <a:rPr lang="es-MX" sz="2400" b="1" dirty="0">
                <a:solidFill>
                  <a:prstClr val="black"/>
                </a:solidFill>
                <a:latin typeface="Baskerville Old Face" panose="02020602080505020303" pitchFamily="18" charset="0"/>
                <a:cs typeface="Arial" pitchFamily="34" charset="0"/>
              </a:rPr>
              <a:t>Dirección de Fortalecimiento Académico</a:t>
            </a:r>
          </a:p>
          <a:p>
            <a:pPr algn="ctr">
              <a:defRPr/>
            </a:pPr>
            <a:r>
              <a:rPr lang="es-MX" sz="2400" dirty="0">
                <a:solidFill>
                  <a:prstClr val="black"/>
                </a:solidFill>
                <a:cs typeface="Arial" pitchFamily="34" charset="0"/>
              </a:rPr>
              <a:t>Departamento de Superación Académica</a:t>
            </a:r>
          </a:p>
          <a:p>
            <a:pPr algn="ctr">
              <a:defRPr/>
            </a:pPr>
            <a:endParaRPr lang="es-ES" sz="2400" b="1" dirty="0">
              <a:solidFill>
                <a:prstClr val="black"/>
              </a:solidFill>
              <a:latin typeface="Gill Sans MT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s-ES" sz="2400" b="1" dirty="0">
                <a:solidFill>
                  <a:prstClr val="black"/>
                </a:solidFill>
                <a:latin typeface="Gill Sans MT" pitchFamily="34" charset="0"/>
                <a:cs typeface="Arial" pitchFamily="34" charset="0"/>
              </a:rPr>
              <a:t>C</a:t>
            </a:r>
            <a:r>
              <a:rPr lang="es-MX" sz="2400" b="1" dirty="0">
                <a:solidFill>
                  <a:prstClr val="black"/>
                </a:solidFill>
                <a:latin typeface="Gill Sans MT" pitchFamily="34" charset="0"/>
                <a:cs typeface="Arial" pitchFamily="34" charset="0"/>
              </a:rPr>
              <a:t>onvocatoria </a:t>
            </a:r>
            <a:r>
              <a:rPr lang="es-MX" sz="2400" b="1" dirty="0" smtClean="0">
                <a:solidFill>
                  <a:prstClr val="black"/>
                </a:solidFill>
                <a:latin typeface="Gill Sans MT" pitchFamily="34" charset="0"/>
                <a:cs typeface="Arial" pitchFamily="34" charset="0"/>
              </a:rPr>
              <a:t>PRODEP 2017 </a:t>
            </a:r>
            <a:endParaRPr lang="es-MX" sz="2400" b="1" dirty="0">
              <a:solidFill>
                <a:prstClr val="black"/>
              </a:solidFill>
              <a:latin typeface="Gill Sans MT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s-MX" sz="2400" dirty="0">
                <a:solidFill>
                  <a:prstClr val="black"/>
                </a:solidFill>
                <a:cs typeface="Arial" pitchFamily="34" charset="0"/>
              </a:rPr>
              <a:t>TALLER DE OPERACIÓN RECURSOS PRODEP</a:t>
            </a:r>
          </a:p>
          <a:p>
            <a:pPr>
              <a:defRPr/>
            </a:pPr>
            <a:r>
              <a:rPr lang="es-MX" sz="2000" b="1" dirty="0" smtClean="0">
                <a:solidFill>
                  <a:prstClr val="black"/>
                </a:solidFill>
              </a:rPr>
              <a:t>	</a:t>
            </a:r>
            <a:endParaRPr lang="es-MX" sz="2000" b="1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sz="2000" b="1" dirty="0" smtClean="0">
                <a:solidFill>
                  <a:prstClr val="black"/>
                </a:solidFill>
                <a:cs typeface="Arial" pitchFamily="34" charset="0"/>
              </a:rPr>
              <a:t>PROFESORES CON PERFIL DESEABLE</a:t>
            </a:r>
          </a:p>
          <a:p>
            <a:pPr>
              <a:defRPr/>
            </a:pPr>
            <a:r>
              <a:rPr lang="es-MX" sz="2000" b="1" dirty="0" smtClean="0">
                <a:solidFill>
                  <a:prstClr val="black"/>
                </a:solidFill>
                <a:cs typeface="Arial" pitchFamily="34" charset="0"/>
              </a:rPr>
              <a:t>BECA DE ESTUDIOS DE POSGRADO DE ALTA CALIDAD</a:t>
            </a:r>
          </a:p>
          <a:p>
            <a:pPr>
              <a:defRPr/>
            </a:pPr>
            <a:r>
              <a:rPr lang="es-MX" sz="2000" b="1" dirty="0" smtClean="0">
                <a:solidFill>
                  <a:prstClr val="black"/>
                </a:solidFill>
                <a:cs typeface="Arial" pitchFamily="34" charset="0"/>
              </a:rPr>
              <a:t>REINCORPORACIÓN DE EXBECARIOS PROMEP</a:t>
            </a:r>
          </a:p>
          <a:p>
            <a:pPr>
              <a:defRPr/>
            </a:pPr>
            <a:r>
              <a:rPr lang="es-MX" sz="2000" b="1" dirty="0" smtClean="0">
                <a:solidFill>
                  <a:prstClr val="black"/>
                </a:solidFill>
                <a:cs typeface="Arial" pitchFamily="34" charset="0"/>
              </a:rPr>
              <a:t>INCORPORACIÓN DE NUEVOS PROFESORES DE TIEMPO COMPLETO</a:t>
            </a:r>
          </a:p>
          <a:p>
            <a:pPr>
              <a:defRPr/>
            </a:pPr>
            <a:endParaRPr lang="es-MX" sz="2000" b="1" dirty="0" smtClean="0">
              <a:solidFill>
                <a:prstClr val="black"/>
              </a:solidFill>
              <a:cs typeface="Arial" pitchFamily="34" charset="0"/>
            </a:endParaRPr>
          </a:p>
          <a:p>
            <a:pPr algn="r">
              <a:defRPr/>
            </a:pPr>
            <a:r>
              <a:rPr lang="es-MX" sz="2000" b="1" dirty="0" smtClean="0">
                <a:solidFill>
                  <a:prstClr val="black"/>
                </a:solidFill>
                <a:cs typeface="Arial" pitchFamily="34" charset="0"/>
              </a:rPr>
              <a:t>Octubre 2017</a:t>
            </a:r>
            <a:endParaRPr lang="es-MX" sz="2000" dirty="0">
              <a:solidFill>
                <a:prstClr val="black"/>
              </a:solidFill>
              <a:latin typeface="Arial Narrow" pitchFamily="34" charset="0"/>
            </a:endParaRPr>
          </a:p>
        </p:txBody>
      </p:sp>
      <p:pic>
        <p:nvPicPr>
          <p:cNvPr id="14" name="19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91951"/>
            <a:ext cx="936104" cy="802056"/>
          </a:xfrm>
          <a:prstGeom prst="rect">
            <a:avLst/>
          </a:prstGeom>
        </p:spPr>
      </p:pic>
      <p:sp>
        <p:nvSpPr>
          <p:cNvPr id="3" name="2 Elipse"/>
          <p:cNvSpPr/>
          <p:nvPr/>
        </p:nvSpPr>
        <p:spPr>
          <a:xfrm>
            <a:off x="638537" y="4883900"/>
            <a:ext cx="144016" cy="144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16" name="15 Elipse"/>
          <p:cNvSpPr/>
          <p:nvPr/>
        </p:nvSpPr>
        <p:spPr>
          <a:xfrm>
            <a:off x="635357" y="5163954"/>
            <a:ext cx="144016" cy="144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18" name="17 Elipse"/>
          <p:cNvSpPr/>
          <p:nvPr/>
        </p:nvSpPr>
        <p:spPr>
          <a:xfrm>
            <a:off x="638537" y="5501411"/>
            <a:ext cx="144016" cy="144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19" name="18 Elipse"/>
          <p:cNvSpPr/>
          <p:nvPr/>
        </p:nvSpPr>
        <p:spPr>
          <a:xfrm>
            <a:off x="642999" y="5805264"/>
            <a:ext cx="144016" cy="144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40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Agrupar 9"/>
          <p:cNvGrpSpPr/>
          <p:nvPr/>
        </p:nvGrpSpPr>
        <p:grpSpPr>
          <a:xfrm rot="16200000">
            <a:off x="4530558" y="-4530557"/>
            <a:ext cx="288032" cy="9349147"/>
            <a:chOff x="8271790" y="260648"/>
            <a:chExt cx="908721" cy="6804249"/>
          </a:xfrm>
        </p:grpSpPr>
        <p:sp>
          <p:nvSpPr>
            <p:cNvPr id="14" name="object 3"/>
            <p:cNvSpPr/>
            <p:nvPr/>
          </p:nvSpPr>
          <p:spPr>
            <a:xfrm rot="16200000">
              <a:off x="6692179" y="4576564"/>
              <a:ext cx="4067944" cy="90872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" name="object 3"/>
            <p:cNvSpPr/>
            <p:nvPr/>
          </p:nvSpPr>
          <p:spPr>
            <a:xfrm rot="16200000">
              <a:off x="6692179" y="1840259"/>
              <a:ext cx="4067944" cy="90872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16" name="18 CuadroTexto"/>
          <p:cNvSpPr txBox="1"/>
          <p:nvPr/>
        </p:nvSpPr>
        <p:spPr>
          <a:xfrm>
            <a:off x="3995936" y="292487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1200" b="1" dirty="0">
              <a:solidFill>
                <a:prstClr val="black"/>
              </a:solidFill>
              <a:latin typeface="Arial Narrow" pitchFamily="34" charset="0"/>
            </a:endParaRPr>
          </a:p>
          <a:p>
            <a:pPr algn="ctr"/>
            <a:r>
              <a:rPr lang="es-MX" sz="1200" b="1" dirty="0" smtClean="0">
                <a:solidFill>
                  <a:prstClr val="black"/>
                </a:solidFill>
                <a:latin typeface="Arial Narrow" pitchFamily="34" charset="0"/>
              </a:rPr>
              <a:t>UNIVERSIDAD VERACRUZANA</a:t>
            </a:r>
          </a:p>
          <a:p>
            <a:pPr algn="ctr"/>
            <a:r>
              <a:rPr lang="es-MX" sz="1200" dirty="0">
                <a:solidFill>
                  <a:prstClr val="black"/>
                </a:solidFill>
                <a:latin typeface="Arial Narrow" pitchFamily="34" charset="0"/>
              </a:rPr>
              <a:t>D</a:t>
            </a:r>
            <a:r>
              <a:rPr lang="es-MX" sz="1200" dirty="0" smtClean="0">
                <a:solidFill>
                  <a:prstClr val="black"/>
                </a:solidFill>
                <a:latin typeface="Arial Narrow" pitchFamily="34" charset="0"/>
              </a:rPr>
              <a:t>irección </a:t>
            </a:r>
            <a:r>
              <a:rPr lang="es-MX" sz="1200" dirty="0">
                <a:solidFill>
                  <a:prstClr val="black"/>
                </a:solidFill>
                <a:latin typeface="Arial Narrow" pitchFamily="34" charset="0"/>
              </a:rPr>
              <a:t>G</a:t>
            </a:r>
            <a:r>
              <a:rPr lang="es-MX" sz="1200" dirty="0" smtClean="0">
                <a:solidFill>
                  <a:prstClr val="black"/>
                </a:solidFill>
                <a:latin typeface="Arial Narrow" pitchFamily="34" charset="0"/>
              </a:rPr>
              <a:t>eneral de Desarrollo Académico</a:t>
            </a:r>
          </a:p>
          <a:p>
            <a:pPr algn="ctr"/>
            <a:r>
              <a:rPr lang="es-MX" sz="1200" dirty="0">
                <a:solidFill>
                  <a:prstClr val="black"/>
                </a:solidFill>
                <a:latin typeface="Arial Narrow" pitchFamily="34" charset="0"/>
              </a:rPr>
              <a:t>e</a:t>
            </a:r>
            <a:r>
              <a:rPr lang="es-MX" sz="1200" dirty="0" smtClean="0">
                <a:solidFill>
                  <a:prstClr val="black"/>
                </a:solidFill>
                <a:latin typeface="Arial Narrow" pitchFamily="34" charset="0"/>
              </a:rPr>
              <a:t> Innovación Educativa</a:t>
            </a:r>
          </a:p>
        </p:txBody>
      </p:sp>
      <p:pic>
        <p:nvPicPr>
          <p:cNvPr id="17" name="19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159" y="117359"/>
            <a:ext cx="1388337" cy="1185969"/>
          </a:xfrm>
          <a:prstGeom prst="rect">
            <a:avLst/>
          </a:prstGeom>
        </p:spPr>
      </p:pic>
      <p:grpSp>
        <p:nvGrpSpPr>
          <p:cNvPr id="18" name="Agrupar 1"/>
          <p:cNvGrpSpPr/>
          <p:nvPr/>
        </p:nvGrpSpPr>
        <p:grpSpPr>
          <a:xfrm rot="5400000">
            <a:off x="4257394" y="1957400"/>
            <a:ext cx="260648" cy="9540552"/>
            <a:chOff x="8271790" y="260648"/>
            <a:chExt cx="908721" cy="6804249"/>
          </a:xfrm>
        </p:grpSpPr>
        <p:sp>
          <p:nvSpPr>
            <p:cNvPr id="19" name="object 3"/>
            <p:cNvSpPr/>
            <p:nvPr/>
          </p:nvSpPr>
          <p:spPr>
            <a:xfrm rot="16200000">
              <a:off x="6692179" y="4576564"/>
              <a:ext cx="4067944" cy="90872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" name="object 3"/>
            <p:cNvSpPr/>
            <p:nvPr/>
          </p:nvSpPr>
          <p:spPr>
            <a:xfrm rot="16200000">
              <a:off x="6692179" y="1840259"/>
              <a:ext cx="4067944" cy="90872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1" name="Rectángulo 2"/>
          <p:cNvSpPr/>
          <p:nvPr/>
        </p:nvSpPr>
        <p:spPr>
          <a:xfrm>
            <a:off x="581557" y="5581570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dirty="0" smtClean="0">
                <a:solidFill>
                  <a:prstClr val="black"/>
                </a:solidFill>
                <a:latin typeface="Berlin Sans FB" panose="020E0602020502020306" pitchFamily="34" charset="0"/>
              </a:rPr>
              <a:t>Orizaba-</a:t>
            </a:r>
            <a:r>
              <a:rPr lang="es-MX" sz="2800" dirty="0" err="1" smtClean="0">
                <a:solidFill>
                  <a:prstClr val="black"/>
                </a:solidFill>
                <a:latin typeface="Berlin Sans FB" panose="020E0602020502020306" pitchFamily="34" charset="0"/>
              </a:rPr>
              <a:t>Cordoba</a:t>
            </a:r>
            <a:endParaRPr lang="es-MX" sz="2800" dirty="0" smtClean="0">
              <a:solidFill>
                <a:prstClr val="black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s-MX" sz="2800" dirty="0" smtClean="0">
                <a:solidFill>
                  <a:prstClr val="black"/>
                </a:solidFill>
                <a:latin typeface="Berlin Sans FB" panose="020E0602020502020306" pitchFamily="34" charset="0"/>
              </a:rPr>
              <a:t>Montos por Convocatorias Apoyos PRODEP 2017</a:t>
            </a:r>
          </a:p>
        </p:txBody>
      </p:sp>
      <p:sp>
        <p:nvSpPr>
          <p:cNvPr id="24" name="23 Rectángulo">
            <a:hlinkClick r:id="rId4" action="ppaction://hlinksldjump"/>
          </p:cNvPr>
          <p:cNvSpPr/>
          <p:nvPr/>
        </p:nvSpPr>
        <p:spPr>
          <a:xfrm>
            <a:off x="8218496" y="6447108"/>
            <a:ext cx="864095" cy="28056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prstClr val="white"/>
                </a:solidFill>
                <a:latin typeface="Baskerville Old Face" panose="02020602080505020303" pitchFamily="18" charset="0"/>
              </a:rPr>
              <a:t>Inicio </a:t>
            </a:r>
            <a:endParaRPr lang="es-MX" b="1" dirty="0">
              <a:solidFill>
                <a:prstClr val="white"/>
              </a:solidFill>
              <a:latin typeface="Baskerville Old Face" panose="02020602080505020303" pitchFamily="18" charset="0"/>
            </a:endParaRPr>
          </a:p>
        </p:txBody>
      </p:sp>
      <p:graphicFrame>
        <p:nvGraphicFramePr>
          <p:cNvPr id="22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4835024"/>
              </p:ext>
            </p:extLst>
          </p:nvPr>
        </p:nvGraphicFramePr>
        <p:xfrm>
          <a:off x="348166" y="1303328"/>
          <a:ext cx="8424936" cy="4321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8502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9"/>
          <p:cNvGrpSpPr/>
          <p:nvPr/>
        </p:nvGrpSpPr>
        <p:grpSpPr>
          <a:xfrm rot="16200000">
            <a:off x="4530558" y="-4530557"/>
            <a:ext cx="288032" cy="9349147"/>
            <a:chOff x="8271790" y="260648"/>
            <a:chExt cx="908721" cy="6804249"/>
          </a:xfrm>
        </p:grpSpPr>
        <p:sp>
          <p:nvSpPr>
            <p:cNvPr id="5" name="object 3"/>
            <p:cNvSpPr/>
            <p:nvPr/>
          </p:nvSpPr>
          <p:spPr>
            <a:xfrm rot="16200000">
              <a:off x="6692179" y="4576564"/>
              <a:ext cx="4067944" cy="90872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6" name="object 3"/>
            <p:cNvSpPr/>
            <p:nvPr/>
          </p:nvSpPr>
          <p:spPr>
            <a:xfrm rot="16200000">
              <a:off x="6692179" y="1840259"/>
              <a:ext cx="4067944" cy="90872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7" name="18 CuadroTexto"/>
          <p:cNvSpPr txBox="1"/>
          <p:nvPr/>
        </p:nvSpPr>
        <p:spPr>
          <a:xfrm>
            <a:off x="5258293" y="134675"/>
            <a:ext cx="25922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1200" b="1" dirty="0">
              <a:solidFill>
                <a:prstClr val="black"/>
              </a:solidFill>
              <a:latin typeface="Arial Narrow" pitchFamily="34" charset="0"/>
            </a:endParaRPr>
          </a:p>
          <a:p>
            <a:pPr algn="ctr"/>
            <a:r>
              <a:rPr lang="es-MX" sz="1000" b="1" dirty="0" smtClean="0">
                <a:solidFill>
                  <a:prstClr val="black"/>
                </a:solidFill>
                <a:latin typeface="Arial Narrow" pitchFamily="34" charset="0"/>
              </a:rPr>
              <a:t>UNIVERSIDAD VERACRUZANA</a:t>
            </a:r>
          </a:p>
          <a:p>
            <a:pPr algn="ctr"/>
            <a:r>
              <a:rPr lang="es-MX" sz="1000" dirty="0">
                <a:solidFill>
                  <a:prstClr val="black"/>
                </a:solidFill>
                <a:latin typeface="Arial Narrow" pitchFamily="34" charset="0"/>
              </a:rPr>
              <a:t>D</a:t>
            </a:r>
            <a:r>
              <a:rPr lang="es-MX" sz="1000" dirty="0" smtClean="0">
                <a:solidFill>
                  <a:prstClr val="black"/>
                </a:solidFill>
                <a:latin typeface="Arial Narrow" pitchFamily="34" charset="0"/>
              </a:rPr>
              <a:t>irección </a:t>
            </a:r>
            <a:r>
              <a:rPr lang="es-MX" sz="1000" dirty="0">
                <a:solidFill>
                  <a:prstClr val="black"/>
                </a:solidFill>
                <a:latin typeface="Arial Narrow" pitchFamily="34" charset="0"/>
              </a:rPr>
              <a:t>G</a:t>
            </a:r>
            <a:r>
              <a:rPr lang="es-MX" sz="1000" dirty="0" smtClean="0">
                <a:solidFill>
                  <a:prstClr val="black"/>
                </a:solidFill>
                <a:latin typeface="Arial Narrow" pitchFamily="34" charset="0"/>
              </a:rPr>
              <a:t>eneral de Desarrollo Académico</a:t>
            </a:r>
          </a:p>
          <a:p>
            <a:pPr algn="ctr"/>
            <a:r>
              <a:rPr lang="es-MX" sz="1000" dirty="0">
                <a:solidFill>
                  <a:prstClr val="black"/>
                </a:solidFill>
                <a:latin typeface="Arial Narrow" pitchFamily="34" charset="0"/>
              </a:rPr>
              <a:t>e</a:t>
            </a:r>
            <a:r>
              <a:rPr lang="es-MX" sz="1000" dirty="0" smtClean="0">
                <a:solidFill>
                  <a:prstClr val="black"/>
                </a:solidFill>
                <a:latin typeface="Arial Narrow" pitchFamily="34" charset="0"/>
              </a:rPr>
              <a:t> Innovación Educativa</a:t>
            </a:r>
          </a:p>
        </p:txBody>
      </p:sp>
      <p:pic>
        <p:nvPicPr>
          <p:cNvPr id="8" name="19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329" y="-10690"/>
            <a:ext cx="1126217" cy="915859"/>
          </a:xfrm>
          <a:prstGeom prst="rect">
            <a:avLst/>
          </a:prstGeom>
        </p:spPr>
      </p:pic>
      <p:grpSp>
        <p:nvGrpSpPr>
          <p:cNvPr id="9" name="Agrupar 1"/>
          <p:cNvGrpSpPr/>
          <p:nvPr/>
        </p:nvGrpSpPr>
        <p:grpSpPr>
          <a:xfrm rot="5400000">
            <a:off x="4257394" y="1957400"/>
            <a:ext cx="260648" cy="9540552"/>
            <a:chOff x="8271790" y="260648"/>
            <a:chExt cx="908721" cy="6804249"/>
          </a:xfrm>
        </p:grpSpPr>
        <p:sp>
          <p:nvSpPr>
            <p:cNvPr id="10" name="object 3"/>
            <p:cNvSpPr/>
            <p:nvPr/>
          </p:nvSpPr>
          <p:spPr>
            <a:xfrm rot="16200000">
              <a:off x="6692179" y="4576564"/>
              <a:ext cx="4067944" cy="90872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" name="object 3"/>
            <p:cNvSpPr/>
            <p:nvPr/>
          </p:nvSpPr>
          <p:spPr>
            <a:xfrm rot="16200000">
              <a:off x="6692179" y="1840259"/>
              <a:ext cx="4067944" cy="90872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12" name="Rectángulo 2"/>
          <p:cNvSpPr/>
          <p:nvPr/>
        </p:nvSpPr>
        <p:spPr>
          <a:xfrm>
            <a:off x="667068" y="5643245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dirty="0" smtClean="0">
                <a:solidFill>
                  <a:prstClr val="black"/>
                </a:solidFill>
                <a:latin typeface="Berlin Sans FB" panose="020E0602020502020306" pitchFamily="34" charset="0"/>
              </a:rPr>
              <a:t>Coatzacoalcos</a:t>
            </a:r>
          </a:p>
          <a:p>
            <a:pPr algn="ctr"/>
            <a:r>
              <a:rPr lang="es-MX" sz="2800" dirty="0" smtClean="0">
                <a:solidFill>
                  <a:prstClr val="black"/>
                </a:solidFill>
                <a:latin typeface="Berlin Sans FB" panose="020E0602020502020306" pitchFamily="34" charset="0"/>
              </a:rPr>
              <a:t>Convocatorias Apoyos PRODEP 2017</a:t>
            </a:r>
          </a:p>
        </p:txBody>
      </p:sp>
      <p:graphicFrame>
        <p:nvGraphicFramePr>
          <p:cNvPr id="13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7301239"/>
              </p:ext>
            </p:extLst>
          </p:nvPr>
        </p:nvGraphicFramePr>
        <p:xfrm>
          <a:off x="667068" y="1123483"/>
          <a:ext cx="7848872" cy="4519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0703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9"/>
          <p:cNvGrpSpPr/>
          <p:nvPr/>
        </p:nvGrpSpPr>
        <p:grpSpPr>
          <a:xfrm rot="16200000">
            <a:off x="4530558" y="-4530557"/>
            <a:ext cx="288032" cy="9349147"/>
            <a:chOff x="8271790" y="260648"/>
            <a:chExt cx="908721" cy="6804249"/>
          </a:xfrm>
        </p:grpSpPr>
        <p:sp>
          <p:nvSpPr>
            <p:cNvPr id="5" name="object 3"/>
            <p:cNvSpPr/>
            <p:nvPr/>
          </p:nvSpPr>
          <p:spPr>
            <a:xfrm rot="16200000">
              <a:off x="6692179" y="4576564"/>
              <a:ext cx="4067944" cy="90872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6" name="object 3"/>
            <p:cNvSpPr/>
            <p:nvPr/>
          </p:nvSpPr>
          <p:spPr>
            <a:xfrm rot="16200000">
              <a:off x="6692179" y="1840259"/>
              <a:ext cx="4067944" cy="90872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7" name="18 CuadroTexto"/>
          <p:cNvSpPr txBox="1"/>
          <p:nvPr/>
        </p:nvSpPr>
        <p:spPr>
          <a:xfrm>
            <a:off x="3995936" y="292487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1200" b="1" dirty="0">
              <a:solidFill>
                <a:prstClr val="black"/>
              </a:solidFill>
              <a:latin typeface="Arial Narrow" pitchFamily="34" charset="0"/>
            </a:endParaRPr>
          </a:p>
          <a:p>
            <a:pPr algn="ctr"/>
            <a:r>
              <a:rPr lang="es-MX" sz="1200" b="1" dirty="0" smtClean="0">
                <a:solidFill>
                  <a:prstClr val="black"/>
                </a:solidFill>
                <a:latin typeface="Arial Narrow" pitchFamily="34" charset="0"/>
              </a:rPr>
              <a:t>UNIVERSIDAD VERACRUZANA</a:t>
            </a:r>
          </a:p>
          <a:p>
            <a:pPr algn="ctr"/>
            <a:r>
              <a:rPr lang="es-MX" sz="1200" dirty="0">
                <a:solidFill>
                  <a:prstClr val="black"/>
                </a:solidFill>
                <a:latin typeface="Arial Narrow" pitchFamily="34" charset="0"/>
              </a:rPr>
              <a:t>D</a:t>
            </a:r>
            <a:r>
              <a:rPr lang="es-MX" sz="1200" dirty="0" smtClean="0">
                <a:solidFill>
                  <a:prstClr val="black"/>
                </a:solidFill>
                <a:latin typeface="Arial Narrow" pitchFamily="34" charset="0"/>
              </a:rPr>
              <a:t>irección </a:t>
            </a:r>
            <a:r>
              <a:rPr lang="es-MX" sz="1200" dirty="0">
                <a:solidFill>
                  <a:prstClr val="black"/>
                </a:solidFill>
                <a:latin typeface="Arial Narrow" pitchFamily="34" charset="0"/>
              </a:rPr>
              <a:t>G</a:t>
            </a:r>
            <a:r>
              <a:rPr lang="es-MX" sz="1200" dirty="0" smtClean="0">
                <a:solidFill>
                  <a:prstClr val="black"/>
                </a:solidFill>
                <a:latin typeface="Arial Narrow" pitchFamily="34" charset="0"/>
              </a:rPr>
              <a:t>eneral de Desarrollo Académico</a:t>
            </a:r>
          </a:p>
          <a:p>
            <a:pPr algn="ctr"/>
            <a:r>
              <a:rPr lang="es-MX" sz="1200" dirty="0">
                <a:solidFill>
                  <a:prstClr val="black"/>
                </a:solidFill>
                <a:latin typeface="Arial Narrow" pitchFamily="34" charset="0"/>
              </a:rPr>
              <a:t>e</a:t>
            </a:r>
            <a:r>
              <a:rPr lang="es-MX" sz="1200" dirty="0" smtClean="0">
                <a:solidFill>
                  <a:prstClr val="black"/>
                </a:solidFill>
                <a:latin typeface="Arial Narrow" pitchFamily="34" charset="0"/>
              </a:rPr>
              <a:t> Innovación Educativa</a:t>
            </a:r>
          </a:p>
        </p:txBody>
      </p:sp>
      <p:pic>
        <p:nvPicPr>
          <p:cNvPr id="8" name="19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159" y="117359"/>
            <a:ext cx="1388337" cy="1185969"/>
          </a:xfrm>
          <a:prstGeom prst="rect">
            <a:avLst/>
          </a:prstGeom>
        </p:spPr>
      </p:pic>
      <p:grpSp>
        <p:nvGrpSpPr>
          <p:cNvPr id="9" name="Agrupar 1"/>
          <p:cNvGrpSpPr/>
          <p:nvPr/>
        </p:nvGrpSpPr>
        <p:grpSpPr>
          <a:xfrm rot="5400000">
            <a:off x="4257394" y="1957400"/>
            <a:ext cx="260648" cy="9540552"/>
            <a:chOff x="8271790" y="260648"/>
            <a:chExt cx="908721" cy="6804249"/>
          </a:xfrm>
        </p:grpSpPr>
        <p:sp>
          <p:nvSpPr>
            <p:cNvPr id="10" name="object 3"/>
            <p:cNvSpPr/>
            <p:nvPr/>
          </p:nvSpPr>
          <p:spPr>
            <a:xfrm rot="16200000">
              <a:off x="6692179" y="4576564"/>
              <a:ext cx="4067944" cy="90872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" name="object 3"/>
            <p:cNvSpPr/>
            <p:nvPr/>
          </p:nvSpPr>
          <p:spPr>
            <a:xfrm rot="16200000">
              <a:off x="6692179" y="1840259"/>
              <a:ext cx="4067944" cy="90872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12" name="Rectángulo 2"/>
          <p:cNvSpPr/>
          <p:nvPr/>
        </p:nvSpPr>
        <p:spPr>
          <a:xfrm>
            <a:off x="598938" y="5587132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dirty="0" smtClean="0">
                <a:solidFill>
                  <a:prstClr val="black"/>
                </a:solidFill>
                <a:latin typeface="Berlin Sans FB" panose="020E0602020502020306" pitchFamily="34" charset="0"/>
              </a:rPr>
              <a:t>Coatzacoalcos-Minatitlán </a:t>
            </a:r>
          </a:p>
          <a:p>
            <a:pPr algn="ctr"/>
            <a:r>
              <a:rPr lang="es-MX" sz="2800" dirty="0" smtClean="0">
                <a:solidFill>
                  <a:prstClr val="black"/>
                </a:solidFill>
                <a:latin typeface="Berlin Sans FB" panose="020E0602020502020306" pitchFamily="34" charset="0"/>
              </a:rPr>
              <a:t>Montos por Convocatorias Apoyos PRODEP 2017</a:t>
            </a:r>
          </a:p>
        </p:txBody>
      </p:sp>
      <p:sp>
        <p:nvSpPr>
          <p:cNvPr id="15" name="14 Rectángulo">
            <a:hlinkClick r:id="rId4" action="ppaction://hlinksldjump"/>
          </p:cNvPr>
          <p:cNvSpPr/>
          <p:nvPr/>
        </p:nvSpPr>
        <p:spPr>
          <a:xfrm>
            <a:off x="8218496" y="6447108"/>
            <a:ext cx="864095" cy="28056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prstClr val="white"/>
                </a:solidFill>
                <a:latin typeface="Baskerville Old Face" panose="02020602080505020303" pitchFamily="18" charset="0"/>
              </a:rPr>
              <a:t>Inicio </a:t>
            </a:r>
            <a:endParaRPr lang="es-MX" b="1" dirty="0">
              <a:solidFill>
                <a:prstClr val="white"/>
              </a:solidFill>
              <a:latin typeface="Baskerville Old Face" panose="02020602080505020303" pitchFamily="18" charset="0"/>
            </a:endParaRPr>
          </a:p>
        </p:txBody>
      </p:sp>
      <p:graphicFrame>
        <p:nvGraphicFramePr>
          <p:cNvPr id="13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8806371"/>
              </p:ext>
            </p:extLst>
          </p:nvPr>
        </p:nvGraphicFramePr>
        <p:xfrm>
          <a:off x="467544" y="1303328"/>
          <a:ext cx="8017526" cy="4176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77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 rot="5400000">
            <a:off x="4257394" y="1957400"/>
            <a:ext cx="260648" cy="9540552"/>
            <a:chOff x="8271790" y="260648"/>
            <a:chExt cx="908721" cy="6804249"/>
          </a:xfrm>
        </p:grpSpPr>
        <p:sp>
          <p:nvSpPr>
            <p:cNvPr id="21" name="object 3"/>
            <p:cNvSpPr/>
            <p:nvPr/>
          </p:nvSpPr>
          <p:spPr>
            <a:xfrm rot="16200000">
              <a:off x="6692179" y="4576564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6" name="object 3"/>
            <p:cNvSpPr/>
            <p:nvPr/>
          </p:nvSpPr>
          <p:spPr>
            <a:xfrm rot="16200000">
              <a:off x="6692179" y="1840259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Agrupar 9"/>
          <p:cNvGrpSpPr/>
          <p:nvPr/>
        </p:nvGrpSpPr>
        <p:grpSpPr>
          <a:xfrm rot="16200000">
            <a:off x="4530558" y="-4530557"/>
            <a:ext cx="288032" cy="9349147"/>
            <a:chOff x="8271790" y="260648"/>
            <a:chExt cx="908721" cy="6804249"/>
          </a:xfrm>
        </p:grpSpPr>
        <p:sp>
          <p:nvSpPr>
            <p:cNvPr id="11" name="object 3"/>
            <p:cNvSpPr/>
            <p:nvPr/>
          </p:nvSpPr>
          <p:spPr>
            <a:xfrm rot="16200000">
              <a:off x="6692179" y="4576564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" name="object 3"/>
            <p:cNvSpPr/>
            <p:nvPr/>
          </p:nvSpPr>
          <p:spPr>
            <a:xfrm rot="16200000">
              <a:off x="6692179" y="1840259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pic>
        <p:nvPicPr>
          <p:cNvPr id="14" name="19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159" y="117359"/>
            <a:ext cx="1388337" cy="1185969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259632" y="2348880"/>
            <a:ext cx="727280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prstClr val="black"/>
                </a:solidFill>
              </a:rPr>
              <a:t>El Programa Operativo Anual </a:t>
            </a:r>
            <a:r>
              <a:rPr lang="es-MX" sz="2400" dirty="0">
                <a:solidFill>
                  <a:prstClr val="black"/>
                </a:solidFill>
              </a:rPr>
              <a:t>[POA] de la Universidad Veracruzana permite programar y presupuestar a corto plazo (1año) las necesidades de recursos financieros para el cumplimiento de los objetivos </a:t>
            </a:r>
            <a:r>
              <a:rPr lang="es-MX" sz="2400" dirty="0" smtClean="0">
                <a:solidFill>
                  <a:prstClr val="black"/>
                </a:solidFill>
              </a:rPr>
              <a:t>institucionales.</a:t>
            </a:r>
            <a:endParaRPr lang="es-MX" sz="2400" b="1" dirty="0">
              <a:solidFill>
                <a:prstClr val="black"/>
              </a:solidFill>
            </a:endParaRPr>
          </a:p>
        </p:txBody>
      </p:sp>
      <p:sp>
        <p:nvSpPr>
          <p:cNvPr id="16" name="18 CuadroTexto"/>
          <p:cNvSpPr txBox="1"/>
          <p:nvPr/>
        </p:nvSpPr>
        <p:spPr>
          <a:xfrm>
            <a:off x="3995936" y="292487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1200" b="1" dirty="0">
              <a:solidFill>
                <a:prstClr val="black"/>
              </a:solidFill>
              <a:latin typeface="Arial Narrow" pitchFamily="34" charset="0"/>
            </a:endParaRPr>
          </a:p>
          <a:p>
            <a:pPr algn="ctr"/>
            <a:r>
              <a:rPr lang="es-MX" sz="1200" b="1" dirty="0" smtClean="0">
                <a:solidFill>
                  <a:prstClr val="black"/>
                </a:solidFill>
                <a:latin typeface="Arial Narrow" pitchFamily="34" charset="0"/>
              </a:rPr>
              <a:t>UNIVERSIDAD VERACRUZANA</a:t>
            </a:r>
          </a:p>
          <a:p>
            <a:pPr algn="ctr"/>
            <a:r>
              <a:rPr lang="es-MX" sz="1200" dirty="0">
                <a:solidFill>
                  <a:prstClr val="black"/>
                </a:solidFill>
                <a:latin typeface="Arial Narrow" pitchFamily="34" charset="0"/>
              </a:rPr>
              <a:t>D</a:t>
            </a:r>
            <a:r>
              <a:rPr lang="es-MX" sz="1200" dirty="0" smtClean="0">
                <a:solidFill>
                  <a:prstClr val="black"/>
                </a:solidFill>
                <a:latin typeface="Arial Narrow" pitchFamily="34" charset="0"/>
              </a:rPr>
              <a:t>irección </a:t>
            </a:r>
            <a:r>
              <a:rPr lang="es-MX" sz="1200" dirty="0">
                <a:solidFill>
                  <a:prstClr val="black"/>
                </a:solidFill>
                <a:latin typeface="Arial Narrow" pitchFamily="34" charset="0"/>
              </a:rPr>
              <a:t>G</a:t>
            </a:r>
            <a:r>
              <a:rPr lang="es-MX" sz="1200" dirty="0" smtClean="0">
                <a:solidFill>
                  <a:prstClr val="black"/>
                </a:solidFill>
                <a:latin typeface="Arial Narrow" pitchFamily="34" charset="0"/>
              </a:rPr>
              <a:t>eneral de Desarrollo Académico</a:t>
            </a:r>
          </a:p>
          <a:p>
            <a:pPr algn="ctr"/>
            <a:r>
              <a:rPr lang="es-MX" sz="1200" dirty="0">
                <a:solidFill>
                  <a:prstClr val="black"/>
                </a:solidFill>
                <a:latin typeface="Arial Narrow" pitchFamily="34" charset="0"/>
              </a:rPr>
              <a:t>e</a:t>
            </a:r>
            <a:r>
              <a:rPr lang="es-MX" sz="1200" dirty="0" smtClean="0">
                <a:solidFill>
                  <a:prstClr val="black"/>
                </a:solidFill>
                <a:latin typeface="Arial Narrow" pitchFamily="34" charset="0"/>
              </a:rPr>
              <a:t> Innovación Educativa</a:t>
            </a:r>
          </a:p>
        </p:txBody>
      </p:sp>
      <p:grpSp>
        <p:nvGrpSpPr>
          <p:cNvPr id="8" name="7 Grupo"/>
          <p:cNvGrpSpPr/>
          <p:nvPr/>
        </p:nvGrpSpPr>
        <p:grpSpPr>
          <a:xfrm>
            <a:off x="342524" y="662900"/>
            <a:ext cx="1388337" cy="1280855"/>
            <a:chOff x="349439" y="727834"/>
            <a:chExt cx="1388337" cy="1280855"/>
          </a:xfrm>
        </p:grpSpPr>
        <p:sp>
          <p:nvSpPr>
            <p:cNvPr id="4" name="3 Elipse"/>
            <p:cNvSpPr/>
            <p:nvPr/>
          </p:nvSpPr>
          <p:spPr>
            <a:xfrm>
              <a:off x="349439" y="727834"/>
              <a:ext cx="1388337" cy="1280855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 smtClean="0">
                  <a:solidFill>
                    <a:srgbClr val="002060"/>
                  </a:solidFill>
                </a:rPr>
                <a:t>Cómo?</a:t>
              </a:r>
            </a:p>
            <a:p>
              <a:pPr algn="ctr"/>
              <a:endParaRPr lang="es-MX" sz="1200" dirty="0">
                <a:solidFill>
                  <a:prstClr val="white"/>
                </a:solidFill>
              </a:endParaRPr>
            </a:p>
            <a:p>
              <a:pPr algn="ctr"/>
              <a:endParaRPr lang="es-MX" dirty="0" smtClean="0">
                <a:solidFill>
                  <a:prstClr val="white"/>
                </a:solidFill>
              </a:endParaRPr>
            </a:p>
            <a:p>
              <a:pPr algn="ctr"/>
              <a:endParaRPr lang="es-MX" dirty="0">
                <a:solidFill>
                  <a:prstClr val="white"/>
                </a:solidFill>
              </a:endParaRPr>
            </a:p>
          </p:txBody>
        </p:sp>
        <p:pic>
          <p:nvPicPr>
            <p:cNvPr id="15" name="19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459" y="1159306"/>
              <a:ext cx="918298" cy="78444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</p:grpSp>
    </p:spTree>
    <p:extLst>
      <p:ext uri="{BB962C8B-B14F-4D97-AF65-F5344CB8AC3E}">
        <p14:creationId xmlns:p14="http://schemas.microsoft.com/office/powerpoint/2010/main" val="326295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 rot="5400000">
            <a:off x="4257394" y="1957400"/>
            <a:ext cx="260648" cy="9540552"/>
            <a:chOff x="8271790" y="260648"/>
            <a:chExt cx="908721" cy="6804249"/>
          </a:xfrm>
        </p:grpSpPr>
        <p:sp>
          <p:nvSpPr>
            <p:cNvPr id="21" name="object 3"/>
            <p:cNvSpPr/>
            <p:nvPr/>
          </p:nvSpPr>
          <p:spPr>
            <a:xfrm rot="16200000">
              <a:off x="6692179" y="4576564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6" name="object 3"/>
            <p:cNvSpPr/>
            <p:nvPr/>
          </p:nvSpPr>
          <p:spPr>
            <a:xfrm rot="16200000">
              <a:off x="6692179" y="1840259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Agrupar 9"/>
          <p:cNvGrpSpPr/>
          <p:nvPr/>
        </p:nvGrpSpPr>
        <p:grpSpPr>
          <a:xfrm rot="16200000">
            <a:off x="4530558" y="-4530557"/>
            <a:ext cx="288032" cy="9349147"/>
            <a:chOff x="8271790" y="260648"/>
            <a:chExt cx="908721" cy="6804249"/>
          </a:xfrm>
        </p:grpSpPr>
        <p:sp>
          <p:nvSpPr>
            <p:cNvPr id="11" name="object 3"/>
            <p:cNvSpPr/>
            <p:nvPr/>
          </p:nvSpPr>
          <p:spPr>
            <a:xfrm rot="16200000">
              <a:off x="6692179" y="4576564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" name="object 3"/>
            <p:cNvSpPr/>
            <p:nvPr/>
          </p:nvSpPr>
          <p:spPr>
            <a:xfrm rot="16200000">
              <a:off x="6692179" y="1840259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3" name="Rectángulo 2"/>
          <p:cNvSpPr/>
          <p:nvPr/>
        </p:nvSpPr>
        <p:spPr>
          <a:xfrm>
            <a:off x="611560" y="980728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dirty="0">
                <a:solidFill>
                  <a:prstClr val="black"/>
                </a:solidFill>
              </a:rPr>
              <a:t>SISTEMA EN LÍNEA DEL PROGRAMA OPERATIVO ANUAL (POA):</a:t>
            </a:r>
          </a:p>
        </p:txBody>
      </p:sp>
      <p:sp>
        <p:nvSpPr>
          <p:cNvPr id="4" name="3 Rectángulo"/>
          <p:cNvSpPr/>
          <p:nvPr/>
        </p:nvSpPr>
        <p:spPr>
          <a:xfrm>
            <a:off x="5051932" y="2316936"/>
            <a:ext cx="3436199" cy="34163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dirty="0">
                <a:solidFill>
                  <a:prstClr val="white"/>
                </a:solidFill>
              </a:rPr>
              <a:t>Es un sistema definido y desarrollado con base a los lineamientos Administrativos y Financieros establecidos por la </a:t>
            </a:r>
            <a:r>
              <a:rPr lang="es-MX" b="1" dirty="0">
                <a:solidFill>
                  <a:prstClr val="white"/>
                </a:solidFill>
              </a:rPr>
              <a:t>Dirección de Planeación Institucional</a:t>
            </a:r>
            <a:r>
              <a:rPr lang="es-MX" dirty="0">
                <a:solidFill>
                  <a:prstClr val="white"/>
                </a:solidFill>
              </a:rPr>
              <a:t> [DPI] y </a:t>
            </a:r>
            <a:r>
              <a:rPr lang="es-MX" b="1" dirty="0">
                <a:solidFill>
                  <a:prstClr val="white"/>
                </a:solidFill>
              </a:rPr>
              <a:t>la Secretaría de Administración y Finanzas</a:t>
            </a:r>
            <a:r>
              <a:rPr lang="es-MX" dirty="0">
                <a:solidFill>
                  <a:prstClr val="white"/>
                </a:solidFill>
              </a:rPr>
              <a:t> [SAF], el cual tiene como objetivos: </a:t>
            </a:r>
          </a:p>
        </p:txBody>
      </p:sp>
      <p:sp>
        <p:nvSpPr>
          <p:cNvPr id="7" name="6 Pentágono"/>
          <p:cNvSpPr/>
          <p:nvPr/>
        </p:nvSpPr>
        <p:spPr>
          <a:xfrm>
            <a:off x="634806" y="2228073"/>
            <a:ext cx="3960440" cy="1152128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prstClr val="black"/>
                </a:solidFill>
              </a:rPr>
              <a:t>Apoyar y facilitar el proceso de planeación, programación, </a:t>
            </a:r>
            <a:r>
              <a:rPr lang="es-MX" sz="1400" dirty="0" smtClean="0">
                <a:solidFill>
                  <a:prstClr val="black"/>
                </a:solidFill>
              </a:rPr>
              <a:t>presupuesto </a:t>
            </a:r>
            <a:r>
              <a:rPr lang="es-MX" sz="1400" dirty="0">
                <a:solidFill>
                  <a:prstClr val="black"/>
                </a:solidFill>
              </a:rPr>
              <a:t>y evaluación que deberán realizar los titulares de las entidades académicas y dependencias de la Universidad. </a:t>
            </a:r>
          </a:p>
        </p:txBody>
      </p:sp>
      <p:sp>
        <p:nvSpPr>
          <p:cNvPr id="13" name="12 Pentágono"/>
          <p:cNvSpPr/>
          <p:nvPr/>
        </p:nvSpPr>
        <p:spPr>
          <a:xfrm>
            <a:off x="611560" y="3544709"/>
            <a:ext cx="3960440" cy="1152128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prstClr val="black"/>
                </a:solidFill>
              </a:rPr>
              <a:t>Sistematizar la integración del presupuesto anual de gastos e ingresos a nivel Institucional, Unidad Responsable y de Entidad Académica o Dependencia</a:t>
            </a:r>
          </a:p>
        </p:txBody>
      </p:sp>
      <p:sp>
        <p:nvSpPr>
          <p:cNvPr id="14" name="13 Pentágono"/>
          <p:cNvSpPr/>
          <p:nvPr/>
        </p:nvSpPr>
        <p:spPr>
          <a:xfrm>
            <a:off x="611560" y="4797152"/>
            <a:ext cx="3960440" cy="1152128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prstClr val="black"/>
                </a:solidFill>
              </a:rPr>
              <a:t>Realizar el reporte de avance, seguimiento y evaluación. </a:t>
            </a:r>
          </a:p>
        </p:txBody>
      </p:sp>
    </p:spTree>
    <p:extLst>
      <p:ext uri="{BB962C8B-B14F-4D97-AF65-F5344CB8AC3E}">
        <p14:creationId xmlns:p14="http://schemas.microsoft.com/office/powerpoint/2010/main" val="31722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 rot="5400000">
            <a:off x="4257394" y="1957400"/>
            <a:ext cx="260648" cy="9540552"/>
            <a:chOff x="8271790" y="260648"/>
            <a:chExt cx="908721" cy="6804249"/>
          </a:xfrm>
        </p:grpSpPr>
        <p:sp>
          <p:nvSpPr>
            <p:cNvPr id="21" name="object 3"/>
            <p:cNvSpPr/>
            <p:nvPr/>
          </p:nvSpPr>
          <p:spPr>
            <a:xfrm rot="16200000">
              <a:off x="6692179" y="4576564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6" name="object 3"/>
            <p:cNvSpPr/>
            <p:nvPr/>
          </p:nvSpPr>
          <p:spPr>
            <a:xfrm rot="16200000">
              <a:off x="6692179" y="1840259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Agrupar 9"/>
          <p:cNvGrpSpPr/>
          <p:nvPr/>
        </p:nvGrpSpPr>
        <p:grpSpPr>
          <a:xfrm rot="16200000">
            <a:off x="4530558" y="-4530557"/>
            <a:ext cx="288032" cy="9349147"/>
            <a:chOff x="8271790" y="260648"/>
            <a:chExt cx="908721" cy="6804249"/>
          </a:xfrm>
        </p:grpSpPr>
        <p:sp>
          <p:nvSpPr>
            <p:cNvPr id="11" name="object 3"/>
            <p:cNvSpPr/>
            <p:nvPr/>
          </p:nvSpPr>
          <p:spPr>
            <a:xfrm rot="16200000">
              <a:off x="6692179" y="4576564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" name="object 3"/>
            <p:cNvSpPr/>
            <p:nvPr/>
          </p:nvSpPr>
          <p:spPr>
            <a:xfrm rot="16200000">
              <a:off x="6692179" y="1840259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3" name="Rectángulo 2"/>
          <p:cNvSpPr/>
          <p:nvPr/>
        </p:nvSpPr>
        <p:spPr>
          <a:xfrm>
            <a:off x="1475656" y="404664"/>
            <a:ext cx="55446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 smtClean="0">
                <a:solidFill>
                  <a:prstClr val="black"/>
                </a:solidFill>
              </a:rPr>
              <a:t>Ejercer el recurso</a:t>
            </a:r>
            <a:endParaRPr lang="es-MX" sz="2800" b="1" dirty="0" smtClean="0">
              <a:solidFill>
                <a:prstClr val="black"/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6 Elipse"/>
          <p:cNvSpPr/>
          <p:nvPr/>
        </p:nvSpPr>
        <p:spPr>
          <a:xfrm>
            <a:off x="899592" y="1347551"/>
            <a:ext cx="1152128" cy="108012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solidFill>
                  <a:prstClr val="black"/>
                </a:solidFill>
              </a:rPr>
              <a:t>Quiénes </a:t>
            </a:r>
            <a:r>
              <a:rPr lang="es-MX" sz="1100" b="1" dirty="0" smtClean="0">
                <a:solidFill>
                  <a:prstClr val="black"/>
                </a:solidFill>
              </a:rPr>
              <a:t>participan</a:t>
            </a:r>
            <a:r>
              <a:rPr lang="es-MX" b="1" dirty="0" smtClean="0">
                <a:solidFill>
                  <a:prstClr val="black"/>
                </a:solidFill>
              </a:rPr>
              <a:t>?</a:t>
            </a:r>
            <a:endParaRPr lang="es-MX" b="1" dirty="0">
              <a:solidFill>
                <a:prstClr val="black"/>
              </a:solidFill>
            </a:endParaRPr>
          </a:p>
        </p:txBody>
      </p:sp>
      <p:sp>
        <p:nvSpPr>
          <p:cNvPr id="8" name="7 Elipse"/>
          <p:cNvSpPr/>
          <p:nvPr/>
        </p:nvSpPr>
        <p:spPr>
          <a:xfrm>
            <a:off x="2195736" y="1232756"/>
            <a:ext cx="144016" cy="14401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2462184" y="1124744"/>
            <a:ext cx="2448272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prstClr val="black"/>
                </a:solidFill>
              </a:rPr>
              <a:t>Académico B</a:t>
            </a:r>
            <a:r>
              <a:rPr lang="es-MX" b="1" dirty="0" smtClean="0">
                <a:solidFill>
                  <a:prstClr val="black"/>
                </a:solidFill>
              </a:rPr>
              <a:t>eneficiado</a:t>
            </a:r>
            <a:endParaRPr lang="es-MX" b="1" dirty="0">
              <a:solidFill>
                <a:prstClr val="black"/>
              </a:solidFill>
            </a:endParaRPr>
          </a:p>
        </p:txBody>
      </p:sp>
      <p:sp>
        <p:nvSpPr>
          <p:cNvPr id="29" name="28 Elipse"/>
          <p:cNvSpPr/>
          <p:nvPr/>
        </p:nvSpPr>
        <p:spPr>
          <a:xfrm>
            <a:off x="2195736" y="1844824"/>
            <a:ext cx="144016" cy="14401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30" name="29 Rectángulo redondeado"/>
          <p:cNvSpPr/>
          <p:nvPr/>
        </p:nvSpPr>
        <p:spPr>
          <a:xfrm>
            <a:off x="2462184" y="1736812"/>
            <a:ext cx="2448272" cy="36004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 smtClean="0">
                <a:solidFill>
                  <a:prstClr val="black"/>
                </a:solidFill>
              </a:rPr>
              <a:t>Administrador</a:t>
            </a:r>
            <a:endParaRPr lang="es-MX" b="1" dirty="0">
              <a:solidFill>
                <a:prstClr val="black"/>
              </a:solidFill>
            </a:endParaRPr>
          </a:p>
        </p:txBody>
      </p:sp>
      <p:sp>
        <p:nvSpPr>
          <p:cNvPr id="33" name="32 Elipse"/>
          <p:cNvSpPr/>
          <p:nvPr/>
        </p:nvSpPr>
        <p:spPr>
          <a:xfrm>
            <a:off x="2195736" y="2420888"/>
            <a:ext cx="144016" cy="14401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36" name="35 Rectángulo redondeado"/>
          <p:cNvSpPr/>
          <p:nvPr/>
        </p:nvSpPr>
        <p:spPr>
          <a:xfrm>
            <a:off x="2462184" y="2312876"/>
            <a:ext cx="2448272" cy="36004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 smtClean="0">
                <a:solidFill>
                  <a:prstClr val="black"/>
                </a:solidFill>
              </a:rPr>
              <a:t>Director de entidad</a:t>
            </a:r>
            <a:endParaRPr lang="es-MX" b="1" dirty="0">
              <a:solidFill>
                <a:prstClr val="black"/>
              </a:solidFill>
            </a:endParaRPr>
          </a:p>
        </p:txBody>
      </p:sp>
      <p:sp>
        <p:nvSpPr>
          <p:cNvPr id="45" name="44 Rectángulo redondeado"/>
          <p:cNvSpPr/>
          <p:nvPr/>
        </p:nvSpPr>
        <p:spPr>
          <a:xfrm>
            <a:off x="4968111" y="1129547"/>
            <a:ext cx="1980154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solidFill>
                  <a:prstClr val="black"/>
                </a:solidFill>
              </a:rPr>
              <a:t>Genera información y Elabora</a:t>
            </a:r>
            <a:endParaRPr lang="es-MX" b="1" dirty="0">
              <a:solidFill>
                <a:prstClr val="black"/>
              </a:solidFill>
            </a:endParaRPr>
          </a:p>
        </p:txBody>
      </p:sp>
      <p:sp>
        <p:nvSpPr>
          <p:cNvPr id="47" name="46 Rectángulo redondeado"/>
          <p:cNvSpPr/>
          <p:nvPr/>
        </p:nvSpPr>
        <p:spPr>
          <a:xfrm>
            <a:off x="4951071" y="1736812"/>
            <a:ext cx="1997193" cy="36004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prstClr val="black"/>
                </a:solidFill>
              </a:rPr>
              <a:t>Supervisa y apoya </a:t>
            </a:r>
          </a:p>
        </p:txBody>
      </p:sp>
      <p:sp>
        <p:nvSpPr>
          <p:cNvPr id="48" name="47 Rectángulo redondeado"/>
          <p:cNvSpPr/>
          <p:nvPr/>
        </p:nvSpPr>
        <p:spPr>
          <a:xfrm>
            <a:off x="4951072" y="2312876"/>
            <a:ext cx="1997192" cy="36004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solidFill>
                  <a:prstClr val="black"/>
                </a:solidFill>
              </a:rPr>
              <a:t>Autoriza</a:t>
            </a:r>
            <a:endParaRPr lang="es-MX" b="1" dirty="0">
              <a:solidFill>
                <a:prstClr val="black"/>
              </a:solidFill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5940152" y="3384700"/>
            <a:ext cx="1728192" cy="2902441"/>
            <a:chOff x="5441972" y="3384700"/>
            <a:chExt cx="1728192" cy="2902441"/>
          </a:xfrm>
        </p:grpSpPr>
        <p:sp>
          <p:nvSpPr>
            <p:cNvPr id="50" name="49 Rectángulo redondeado"/>
            <p:cNvSpPr/>
            <p:nvPr/>
          </p:nvSpPr>
          <p:spPr>
            <a:xfrm>
              <a:off x="5441972" y="3384700"/>
              <a:ext cx="1728192" cy="2448272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 dirty="0" smtClean="0">
                <a:solidFill>
                  <a:prstClr val="white"/>
                </a:solidFill>
              </a:endParaRPr>
            </a:p>
            <a:p>
              <a:pPr algn="ctr"/>
              <a:endParaRPr lang="es-ES" sz="1100" dirty="0">
                <a:solidFill>
                  <a:prstClr val="white"/>
                </a:solidFill>
              </a:endParaRPr>
            </a:p>
            <a:p>
              <a:pPr algn="ctr"/>
              <a:endParaRPr lang="es-ES" sz="1100" dirty="0" smtClean="0">
                <a:solidFill>
                  <a:prstClr val="white"/>
                </a:solidFill>
              </a:endParaRPr>
            </a:p>
            <a:p>
              <a:pPr algn="ctr"/>
              <a:r>
                <a:rPr lang="es-ES" sz="1100" dirty="0" smtClean="0">
                  <a:solidFill>
                    <a:prstClr val="black"/>
                  </a:solidFill>
                </a:rPr>
                <a:t>Conocer e integrar las metas de los proyectos, a las metas de la entidad</a:t>
              </a:r>
            </a:p>
            <a:p>
              <a:pPr algn="ctr"/>
              <a:endParaRPr lang="es-ES" sz="1100" dirty="0" smtClean="0">
                <a:solidFill>
                  <a:prstClr val="white"/>
                </a:solidFill>
              </a:endParaRPr>
            </a:p>
            <a:p>
              <a:pPr algn="ctr"/>
              <a:endParaRPr lang="es-ES" sz="1100" dirty="0" smtClean="0">
                <a:solidFill>
                  <a:prstClr val="white"/>
                </a:solidFill>
              </a:endParaRPr>
            </a:p>
            <a:p>
              <a:pPr algn="ctr"/>
              <a:endParaRPr lang="es-ES" sz="1100" dirty="0">
                <a:solidFill>
                  <a:prstClr val="white"/>
                </a:solidFill>
              </a:endParaRPr>
            </a:p>
            <a:p>
              <a:pPr algn="ctr"/>
              <a:endParaRPr lang="es-ES" sz="1100" dirty="0">
                <a:solidFill>
                  <a:prstClr val="white"/>
                </a:solidFill>
              </a:endParaRPr>
            </a:p>
            <a:p>
              <a:pPr algn="ctr"/>
              <a:endParaRPr lang="es-ES" sz="1100" dirty="0" smtClean="0">
                <a:solidFill>
                  <a:prstClr val="white"/>
                </a:solidFill>
              </a:endParaRPr>
            </a:p>
            <a:p>
              <a:pPr algn="ctr"/>
              <a:endParaRPr lang="es-MX" sz="1100" dirty="0">
                <a:solidFill>
                  <a:prstClr val="white"/>
                </a:solidFill>
              </a:endParaRPr>
            </a:p>
          </p:txBody>
        </p:sp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4370" y="5679392"/>
              <a:ext cx="743396" cy="607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4 Grupo"/>
          <p:cNvGrpSpPr/>
          <p:nvPr/>
        </p:nvGrpSpPr>
        <p:grpSpPr>
          <a:xfrm>
            <a:off x="3558012" y="3068961"/>
            <a:ext cx="2160240" cy="3486214"/>
            <a:chOff x="3059832" y="3068961"/>
            <a:chExt cx="2160240" cy="3486214"/>
          </a:xfrm>
        </p:grpSpPr>
        <p:sp>
          <p:nvSpPr>
            <p:cNvPr id="49" name="48 Rectángulo redondeado"/>
            <p:cNvSpPr/>
            <p:nvPr/>
          </p:nvSpPr>
          <p:spPr>
            <a:xfrm>
              <a:off x="3059832" y="3068961"/>
              <a:ext cx="2160240" cy="3168352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100" dirty="0">
                  <a:solidFill>
                    <a:prstClr val="black"/>
                  </a:solidFill>
                </a:rPr>
                <a:t>Estar en constante comunicación con el Académico beneficiado y con el Analista de Seguimiento Financiero </a:t>
              </a:r>
              <a:r>
                <a:rPr lang="es-ES" sz="1100" dirty="0" smtClean="0">
                  <a:solidFill>
                    <a:prstClr val="black"/>
                  </a:solidFill>
                </a:rPr>
                <a:t>PRODEP.</a:t>
              </a:r>
            </a:p>
            <a:p>
              <a:pPr algn="ctr"/>
              <a:endParaRPr lang="es-ES" sz="1100" dirty="0">
                <a:solidFill>
                  <a:prstClr val="black"/>
                </a:solidFill>
              </a:endParaRPr>
            </a:p>
            <a:p>
              <a:pPr algn="ctr"/>
              <a:r>
                <a:rPr lang="es-ES" sz="1100" dirty="0">
                  <a:solidFill>
                    <a:prstClr val="black"/>
                  </a:solidFill>
                </a:rPr>
                <a:t>Informar al académico los periodos de </a:t>
              </a:r>
              <a:r>
                <a:rPr lang="es-ES" sz="1100" dirty="0" smtClean="0">
                  <a:solidFill>
                    <a:prstClr val="black"/>
                  </a:solidFill>
                </a:rPr>
                <a:t>requisiciones.</a:t>
              </a:r>
            </a:p>
            <a:p>
              <a:pPr algn="ctr"/>
              <a:endParaRPr lang="es-ES" sz="1100" dirty="0">
                <a:solidFill>
                  <a:prstClr val="black"/>
                </a:solidFill>
              </a:endParaRPr>
            </a:p>
            <a:p>
              <a:pPr algn="ctr"/>
              <a:r>
                <a:rPr lang="es-ES" sz="1100" dirty="0">
                  <a:solidFill>
                    <a:prstClr val="black"/>
                  </a:solidFill>
                </a:rPr>
                <a:t>Elaborar afectaciones, transferencias, requisiciones y todos los trámites administrativos necesarios para el ejercicio de los </a:t>
              </a:r>
              <a:r>
                <a:rPr lang="es-ES" sz="1100" dirty="0" smtClean="0">
                  <a:solidFill>
                    <a:prstClr val="black"/>
                  </a:solidFill>
                </a:rPr>
                <a:t>recursos, así como el seguimiento  correspondiente.</a:t>
              </a:r>
            </a:p>
            <a:p>
              <a:pPr algn="ctr"/>
              <a:endParaRPr lang="es-ES" sz="1100" dirty="0">
                <a:solidFill>
                  <a:prstClr val="black"/>
                </a:solidFill>
              </a:endParaRPr>
            </a:p>
            <a:p>
              <a:pPr algn="ctr"/>
              <a:endParaRPr lang="es-MX" sz="1100" dirty="0">
                <a:solidFill>
                  <a:prstClr val="black"/>
                </a:solidFill>
              </a:endParaRPr>
            </a:p>
          </p:txBody>
        </p:sp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1566" y="5919450"/>
              <a:ext cx="679825" cy="635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4" name="13 Grupo"/>
          <p:cNvGrpSpPr/>
          <p:nvPr/>
        </p:nvGrpSpPr>
        <p:grpSpPr>
          <a:xfrm>
            <a:off x="1181748" y="3429000"/>
            <a:ext cx="2138502" cy="3184268"/>
            <a:chOff x="683568" y="3429000"/>
            <a:chExt cx="2138502" cy="3184268"/>
          </a:xfrm>
        </p:grpSpPr>
        <p:sp>
          <p:nvSpPr>
            <p:cNvPr id="17" name="16 Rectángulo redondeado"/>
            <p:cNvSpPr/>
            <p:nvPr/>
          </p:nvSpPr>
          <p:spPr>
            <a:xfrm>
              <a:off x="683568" y="3429000"/>
              <a:ext cx="2138502" cy="280831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100" dirty="0">
                  <a:solidFill>
                    <a:prstClr val="black"/>
                  </a:solidFill>
                </a:rPr>
                <a:t>Proporcionar la información necesaria al Administrador de su dependencia, para la elaboración del  </a:t>
              </a:r>
              <a:r>
                <a:rPr lang="es-ES" sz="1100" dirty="0" smtClean="0">
                  <a:solidFill>
                    <a:prstClr val="black"/>
                  </a:solidFill>
                </a:rPr>
                <a:t>POA.</a:t>
              </a:r>
            </a:p>
            <a:p>
              <a:pPr algn="ctr"/>
              <a:endParaRPr lang="es-ES" sz="1100" dirty="0" smtClean="0">
                <a:solidFill>
                  <a:prstClr val="black"/>
                </a:solidFill>
              </a:endParaRPr>
            </a:p>
            <a:p>
              <a:pPr algn="ctr"/>
              <a:r>
                <a:rPr lang="es-ES" sz="1100" dirty="0" smtClean="0">
                  <a:solidFill>
                    <a:prstClr val="black"/>
                  </a:solidFill>
                </a:rPr>
                <a:t>Verifica en el catálogo de </a:t>
              </a:r>
              <a:r>
                <a:rPr lang="es-ES" sz="1100" dirty="0" err="1" smtClean="0">
                  <a:solidFill>
                    <a:prstClr val="black"/>
                  </a:solidFill>
                </a:rPr>
                <a:t>Rec.Mat</a:t>
              </a:r>
              <a:r>
                <a:rPr lang="es-ES" sz="1100" dirty="0" smtClean="0">
                  <a:solidFill>
                    <a:prstClr val="black"/>
                  </a:solidFill>
                </a:rPr>
                <a:t>. que lo que oferta el proveedor cumple con lo solicitado en la requisición.</a:t>
              </a:r>
            </a:p>
            <a:p>
              <a:pPr algn="ctr"/>
              <a:endParaRPr lang="es-ES" sz="1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ES" sz="11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Reportar de </a:t>
              </a:r>
              <a:r>
                <a:rPr lang="es-ES" sz="11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manera </a:t>
              </a:r>
              <a:r>
                <a:rPr lang="es-ES" sz="11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trimestral </a:t>
              </a:r>
              <a:r>
                <a:rPr lang="es-ES" sz="11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sz="1100" dirty="0" smtClean="0">
                  <a:solidFill>
                    <a:prstClr val="black"/>
                  </a:solidFill>
                </a:rPr>
                <a:t>el </a:t>
              </a:r>
              <a:r>
                <a:rPr lang="es-ES" sz="1100" dirty="0">
                  <a:solidFill>
                    <a:prstClr val="black"/>
                  </a:solidFill>
                </a:rPr>
                <a:t>a</a:t>
              </a:r>
              <a:r>
                <a:rPr lang="es-ES" sz="1100" dirty="0" smtClean="0">
                  <a:solidFill>
                    <a:prstClr val="black"/>
                  </a:solidFill>
                </a:rPr>
                <a:t>vance  </a:t>
              </a:r>
              <a:r>
                <a:rPr lang="es-ES" sz="1100" dirty="0">
                  <a:solidFill>
                    <a:prstClr val="black"/>
                  </a:solidFill>
                </a:rPr>
                <a:t>a</a:t>
              </a:r>
              <a:r>
                <a:rPr lang="es-ES" sz="1100" dirty="0" smtClean="0">
                  <a:solidFill>
                    <a:prstClr val="black"/>
                  </a:solidFill>
                </a:rPr>
                <a:t>cadémico y financiero PRODEP</a:t>
              </a:r>
              <a:r>
                <a:rPr lang="es-ES" sz="11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 su administrador</a:t>
              </a:r>
            </a:p>
            <a:p>
              <a:pPr algn="ctr"/>
              <a:endParaRPr lang="es-MX" sz="1100" dirty="0">
                <a:solidFill>
                  <a:prstClr val="black"/>
                </a:solidFill>
              </a:endParaRPr>
            </a:p>
          </p:txBody>
        </p:sp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3608" y="5949280"/>
              <a:ext cx="692128" cy="663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7803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13" grpId="0" animBg="1"/>
      <p:bldP spid="29" grpId="0" animBg="1"/>
      <p:bldP spid="30" grpId="0" animBg="1"/>
      <p:bldP spid="33" grpId="0" animBg="1"/>
      <p:bldP spid="36" grpId="0" animBg="1"/>
      <p:bldP spid="45" grpId="0" animBg="1"/>
      <p:bldP spid="47" grpId="0" animBg="1"/>
      <p:bldP spid="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 rot="5400000">
            <a:off x="4257394" y="1957400"/>
            <a:ext cx="260648" cy="9540552"/>
            <a:chOff x="8271790" y="260648"/>
            <a:chExt cx="908721" cy="6804249"/>
          </a:xfrm>
        </p:grpSpPr>
        <p:sp>
          <p:nvSpPr>
            <p:cNvPr id="21" name="object 3"/>
            <p:cNvSpPr/>
            <p:nvPr/>
          </p:nvSpPr>
          <p:spPr>
            <a:xfrm rot="16200000">
              <a:off x="6692179" y="4576564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6" name="object 3"/>
            <p:cNvSpPr/>
            <p:nvPr/>
          </p:nvSpPr>
          <p:spPr>
            <a:xfrm rot="16200000">
              <a:off x="6692179" y="1840259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Agrupar 9"/>
          <p:cNvGrpSpPr/>
          <p:nvPr/>
        </p:nvGrpSpPr>
        <p:grpSpPr>
          <a:xfrm rot="16200000">
            <a:off x="4530558" y="-4530557"/>
            <a:ext cx="288032" cy="9349147"/>
            <a:chOff x="8271790" y="260648"/>
            <a:chExt cx="908721" cy="6804249"/>
          </a:xfrm>
        </p:grpSpPr>
        <p:sp>
          <p:nvSpPr>
            <p:cNvPr id="11" name="object 3"/>
            <p:cNvSpPr/>
            <p:nvPr/>
          </p:nvSpPr>
          <p:spPr>
            <a:xfrm rot="16200000">
              <a:off x="6692179" y="4576564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" name="object 3"/>
            <p:cNvSpPr/>
            <p:nvPr/>
          </p:nvSpPr>
          <p:spPr>
            <a:xfrm rot="16200000">
              <a:off x="6692179" y="1840259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3" name="Rectángulo 2"/>
          <p:cNvSpPr/>
          <p:nvPr/>
        </p:nvSpPr>
        <p:spPr>
          <a:xfrm>
            <a:off x="611560" y="503674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prstClr val="black"/>
                </a:solidFill>
              </a:rPr>
              <a:t>Apoyo a la </a:t>
            </a:r>
            <a:r>
              <a:rPr lang="es-MX" sz="2800" b="1" dirty="0" smtClean="0">
                <a:solidFill>
                  <a:prstClr val="black"/>
                </a:solidFill>
              </a:rPr>
              <a:t>incorporación/ reincorporación de:</a:t>
            </a:r>
            <a:endParaRPr lang="es-MX" sz="2800" b="1" dirty="0" smtClean="0">
              <a:solidFill>
                <a:prstClr val="black"/>
              </a:solidFill>
              <a:latin typeface="Berlin Sans FB" panose="020E0602020502020306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188323" y="1700808"/>
            <a:ext cx="6695346" cy="175432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MX" dirty="0" smtClean="0">
                <a:solidFill>
                  <a:prstClr val="black"/>
                </a:solidFill>
              </a:rPr>
              <a:t>Objetivo Principal </a:t>
            </a:r>
          </a:p>
          <a:p>
            <a:pPr algn="ctr"/>
            <a:r>
              <a:rPr lang="es-MX" dirty="0" smtClean="0">
                <a:solidFill>
                  <a:prstClr val="black"/>
                </a:solidFill>
              </a:rPr>
              <a:t>Profesionalizar </a:t>
            </a:r>
            <a:r>
              <a:rPr lang="es-MX" dirty="0">
                <a:solidFill>
                  <a:prstClr val="black"/>
                </a:solidFill>
              </a:rPr>
              <a:t>a los/as profesores de tiempo completo para que alcancen las capacidades de </a:t>
            </a:r>
            <a:r>
              <a:rPr lang="es-MX" dirty="0" smtClean="0">
                <a:solidFill>
                  <a:prstClr val="black"/>
                </a:solidFill>
              </a:rPr>
              <a:t>investigación, docencia</a:t>
            </a:r>
            <a:r>
              <a:rPr lang="es-MX" dirty="0">
                <a:solidFill>
                  <a:prstClr val="black"/>
                </a:solidFill>
              </a:rPr>
              <a:t>, desarrollo tecnológico e innovación y, con responsabilidad social, se articulen y consoliden en cuerpos académicos y con ello generen una nueva comunidad académica capaz de transformar su entorno</a:t>
            </a:r>
            <a:endParaRPr lang="es-MX" dirty="0">
              <a:solidFill>
                <a:prstClr val="black"/>
              </a:solidFill>
              <a:latin typeface="Bell MT" panose="02020503060305020303" pitchFamily="18" charset="0"/>
            </a:endParaRPr>
          </a:p>
        </p:txBody>
      </p:sp>
      <p:sp>
        <p:nvSpPr>
          <p:cNvPr id="31" name="30 Forma libre"/>
          <p:cNvSpPr/>
          <p:nvPr/>
        </p:nvSpPr>
        <p:spPr>
          <a:xfrm>
            <a:off x="1433467" y="4470125"/>
            <a:ext cx="1216603" cy="1695178"/>
          </a:xfrm>
          <a:custGeom>
            <a:avLst/>
            <a:gdLst>
              <a:gd name="connsiteX0" fmla="*/ 0 w 829324"/>
              <a:gd name="connsiteY0" fmla="*/ 0 h 2134317"/>
              <a:gd name="connsiteX1" fmla="*/ 829324 w 829324"/>
              <a:gd name="connsiteY1" fmla="*/ 0 h 2134317"/>
              <a:gd name="connsiteX2" fmla="*/ 829324 w 829324"/>
              <a:gd name="connsiteY2" fmla="*/ 2134317 h 2134317"/>
              <a:gd name="connsiteX3" fmla="*/ 0 w 829324"/>
              <a:gd name="connsiteY3" fmla="*/ 2134317 h 2134317"/>
              <a:gd name="connsiteX4" fmla="*/ 0 w 829324"/>
              <a:gd name="connsiteY4" fmla="*/ 0 h 213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9324" h="2134317">
                <a:moveTo>
                  <a:pt x="0" y="0"/>
                </a:moveTo>
                <a:lnTo>
                  <a:pt x="829324" y="0"/>
                </a:lnTo>
                <a:lnTo>
                  <a:pt x="829324" y="2134317"/>
                </a:lnTo>
                <a:lnTo>
                  <a:pt x="0" y="213431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008" tIns="146840" rIns="64008" bIns="64008" numCol="1" spcCol="1270" anchor="t" anchorCtr="0">
            <a:noAutofit/>
          </a:bodyPr>
          <a:lstStyle/>
          <a:p>
            <a:pPr marL="0" lvl="1" algn="ctr">
              <a:spcBef>
                <a:spcPct val="0"/>
              </a:spcBef>
              <a:defRPr/>
            </a:pPr>
            <a:r>
              <a:rPr lang="es-MX" sz="1200" dirty="0" smtClean="0">
                <a:solidFill>
                  <a:prstClr val="black"/>
                </a:solidFill>
              </a:rPr>
              <a:t>Apoyo para elementos individuales de trabajo básicos para la labor académica</a:t>
            </a:r>
          </a:p>
          <a:p>
            <a:pPr marL="171450" lvl="1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s-MX" sz="1000" dirty="0">
              <a:solidFill>
                <a:prstClr val="white"/>
              </a:solidFill>
            </a:endParaRPr>
          </a:p>
        </p:txBody>
      </p:sp>
      <p:sp>
        <p:nvSpPr>
          <p:cNvPr id="32" name="31 Rectángulo"/>
          <p:cNvSpPr/>
          <p:nvPr/>
        </p:nvSpPr>
        <p:spPr>
          <a:xfrm>
            <a:off x="1189220" y="4221089"/>
            <a:ext cx="488492" cy="345393"/>
          </a:xfrm>
          <a:prstGeom prst="rect">
            <a:avLst/>
          </a:prstGeom>
          <a:blipFill rotWithShape="1">
            <a:blip r:embed="rId4">
              <a:duotone>
                <a:schemeClr val="accent5">
                  <a:alpha val="90000"/>
                  <a:hueOff val="0"/>
                  <a:satOff val="0"/>
                  <a:lumOff val="0"/>
                  <a:alphaOff val="0"/>
                  <a:shade val="20000"/>
                  <a:satMod val="200000"/>
                </a:schemeClr>
                <a:schemeClr val="accent5">
                  <a:alpha val="90000"/>
                  <a:hueOff val="0"/>
                  <a:satOff val="0"/>
                  <a:lumOff val="0"/>
                  <a:alphaOff val="0"/>
                  <a:tint val="12000"/>
                  <a:satMod val="190000"/>
                </a:schemeClr>
              </a:duotone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4" name="33 Forma libre"/>
          <p:cNvSpPr/>
          <p:nvPr/>
        </p:nvSpPr>
        <p:spPr>
          <a:xfrm>
            <a:off x="3207120" y="4470125"/>
            <a:ext cx="1216603" cy="1695178"/>
          </a:xfrm>
          <a:custGeom>
            <a:avLst/>
            <a:gdLst>
              <a:gd name="connsiteX0" fmla="*/ 0 w 829324"/>
              <a:gd name="connsiteY0" fmla="*/ 0 h 2134317"/>
              <a:gd name="connsiteX1" fmla="*/ 829324 w 829324"/>
              <a:gd name="connsiteY1" fmla="*/ 0 h 2134317"/>
              <a:gd name="connsiteX2" fmla="*/ 829324 w 829324"/>
              <a:gd name="connsiteY2" fmla="*/ 2134317 h 2134317"/>
              <a:gd name="connsiteX3" fmla="*/ 0 w 829324"/>
              <a:gd name="connsiteY3" fmla="*/ 2134317 h 2134317"/>
              <a:gd name="connsiteX4" fmla="*/ 0 w 829324"/>
              <a:gd name="connsiteY4" fmla="*/ 0 h 213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9324" h="2134317">
                <a:moveTo>
                  <a:pt x="0" y="0"/>
                </a:moveTo>
                <a:lnTo>
                  <a:pt x="829324" y="0"/>
                </a:lnTo>
                <a:lnTo>
                  <a:pt x="829324" y="2134317"/>
                </a:lnTo>
                <a:lnTo>
                  <a:pt x="0" y="2134317"/>
                </a:lnTo>
                <a:lnTo>
                  <a:pt x="0" y="0"/>
                </a:lnTo>
                <a:close/>
              </a:path>
            </a:pathLst>
          </a:custGeom>
          <a:solidFill>
            <a:srgbClr val="92D050">
              <a:alpha val="7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alpha val="90000"/>
              <a:hueOff val="0"/>
              <a:satOff val="0"/>
              <a:lumOff val="0"/>
              <a:alphaOff val="-13333"/>
            </a:schemeClr>
          </a:effectRef>
          <a:fontRef idx="minor">
            <a:schemeClr val="lt1"/>
          </a:fontRef>
        </p:style>
        <p:txBody>
          <a:bodyPr spcFirstLastPara="0" vert="horz" wrap="square" lIns="64008" tIns="146840" rIns="64008" bIns="64008" numCol="1" spcCol="1270" anchor="t" anchorCtr="0">
            <a:noAutofit/>
          </a:bodyPr>
          <a:lstStyle/>
          <a:p>
            <a:pPr marL="0" lvl="1" algn="ctr">
              <a:spcBef>
                <a:spcPct val="0"/>
              </a:spcBef>
              <a:defRPr/>
            </a:pPr>
            <a:r>
              <a:rPr lang="es-MX" sz="1400" dirty="0" smtClean="0">
                <a:solidFill>
                  <a:prstClr val="black"/>
                </a:solidFill>
              </a:rPr>
              <a:t>Beca de fomento a la permanencia institucional</a:t>
            </a:r>
          </a:p>
          <a:p>
            <a:pPr marL="114300" lvl="1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s-MX" sz="1000" dirty="0">
              <a:solidFill>
                <a:prstClr val="white"/>
              </a:solidFill>
            </a:endParaRPr>
          </a:p>
        </p:txBody>
      </p:sp>
      <p:sp>
        <p:nvSpPr>
          <p:cNvPr id="35" name="34 Rectángulo"/>
          <p:cNvSpPr/>
          <p:nvPr/>
        </p:nvSpPr>
        <p:spPr>
          <a:xfrm>
            <a:off x="2962873" y="4221089"/>
            <a:ext cx="488492" cy="345393"/>
          </a:xfrm>
          <a:prstGeom prst="rect">
            <a:avLst/>
          </a:prstGeom>
          <a:blipFill rotWithShape="1">
            <a:blip r:embed="rId5">
              <a:duotone>
                <a:schemeClr val="accent5">
                  <a:alpha val="90000"/>
                  <a:hueOff val="18628"/>
                  <a:satOff val="-949"/>
                  <a:lumOff val="3642"/>
                  <a:alphaOff val="-13333"/>
                  <a:shade val="20000"/>
                  <a:satMod val="200000"/>
                </a:schemeClr>
                <a:schemeClr val="accent5">
                  <a:alpha val="90000"/>
                  <a:hueOff val="18628"/>
                  <a:satOff val="-949"/>
                  <a:lumOff val="3642"/>
                  <a:alphaOff val="-13333"/>
                  <a:tint val="12000"/>
                  <a:satMod val="190000"/>
                </a:schemeClr>
              </a:duotone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alpha val="90000"/>
              <a:hueOff val="18628"/>
              <a:satOff val="-949"/>
              <a:lumOff val="3642"/>
              <a:alphaOff val="-13333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36 Forma libre"/>
          <p:cNvSpPr/>
          <p:nvPr/>
        </p:nvSpPr>
        <p:spPr>
          <a:xfrm>
            <a:off x="4980771" y="4470124"/>
            <a:ext cx="1216603" cy="1695179"/>
          </a:xfrm>
          <a:custGeom>
            <a:avLst/>
            <a:gdLst>
              <a:gd name="connsiteX0" fmla="*/ 0 w 829324"/>
              <a:gd name="connsiteY0" fmla="*/ 0 h 2134317"/>
              <a:gd name="connsiteX1" fmla="*/ 829324 w 829324"/>
              <a:gd name="connsiteY1" fmla="*/ 0 h 2134317"/>
              <a:gd name="connsiteX2" fmla="*/ 829324 w 829324"/>
              <a:gd name="connsiteY2" fmla="*/ 2134317 h 2134317"/>
              <a:gd name="connsiteX3" fmla="*/ 0 w 829324"/>
              <a:gd name="connsiteY3" fmla="*/ 2134317 h 2134317"/>
              <a:gd name="connsiteX4" fmla="*/ 0 w 829324"/>
              <a:gd name="connsiteY4" fmla="*/ 0 h 213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9324" h="2134317">
                <a:moveTo>
                  <a:pt x="0" y="0"/>
                </a:moveTo>
                <a:lnTo>
                  <a:pt x="829324" y="0"/>
                </a:lnTo>
                <a:lnTo>
                  <a:pt x="829324" y="2134317"/>
                </a:lnTo>
                <a:lnTo>
                  <a:pt x="0" y="213431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90000"/>
              <a:hueOff val="0"/>
              <a:satOff val="0"/>
              <a:lumOff val="0"/>
              <a:alphaOff val="-26667"/>
            </a:schemeClr>
          </a:fillRef>
          <a:effectRef idx="0">
            <a:schemeClr val="accent5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  <p:txBody>
          <a:bodyPr spcFirstLastPara="0" vert="horz" wrap="square" lIns="64008" tIns="146840" rIns="64008" bIns="64008" numCol="1" spcCol="1270" anchor="t" anchorCtr="0">
            <a:noAutofit/>
          </a:bodyPr>
          <a:lstStyle/>
          <a:p>
            <a:pPr marL="0" lvl="1" algn="ctr">
              <a:spcBef>
                <a:spcPct val="0"/>
              </a:spcBef>
              <a:defRPr/>
            </a:pPr>
            <a:r>
              <a:rPr lang="es-MX" sz="1200" dirty="0" smtClean="0">
                <a:solidFill>
                  <a:prstClr val="black"/>
                </a:solidFill>
              </a:rPr>
              <a:t>Reconocimiento a la trayectoria académica. </a:t>
            </a:r>
          </a:p>
        </p:txBody>
      </p:sp>
      <p:sp>
        <p:nvSpPr>
          <p:cNvPr id="38" name="37 Rectángulo"/>
          <p:cNvSpPr/>
          <p:nvPr/>
        </p:nvSpPr>
        <p:spPr>
          <a:xfrm>
            <a:off x="4736526" y="4221089"/>
            <a:ext cx="488492" cy="345393"/>
          </a:xfrm>
          <a:prstGeom prst="rect">
            <a:avLst/>
          </a:prstGeom>
          <a:blipFill rotWithShape="1">
            <a:blip r:embed="rId5">
              <a:duotone>
                <a:schemeClr val="accent5">
                  <a:alpha val="90000"/>
                  <a:hueOff val="37256"/>
                  <a:satOff val="-1898"/>
                  <a:lumOff val="7285"/>
                  <a:alphaOff val="-26667"/>
                  <a:shade val="20000"/>
                  <a:satMod val="200000"/>
                </a:schemeClr>
                <a:schemeClr val="accent5">
                  <a:alpha val="90000"/>
                  <a:hueOff val="37256"/>
                  <a:satOff val="-1898"/>
                  <a:lumOff val="7285"/>
                  <a:alphaOff val="-26667"/>
                  <a:tint val="12000"/>
                  <a:satMod val="190000"/>
                </a:schemeClr>
              </a:duotone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alpha val="90000"/>
              <a:hueOff val="37256"/>
              <a:satOff val="-1898"/>
              <a:lumOff val="7285"/>
              <a:alphaOff val="-26667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0" name="39 Forma libre"/>
          <p:cNvSpPr/>
          <p:nvPr/>
        </p:nvSpPr>
        <p:spPr>
          <a:xfrm>
            <a:off x="6754425" y="4500279"/>
            <a:ext cx="1216603" cy="1665025"/>
          </a:xfrm>
          <a:custGeom>
            <a:avLst/>
            <a:gdLst>
              <a:gd name="connsiteX0" fmla="*/ 0 w 829324"/>
              <a:gd name="connsiteY0" fmla="*/ 0 h 2134317"/>
              <a:gd name="connsiteX1" fmla="*/ 829324 w 829324"/>
              <a:gd name="connsiteY1" fmla="*/ 0 h 2134317"/>
              <a:gd name="connsiteX2" fmla="*/ 829324 w 829324"/>
              <a:gd name="connsiteY2" fmla="*/ 2134317 h 2134317"/>
              <a:gd name="connsiteX3" fmla="*/ 0 w 829324"/>
              <a:gd name="connsiteY3" fmla="*/ 2134317 h 2134317"/>
              <a:gd name="connsiteX4" fmla="*/ 0 w 829324"/>
              <a:gd name="connsiteY4" fmla="*/ 0 h 213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9324" h="2134317">
                <a:moveTo>
                  <a:pt x="0" y="0"/>
                </a:moveTo>
                <a:lnTo>
                  <a:pt x="829324" y="0"/>
                </a:lnTo>
                <a:lnTo>
                  <a:pt x="829324" y="2134317"/>
                </a:lnTo>
                <a:lnTo>
                  <a:pt x="0" y="2134317"/>
                </a:lnTo>
                <a:lnTo>
                  <a:pt x="0" y="0"/>
                </a:lnTo>
                <a:close/>
              </a:path>
            </a:pathLst>
          </a:custGeom>
          <a:solidFill>
            <a:srgbClr val="92D050">
              <a:alpha val="7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alpha val="90000"/>
              <a:hueOff val="0"/>
              <a:satOff val="0"/>
              <a:lumOff val="0"/>
              <a:alphaOff val="-13333"/>
            </a:schemeClr>
          </a:effectRef>
          <a:fontRef idx="minor">
            <a:schemeClr val="lt1"/>
          </a:fontRef>
        </p:style>
        <p:txBody>
          <a:bodyPr spcFirstLastPara="0" vert="horz" wrap="square" lIns="64008" tIns="146840" rIns="64008" bIns="64008" numCol="1" spcCol="1270" anchor="t" anchorCtr="0">
            <a:noAutofit/>
          </a:bodyPr>
          <a:lstStyle/>
          <a:p>
            <a:pPr marL="0" lvl="1" algn="ctr">
              <a:spcBef>
                <a:spcPct val="0"/>
              </a:spcBef>
            </a:pPr>
            <a:r>
              <a:rPr lang="es-MX" sz="1000" dirty="0">
                <a:solidFill>
                  <a:prstClr val="black"/>
                </a:solidFill>
              </a:rPr>
              <a:t>Fomento a la generación o aplicación innovadora del conocimiento o fomento a la investigación aplicada o desarrollo tecnológico. </a:t>
            </a:r>
          </a:p>
          <a:p>
            <a:pPr marL="0" lvl="1" algn="ctr">
              <a:spcBef>
                <a:spcPct val="0"/>
              </a:spcBef>
            </a:pPr>
            <a:endParaRPr lang="es-MX" sz="1000" dirty="0">
              <a:solidFill>
                <a:srgbClr val="002060"/>
              </a:solidFill>
            </a:endParaRPr>
          </a:p>
        </p:txBody>
      </p:sp>
      <p:sp>
        <p:nvSpPr>
          <p:cNvPr id="41" name="40 Rectángulo"/>
          <p:cNvSpPr/>
          <p:nvPr/>
        </p:nvSpPr>
        <p:spPr>
          <a:xfrm>
            <a:off x="6510179" y="4221089"/>
            <a:ext cx="488492" cy="405706"/>
          </a:xfrm>
          <a:prstGeom prst="rect">
            <a:avLst/>
          </a:prstGeom>
          <a:blipFill rotWithShape="1">
            <a:blip r:embed="rId6">
              <a:duotone>
                <a:schemeClr val="accent5">
                  <a:alpha val="90000"/>
                  <a:hueOff val="55885"/>
                  <a:satOff val="-2847"/>
                  <a:lumOff val="10927"/>
                  <a:alphaOff val="-40000"/>
                  <a:shade val="20000"/>
                  <a:satMod val="200000"/>
                </a:schemeClr>
                <a:schemeClr val="accent5">
                  <a:alpha val="90000"/>
                  <a:hueOff val="55885"/>
                  <a:satOff val="-2847"/>
                  <a:lumOff val="10927"/>
                  <a:alphaOff val="-40000"/>
                  <a:tint val="12000"/>
                  <a:satMod val="190000"/>
                </a:schemeClr>
              </a:duotone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alpha val="90000"/>
              <a:hueOff val="55885"/>
              <a:satOff val="-2847"/>
              <a:lumOff val="10927"/>
              <a:alphaOff val="-4000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2" name="41 Llamada de flecha hacia abajo"/>
          <p:cNvSpPr/>
          <p:nvPr/>
        </p:nvSpPr>
        <p:spPr>
          <a:xfrm>
            <a:off x="3343603" y="3573015"/>
            <a:ext cx="2160240" cy="648073"/>
          </a:xfrm>
          <a:prstGeom prst="downArrow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prstClr val="black"/>
                </a:solidFill>
              </a:rPr>
              <a:t>Apoyos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43" name="42 Rectángulo"/>
          <p:cNvSpPr/>
          <p:nvPr/>
        </p:nvSpPr>
        <p:spPr>
          <a:xfrm>
            <a:off x="2217814" y="1129183"/>
            <a:ext cx="2202430" cy="43204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prstClr val="black"/>
                </a:solidFill>
              </a:rPr>
              <a:t>Nuevos PTC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46" name="45 Rectángulo"/>
          <p:cNvSpPr/>
          <p:nvPr/>
        </p:nvSpPr>
        <p:spPr>
          <a:xfrm>
            <a:off x="4601818" y="1129183"/>
            <a:ext cx="2202430" cy="43204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err="1" smtClean="0">
                <a:solidFill>
                  <a:prstClr val="black"/>
                </a:solidFill>
              </a:rPr>
              <a:t>Exbecarios</a:t>
            </a:r>
            <a:r>
              <a:rPr lang="es-MX" dirty="0" smtClean="0">
                <a:solidFill>
                  <a:prstClr val="black"/>
                </a:solidFill>
              </a:rPr>
              <a:t>  PROMEP</a:t>
            </a:r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65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1" grpId="0" animBg="1"/>
      <p:bldP spid="34" grpId="0" animBg="1"/>
      <p:bldP spid="37" grpId="0" animBg="1"/>
      <p:bldP spid="40" grpId="0" animBg="1"/>
      <p:bldP spid="42" grpId="0" animBg="1"/>
      <p:bldP spid="43" grpId="0" animBg="1"/>
      <p:bldP spid="4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 rot="5400000">
            <a:off x="4257394" y="1984783"/>
            <a:ext cx="260648" cy="9540552"/>
            <a:chOff x="8271790" y="260648"/>
            <a:chExt cx="908721" cy="6804249"/>
          </a:xfrm>
        </p:grpSpPr>
        <p:sp>
          <p:nvSpPr>
            <p:cNvPr id="21" name="object 3"/>
            <p:cNvSpPr/>
            <p:nvPr/>
          </p:nvSpPr>
          <p:spPr>
            <a:xfrm rot="16200000">
              <a:off x="6692179" y="4576564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6" name="object 3"/>
            <p:cNvSpPr/>
            <p:nvPr/>
          </p:nvSpPr>
          <p:spPr>
            <a:xfrm rot="16200000">
              <a:off x="6692179" y="1840259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Agrupar 9"/>
          <p:cNvGrpSpPr/>
          <p:nvPr/>
        </p:nvGrpSpPr>
        <p:grpSpPr>
          <a:xfrm rot="16200000">
            <a:off x="4530558" y="-4530557"/>
            <a:ext cx="288032" cy="9349147"/>
            <a:chOff x="8271790" y="260648"/>
            <a:chExt cx="908721" cy="6804249"/>
          </a:xfrm>
        </p:grpSpPr>
        <p:sp>
          <p:nvSpPr>
            <p:cNvPr id="11" name="object 3"/>
            <p:cNvSpPr/>
            <p:nvPr/>
          </p:nvSpPr>
          <p:spPr>
            <a:xfrm rot="16200000">
              <a:off x="6692179" y="4576564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" name="object 3"/>
            <p:cNvSpPr/>
            <p:nvPr/>
          </p:nvSpPr>
          <p:spPr>
            <a:xfrm rot="16200000">
              <a:off x="6692179" y="1840259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3" name="Rectángulo 2"/>
          <p:cNvSpPr/>
          <p:nvPr/>
        </p:nvSpPr>
        <p:spPr>
          <a:xfrm>
            <a:off x="611560" y="503674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 smtClean="0">
                <a:solidFill>
                  <a:prstClr val="black"/>
                </a:solidFill>
              </a:rPr>
              <a:t>Tipos de apoyo</a:t>
            </a:r>
            <a:endParaRPr lang="es-MX" sz="2800" b="1" dirty="0" smtClean="0">
              <a:solidFill>
                <a:prstClr val="black"/>
              </a:solidFill>
              <a:latin typeface="Berlin Sans FB" panose="020E0602020502020306" pitchFamily="34" charset="0"/>
            </a:endParaRPr>
          </a:p>
        </p:txBody>
      </p:sp>
      <p:grpSp>
        <p:nvGrpSpPr>
          <p:cNvPr id="16" name="15 Grupo"/>
          <p:cNvGrpSpPr/>
          <p:nvPr/>
        </p:nvGrpSpPr>
        <p:grpSpPr>
          <a:xfrm>
            <a:off x="242219" y="1268760"/>
            <a:ext cx="8655587" cy="4243792"/>
            <a:chOff x="242219" y="1964002"/>
            <a:chExt cx="8655587" cy="4243792"/>
          </a:xfrm>
        </p:grpSpPr>
        <p:sp>
          <p:nvSpPr>
            <p:cNvPr id="7" name="6 Forma libre"/>
            <p:cNvSpPr/>
            <p:nvPr/>
          </p:nvSpPr>
          <p:spPr>
            <a:xfrm>
              <a:off x="242219" y="1964002"/>
              <a:ext cx="8655587" cy="1260583"/>
            </a:xfrm>
            <a:custGeom>
              <a:avLst/>
              <a:gdLst>
                <a:gd name="connsiteX0" fmla="*/ 0 w 8655587"/>
                <a:gd name="connsiteY0" fmla="*/ 315146 h 1260583"/>
                <a:gd name="connsiteX1" fmla="*/ 8025296 w 8655587"/>
                <a:gd name="connsiteY1" fmla="*/ 315146 h 1260583"/>
                <a:gd name="connsiteX2" fmla="*/ 8025296 w 8655587"/>
                <a:gd name="connsiteY2" fmla="*/ 0 h 1260583"/>
                <a:gd name="connsiteX3" fmla="*/ 8655587 w 8655587"/>
                <a:gd name="connsiteY3" fmla="*/ 630292 h 1260583"/>
                <a:gd name="connsiteX4" fmla="*/ 8025296 w 8655587"/>
                <a:gd name="connsiteY4" fmla="*/ 1260583 h 1260583"/>
                <a:gd name="connsiteX5" fmla="*/ 8025296 w 8655587"/>
                <a:gd name="connsiteY5" fmla="*/ 945437 h 1260583"/>
                <a:gd name="connsiteX6" fmla="*/ 0 w 8655587"/>
                <a:gd name="connsiteY6" fmla="*/ 945437 h 1260583"/>
                <a:gd name="connsiteX7" fmla="*/ 0 w 8655587"/>
                <a:gd name="connsiteY7" fmla="*/ 315146 h 1260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55587" h="1260583">
                  <a:moveTo>
                    <a:pt x="0" y="315146"/>
                  </a:moveTo>
                  <a:lnTo>
                    <a:pt x="8025296" y="315146"/>
                  </a:lnTo>
                  <a:lnTo>
                    <a:pt x="8025296" y="0"/>
                  </a:lnTo>
                  <a:lnTo>
                    <a:pt x="8655587" y="630292"/>
                  </a:lnTo>
                  <a:lnTo>
                    <a:pt x="8025296" y="1260583"/>
                  </a:lnTo>
                  <a:lnTo>
                    <a:pt x="8025296" y="945437"/>
                  </a:lnTo>
                  <a:lnTo>
                    <a:pt x="0" y="945437"/>
                  </a:lnTo>
                  <a:lnTo>
                    <a:pt x="0" y="315146"/>
                  </a:lnTo>
                  <a:close/>
                </a:path>
              </a:pathLst>
            </a:cu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91440" tIns="406586" rIns="569146" bIns="515264" numCol="1" spcCol="1270" anchor="ctr" anchorCtr="0">
              <a:noAutofit/>
            </a:bodyPr>
            <a:lstStyle/>
            <a:p>
              <a:pPr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400" dirty="0" smtClean="0">
                  <a:solidFill>
                    <a:prstClr val="black"/>
                  </a:solidFill>
                </a:rPr>
                <a:t>EXB / PTC con grado de doctor</a:t>
              </a:r>
              <a:endParaRPr lang="es-ES" sz="2400" dirty="0">
                <a:solidFill>
                  <a:prstClr val="black"/>
                </a:solidFill>
              </a:endParaRPr>
            </a:p>
          </p:txBody>
        </p:sp>
        <p:sp>
          <p:nvSpPr>
            <p:cNvPr id="8" name="7 Forma libre"/>
            <p:cNvSpPr/>
            <p:nvPr/>
          </p:nvSpPr>
          <p:spPr>
            <a:xfrm>
              <a:off x="242219" y="2871755"/>
              <a:ext cx="2768318" cy="3336039"/>
            </a:xfrm>
            <a:custGeom>
              <a:avLst/>
              <a:gdLst>
                <a:gd name="connsiteX0" fmla="*/ 0 w 2801989"/>
                <a:gd name="connsiteY0" fmla="*/ 0 h 3336039"/>
                <a:gd name="connsiteX1" fmla="*/ 2801989 w 2801989"/>
                <a:gd name="connsiteY1" fmla="*/ 0 h 3336039"/>
                <a:gd name="connsiteX2" fmla="*/ 2801989 w 2801989"/>
                <a:gd name="connsiteY2" fmla="*/ 3336039 h 3336039"/>
                <a:gd name="connsiteX3" fmla="*/ 0 w 2801989"/>
                <a:gd name="connsiteY3" fmla="*/ 3336039 h 3336039"/>
                <a:gd name="connsiteX4" fmla="*/ 0 w 2801989"/>
                <a:gd name="connsiteY4" fmla="*/ 0 h 3336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1989" h="3336039">
                  <a:moveTo>
                    <a:pt x="0" y="0"/>
                  </a:moveTo>
                  <a:lnTo>
                    <a:pt x="2801989" y="0"/>
                  </a:lnTo>
                  <a:lnTo>
                    <a:pt x="2801989" y="3336039"/>
                  </a:lnTo>
                  <a:lnTo>
                    <a:pt x="0" y="3336039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extrusionH="190500" prstMaterial="dkEdge">
              <a:bevelT w="120650" h="38100" prst="relaxedInset"/>
              <a:contourClr>
                <a:schemeClr val="bg1"/>
              </a:contourClr>
            </a:sp3d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0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  <a:p>
              <a:pPr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4) Fomento a la Generación y Aplicación Innovadora del Conocimiento (FOMENTO GAIC) con proyecto</a:t>
              </a:r>
            </a:p>
            <a:p>
              <a:pPr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  <a:p>
              <a:pPr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3) Reconocimiento a la Trayectoria Académica (SNI)</a:t>
              </a:r>
              <a:endParaRPr lang="es-ES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2996088" y="1916798"/>
            <a:ext cx="5989666" cy="3238206"/>
            <a:chOff x="2894843" y="2554237"/>
            <a:chExt cx="5989666" cy="3238206"/>
          </a:xfrm>
        </p:grpSpPr>
        <p:sp>
          <p:nvSpPr>
            <p:cNvPr id="9" name="8 Forma libre"/>
            <p:cNvSpPr/>
            <p:nvPr/>
          </p:nvSpPr>
          <p:spPr>
            <a:xfrm>
              <a:off x="2894843" y="2554237"/>
              <a:ext cx="5989666" cy="1260583"/>
            </a:xfrm>
            <a:custGeom>
              <a:avLst/>
              <a:gdLst>
                <a:gd name="connsiteX0" fmla="*/ 0 w 5989666"/>
                <a:gd name="connsiteY0" fmla="*/ 315146 h 1260583"/>
                <a:gd name="connsiteX1" fmla="*/ 5359375 w 5989666"/>
                <a:gd name="connsiteY1" fmla="*/ 315146 h 1260583"/>
                <a:gd name="connsiteX2" fmla="*/ 5359375 w 5989666"/>
                <a:gd name="connsiteY2" fmla="*/ 0 h 1260583"/>
                <a:gd name="connsiteX3" fmla="*/ 5989666 w 5989666"/>
                <a:gd name="connsiteY3" fmla="*/ 630292 h 1260583"/>
                <a:gd name="connsiteX4" fmla="*/ 5359375 w 5989666"/>
                <a:gd name="connsiteY4" fmla="*/ 1260583 h 1260583"/>
                <a:gd name="connsiteX5" fmla="*/ 5359375 w 5989666"/>
                <a:gd name="connsiteY5" fmla="*/ 945437 h 1260583"/>
                <a:gd name="connsiteX6" fmla="*/ 0 w 5989666"/>
                <a:gd name="connsiteY6" fmla="*/ 945437 h 1260583"/>
                <a:gd name="connsiteX7" fmla="*/ 0 w 5989666"/>
                <a:gd name="connsiteY7" fmla="*/ 315146 h 1260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89666" h="1260583">
                  <a:moveTo>
                    <a:pt x="0" y="315146"/>
                  </a:moveTo>
                  <a:lnTo>
                    <a:pt x="5359375" y="315146"/>
                  </a:lnTo>
                  <a:lnTo>
                    <a:pt x="5359375" y="0"/>
                  </a:lnTo>
                  <a:lnTo>
                    <a:pt x="5989666" y="630292"/>
                  </a:lnTo>
                  <a:lnTo>
                    <a:pt x="5359375" y="1260583"/>
                  </a:lnTo>
                  <a:lnTo>
                    <a:pt x="5359375" y="945437"/>
                  </a:lnTo>
                  <a:lnTo>
                    <a:pt x="0" y="945437"/>
                  </a:lnTo>
                  <a:lnTo>
                    <a:pt x="0" y="315146"/>
                  </a:lnTo>
                  <a:close/>
                </a:path>
              </a:pathLst>
            </a:cu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91440" tIns="406586" rIns="569146" bIns="515264" numCol="1" spcCol="1270" anchor="ctr" anchorCtr="0">
              <a:noAutofit/>
            </a:bodyPr>
            <a:lstStyle/>
            <a:p>
              <a:pPr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400" dirty="0" smtClean="0">
                  <a:solidFill>
                    <a:prstClr val="black"/>
                  </a:solidFill>
                </a:rPr>
                <a:t>EXB / PTC con grado de maestría</a:t>
              </a:r>
              <a:endParaRPr lang="es-ES" sz="2400" dirty="0">
                <a:solidFill>
                  <a:prstClr val="black"/>
                </a:solidFill>
              </a:endParaRPr>
            </a:p>
          </p:txBody>
        </p:sp>
        <p:sp>
          <p:nvSpPr>
            <p:cNvPr id="13" name="12 Forma libre"/>
            <p:cNvSpPr/>
            <p:nvPr/>
          </p:nvSpPr>
          <p:spPr>
            <a:xfrm>
              <a:off x="2914218" y="3516596"/>
              <a:ext cx="2665920" cy="2275847"/>
            </a:xfrm>
            <a:custGeom>
              <a:avLst/>
              <a:gdLst>
                <a:gd name="connsiteX0" fmla="*/ 0 w 2665920"/>
                <a:gd name="connsiteY0" fmla="*/ 0 h 2275847"/>
                <a:gd name="connsiteX1" fmla="*/ 2665920 w 2665920"/>
                <a:gd name="connsiteY1" fmla="*/ 0 h 2275847"/>
                <a:gd name="connsiteX2" fmla="*/ 2665920 w 2665920"/>
                <a:gd name="connsiteY2" fmla="*/ 2275847 h 2275847"/>
                <a:gd name="connsiteX3" fmla="*/ 0 w 2665920"/>
                <a:gd name="connsiteY3" fmla="*/ 2275847 h 2275847"/>
                <a:gd name="connsiteX4" fmla="*/ 0 w 2665920"/>
                <a:gd name="connsiteY4" fmla="*/ 0 h 2275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5920" h="2275847">
                  <a:moveTo>
                    <a:pt x="0" y="0"/>
                  </a:moveTo>
                  <a:lnTo>
                    <a:pt x="2665920" y="0"/>
                  </a:lnTo>
                  <a:lnTo>
                    <a:pt x="2665920" y="2275847"/>
                  </a:lnTo>
                  <a:lnTo>
                    <a:pt x="0" y="2275847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extrusionH="190500" prstMaterial="dkEdge">
              <a:bevelT w="120650" h="38100" prst="relaxedInset"/>
              <a:contourClr>
                <a:schemeClr val="bg1"/>
              </a:contourClr>
            </a:sp3d>
          </p:spPr>
          <p:style>
            <a:lnRef idx="1">
              <a:schemeClr val="accent4">
                <a:hueOff val="-2232385"/>
                <a:satOff val="13449"/>
                <a:lumOff val="1078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0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  <a:p>
              <a:pPr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2) Beca de Fomento a la Permanencia Institucional (ESDEPED)</a:t>
              </a:r>
              <a:endParaRPr lang="es-ES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grpSp>
        <p:nvGrpSpPr>
          <p:cNvPr id="18" name="17 Grupo"/>
          <p:cNvGrpSpPr/>
          <p:nvPr/>
        </p:nvGrpSpPr>
        <p:grpSpPr>
          <a:xfrm>
            <a:off x="5648492" y="2536120"/>
            <a:ext cx="3323745" cy="2315274"/>
            <a:chOff x="5574061" y="3184192"/>
            <a:chExt cx="3323745" cy="2315274"/>
          </a:xfrm>
        </p:grpSpPr>
        <p:sp>
          <p:nvSpPr>
            <p:cNvPr id="14" name="13 Forma libre"/>
            <p:cNvSpPr/>
            <p:nvPr/>
          </p:nvSpPr>
          <p:spPr>
            <a:xfrm>
              <a:off x="5574061" y="3184192"/>
              <a:ext cx="3323745" cy="1363951"/>
            </a:xfrm>
            <a:custGeom>
              <a:avLst/>
              <a:gdLst>
                <a:gd name="connsiteX0" fmla="*/ 0 w 3323745"/>
                <a:gd name="connsiteY0" fmla="*/ 340988 h 1363951"/>
                <a:gd name="connsiteX1" fmla="*/ 2641770 w 3323745"/>
                <a:gd name="connsiteY1" fmla="*/ 340988 h 1363951"/>
                <a:gd name="connsiteX2" fmla="*/ 2641770 w 3323745"/>
                <a:gd name="connsiteY2" fmla="*/ 0 h 1363951"/>
                <a:gd name="connsiteX3" fmla="*/ 3323745 w 3323745"/>
                <a:gd name="connsiteY3" fmla="*/ 681976 h 1363951"/>
                <a:gd name="connsiteX4" fmla="*/ 2641770 w 3323745"/>
                <a:gd name="connsiteY4" fmla="*/ 1363951 h 1363951"/>
                <a:gd name="connsiteX5" fmla="*/ 2641770 w 3323745"/>
                <a:gd name="connsiteY5" fmla="*/ 1022963 h 1363951"/>
                <a:gd name="connsiteX6" fmla="*/ 0 w 3323745"/>
                <a:gd name="connsiteY6" fmla="*/ 1022963 h 1363951"/>
                <a:gd name="connsiteX7" fmla="*/ 0 w 3323745"/>
                <a:gd name="connsiteY7" fmla="*/ 340988 h 136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23745" h="1363951">
                  <a:moveTo>
                    <a:pt x="0" y="340988"/>
                  </a:moveTo>
                  <a:lnTo>
                    <a:pt x="2641770" y="340988"/>
                  </a:lnTo>
                  <a:lnTo>
                    <a:pt x="2641770" y="0"/>
                  </a:lnTo>
                  <a:lnTo>
                    <a:pt x="3323745" y="681976"/>
                  </a:lnTo>
                  <a:lnTo>
                    <a:pt x="2641770" y="1363951"/>
                  </a:lnTo>
                  <a:lnTo>
                    <a:pt x="2641770" y="1022963"/>
                  </a:lnTo>
                  <a:lnTo>
                    <a:pt x="0" y="1022963"/>
                  </a:lnTo>
                  <a:lnTo>
                    <a:pt x="0" y="340988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4464770"/>
                <a:satOff val="26899"/>
                <a:lumOff val="2156"/>
                <a:alphaOff val="0"/>
              </a:schemeClr>
            </a:fillRef>
            <a:effectRef idx="2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0" tIns="417188" rIns="594988" bIns="541106" numCol="1" spcCol="1270" anchor="ctr" anchorCtr="0">
              <a:noAutofit/>
            </a:bodyPr>
            <a:lstStyle/>
            <a:p>
              <a:pPr defTabSz="889000"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dirty="0" smtClean="0">
                  <a:solidFill>
                    <a:prstClr val="black"/>
                  </a:solidFill>
                </a:rPr>
                <a:t>Profesores con Perfil Deseable (PPD) </a:t>
              </a:r>
              <a:r>
                <a:rPr lang="es-ES" sz="2000" dirty="0" err="1" smtClean="0">
                  <a:solidFill>
                    <a:prstClr val="black"/>
                  </a:solidFill>
                </a:rPr>
                <a:t>Promep</a:t>
              </a:r>
              <a:endParaRPr lang="es-ES" sz="2000" dirty="0">
                <a:solidFill>
                  <a:prstClr val="black"/>
                </a:solidFill>
              </a:endParaRPr>
            </a:p>
          </p:txBody>
        </p:sp>
        <p:sp>
          <p:nvSpPr>
            <p:cNvPr id="15" name="14 Forma libre"/>
            <p:cNvSpPr/>
            <p:nvPr/>
          </p:nvSpPr>
          <p:spPr>
            <a:xfrm>
              <a:off x="5616449" y="4225224"/>
              <a:ext cx="2665920" cy="1274242"/>
            </a:xfrm>
            <a:custGeom>
              <a:avLst/>
              <a:gdLst>
                <a:gd name="connsiteX0" fmla="*/ 0 w 2665920"/>
                <a:gd name="connsiteY0" fmla="*/ 0 h 1274242"/>
                <a:gd name="connsiteX1" fmla="*/ 2665920 w 2665920"/>
                <a:gd name="connsiteY1" fmla="*/ 0 h 1274242"/>
                <a:gd name="connsiteX2" fmla="*/ 2665920 w 2665920"/>
                <a:gd name="connsiteY2" fmla="*/ 1274242 h 1274242"/>
                <a:gd name="connsiteX3" fmla="*/ 0 w 2665920"/>
                <a:gd name="connsiteY3" fmla="*/ 1274242 h 1274242"/>
                <a:gd name="connsiteX4" fmla="*/ 0 w 2665920"/>
                <a:gd name="connsiteY4" fmla="*/ 0 h 1274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5920" h="1274242">
                  <a:moveTo>
                    <a:pt x="0" y="0"/>
                  </a:moveTo>
                  <a:lnTo>
                    <a:pt x="2665920" y="0"/>
                  </a:lnTo>
                  <a:lnTo>
                    <a:pt x="2665920" y="1274242"/>
                  </a:lnTo>
                  <a:lnTo>
                    <a:pt x="0" y="1274242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extrusionH="190500" prstMaterial="dkEdge">
              <a:bevelT w="120650" h="38100" prst="relaxedInset"/>
              <a:contourClr>
                <a:schemeClr val="bg1"/>
              </a:contourClr>
            </a:sp3d>
          </p:spPr>
          <p:style>
            <a:lnRef idx="1">
              <a:schemeClr val="accent4">
                <a:hueOff val="-4464770"/>
                <a:satOff val="26899"/>
                <a:lumOff val="2156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0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  <a:p>
              <a:pPr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1) Implementos Individuales de Trabajo</a:t>
              </a:r>
              <a:endParaRPr lang="es-ES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48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 rot="5400000">
            <a:off x="4257394" y="1957400"/>
            <a:ext cx="260648" cy="9540552"/>
            <a:chOff x="8271790" y="260648"/>
            <a:chExt cx="908721" cy="6804249"/>
          </a:xfrm>
        </p:grpSpPr>
        <p:sp>
          <p:nvSpPr>
            <p:cNvPr id="21" name="object 3"/>
            <p:cNvSpPr/>
            <p:nvPr/>
          </p:nvSpPr>
          <p:spPr>
            <a:xfrm rot="16200000">
              <a:off x="6692179" y="4576564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6" name="object 3"/>
            <p:cNvSpPr/>
            <p:nvPr/>
          </p:nvSpPr>
          <p:spPr>
            <a:xfrm rot="16200000">
              <a:off x="6692179" y="1840259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Agrupar 9"/>
          <p:cNvGrpSpPr/>
          <p:nvPr/>
        </p:nvGrpSpPr>
        <p:grpSpPr>
          <a:xfrm rot="16200000">
            <a:off x="4530558" y="-4530557"/>
            <a:ext cx="288032" cy="9349147"/>
            <a:chOff x="8271790" y="260648"/>
            <a:chExt cx="908721" cy="6804249"/>
          </a:xfrm>
        </p:grpSpPr>
        <p:sp>
          <p:nvSpPr>
            <p:cNvPr id="11" name="object 3"/>
            <p:cNvSpPr/>
            <p:nvPr/>
          </p:nvSpPr>
          <p:spPr>
            <a:xfrm rot="16200000">
              <a:off x="6692179" y="4576564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" name="object 3"/>
            <p:cNvSpPr/>
            <p:nvPr/>
          </p:nvSpPr>
          <p:spPr>
            <a:xfrm rot="16200000">
              <a:off x="6692179" y="1840259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3" name="Rectángulo 2"/>
          <p:cNvSpPr/>
          <p:nvPr/>
        </p:nvSpPr>
        <p:spPr>
          <a:xfrm>
            <a:off x="611560" y="503674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prstClr val="black"/>
                </a:solidFill>
              </a:rPr>
              <a:t>Apoyo </a:t>
            </a:r>
            <a:r>
              <a:rPr lang="es-MX" sz="2800" b="1" dirty="0" smtClean="0">
                <a:solidFill>
                  <a:prstClr val="black"/>
                </a:solidFill>
              </a:rPr>
              <a:t>a profesores con:</a:t>
            </a:r>
            <a:endParaRPr lang="es-MX" sz="2800" b="1" dirty="0" smtClean="0">
              <a:solidFill>
                <a:prstClr val="black"/>
              </a:solidFill>
              <a:latin typeface="Berlin Sans FB" panose="020E0602020502020306" pitchFamily="34" charset="0"/>
            </a:endParaRPr>
          </a:p>
        </p:txBody>
      </p:sp>
      <p:sp>
        <p:nvSpPr>
          <p:cNvPr id="46" name="45 Rectángulo"/>
          <p:cNvSpPr/>
          <p:nvPr/>
        </p:nvSpPr>
        <p:spPr>
          <a:xfrm>
            <a:off x="3377682" y="1340768"/>
            <a:ext cx="2202430" cy="43204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prstClr val="black"/>
                </a:solidFill>
              </a:rPr>
              <a:t>Perfil deseable </a:t>
            </a:r>
            <a:endParaRPr lang="es-MX" b="1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123728" y="2529478"/>
            <a:ext cx="4572000" cy="212365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s-MX" sz="2000" b="1" dirty="0" smtClean="0">
                <a:solidFill>
                  <a:prstClr val="black"/>
                </a:solidFill>
              </a:rPr>
              <a:t>Objetivo</a:t>
            </a:r>
          </a:p>
          <a:p>
            <a:pPr algn="ctr"/>
            <a:r>
              <a:rPr lang="es-MX" dirty="0" smtClean="0">
                <a:solidFill>
                  <a:prstClr val="black"/>
                </a:solidFill>
              </a:rPr>
              <a:t>Contribuir </a:t>
            </a:r>
            <a:r>
              <a:rPr lang="es-MX" dirty="0">
                <a:solidFill>
                  <a:prstClr val="black"/>
                </a:solidFill>
              </a:rPr>
              <a:t>a asegurar la calidad de los aprendizajes en la </a:t>
            </a:r>
            <a:r>
              <a:rPr lang="es-MX" dirty="0" smtClean="0">
                <a:solidFill>
                  <a:prstClr val="black"/>
                </a:solidFill>
              </a:rPr>
              <a:t>educación, </a:t>
            </a:r>
            <a:r>
              <a:rPr lang="es-MX" dirty="0">
                <a:solidFill>
                  <a:prstClr val="black"/>
                </a:solidFill>
              </a:rPr>
              <a:t>a </a:t>
            </a:r>
            <a:r>
              <a:rPr lang="es-MX" dirty="0" smtClean="0">
                <a:solidFill>
                  <a:prstClr val="black"/>
                </a:solidFill>
              </a:rPr>
              <a:t>través </a:t>
            </a:r>
            <a:r>
              <a:rPr lang="es-MX" dirty="0">
                <a:solidFill>
                  <a:prstClr val="black"/>
                </a:solidFill>
              </a:rPr>
              <a:t>de la </a:t>
            </a:r>
            <a:r>
              <a:rPr lang="es-MX" dirty="0" smtClean="0">
                <a:solidFill>
                  <a:prstClr val="black"/>
                </a:solidFill>
              </a:rPr>
              <a:t>formación </a:t>
            </a:r>
            <a:r>
              <a:rPr lang="es-MX" dirty="0">
                <a:solidFill>
                  <a:prstClr val="black"/>
                </a:solidFill>
              </a:rPr>
              <a:t>integral del personal docente, mediante esquemas de </a:t>
            </a:r>
            <a:r>
              <a:rPr lang="es-MX" dirty="0" smtClean="0">
                <a:solidFill>
                  <a:prstClr val="black"/>
                </a:solidFill>
              </a:rPr>
              <a:t>formación, actualización académica, capacitación </a:t>
            </a:r>
            <a:r>
              <a:rPr lang="es-MX" dirty="0">
                <a:solidFill>
                  <a:prstClr val="black"/>
                </a:solidFill>
              </a:rPr>
              <a:t>e </a:t>
            </a:r>
            <a:r>
              <a:rPr lang="es-MX" dirty="0" smtClean="0">
                <a:solidFill>
                  <a:prstClr val="black"/>
                </a:solidFill>
              </a:rPr>
              <a:t>investigación.</a:t>
            </a:r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73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Rectángulo"/>
          <p:cNvSpPr/>
          <p:nvPr/>
        </p:nvSpPr>
        <p:spPr>
          <a:xfrm>
            <a:off x="2267744" y="3502684"/>
            <a:ext cx="5400600" cy="100643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200" dirty="0" smtClean="0">
              <a:solidFill>
                <a:srgbClr val="002060"/>
              </a:solidFill>
            </a:endParaRPr>
          </a:p>
          <a:p>
            <a:pPr algn="ctr"/>
            <a:r>
              <a:rPr lang="es-ES_tradnl" sz="1600" b="1" dirty="0" smtClean="0">
                <a:solidFill>
                  <a:schemeClr val="bg1"/>
                </a:solidFill>
              </a:rPr>
              <a:t>Objetivo</a:t>
            </a:r>
          </a:p>
          <a:p>
            <a:pPr algn="ctr"/>
            <a:r>
              <a:rPr lang="es-ES_tradnl" sz="1400" dirty="0" smtClean="0">
                <a:solidFill>
                  <a:schemeClr val="tx1"/>
                </a:solidFill>
              </a:rPr>
              <a:t>Propiciar </a:t>
            </a:r>
            <a:r>
              <a:rPr lang="es-ES_tradnl" sz="1400" dirty="0">
                <a:solidFill>
                  <a:schemeClr val="tx1"/>
                </a:solidFill>
              </a:rPr>
              <a:t>las condiciones óptimas que permitan desarrollar sus actividades de docencia, tutorías, generación y aplicación del conocimiento (investigación) y gestión </a:t>
            </a:r>
            <a:r>
              <a:rPr lang="es-ES_tradnl" sz="1400" dirty="0" smtClean="0">
                <a:solidFill>
                  <a:schemeClr val="tx1"/>
                </a:solidFill>
              </a:rPr>
              <a:t>académica. </a:t>
            </a:r>
            <a:endParaRPr lang="es-ES_tradnl" sz="1400" dirty="0">
              <a:solidFill>
                <a:schemeClr val="tx1"/>
              </a:solidFill>
            </a:endParaRPr>
          </a:p>
          <a:p>
            <a:pPr algn="ctr"/>
            <a:endParaRPr lang="es-MX" dirty="0"/>
          </a:p>
        </p:txBody>
      </p:sp>
      <p:grpSp>
        <p:nvGrpSpPr>
          <p:cNvPr id="2" name="Agrupar 1"/>
          <p:cNvGrpSpPr/>
          <p:nvPr/>
        </p:nvGrpSpPr>
        <p:grpSpPr>
          <a:xfrm rot="5400000">
            <a:off x="4257394" y="1957400"/>
            <a:ext cx="260648" cy="9540552"/>
            <a:chOff x="8271790" y="260648"/>
            <a:chExt cx="908721" cy="6804249"/>
          </a:xfrm>
        </p:grpSpPr>
        <p:sp>
          <p:nvSpPr>
            <p:cNvPr id="21" name="object 3"/>
            <p:cNvSpPr/>
            <p:nvPr/>
          </p:nvSpPr>
          <p:spPr>
            <a:xfrm rot="16200000">
              <a:off x="6692179" y="4576564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3"/>
            <p:cNvSpPr/>
            <p:nvPr/>
          </p:nvSpPr>
          <p:spPr>
            <a:xfrm rot="16200000">
              <a:off x="6692179" y="1840259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0" name="Agrupar 9"/>
          <p:cNvGrpSpPr/>
          <p:nvPr/>
        </p:nvGrpSpPr>
        <p:grpSpPr>
          <a:xfrm rot="16200000">
            <a:off x="4530558" y="-4530557"/>
            <a:ext cx="288032" cy="9349147"/>
            <a:chOff x="8271790" y="260648"/>
            <a:chExt cx="908721" cy="6804249"/>
          </a:xfrm>
        </p:grpSpPr>
        <p:sp>
          <p:nvSpPr>
            <p:cNvPr id="11" name="object 3"/>
            <p:cNvSpPr/>
            <p:nvPr/>
          </p:nvSpPr>
          <p:spPr>
            <a:xfrm rot="16200000">
              <a:off x="6692179" y="4576564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3"/>
            <p:cNvSpPr/>
            <p:nvPr/>
          </p:nvSpPr>
          <p:spPr>
            <a:xfrm rot="16200000">
              <a:off x="6692179" y="1840259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" name="Rectángulo 2"/>
          <p:cNvSpPr/>
          <p:nvPr/>
        </p:nvSpPr>
        <p:spPr>
          <a:xfrm>
            <a:off x="1043608" y="719505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 smtClean="0"/>
              <a:t>Implementos individuales de trabajo</a:t>
            </a:r>
            <a:endParaRPr lang="es-MX" sz="2800" b="1" dirty="0" smtClean="0">
              <a:latin typeface="Berlin Sans FB" panose="020E0602020502020306" pitchFamily="34" charset="0"/>
            </a:endParaRPr>
          </a:p>
        </p:txBody>
      </p:sp>
      <p:grpSp>
        <p:nvGrpSpPr>
          <p:cNvPr id="19" name="18 Grupo"/>
          <p:cNvGrpSpPr/>
          <p:nvPr/>
        </p:nvGrpSpPr>
        <p:grpSpPr>
          <a:xfrm>
            <a:off x="303343" y="471299"/>
            <a:ext cx="1388337" cy="1280855"/>
            <a:chOff x="349439" y="727834"/>
            <a:chExt cx="1388337" cy="1280855"/>
          </a:xfrm>
        </p:grpSpPr>
        <p:sp>
          <p:nvSpPr>
            <p:cNvPr id="20" name="19 Elipse"/>
            <p:cNvSpPr/>
            <p:nvPr/>
          </p:nvSpPr>
          <p:spPr>
            <a:xfrm>
              <a:off x="349439" y="727834"/>
              <a:ext cx="1388337" cy="1280855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400" dirty="0" smtClean="0">
                  <a:solidFill>
                    <a:srgbClr val="002060"/>
                  </a:solidFill>
                  <a:latin typeface="Calibri" pitchFamily="34" charset="0"/>
                </a:rPr>
                <a:t>Para qué?</a:t>
              </a:r>
            </a:p>
            <a:p>
              <a:pPr algn="ctr"/>
              <a:endParaRPr lang="es-MX" sz="1200" dirty="0"/>
            </a:p>
            <a:p>
              <a:pPr algn="ctr"/>
              <a:endParaRPr lang="es-MX" dirty="0" smtClean="0"/>
            </a:p>
            <a:p>
              <a:pPr algn="ctr"/>
              <a:endParaRPr lang="es-MX" dirty="0"/>
            </a:p>
          </p:txBody>
        </p:sp>
        <p:pic>
          <p:nvPicPr>
            <p:cNvPr id="22" name="19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459" y="1159306"/>
              <a:ext cx="918298" cy="78444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sp>
        <p:nvSpPr>
          <p:cNvPr id="9" name="8 Rectángulo"/>
          <p:cNvSpPr/>
          <p:nvPr/>
        </p:nvSpPr>
        <p:spPr>
          <a:xfrm>
            <a:off x="2267744" y="1844824"/>
            <a:ext cx="5400600" cy="72008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200" dirty="0" smtClean="0">
              <a:solidFill>
                <a:srgbClr val="002060"/>
              </a:solidFill>
            </a:endParaRPr>
          </a:p>
          <a:p>
            <a:pPr algn="ctr"/>
            <a:r>
              <a:rPr lang="es-ES_tradnl" sz="1600" dirty="0" smtClean="0">
                <a:solidFill>
                  <a:schemeClr val="tx1"/>
                </a:solidFill>
              </a:rPr>
              <a:t>Es </a:t>
            </a:r>
            <a:r>
              <a:rPr lang="es-ES_tradnl" sz="1600" dirty="0">
                <a:solidFill>
                  <a:schemeClr val="tx1"/>
                </a:solidFill>
              </a:rPr>
              <a:t>el apoyo destinado a mejorar las condiciones individuales de trabajo, de los académicos beneficiados.</a:t>
            </a:r>
          </a:p>
          <a:p>
            <a:pPr algn="ctr"/>
            <a:endParaRPr lang="es-MX" dirty="0"/>
          </a:p>
        </p:txBody>
      </p:sp>
      <p:sp>
        <p:nvSpPr>
          <p:cNvPr id="13" name="12 Flecha abajo"/>
          <p:cNvSpPr/>
          <p:nvPr/>
        </p:nvSpPr>
        <p:spPr>
          <a:xfrm>
            <a:off x="4499992" y="2708920"/>
            <a:ext cx="749295" cy="720080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grpSp>
        <p:nvGrpSpPr>
          <p:cNvPr id="30" name="29 Grupo"/>
          <p:cNvGrpSpPr/>
          <p:nvPr/>
        </p:nvGrpSpPr>
        <p:grpSpPr>
          <a:xfrm>
            <a:off x="155876" y="1374191"/>
            <a:ext cx="8808612" cy="5226458"/>
            <a:chOff x="754796" y="2541766"/>
            <a:chExt cx="8808612" cy="5226458"/>
          </a:xfrm>
        </p:grpSpPr>
        <p:grpSp>
          <p:nvGrpSpPr>
            <p:cNvPr id="33" name="32 Grupo"/>
            <p:cNvGrpSpPr/>
            <p:nvPr/>
          </p:nvGrpSpPr>
          <p:grpSpPr>
            <a:xfrm>
              <a:off x="754796" y="2541766"/>
              <a:ext cx="8808612" cy="5226458"/>
              <a:chOff x="754796" y="2541766"/>
              <a:chExt cx="8808612" cy="5226458"/>
            </a:xfrm>
          </p:grpSpPr>
          <p:sp>
            <p:nvSpPr>
              <p:cNvPr id="39" name="38 Forma libre"/>
              <p:cNvSpPr/>
              <p:nvPr/>
            </p:nvSpPr>
            <p:spPr>
              <a:xfrm>
                <a:off x="3870727" y="4182474"/>
                <a:ext cx="1315267" cy="3566701"/>
              </a:xfrm>
              <a:custGeom>
                <a:avLst/>
                <a:gdLst>
                  <a:gd name="connsiteX0" fmla="*/ 138103 w 1315266"/>
                  <a:gd name="connsiteY0" fmla="*/ 0 h 3504950"/>
                  <a:gd name="connsiteX1" fmla="*/ 1177163 w 1315266"/>
                  <a:gd name="connsiteY1" fmla="*/ 0 h 3504950"/>
                  <a:gd name="connsiteX2" fmla="*/ 1315266 w 1315266"/>
                  <a:gd name="connsiteY2" fmla="*/ 138103 h 3504950"/>
                  <a:gd name="connsiteX3" fmla="*/ 1315266 w 1315266"/>
                  <a:gd name="connsiteY3" fmla="*/ 3504950 h 3504950"/>
                  <a:gd name="connsiteX4" fmla="*/ 1315266 w 1315266"/>
                  <a:gd name="connsiteY4" fmla="*/ 3504950 h 3504950"/>
                  <a:gd name="connsiteX5" fmla="*/ 0 w 1315266"/>
                  <a:gd name="connsiteY5" fmla="*/ 3504950 h 3504950"/>
                  <a:gd name="connsiteX6" fmla="*/ 0 w 1315266"/>
                  <a:gd name="connsiteY6" fmla="*/ 3504950 h 3504950"/>
                  <a:gd name="connsiteX7" fmla="*/ 0 w 1315266"/>
                  <a:gd name="connsiteY7" fmla="*/ 138103 h 3504950"/>
                  <a:gd name="connsiteX8" fmla="*/ 138103 w 1315266"/>
                  <a:gd name="connsiteY8" fmla="*/ 0 h 3504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15266" h="3504950">
                    <a:moveTo>
                      <a:pt x="1177162" y="3504950"/>
                    </a:moveTo>
                    <a:lnTo>
                      <a:pt x="138104" y="3504950"/>
                    </a:lnTo>
                    <a:cubicBezTo>
                      <a:pt x="61832" y="3504950"/>
                      <a:pt x="1" y="3443119"/>
                      <a:pt x="1" y="3366847"/>
                    </a:cubicBezTo>
                    <a:lnTo>
                      <a:pt x="1" y="0"/>
                    </a:lnTo>
                    <a:lnTo>
                      <a:pt x="1" y="0"/>
                    </a:lnTo>
                    <a:lnTo>
                      <a:pt x="1315265" y="0"/>
                    </a:lnTo>
                    <a:lnTo>
                      <a:pt x="1315265" y="0"/>
                    </a:lnTo>
                    <a:lnTo>
                      <a:pt x="1315265" y="3366847"/>
                    </a:lnTo>
                    <a:cubicBezTo>
                      <a:pt x="1315265" y="3443119"/>
                      <a:pt x="1253434" y="3504950"/>
                      <a:pt x="1177162" y="3504950"/>
                    </a:cubicBezTo>
                    <a:close/>
                  </a:path>
                </a:pathLst>
              </a:custGeom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47129" tIns="106681" rIns="147130" bIns="147129" numCol="1" spcCol="1270" anchor="t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_tradnl" sz="1500" kern="1200" dirty="0" smtClean="0">
                    <a:solidFill>
                      <a:schemeClr val="tx1"/>
                    </a:solidFill>
                  </a:rPr>
                  <a:t>Adquisición de Acervo bibliográfico y SW</a:t>
                </a:r>
              </a:p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s-ES_tradnl" sz="1500" kern="1200" dirty="0" smtClean="0">
                  <a:solidFill>
                    <a:schemeClr val="tx1"/>
                  </a:solidFill>
                  <a:latin typeface="Arial" charset="0"/>
                </a:endParaRPr>
              </a:p>
              <a:p>
                <a:pPr marL="95250" lvl="0" indent="-95250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itchFamily="34" charset="0"/>
                  <a:buChar char="•"/>
                </a:pPr>
                <a:r>
                  <a:rPr lang="es-MX" sz="1400" kern="1200" dirty="0" smtClean="0">
                    <a:solidFill>
                      <a:schemeClr val="tx1"/>
                    </a:solidFill>
                  </a:rPr>
                  <a:t>Libros</a:t>
                </a:r>
                <a:endParaRPr lang="es-ES_tradnl" sz="1400" kern="1200" dirty="0" smtClean="0">
                  <a:solidFill>
                    <a:schemeClr val="tx1"/>
                  </a:solidFill>
                </a:endParaRPr>
              </a:p>
              <a:p>
                <a:pPr marL="95250" lvl="0" indent="-95250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itchFamily="34" charset="0"/>
                  <a:buChar char="•"/>
                </a:pPr>
                <a:r>
                  <a:rPr lang="es-MX" sz="1200" kern="1200" dirty="0" smtClean="0">
                    <a:solidFill>
                      <a:schemeClr val="tx1"/>
                    </a:solidFill>
                  </a:rPr>
                  <a:t>Enciclopedias</a:t>
                </a:r>
                <a:endParaRPr lang="es-ES_tradnl" sz="1200" kern="1200" dirty="0" smtClean="0">
                  <a:solidFill>
                    <a:schemeClr val="tx1"/>
                  </a:solidFill>
                </a:endParaRPr>
              </a:p>
              <a:p>
                <a:pPr marL="95250" lvl="0" indent="-95250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itchFamily="34" charset="0"/>
                  <a:buChar char="•"/>
                </a:pPr>
                <a:r>
                  <a:rPr lang="es-MX" sz="1400" kern="1200" dirty="0" smtClean="0">
                    <a:solidFill>
                      <a:schemeClr val="tx1"/>
                    </a:solidFill>
                  </a:rPr>
                  <a:t>Diccionarios</a:t>
                </a:r>
                <a:endParaRPr lang="es-ES_tradnl" sz="1400" kern="1200" dirty="0" smtClean="0">
                  <a:solidFill>
                    <a:schemeClr val="tx1"/>
                  </a:solidFill>
                </a:endParaRPr>
              </a:p>
              <a:p>
                <a:pPr marL="95250" lvl="0" indent="-95250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itchFamily="34" charset="0"/>
                  <a:buChar char="•"/>
                </a:pPr>
                <a:r>
                  <a:rPr lang="es-MX" sz="1400" kern="1200" dirty="0" smtClean="0">
                    <a:solidFill>
                      <a:schemeClr val="tx1"/>
                    </a:solidFill>
                  </a:rPr>
                  <a:t>Revistas</a:t>
                </a:r>
              </a:p>
              <a:p>
                <a:pPr marL="95250" lvl="0" indent="-95250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itchFamily="34" charset="0"/>
                  <a:buChar char="•"/>
                </a:pPr>
                <a:r>
                  <a:rPr lang="es-MX" sz="1200" kern="1200" dirty="0" smtClean="0">
                    <a:solidFill>
                      <a:schemeClr val="tx1"/>
                    </a:solidFill>
                  </a:rPr>
                  <a:t>Suscripciones</a:t>
                </a:r>
              </a:p>
              <a:p>
                <a:pPr marL="95250" lvl="0" indent="-95250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itchFamily="34" charset="0"/>
                  <a:buChar char="•"/>
                </a:pPr>
                <a:r>
                  <a:rPr lang="es-MX" sz="1400" kern="1200" dirty="0" smtClean="0">
                    <a:solidFill>
                      <a:schemeClr val="tx1"/>
                    </a:solidFill>
                  </a:rPr>
                  <a:t>Software</a:t>
                </a:r>
              </a:p>
              <a:p>
                <a:pPr marL="95250" lvl="0" indent="-95250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itchFamily="34" charset="0"/>
                  <a:buChar char="•"/>
                </a:pPr>
                <a:r>
                  <a:rPr lang="es-ES_tradnl" sz="1400" kern="1200" dirty="0" smtClean="0">
                    <a:solidFill>
                      <a:schemeClr val="tx1"/>
                    </a:solidFill>
                  </a:rPr>
                  <a:t>Licencias</a:t>
                </a:r>
              </a:p>
            </p:txBody>
          </p:sp>
          <p:sp>
            <p:nvSpPr>
              <p:cNvPr id="43" name="42 Forma libre"/>
              <p:cNvSpPr/>
              <p:nvPr/>
            </p:nvSpPr>
            <p:spPr>
              <a:xfrm>
                <a:off x="8119193" y="4147416"/>
                <a:ext cx="1444215" cy="3601760"/>
              </a:xfrm>
              <a:custGeom>
                <a:avLst/>
                <a:gdLst>
                  <a:gd name="connsiteX0" fmla="*/ 151643 w 1444215"/>
                  <a:gd name="connsiteY0" fmla="*/ 0 h 3551694"/>
                  <a:gd name="connsiteX1" fmla="*/ 1292572 w 1444215"/>
                  <a:gd name="connsiteY1" fmla="*/ 0 h 3551694"/>
                  <a:gd name="connsiteX2" fmla="*/ 1444215 w 1444215"/>
                  <a:gd name="connsiteY2" fmla="*/ 151643 h 3551694"/>
                  <a:gd name="connsiteX3" fmla="*/ 1444215 w 1444215"/>
                  <a:gd name="connsiteY3" fmla="*/ 3551694 h 3551694"/>
                  <a:gd name="connsiteX4" fmla="*/ 1444215 w 1444215"/>
                  <a:gd name="connsiteY4" fmla="*/ 3551694 h 3551694"/>
                  <a:gd name="connsiteX5" fmla="*/ 0 w 1444215"/>
                  <a:gd name="connsiteY5" fmla="*/ 3551694 h 3551694"/>
                  <a:gd name="connsiteX6" fmla="*/ 0 w 1444215"/>
                  <a:gd name="connsiteY6" fmla="*/ 3551694 h 3551694"/>
                  <a:gd name="connsiteX7" fmla="*/ 0 w 1444215"/>
                  <a:gd name="connsiteY7" fmla="*/ 151643 h 3551694"/>
                  <a:gd name="connsiteX8" fmla="*/ 151643 w 1444215"/>
                  <a:gd name="connsiteY8" fmla="*/ 0 h 3551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44215" h="3551694">
                    <a:moveTo>
                      <a:pt x="1292571" y="3551694"/>
                    </a:moveTo>
                    <a:lnTo>
                      <a:pt x="151644" y="3551694"/>
                    </a:lnTo>
                    <a:cubicBezTo>
                      <a:pt x="67894" y="3551694"/>
                      <a:pt x="1" y="3483801"/>
                      <a:pt x="1" y="3400051"/>
                    </a:cubicBezTo>
                    <a:lnTo>
                      <a:pt x="1" y="0"/>
                    </a:lnTo>
                    <a:lnTo>
                      <a:pt x="1" y="0"/>
                    </a:lnTo>
                    <a:lnTo>
                      <a:pt x="1444214" y="0"/>
                    </a:lnTo>
                    <a:lnTo>
                      <a:pt x="1444214" y="0"/>
                    </a:lnTo>
                    <a:lnTo>
                      <a:pt x="1444214" y="3400051"/>
                    </a:lnTo>
                    <a:cubicBezTo>
                      <a:pt x="1444214" y="3483801"/>
                      <a:pt x="1376321" y="3551694"/>
                      <a:pt x="1292571" y="3551694"/>
                    </a:cubicBezTo>
                    <a:close/>
                  </a:path>
                </a:pathLst>
              </a:custGeom>
              <a:solidFill>
                <a:srgbClr val="FF6666"/>
              </a:solid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58207" tIns="113793" rIns="158207" bIns="158207" numCol="1" spcCol="1270" anchor="t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1600" b="1" kern="1200" dirty="0" smtClean="0">
                    <a:solidFill>
                      <a:schemeClr val="tx1"/>
                    </a:solidFill>
                  </a:rPr>
                  <a:t>Equipo para </a:t>
                </a:r>
                <a:r>
                  <a:rPr lang="es-ES" sz="1250" b="1" kern="1200" dirty="0" smtClean="0">
                    <a:solidFill>
                      <a:schemeClr val="tx1"/>
                    </a:solidFill>
                  </a:rPr>
                  <a:t>Experimentación</a:t>
                </a:r>
              </a:p>
              <a:p>
                <a:pPr lvl="0" algn="ctr" defTabSz="711200">
                  <a:lnSpc>
                    <a:spcPct val="8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1400" kern="1200" dirty="0" smtClean="0">
                    <a:solidFill>
                      <a:schemeClr val="tx1"/>
                    </a:solidFill>
                  </a:rPr>
                  <a:t>El que se ajuste a las necesidades del académico, en función de su actividad   </a:t>
                </a:r>
                <a:endParaRPr lang="es-MX" sz="1400" dirty="0">
                  <a:solidFill>
                    <a:schemeClr val="tx1"/>
                  </a:solidFill>
                </a:endParaRPr>
              </a:p>
              <a:p>
                <a:pPr lvl="0" algn="ctr" defTabSz="711200">
                  <a:lnSpc>
                    <a:spcPct val="8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1400" kern="1200" dirty="0" smtClean="0">
                    <a:solidFill>
                      <a:schemeClr val="tx1"/>
                    </a:solidFill>
                  </a:rPr>
                  <a:t>GAC</a:t>
                </a:r>
              </a:p>
              <a:p>
                <a:pPr lvl="0" algn="ctr" defTabSz="711200">
                  <a:lnSpc>
                    <a:spcPct val="8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1400" kern="1200" dirty="0" smtClean="0">
                    <a:solidFill>
                      <a:schemeClr val="tx1"/>
                    </a:solidFill>
                  </a:rPr>
                  <a:t>(investigación)</a:t>
                </a:r>
                <a:endParaRPr lang="es-ES_tradnl" sz="1400" kern="1200" dirty="0" smtClean="0">
                  <a:solidFill>
                    <a:schemeClr val="tx1"/>
                  </a:solidFill>
                </a:endParaRPr>
              </a:p>
              <a:p>
                <a:pPr lvl="0" algn="ctr" defTabSz="711200">
                  <a:lnSpc>
                    <a:spcPct val="8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1400" kern="1200" dirty="0" smtClean="0">
                    <a:solidFill>
                      <a:schemeClr val="tx1"/>
                    </a:solidFill>
                  </a:rPr>
                  <a:t>Ejemplo: gps, monitores cardiacos, cámara fotográficas especializadas,  básculas, etc…</a:t>
                </a:r>
                <a:endParaRPr lang="es-ES" sz="1400" kern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43 Forma libre"/>
              <p:cNvSpPr/>
              <p:nvPr/>
            </p:nvSpPr>
            <p:spPr>
              <a:xfrm>
                <a:off x="6706330" y="4129516"/>
                <a:ext cx="1334978" cy="3619659"/>
              </a:xfrm>
              <a:custGeom>
                <a:avLst/>
                <a:gdLst>
                  <a:gd name="connsiteX0" fmla="*/ 140173 w 1334977"/>
                  <a:gd name="connsiteY0" fmla="*/ 0 h 3575560"/>
                  <a:gd name="connsiteX1" fmla="*/ 1194804 w 1334977"/>
                  <a:gd name="connsiteY1" fmla="*/ 0 h 3575560"/>
                  <a:gd name="connsiteX2" fmla="*/ 1334977 w 1334977"/>
                  <a:gd name="connsiteY2" fmla="*/ 140173 h 3575560"/>
                  <a:gd name="connsiteX3" fmla="*/ 1334977 w 1334977"/>
                  <a:gd name="connsiteY3" fmla="*/ 3575560 h 3575560"/>
                  <a:gd name="connsiteX4" fmla="*/ 1334977 w 1334977"/>
                  <a:gd name="connsiteY4" fmla="*/ 3575560 h 3575560"/>
                  <a:gd name="connsiteX5" fmla="*/ 0 w 1334977"/>
                  <a:gd name="connsiteY5" fmla="*/ 3575560 h 3575560"/>
                  <a:gd name="connsiteX6" fmla="*/ 0 w 1334977"/>
                  <a:gd name="connsiteY6" fmla="*/ 3575560 h 3575560"/>
                  <a:gd name="connsiteX7" fmla="*/ 0 w 1334977"/>
                  <a:gd name="connsiteY7" fmla="*/ 140173 h 3575560"/>
                  <a:gd name="connsiteX8" fmla="*/ 140173 w 1334977"/>
                  <a:gd name="connsiteY8" fmla="*/ 0 h 3575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4977" h="3575560">
                    <a:moveTo>
                      <a:pt x="1194803" y="3575560"/>
                    </a:moveTo>
                    <a:lnTo>
                      <a:pt x="140174" y="3575560"/>
                    </a:lnTo>
                    <a:cubicBezTo>
                      <a:pt x="62759" y="3575560"/>
                      <a:pt x="1" y="3512802"/>
                      <a:pt x="1" y="3435387"/>
                    </a:cubicBezTo>
                    <a:lnTo>
                      <a:pt x="1" y="0"/>
                    </a:lnTo>
                    <a:lnTo>
                      <a:pt x="1" y="0"/>
                    </a:lnTo>
                    <a:lnTo>
                      <a:pt x="1334976" y="0"/>
                    </a:lnTo>
                    <a:lnTo>
                      <a:pt x="1334976" y="0"/>
                    </a:lnTo>
                    <a:lnTo>
                      <a:pt x="1334976" y="3435387"/>
                    </a:lnTo>
                    <a:cubicBezTo>
                      <a:pt x="1334976" y="3512802"/>
                      <a:pt x="1272218" y="3575560"/>
                      <a:pt x="1194803" y="3575560"/>
                    </a:cubicBezTo>
                    <a:close/>
                  </a:path>
                </a:pathLst>
              </a:custGeom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54847" tIns="113793" rIns="154848" bIns="154847" numCol="1" spcCol="1270" anchor="t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1500" b="1" kern="1200" dirty="0" smtClean="0">
                    <a:solidFill>
                      <a:schemeClr val="tx1"/>
                    </a:solidFill>
                  </a:rPr>
                  <a:t>Equipo de cómputo de escritorio o portátil</a:t>
                </a:r>
              </a:p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s-ES" sz="1600" b="1" kern="1200" dirty="0" smtClean="0">
                  <a:solidFill>
                    <a:schemeClr val="tx1"/>
                  </a:solidFill>
                </a:endParaRPr>
              </a:p>
              <a:p>
                <a:pPr lvl="0" algn="ctr" defTabSz="711200">
                  <a:lnSpc>
                    <a:spcPct val="8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1200" b="1" kern="1200" dirty="0" smtClean="0">
                    <a:solidFill>
                      <a:schemeClr val="tx1"/>
                    </a:solidFill>
                  </a:rPr>
                  <a:t>Computadoras:</a:t>
                </a:r>
              </a:p>
              <a:p>
                <a:pPr lvl="0" algn="ctr" defTabSz="711200">
                  <a:lnSpc>
                    <a:spcPct val="8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s-MX" sz="1200" b="1" kern="1200" dirty="0" smtClean="0">
                  <a:solidFill>
                    <a:schemeClr val="tx1"/>
                  </a:solidFill>
                </a:endParaRPr>
              </a:p>
              <a:p>
                <a:pPr marL="180975" lvl="0" indent="-180975" defTabSz="711200">
                  <a:lnSpc>
                    <a:spcPct val="8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itchFamily="34" charset="0"/>
                  <a:buChar char="•"/>
                </a:pPr>
                <a:r>
                  <a:rPr lang="es-MX" sz="1400" kern="1200" dirty="0" smtClean="0">
                    <a:solidFill>
                      <a:schemeClr val="tx1"/>
                    </a:solidFill>
                  </a:rPr>
                  <a:t>Escritorio</a:t>
                </a:r>
                <a:endParaRPr lang="es-ES_tradnl" sz="1400" kern="1200" dirty="0" smtClean="0">
                  <a:solidFill>
                    <a:schemeClr val="tx1"/>
                  </a:solidFill>
                </a:endParaRPr>
              </a:p>
              <a:p>
                <a:pPr marL="180975" lvl="0" indent="-180975" defTabSz="711200">
                  <a:lnSpc>
                    <a:spcPct val="8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itchFamily="34" charset="0"/>
                  <a:buChar char="•"/>
                </a:pPr>
                <a:r>
                  <a:rPr lang="es-MX" sz="1400" kern="1200" dirty="0" smtClean="0">
                    <a:solidFill>
                      <a:schemeClr val="tx1"/>
                    </a:solidFill>
                  </a:rPr>
                  <a:t>Portátiles</a:t>
                </a:r>
                <a:endParaRPr lang="es-ES_tradnl" sz="1400" kern="1200" dirty="0" smtClean="0">
                  <a:solidFill>
                    <a:schemeClr val="tx1"/>
                  </a:solidFill>
                </a:endParaRPr>
              </a:p>
              <a:p>
                <a:pPr marL="180975" lvl="0" indent="-180975" defTabSz="711200">
                  <a:lnSpc>
                    <a:spcPct val="8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itchFamily="34" charset="0"/>
                  <a:buChar char="•"/>
                </a:pPr>
                <a:r>
                  <a:rPr lang="es-MX" sz="1400" kern="1200" dirty="0" smtClean="0">
                    <a:solidFill>
                      <a:schemeClr val="tx1"/>
                    </a:solidFill>
                  </a:rPr>
                  <a:t> iPad o Tablet </a:t>
                </a:r>
                <a:endParaRPr lang="es-ES_tradnl" sz="1400" kern="12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44 Forma libre"/>
              <p:cNvSpPr/>
              <p:nvPr/>
            </p:nvSpPr>
            <p:spPr>
              <a:xfrm>
                <a:off x="5307478" y="4123180"/>
                <a:ext cx="1314791" cy="3625995"/>
              </a:xfrm>
              <a:custGeom>
                <a:avLst/>
                <a:gdLst>
                  <a:gd name="connsiteX0" fmla="*/ 138053 w 1314790"/>
                  <a:gd name="connsiteY0" fmla="*/ 0 h 3584008"/>
                  <a:gd name="connsiteX1" fmla="*/ 1176737 w 1314790"/>
                  <a:gd name="connsiteY1" fmla="*/ 0 h 3584008"/>
                  <a:gd name="connsiteX2" fmla="*/ 1314790 w 1314790"/>
                  <a:gd name="connsiteY2" fmla="*/ 138053 h 3584008"/>
                  <a:gd name="connsiteX3" fmla="*/ 1314790 w 1314790"/>
                  <a:gd name="connsiteY3" fmla="*/ 3584008 h 3584008"/>
                  <a:gd name="connsiteX4" fmla="*/ 1314790 w 1314790"/>
                  <a:gd name="connsiteY4" fmla="*/ 3584008 h 3584008"/>
                  <a:gd name="connsiteX5" fmla="*/ 0 w 1314790"/>
                  <a:gd name="connsiteY5" fmla="*/ 3584008 h 3584008"/>
                  <a:gd name="connsiteX6" fmla="*/ 0 w 1314790"/>
                  <a:gd name="connsiteY6" fmla="*/ 3584008 h 3584008"/>
                  <a:gd name="connsiteX7" fmla="*/ 0 w 1314790"/>
                  <a:gd name="connsiteY7" fmla="*/ 138053 h 3584008"/>
                  <a:gd name="connsiteX8" fmla="*/ 138053 w 1314790"/>
                  <a:gd name="connsiteY8" fmla="*/ 0 h 3584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14790" h="3584008">
                    <a:moveTo>
                      <a:pt x="1176736" y="3584008"/>
                    </a:moveTo>
                    <a:lnTo>
                      <a:pt x="138054" y="3584008"/>
                    </a:lnTo>
                    <a:cubicBezTo>
                      <a:pt x="61809" y="3584008"/>
                      <a:pt x="1" y="3522200"/>
                      <a:pt x="1" y="3445955"/>
                    </a:cubicBezTo>
                    <a:lnTo>
                      <a:pt x="1" y="0"/>
                    </a:lnTo>
                    <a:lnTo>
                      <a:pt x="1" y="0"/>
                    </a:lnTo>
                    <a:lnTo>
                      <a:pt x="1314789" y="0"/>
                    </a:lnTo>
                    <a:lnTo>
                      <a:pt x="1314789" y="0"/>
                    </a:lnTo>
                    <a:lnTo>
                      <a:pt x="1314789" y="3445955"/>
                    </a:lnTo>
                    <a:cubicBezTo>
                      <a:pt x="1314789" y="3522200"/>
                      <a:pt x="1252981" y="3584008"/>
                      <a:pt x="1176736" y="3584008"/>
                    </a:cubicBezTo>
                    <a:close/>
                  </a:path>
                </a:pathLst>
              </a:custGeom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54226" tIns="113793" rIns="154227" bIns="154226" numCol="1" spcCol="1270" anchor="t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1500" b="1" kern="1200" dirty="0" smtClean="0">
                    <a:solidFill>
                      <a:schemeClr val="tx1"/>
                    </a:solidFill>
                  </a:rPr>
                  <a:t>Mobiliario de cubículo</a:t>
                </a:r>
              </a:p>
              <a:p>
                <a:pPr marL="180975" lvl="0" indent="-180975" defTabSz="711200">
                  <a:lnSpc>
                    <a:spcPct val="8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itchFamily="34" charset="0"/>
                  <a:buChar char="•"/>
                </a:pPr>
                <a:r>
                  <a:rPr lang="es-MX" sz="1300" kern="1200" dirty="0" smtClean="0">
                    <a:solidFill>
                      <a:schemeClr val="tx1"/>
                    </a:solidFill>
                  </a:rPr>
                  <a:t>Escritorios</a:t>
                </a:r>
                <a:endParaRPr lang="es-ES_tradnl" sz="1300" kern="1200" dirty="0" smtClean="0">
                  <a:solidFill>
                    <a:schemeClr val="tx1"/>
                  </a:solidFill>
                </a:endParaRPr>
              </a:p>
              <a:p>
                <a:pPr marL="180975" lvl="0" indent="-180975" defTabSz="711200">
                  <a:lnSpc>
                    <a:spcPct val="8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itchFamily="34" charset="0"/>
                  <a:buChar char="•"/>
                </a:pPr>
                <a:r>
                  <a:rPr lang="es-MX" sz="1300" kern="1200" dirty="0" smtClean="0">
                    <a:solidFill>
                      <a:schemeClr val="tx1"/>
                    </a:solidFill>
                  </a:rPr>
                  <a:t>Estaciones de trabajo</a:t>
                </a:r>
                <a:endParaRPr lang="es-ES_tradnl" sz="1300" kern="1200" dirty="0" smtClean="0">
                  <a:solidFill>
                    <a:schemeClr val="tx1"/>
                  </a:solidFill>
                </a:endParaRPr>
              </a:p>
              <a:p>
                <a:pPr marL="180975" lvl="0" indent="-180975" defTabSz="711200">
                  <a:lnSpc>
                    <a:spcPct val="8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itchFamily="34" charset="0"/>
                  <a:buChar char="•"/>
                </a:pPr>
                <a:r>
                  <a:rPr lang="es-MX" sz="1300" kern="1200" dirty="0" smtClean="0">
                    <a:solidFill>
                      <a:schemeClr val="tx1"/>
                    </a:solidFill>
                  </a:rPr>
                  <a:t>Archiveros</a:t>
                </a:r>
                <a:endParaRPr lang="es-ES_tradnl" sz="1300" kern="1200" dirty="0" smtClean="0">
                  <a:solidFill>
                    <a:schemeClr val="tx1"/>
                  </a:solidFill>
                </a:endParaRPr>
              </a:p>
              <a:p>
                <a:pPr marL="180975" lvl="0" indent="-180975" defTabSz="711200">
                  <a:lnSpc>
                    <a:spcPct val="8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itchFamily="34" charset="0"/>
                  <a:buChar char="•"/>
                </a:pPr>
                <a:r>
                  <a:rPr lang="es-MX" sz="1300" kern="1200" dirty="0" smtClean="0">
                    <a:solidFill>
                      <a:schemeClr val="tx1"/>
                    </a:solidFill>
                  </a:rPr>
                  <a:t>Sillones</a:t>
                </a:r>
                <a:endParaRPr lang="es-ES_tradnl" sz="1300" kern="1200" dirty="0" smtClean="0">
                  <a:solidFill>
                    <a:schemeClr val="tx1"/>
                  </a:solidFill>
                </a:endParaRPr>
              </a:p>
              <a:p>
                <a:pPr marL="180975" lvl="0" indent="-180975" defTabSz="711200">
                  <a:lnSpc>
                    <a:spcPct val="8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itchFamily="34" charset="0"/>
                  <a:buChar char="•"/>
                </a:pPr>
                <a:r>
                  <a:rPr lang="es-MX" sz="1300" kern="1200" dirty="0" smtClean="0">
                    <a:solidFill>
                      <a:schemeClr val="tx1"/>
                    </a:solidFill>
                  </a:rPr>
                  <a:t>Mesas</a:t>
                </a:r>
                <a:endParaRPr lang="es-ES_tradnl" sz="1300" kern="1200" dirty="0" smtClean="0">
                  <a:solidFill>
                    <a:schemeClr val="tx1"/>
                  </a:solidFill>
                </a:endParaRPr>
              </a:p>
              <a:p>
                <a:pPr marL="180975" lvl="0" indent="-180975" defTabSz="711200">
                  <a:lnSpc>
                    <a:spcPct val="8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itchFamily="34" charset="0"/>
                  <a:buChar char="•"/>
                </a:pPr>
                <a:r>
                  <a:rPr lang="es-MX" sz="1300" kern="1200" dirty="0" smtClean="0">
                    <a:solidFill>
                      <a:schemeClr val="tx1"/>
                    </a:solidFill>
                  </a:rPr>
                  <a:t>Sillas</a:t>
                </a:r>
                <a:endParaRPr lang="es-ES_tradnl" sz="1300" kern="1200" dirty="0" smtClean="0">
                  <a:solidFill>
                    <a:schemeClr val="tx1"/>
                  </a:solidFill>
                </a:endParaRPr>
              </a:p>
              <a:p>
                <a:pPr marL="180975" lvl="0" indent="-180975" defTabSz="711200">
                  <a:lnSpc>
                    <a:spcPct val="8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itchFamily="34" charset="0"/>
                  <a:buChar char="•"/>
                </a:pPr>
                <a:r>
                  <a:rPr lang="es-MX" sz="1300" kern="1200" dirty="0" smtClean="0">
                    <a:solidFill>
                      <a:schemeClr val="tx1"/>
                    </a:solidFill>
                  </a:rPr>
                  <a:t>Credenzas </a:t>
                </a:r>
                <a:endParaRPr lang="es-ES_tradnl" sz="1300" kern="1200" dirty="0" smtClean="0">
                  <a:solidFill>
                    <a:schemeClr val="tx1"/>
                  </a:solidFill>
                </a:endParaRPr>
              </a:p>
              <a:p>
                <a:pPr marL="180975" lvl="0" indent="-180975" defTabSz="711200">
                  <a:lnSpc>
                    <a:spcPct val="8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itchFamily="34" charset="0"/>
                  <a:buChar char="•"/>
                </a:pPr>
                <a:r>
                  <a:rPr lang="es-MX" sz="1300" kern="1200" dirty="0" smtClean="0">
                    <a:solidFill>
                      <a:schemeClr val="tx1"/>
                    </a:solidFill>
                  </a:rPr>
                  <a:t>Libreros</a:t>
                </a:r>
                <a:endParaRPr lang="es-ES_tradnl" sz="1300" kern="1200" dirty="0" smtClean="0">
                  <a:solidFill>
                    <a:schemeClr val="tx1"/>
                  </a:solidFill>
                </a:endParaRPr>
              </a:p>
              <a:p>
                <a:pPr marL="180975" lvl="0" indent="-180975" defTabSz="711200">
                  <a:lnSpc>
                    <a:spcPct val="8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itchFamily="34" charset="0"/>
                  <a:buChar char="•"/>
                </a:pPr>
                <a:r>
                  <a:rPr lang="es-MX" sz="1300" kern="1200" dirty="0" smtClean="0">
                    <a:solidFill>
                      <a:schemeClr val="tx1"/>
                    </a:solidFill>
                  </a:rPr>
                  <a:t>Pizarrón blanco</a:t>
                </a:r>
                <a:endParaRPr lang="es-ES" sz="1300" kern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45 Forma libre"/>
              <p:cNvSpPr/>
              <p:nvPr/>
            </p:nvSpPr>
            <p:spPr>
              <a:xfrm>
                <a:off x="754796" y="4056111"/>
                <a:ext cx="1531750" cy="3693064"/>
              </a:xfrm>
              <a:custGeom>
                <a:avLst/>
                <a:gdLst>
                  <a:gd name="connsiteX0" fmla="*/ 160834 w 1531748"/>
                  <a:gd name="connsiteY0" fmla="*/ 0 h 3751953"/>
                  <a:gd name="connsiteX1" fmla="*/ 1370914 w 1531748"/>
                  <a:gd name="connsiteY1" fmla="*/ 0 h 3751953"/>
                  <a:gd name="connsiteX2" fmla="*/ 1531748 w 1531748"/>
                  <a:gd name="connsiteY2" fmla="*/ 160834 h 3751953"/>
                  <a:gd name="connsiteX3" fmla="*/ 1531748 w 1531748"/>
                  <a:gd name="connsiteY3" fmla="*/ 3751953 h 3751953"/>
                  <a:gd name="connsiteX4" fmla="*/ 1531748 w 1531748"/>
                  <a:gd name="connsiteY4" fmla="*/ 3751953 h 3751953"/>
                  <a:gd name="connsiteX5" fmla="*/ 0 w 1531748"/>
                  <a:gd name="connsiteY5" fmla="*/ 3751953 h 3751953"/>
                  <a:gd name="connsiteX6" fmla="*/ 0 w 1531748"/>
                  <a:gd name="connsiteY6" fmla="*/ 3751953 h 3751953"/>
                  <a:gd name="connsiteX7" fmla="*/ 0 w 1531748"/>
                  <a:gd name="connsiteY7" fmla="*/ 160834 h 3751953"/>
                  <a:gd name="connsiteX8" fmla="*/ 160834 w 1531748"/>
                  <a:gd name="connsiteY8" fmla="*/ 0 h 3751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31748" h="3751953">
                    <a:moveTo>
                      <a:pt x="1370913" y="3751953"/>
                    </a:moveTo>
                    <a:lnTo>
                      <a:pt x="160835" y="3751953"/>
                    </a:lnTo>
                    <a:cubicBezTo>
                      <a:pt x="72009" y="3751953"/>
                      <a:pt x="1" y="3679945"/>
                      <a:pt x="1" y="3591119"/>
                    </a:cubicBezTo>
                    <a:lnTo>
                      <a:pt x="1" y="0"/>
                    </a:lnTo>
                    <a:lnTo>
                      <a:pt x="1" y="0"/>
                    </a:lnTo>
                    <a:lnTo>
                      <a:pt x="1531747" y="0"/>
                    </a:lnTo>
                    <a:lnTo>
                      <a:pt x="1531747" y="0"/>
                    </a:lnTo>
                    <a:lnTo>
                      <a:pt x="1531747" y="3591119"/>
                    </a:lnTo>
                    <a:cubicBezTo>
                      <a:pt x="1531747" y="3679945"/>
                      <a:pt x="1459739" y="3751953"/>
                      <a:pt x="1370913" y="3751953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53788" tIns="106680" rIns="153788" bIns="153787" numCol="1" spcCol="1270" anchor="t" anchorCtr="0">
                <a:noAutofit/>
              </a:bodyPr>
              <a:lstStyle/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_tradnl" sz="1500" b="1" u="none" kern="1200" dirty="0" smtClean="0">
                    <a:solidFill>
                      <a:schemeClr val="tx1"/>
                    </a:solidFill>
                    <a:latin typeface="+mn-lt"/>
                  </a:rPr>
                  <a:t>Adecuación o remodelación del cubículo</a:t>
                </a:r>
                <a:endParaRPr lang="es-MX" sz="1000" b="1" kern="1200" dirty="0" smtClean="0">
                  <a:solidFill>
                    <a:schemeClr val="tx1"/>
                  </a:solidFill>
                  <a:latin typeface="+mj-lt"/>
                </a:endParaRPr>
              </a:p>
              <a:p>
                <a:pPr lvl="0" algn="l" defTabSz="444500">
                  <a:lnSpc>
                    <a:spcPct val="8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1200" b="1" u="none" kern="1200" dirty="0" smtClean="0">
                    <a:solidFill>
                      <a:schemeClr val="tx1"/>
                    </a:solidFill>
                    <a:latin typeface="+mj-lt"/>
                  </a:rPr>
                  <a:t>Servicio</a:t>
                </a:r>
                <a:r>
                  <a:rPr lang="es-MX" sz="1200" kern="1200" dirty="0" smtClean="0">
                    <a:solidFill>
                      <a:schemeClr val="tx1"/>
                    </a:solidFill>
                    <a:latin typeface="+mj-lt"/>
                  </a:rPr>
                  <a:t> de:</a:t>
                </a:r>
              </a:p>
              <a:p>
                <a:pPr lvl="0" defTabSz="444500">
                  <a:lnSpc>
                    <a:spcPct val="8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1200" kern="1200" dirty="0" smtClean="0">
                    <a:solidFill>
                      <a:schemeClr val="tx1"/>
                    </a:solidFill>
                    <a:latin typeface="+mj-lt"/>
                  </a:rPr>
                  <a:t>P</a:t>
                </a:r>
                <a:r>
                  <a:rPr lang="es-MX" sz="1200" kern="1200" dirty="0" err="1" smtClean="0">
                    <a:solidFill>
                      <a:schemeClr val="tx1"/>
                    </a:solidFill>
                    <a:latin typeface="+mj-lt"/>
                  </a:rPr>
                  <a:t>intado</a:t>
                </a:r>
                <a:r>
                  <a:rPr lang="es-MX" sz="1200" kern="1200" dirty="0" smtClean="0">
                    <a:solidFill>
                      <a:schemeClr val="tx1"/>
                    </a:solidFill>
                    <a:latin typeface="+mj-lt"/>
                  </a:rPr>
                  <a:t>, acabados</a:t>
                </a:r>
                <a:endParaRPr lang="es-MX" sz="1200" b="1" kern="1200" dirty="0" smtClean="0">
                  <a:solidFill>
                    <a:schemeClr val="tx1"/>
                  </a:solidFill>
                  <a:latin typeface="+mj-lt"/>
                </a:endParaRPr>
              </a:p>
              <a:p>
                <a:pPr lvl="0" defTabSz="444500">
                  <a:lnSpc>
                    <a:spcPct val="8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1200" b="1" kern="1200" dirty="0" smtClean="0">
                    <a:solidFill>
                      <a:schemeClr val="tx1"/>
                    </a:solidFill>
                    <a:latin typeface="+mj-lt"/>
                  </a:rPr>
                  <a:t>* Hechura-Instalación</a:t>
                </a:r>
                <a:r>
                  <a:rPr lang="es-MX" sz="1200" kern="1200" dirty="0" smtClean="0">
                    <a:solidFill>
                      <a:schemeClr val="tx1"/>
                    </a:solidFill>
                    <a:latin typeface="+mj-lt"/>
                  </a:rPr>
                  <a:t>:</a:t>
                </a:r>
              </a:p>
              <a:p>
                <a:pPr lvl="0" defTabSz="444500">
                  <a:lnSpc>
                    <a:spcPct val="8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1200" kern="1200" dirty="0" smtClean="0">
                    <a:solidFill>
                      <a:schemeClr val="tx1"/>
                    </a:solidFill>
                    <a:latin typeface="+mj-lt"/>
                  </a:rPr>
                  <a:t>Ventanas, muebles empotrados puertas            plafones, persianas.</a:t>
                </a:r>
                <a:endParaRPr lang="es-ES_tradnl" sz="1200" kern="1200" dirty="0" smtClean="0">
                  <a:solidFill>
                    <a:schemeClr val="tx1"/>
                  </a:solidFill>
                  <a:latin typeface="+mj-lt"/>
                </a:endParaRPr>
              </a:p>
              <a:p>
                <a:pPr lvl="0" defTabSz="444500">
                  <a:lnSpc>
                    <a:spcPct val="8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1200" b="1" kern="1200" dirty="0" smtClean="0">
                    <a:solidFill>
                      <a:schemeClr val="tx1"/>
                    </a:solidFill>
                    <a:latin typeface="+mj-lt"/>
                  </a:rPr>
                  <a:t>* Equipo y/o instalación  de aire acondicionado</a:t>
                </a:r>
              </a:p>
              <a:p>
                <a:pPr lvl="0" defTabSz="444500">
                  <a:lnSpc>
                    <a:spcPct val="8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1200" b="1" kern="1200" dirty="0" smtClean="0">
                    <a:solidFill>
                      <a:schemeClr val="tx1"/>
                    </a:solidFill>
                    <a:latin typeface="+mj-lt"/>
                  </a:rPr>
                  <a:t> * Otras:</a:t>
                </a:r>
              </a:p>
              <a:p>
                <a:pPr lvl="0" defTabSz="444500">
                  <a:lnSpc>
                    <a:spcPct val="8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1200" b="0" kern="1200" dirty="0" smtClean="0">
                    <a:solidFill>
                      <a:schemeClr val="tx1"/>
                    </a:solidFill>
                    <a:latin typeface="+mj-lt"/>
                  </a:rPr>
                  <a:t>Que se ajusten a las necesidades del académico</a:t>
                </a:r>
                <a:endParaRPr lang="es-ES" sz="1200" b="0" kern="12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47" name="46 Forma libre"/>
              <p:cNvSpPr/>
              <p:nvPr/>
            </p:nvSpPr>
            <p:spPr>
              <a:xfrm>
                <a:off x="2346148" y="4056111"/>
                <a:ext cx="1483630" cy="3712113"/>
              </a:xfrm>
              <a:custGeom>
                <a:avLst/>
                <a:gdLst>
                  <a:gd name="connsiteX0" fmla="*/ 155781 w 1483629"/>
                  <a:gd name="connsiteY0" fmla="*/ 0 h 3712112"/>
                  <a:gd name="connsiteX1" fmla="*/ 1327848 w 1483629"/>
                  <a:gd name="connsiteY1" fmla="*/ 0 h 3712112"/>
                  <a:gd name="connsiteX2" fmla="*/ 1483629 w 1483629"/>
                  <a:gd name="connsiteY2" fmla="*/ 155781 h 3712112"/>
                  <a:gd name="connsiteX3" fmla="*/ 1483629 w 1483629"/>
                  <a:gd name="connsiteY3" fmla="*/ 3712112 h 3712112"/>
                  <a:gd name="connsiteX4" fmla="*/ 1483629 w 1483629"/>
                  <a:gd name="connsiteY4" fmla="*/ 3712112 h 3712112"/>
                  <a:gd name="connsiteX5" fmla="*/ 0 w 1483629"/>
                  <a:gd name="connsiteY5" fmla="*/ 3712112 h 3712112"/>
                  <a:gd name="connsiteX6" fmla="*/ 0 w 1483629"/>
                  <a:gd name="connsiteY6" fmla="*/ 3712112 h 3712112"/>
                  <a:gd name="connsiteX7" fmla="*/ 0 w 1483629"/>
                  <a:gd name="connsiteY7" fmla="*/ 155781 h 3712112"/>
                  <a:gd name="connsiteX8" fmla="*/ 155781 w 1483629"/>
                  <a:gd name="connsiteY8" fmla="*/ 0 h 3712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83629" h="3712112">
                    <a:moveTo>
                      <a:pt x="1327847" y="3712112"/>
                    </a:moveTo>
                    <a:lnTo>
                      <a:pt x="155782" y="3712112"/>
                    </a:lnTo>
                    <a:cubicBezTo>
                      <a:pt x="69747" y="3712112"/>
                      <a:pt x="1" y="3642366"/>
                      <a:pt x="1" y="3556331"/>
                    </a:cubicBezTo>
                    <a:lnTo>
                      <a:pt x="1" y="0"/>
                    </a:lnTo>
                    <a:lnTo>
                      <a:pt x="1" y="0"/>
                    </a:lnTo>
                    <a:lnTo>
                      <a:pt x="1483628" y="0"/>
                    </a:lnTo>
                    <a:lnTo>
                      <a:pt x="1483628" y="0"/>
                    </a:lnTo>
                    <a:lnTo>
                      <a:pt x="1483628" y="3556331"/>
                    </a:lnTo>
                    <a:cubicBezTo>
                      <a:pt x="1483628" y="3642366"/>
                      <a:pt x="1413882" y="3712112"/>
                      <a:pt x="1327847" y="3712112"/>
                    </a:cubicBezTo>
                    <a:close/>
                  </a:path>
                </a:pathLst>
              </a:custGeom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52307" tIns="106681" rIns="152308" bIns="152307" numCol="1" spcCol="1270" anchor="t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1500" b="1" kern="1200" dirty="0" smtClean="0">
                    <a:solidFill>
                      <a:schemeClr val="tx1"/>
                    </a:solidFill>
                  </a:rPr>
                  <a:t>Actualización de equipo de cómputo o periférico  </a:t>
                </a:r>
              </a:p>
              <a:p>
                <a:pPr marL="171450" lvl="0" indent="-171450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itchFamily="34" charset="0"/>
                  <a:buChar char="•"/>
                </a:pPr>
                <a:r>
                  <a:rPr lang="es-MX" sz="1200" kern="1200" dirty="0" smtClean="0">
                    <a:solidFill>
                      <a:schemeClr val="tx1"/>
                    </a:solidFill>
                  </a:rPr>
                  <a:t>Impresoras</a:t>
                </a:r>
              </a:p>
              <a:p>
                <a:pPr marL="171450" lvl="0" indent="-171450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itchFamily="34" charset="0"/>
                  <a:buChar char="•"/>
                </a:pPr>
                <a:r>
                  <a:rPr lang="es-MX" sz="1200" kern="1200" dirty="0" smtClean="0">
                    <a:solidFill>
                      <a:schemeClr val="tx1"/>
                    </a:solidFill>
                  </a:rPr>
                  <a:t>Scanner</a:t>
                </a:r>
              </a:p>
              <a:p>
                <a:pPr marL="171450" lvl="0" indent="-171450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itchFamily="34" charset="0"/>
                  <a:buChar char="•"/>
                </a:pPr>
                <a:r>
                  <a:rPr lang="es-MX" sz="1200" kern="1200" dirty="0" smtClean="0">
                    <a:solidFill>
                      <a:schemeClr val="tx1"/>
                    </a:solidFill>
                  </a:rPr>
                  <a:t>Proyectores </a:t>
                </a:r>
              </a:p>
              <a:p>
                <a:pPr marL="171450" lvl="0" indent="-171450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itchFamily="34" charset="0"/>
                  <a:buChar char="•"/>
                </a:pPr>
                <a:r>
                  <a:rPr lang="es-MX" sz="1200" kern="1200" dirty="0" smtClean="0">
                    <a:solidFill>
                      <a:schemeClr val="tx1"/>
                    </a:solidFill>
                  </a:rPr>
                  <a:t>Cámaras fotográficas y de video …</a:t>
                </a:r>
              </a:p>
              <a:p>
                <a:pPr marL="171450" lvl="0" indent="-171450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itchFamily="34" charset="0"/>
                  <a:buChar char="•"/>
                </a:pPr>
                <a:r>
                  <a:rPr lang="es-MX" sz="1200" kern="1200" dirty="0" smtClean="0">
                    <a:solidFill>
                      <a:schemeClr val="tx1"/>
                    </a:solidFill>
                  </a:rPr>
                  <a:t>Fundas</a:t>
                </a:r>
              </a:p>
              <a:p>
                <a:pPr marL="171450" lvl="0" indent="-171450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itchFamily="34" charset="0"/>
                  <a:buChar char="•"/>
                </a:pPr>
                <a:r>
                  <a:rPr lang="es-MX" sz="1200" kern="1200" dirty="0" smtClean="0">
                    <a:solidFill>
                      <a:schemeClr val="tx1"/>
                    </a:solidFill>
                  </a:rPr>
                  <a:t>maletines</a:t>
                </a:r>
              </a:p>
              <a:p>
                <a:pPr marL="171450" lvl="0" indent="-171450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itchFamily="34" charset="0"/>
                  <a:buChar char="•"/>
                </a:pPr>
                <a:r>
                  <a:rPr lang="es-MX" sz="1200" kern="1200" dirty="0" smtClean="0">
                    <a:solidFill>
                      <a:schemeClr val="tx1"/>
                    </a:solidFill>
                  </a:rPr>
                  <a:t>Adaptadores</a:t>
                </a:r>
              </a:p>
              <a:p>
                <a:pPr marL="171450" lvl="0" indent="-171450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itchFamily="34" charset="0"/>
                  <a:buChar char="•"/>
                </a:pPr>
                <a:r>
                  <a:rPr lang="es-MX" sz="1200" kern="1200" dirty="0" smtClean="0">
                    <a:solidFill>
                      <a:schemeClr val="tx1"/>
                    </a:solidFill>
                  </a:rPr>
                  <a:t>Disco Duro</a:t>
                </a:r>
              </a:p>
              <a:p>
                <a:pPr marL="171450" lvl="0" indent="-171450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itchFamily="34" charset="0"/>
                  <a:buChar char="•"/>
                </a:pPr>
                <a:r>
                  <a:rPr lang="es-MX" sz="1200" kern="1200" dirty="0" smtClean="0">
                    <a:solidFill>
                      <a:schemeClr val="tx1"/>
                    </a:solidFill>
                  </a:rPr>
                  <a:t>Bocinas</a:t>
                </a:r>
              </a:p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s-ES" sz="1500" kern="1200" dirty="0" smtClean="0">
                  <a:solidFill>
                    <a:schemeClr val="tx1"/>
                  </a:solidFill>
                </a:endParaRPr>
              </a:p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s-ES" sz="1500" kern="1200" dirty="0" smtClean="0">
                  <a:solidFill>
                    <a:schemeClr val="tx1"/>
                  </a:solidFill>
                </a:endParaRPr>
              </a:p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1500" kern="1200" dirty="0" smtClean="0">
                    <a:solidFill>
                      <a:schemeClr val="tx1"/>
                    </a:solidFill>
                  </a:rPr>
                  <a:t> </a:t>
                </a:r>
              </a:p>
            </p:txBody>
          </p:sp>
          <p:sp>
            <p:nvSpPr>
              <p:cNvPr id="48" name="47 Rectángulo redondeado"/>
              <p:cNvSpPr/>
              <p:nvPr/>
            </p:nvSpPr>
            <p:spPr>
              <a:xfrm>
                <a:off x="754796" y="2541766"/>
                <a:ext cx="8808612" cy="1590281"/>
              </a:xfrm>
              <a:prstGeom prst="roundRect">
                <a:avLst>
                  <a:gd name="adj" fmla="val 10000"/>
                </a:avLst>
              </a:prstGeom>
              <a:scene3d>
                <a:camera prst="orthographicFront"/>
                <a:lightRig rig="threePt" dir="t">
                  <a:rot lat="0" lon="0" rev="7500000"/>
                </a:lightRig>
              </a:scene3d>
              <a:sp3d extrusionH="190500" prstMaterial="dkEdge">
                <a:bevelT w="120650" h="38100" prst="relaxedInset"/>
                <a:bevelB w="120650" h="57150" prst="relaxedInset"/>
                <a:contourClr>
                  <a:schemeClr val="bg1"/>
                </a:contourClr>
              </a:sp3d>
            </p:spPr>
            <p:style>
              <a:lnRef idx="1">
                <a:schemeClr val="accent2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9" name="48 Rectángulo redondeado"/>
              <p:cNvSpPr/>
              <p:nvPr/>
            </p:nvSpPr>
            <p:spPr>
              <a:xfrm>
                <a:off x="870642" y="2558088"/>
                <a:ext cx="1199880" cy="1474509"/>
              </a:xfrm>
              <a:prstGeom prst="roundRect">
                <a:avLst>
                  <a:gd name="adj" fmla="val 10000"/>
                </a:avLst>
              </a:prstGeom>
              <a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l="-60000" r="-60000"/>
                </a:stretch>
              </a:blipFill>
              <a:scene3d>
                <a:camera prst="orthographicFront"/>
                <a:lightRig rig="threePt" dir="t">
                  <a:rot lat="0" lon="0" rev="7500000"/>
                </a:lightRig>
              </a:scene3d>
              <a:sp3d z="152400" extrusionH="63500" prstMaterial="matte">
                <a:bevelT w="50800" h="19050" prst="relaxedInset"/>
                <a:contourClr>
                  <a:schemeClr val="bg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0" name="49 Rectángulo redondeado"/>
              <p:cNvSpPr/>
              <p:nvPr/>
            </p:nvSpPr>
            <p:spPr>
              <a:xfrm>
                <a:off x="4086744" y="2585713"/>
                <a:ext cx="982485" cy="1509926"/>
              </a:xfrm>
              <a:prstGeom prst="roundRect">
                <a:avLst>
                  <a:gd name="adj" fmla="val 10000"/>
                </a:avLst>
              </a:prstGeom>
              <a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l="-52000" r="-52000"/>
                </a:stretch>
              </a:blipFill>
              <a:scene3d>
                <a:camera prst="orthographicFront"/>
                <a:lightRig rig="threePt" dir="t">
                  <a:rot lat="0" lon="0" rev="7500000"/>
                </a:lightRig>
              </a:scene3d>
              <a:sp3d z="152400" extrusionH="63500" prstMaterial="matte">
                <a:bevelT w="50800" h="19050" prst="relaxedInset"/>
                <a:contourClr>
                  <a:schemeClr val="bg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4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1" name="50 Rectángulo redondeado"/>
              <p:cNvSpPr/>
              <p:nvPr/>
            </p:nvSpPr>
            <p:spPr>
              <a:xfrm>
                <a:off x="5307478" y="2585714"/>
                <a:ext cx="1155533" cy="1470397"/>
              </a:xfrm>
              <a:prstGeom prst="roundRect">
                <a:avLst>
                  <a:gd name="adj" fmla="val 10000"/>
                </a:avLst>
              </a:prstGeom>
              <a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l="-55000" r="-55000"/>
                </a:stretch>
              </a:blipFill>
              <a:scene3d>
                <a:camera prst="orthographicFront"/>
                <a:lightRig rig="threePt" dir="t">
                  <a:rot lat="0" lon="0" rev="7500000"/>
                </a:lightRig>
              </a:scene3d>
              <a:sp3d z="152400" extrusionH="63500" prstMaterial="matte">
                <a:bevelT w="50800" h="19050" prst="relaxedInset"/>
                <a:contourClr>
                  <a:schemeClr val="bg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5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2" name="51 Rectángulo redondeado"/>
              <p:cNvSpPr/>
              <p:nvPr/>
            </p:nvSpPr>
            <p:spPr>
              <a:xfrm>
                <a:off x="6706330" y="2585713"/>
                <a:ext cx="1196840" cy="1518889"/>
              </a:xfrm>
              <a:prstGeom prst="roundRect">
                <a:avLst>
                  <a:gd name="adj" fmla="val 10000"/>
                </a:avLst>
              </a:prstGeom>
              <a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l="-22000" r="-22000"/>
                </a:stretch>
              </a:blipFill>
              <a:scene3d>
                <a:camera prst="orthographicFront"/>
                <a:lightRig rig="threePt" dir="t">
                  <a:rot lat="0" lon="0" rev="7500000"/>
                </a:lightRig>
              </a:scene3d>
              <a:sp3d z="152400" extrusionH="63500" prstMaterial="matte">
                <a:bevelT w="50800" h="19050" prst="relaxedInset"/>
                <a:contourClr>
                  <a:schemeClr val="bg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6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3" name="52 Rectángulo redondeado"/>
              <p:cNvSpPr/>
              <p:nvPr/>
            </p:nvSpPr>
            <p:spPr>
              <a:xfrm>
                <a:off x="8191202" y="2541766"/>
                <a:ext cx="1224136" cy="1553873"/>
              </a:xfrm>
              <a:prstGeom prst="roundRect">
                <a:avLst>
                  <a:gd name="adj" fmla="val 10000"/>
                </a:avLst>
              </a:prstGeom>
              <a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l="-43000" r="-43000"/>
                </a:stretch>
              </a:blipFill>
              <a:scene3d>
                <a:camera prst="orthographicFront"/>
                <a:lightRig rig="threePt" dir="t">
                  <a:rot lat="0" lon="0" rev="7500000"/>
                </a:lightRig>
              </a:scene3d>
              <a:sp3d z="152400" extrusionH="63500" prstMaterial="matte">
                <a:bevelT w="50800" h="19050" prst="relaxedInset"/>
                <a:contourClr>
                  <a:schemeClr val="bg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pic>
          <p:nvPicPr>
            <p:cNvPr id="36" name="Picture 2" descr="C:\Users\rocperez\AppData\Local\Microsoft\Windows\Temporary Internet Files\Content.IE5\1LE0WH8V\benq-mp723[1]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2570" y="2585715"/>
              <a:ext cx="1200791" cy="1469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4" name="53 Rectángulo"/>
          <p:cNvSpPr/>
          <p:nvPr/>
        </p:nvSpPr>
        <p:spPr>
          <a:xfrm>
            <a:off x="2174338" y="782894"/>
            <a:ext cx="5494005" cy="43243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200" dirty="0" smtClean="0">
              <a:solidFill>
                <a:srgbClr val="002060"/>
              </a:solidFill>
            </a:endParaRPr>
          </a:p>
          <a:p>
            <a:pPr algn="ctr"/>
            <a:r>
              <a:rPr lang="es-ES_tradnl" sz="2000" dirty="0" smtClean="0">
                <a:solidFill>
                  <a:schemeClr val="tx1"/>
                </a:solidFill>
              </a:rPr>
              <a:t>Rubros Autorizados</a:t>
            </a:r>
            <a:endParaRPr lang="es-ES_tradnl" sz="2000" dirty="0">
              <a:solidFill>
                <a:schemeClr val="tx1"/>
              </a:solidFill>
            </a:endParaRPr>
          </a:p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4344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" grpId="0"/>
      <p:bldP spid="9" grpId="0" animBg="1"/>
      <p:bldP spid="9" grpId="1" animBg="1"/>
      <p:bldP spid="13" grpId="0" animBg="1"/>
      <p:bldP spid="13" grpId="1" animBg="1"/>
      <p:bldP spid="5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 rot="5400000">
            <a:off x="4257394" y="1957400"/>
            <a:ext cx="260648" cy="9540552"/>
            <a:chOff x="8271790" y="260648"/>
            <a:chExt cx="908721" cy="6804249"/>
          </a:xfrm>
        </p:grpSpPr>
        <p:sp>
          <p:nvSpPr>
            <p:cNvPr id="21" name="object 3"/>
            <p:cNvSpPr/>
            <p:nvPr/>
          </p:nvSpPr>
          <p:spPr>
            <a:xfrm rot="16200000">
              <a:off x="6692179" y="4576564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3"/>
            <p:cNvSpPr/>
            <p:nvPr/>
          </p:nvSpPr>
          <p:spPr>
            <a:xfrm rot="16200000">
              <a:off x="6692179" y="1840259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0" name="Agrupar 9"/>
          <p:cNvGrpSpPr/>
          <p:nvPr/>
        </p:nvGrpSpPr>
        <p:grpSpPr>
          <a:xfrm rot="16200000">
            <a:off x="4530558" y="-4530557"/>
            <a:ext cx="288032" cy="9349147"/>
            <a:chOff x="8271790" y="260648"/>
            <a:chExt cx="908721" cy="6804249"/>
          </a:xfrm>
        </p:grpSpPr>
        <p:sp>
          <p:nvSpPr>
            <p:cNvPr id="11" name="object 3"/>
            <p:cNvSpPr/>
            <p:nvPr/>
          </p:nvSpPr>
          <p:spPr>
            <a:xfrm rot="16200000">
              <a:off x="6692179" y="4576564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3"/>
            <p:cNvSpPr/>
            <p:nvPr/>
          </p:nvSpPr>
          <p:spPr>
            <a:xfrm rot="16200000">
              <a:off x="6692179" y="1840259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14" name="19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696" y="379783"/>
            <a:ext cx="1388337" cy="1185969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971600" y="1844824"/>
            <a:ext cx="72728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ELABORACIÓN DE PROGRAMA OPERATIVO ANUAL</a:t>
            </a:r>
          </a:p>
          <a:p>
            <a:pPr algn="ctr"/>
            <a:endParaRPr lang="es-MX" sz="2400" b="1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algn="ctr"/>
            <a:r>
              <a:rPr lang="es-MX" sz="2400" b="1" dirty="0">
                <a:solidFill>
                  <a:prstClr val="black"/>
                </a:solidFill>
                <a:latin typeface="Gill Sans MT" panose="020B0502020104020203" pitchFamily="34" charset="0"/>
              </a:rPr>
              <a:t>FONDO </a:t>
            </a:r>
            <a:r>
              <a:rPr lang="es-MX" sz="2400" b="1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747</a:t>
            </a:r>
          </a:p>
          <a:p>
            <a:pPr algn="ctr"/>
            <a:endParaRPr lang="es-MX" sz="2400" b="1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algn="ctr"/>
            <a:r>
              <a:rPr lang="es-MX" sz="2400" b="1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CONVOCATORIAS   PRODEP 2017</a:t>
            </a:r>
            <a:endParaRPr lang="es-MX" sz="2400" b="1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sp>
        <p:nvSpPr>
          <p:cNvPr id="16" name="18 CuadroTexto"/>
          <p:cNvSpPr txBox="1"/>
          <p:nvPr/>
        </p:nvSpPr>
        <p:spPr>
          <a:xfrm>
            <a:off x="4414472" y="707676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1200" b="1" dirty="0">
              <a:latin typeface="Arial Narrow" pitchFamily="34" charset="0"/>
            </a:endParaRPr>
          </a:p>
          <a:p>
            <a:pPr algn="ctr"/>
            <a:r>
              <a:rPr lang="es-MX" sz="1200" b="1" dirty="0" smtClean="0">
                <a:latin typeface="Arial Narrow" pitchFamily="34" charset="0"/>
              </a:rPr>
              <a:t>UNIVERSIDAD VERACRUZANA</a:t>
            </a:r>
          </a:p>
          <a:p>
            <a:pPr algn="ctr"/>
            <a:r>
              <a:rPr lang="es-MX" sz="1200" dirty="0">
                <a:latin typeface="Arial Narrow" pitchFamily="34" charset="0"/>
              </a:rPr>
              <a:t>D</a:t>
            </a:r>
            <a:r>
              <a:rPr lang="es-MX" sz="1200" dirty="0" smtClean="0">
                <a:latin typeface="Arial Narrow" pitchFamily="34" charset="0"/>
              </a:rPr>
              <a:t>irección </a:t>
            </a:r>
            <a:r>
              <a:rPr lang="es-MX" sz="1200" dirty="0">
                <a:latin typeface="Arial Narrow" pitchFamily="34" charset="0"/>
              </a:rPr>
              <a:t>G</a:t>
            </a:r>
            <a:r>
              <a:rPr lang="es-MX" sz="1200" dirty="0" smtClean="0">
                <a:latin typeface="Arial Narrow" pitchFamily="34" charset="0"/>
              </a:rPr>
              <a:t>eneral de Desarrollo Académico</a:t>
            </a:r>
          </a:p>
          <a:p>
            <a:pPr algn="ctr"/>
            <a:r>
              <a:rPr lang="es-MX" sz="1200" dirty="0">
                <a:latin typeface="Arial Narrow" pitchFamily="34" charset="0"/>
              </a:rPr>
              <a:t>e</a:t>
            </a:r>
            <a:r>
              <a:rPr lang="es-MX" sz="1200" dirty="0" smtClean="0">
                <a:latin typeface="Arial Narrow" pitchFamily="34" charset="0"/>
              </a:rPr>
              <a:t> Innovación Educativa</a:t>
            </a:r>
          </a:p>
        </p:txBody>
      </p:sp>
      <p:sp>
        <p:nvSpPr>
          <p:cNvPr id="5" name="4 Rectángulo">
            <a:hlinkClick r:id="rId5" action="ppaction://hlinksldjump"/>
          </p:cNvPr>
          <p:cNvSpPr/>
          <p:nvPr/>
        </p:nvSpPr>
        <p:spPr>
          <a:xfrm>
            <a:off x="3707904" y="5661248"/>
            <a:ext cx="1224137" cy="50405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Baskerville Old Face" panose="02020602080505020303" pitchFamily="18" charset="0"/>
              </a:rPr>
              <a:t>Veracruz</a:t>
            </a:r>
            <a:endParaRPr lang="es-MX" b="1" dirty="0">
              <a:latin typeface="Baskerville Old Face" panose="02020602080505020303" pitchFamily="18" charset="0"/>
            </a:endParaRPr>
          </a:p>
        </p:txBody>
      </p:sp>
      <p:sp>
        <p:nvSpPr>
          <p:cNvPr id="13" name="12 Rectángulo">
            <a:hlinkClick r:id="rId6" action="ppaction://hlinksldjump"/>
          </p:cNvPr>
          <p:cNvSpPr/>
          <p:nvPr/>
        </p:nvSpPr>
        <p:spPr>
          <a:xfrm>
            <a:off x="2270882" y="5668616"/>
            <a:ext cx="1224137" cy="50405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Baskerville Old Face" panose="02020602080505020303" pitchFamily="18" charset="0"/>
              </a:rPr>
              <a:t>Poza Rica</a:t>
            </a:r>
            <a:endParaRPr lang="es-MX" b="1" dirty="0">
              <a:latin typeface="Baskerville Old Face" panose="02020602080505020303" pitchFamily="18" charset="0"/>
            </a:endParaRPr>
          </a:p>
        </p:txBody>
      </p:sp>
      <p:sp>
        <p:nvSpPr>
          <p:cNvPr id="15" name="14 Rectángulo">
            <a:hlinkClick r:id="rId7" action="ppaction://hlinksldjump"/>
          </p:cNvPr>
          <p:cNvSpPr/>
          <p:nvPr/>
        </p:nvSpPr>
        <p:spPr>
          <a:xfrm>
            <a:off x="5148064" y="5660892"/>
            <a:ext cx="1224137" cy="50405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Baskerville Old Face" panose="02020602080505020303" pitchFamily="18" charset="0"/>
              </a:rPr>
              <a:t>Orizaba</a:t>
            </a:r>
          </a:p>
        </p:txBody>
      </p:sp>
      <p:sp>
        <p:nvSpPr>
          <p:cNvPr id="17" name="16 Rectángulo">
            <a:hlinkClick r:id="rId8" action="ppaction://hlinksldjump"/>
          </p:cNvPr>
          <p:cNvSpPr/>
          <p:nvPr/>
        </p:nvSpPr>
        <p:spPr>
          <a:xfrm>
            <a:off x="6583325" y="5668616"/>
            <a:ext cx="1554697" cy="50405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Baskerville Old Face" panose="02020602080505020303" pitchFamily="18" charset="0"/>
              </a:rPr>
              <a:t>Coatzacoalcos</a:t>
            </a:r>
            <a:endParaRPr lang="es-MX" b="1" dirty="0">
              <a:latin typeface="Baskerville Old Face" panose="02020602080505020303" pitchFamily="18" charset="0"/>
            </a:endParaRPr>
          </a:p>
        </p:txBody>
      </p:sp>
      <p:sp>
        <p:nvSpPr>
          <p:cNvPr id="18" name="17 Rectángulo">
            <a:hlinkClick r:id="rId9" action="ppaction://hlinksldjump"/>
          </p:cNvPr>
          <p:cNvSpPr/>
          <p:nvPr/>
        </p:nvSpPr>
        <p:spPr>
          <a:xfrm>
            <a:off x="827583" y="5661248"/>
            <a:ext cx="1224137" cy="50405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Baskerville Old Face" panose="02020602080505020303" pitchFamily="18" charset="0"/>
              </a:rPr>
              <a:t>Xalapa</a:t>
            </a:r>
            <a:endParaRPr lang="es-MX" b="1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18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 rot="5400000">
            <a:off x="4257394" y="1957400"/>
            <a:ext cx="260648" cy="9540552"/>
            <a:chOff x="8271790" y="260648"/>
            <a:chExt cx="908721" cy="6804249"/>
          </a:xfrm>
        </p:grpSpPr>
        <p:sp>
          <p:nvSpPr>
            <p:cNvPr id="21" name="object 3"/>
            <p:cNvSpPr/>
            <p:nvPr/>
          </p:nvSpPr>
          <p:spPr>
            <a:xfrm rot="16200000">
              <a:off x="6692179" y="4576564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3"/>
            <p:cNvSpPr/>
            <p:nvPr/>
          </p:nvSpPr>
          <p:spPr>
            <a:xfrm rot="16200000">
              <a:off x="6692179" y="1840259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0" name="Agrupar 9"/>
          <p:cNvGrpSpPr/>
          <p:nvPr/>
        </p:nvGrpSpPr>
        <p:grpSpPr>
          <a:xfrm rot="16200000">
            <a:off x="4530558" y="-4530557"/>
            <a:ext cx="288032" cy="9349147"/>
            <a:chOff x="8271790" y="260648"/>
            <a:chExt cx="908721" cy="6804249"/>
          </a:xfrm>
        </p:grpSpPr>
        <p:sp>
          <p:nvSpPr>
            <p:cNvPr id="11" name="object 3"/>
            <p:cNvSpPr/>
            <p:nvPr/>
          </p:nvSpPr>
          <p:spPr>
            <a:xfrm rot="16200000">
              <a:off x="6692179" y="4576564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3"/>
            <p:cNvSpPr/>
            <p:nvPr/>
          </p:nvSpPr>
          <p:spPr>
            <a:xfrm rot="16200000">
              <a:off x="6692179" y="1840259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" name="Rectángulo 2"/>
          <p:cNvSpPr/>
          <p:nvPr/>
        </p:nvSpPr>
        <p:spPr>
          <a:xfrm>
            <a:off x="611560" y="503674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 smtClean="0"/>
              <a:t>Gestión del Apoyo </a:t>
            </a:r>
            <a:endParaRPr lang="es-MX" sz="2800" b="1" dirty="0" smtClean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249996" y="1700808"/>
            <a:ext cx="4572000" cy="258532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Son </a:t>
            </a:r>
            <a:r>
              <a:rPr lang="es-ES" dirty="0">
                <a:solidFill>
                  <a:schemeClr val="tx1"/>
                </a:solidFill>
              </a:rPr>
              <a:t>gestionados por los </a:t>
            </a:r>
            <a:r>
              <a:rPr lang="es-ES" b="1" dirty="0">
                <a:solidFill>
                  <a:schemeClr val="tx1"/>
                </a:solidFill>
              </a:rPr>
              <a:t>Administradores</a:t>
            </a:r>
            <a:r>
              <a:rPr lang="es-ES" dirty="0">
                <a:solidFill>
                  <a:schemeClr val="tx1"/>
                </a:solidFill>
              </a:rPr>
              <a:t> de </a:t>
            </a:r>
            <a:r>
              <a:rPr lang="es-ES" dirty="0" smtClean="0">
                <a:solidFill>
                  <a:schemeClr val="tx1"/>
                </a:solidFill>
              </a:rPr>
              <a:t>la dependencia </a:t>
            </a:r>
            <a:r>
              <a:rPr lang="es-ES" dirty="0">
                <a:solidFill>
                  <a:schemeClr val="tx1"/>
                </a:solidFill>
              </a:rPr>
              <a:t>de adscripción a través de </a:t>
            </a:r>
            <a:r>
              <a:rPr lang="es-ES" dirty="0" smtClean="0">
                <a:solidFill>
                  <a:schemeClr val="tx1"/>
                </a:solidFill>
              </a:rPr>
              <a:t>la:</a:t>
            </a:r>
          </a:p>
          <a:p>
            <a:pPr algn="ctr"/>
            <a:endParaRPr lang="es-ES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Dirección </a:t>
            </a:r>
            <a:r>
              <a:rPr lang="es-ES" dirty="0">
                <a:solidFill>
                  <a:schemeClr val="tx1"/>
                </a:solidFill>
              </a:rPr>
              <a:t>de Recursos </a:t>
            </a:r>
            <a:r>
              <a:rPr lang="es-ES" dirty="0" smtClean="0">
                <a:solidFill>
                  <a:schemeClr val="tx1"/>
                </a:solidFill>
              </a:rPr>
              <a:t>Materiales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Dirección </a:t>
            </a:r>
            <a:r>
              <a:rPr lang="es-ES" dirty="0">
                <a:solidFill>
                  <a:schemeClr val="tx1"/>
                </a:solidFill>
              </a:rPr>
              <a:t>de Bibliotecas </a:t>
            </a:r>
            <a:r>
              <a:rPr lang="es-ES" dirty="0" smtClean="0">
                <a:solidFill>
                  <a:schemeClr val="tx1"/>
                </a:solidFill>
              </a:rPr>
              <a:t>y/o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Dirección </a:t>
            </a:r>
            <a:r>
              <a:rPr lang="es-ES" dirty="0">
                <a:solidFill>
                  <a:schemeClr val="tx1"/>
                </a:solidFill>
              </a:rPr>
              <a:t>de Proyectos, Construcción y Mantenimiento</a:t>
            </a:r>
          </a:p>
          <a:p>
            <a:pPr algn="ctr"/>
            <a:endParaRPr lang="es-ES" u="sng" dirty="0" smtClean="0">
              <a:solidFill>
                <a:schemeClr val="bg1"/>
              </a:solidFill>
            </a:endParaRPr>
          </a:p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878409" y="4725144"/>
            <a:ext cx="5315173" cy="8002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s-ES" b="1" u="sng" dirty="0">
                <a:solidFill>
                  <a:schemeClr val="tx1"/>
                </a:solidFill>
              </a:rPr>
              <a:t>IMPORTANTE.-  </a:t>
            </a:r>
            <a:r>
              <a:rPr lang="es-ES" sz="2800" b="1" u="sng" dirty="0">
                <a:solidFill>
                  <a:schemeClr val="tx1"/>
                </a:solidFill>
              </a:rPr>
              <a:t>NO </a:t>
            </a:r>
            <a:r>
              <a:rPr lang="es-ES" b="1" u="sng" dirty="0">
                <a:solidFill>
                  <a:schemeClr val="tx1"/>
                </a:solidFill>
              </a:rPr>
              <a:t>COMPRAR DE FORMA DIRECTA</a:t>
            </a:r>
          </a:p>
          <a:p>
            <a:pPr lvl="0" algn="ctr"/>
            <a:r>
              <a:rPr lang="es-ES" b="1" dirty="0">
                <a:solidFill>
                  <a:schemeClr val="tx1"/>
                </a:solidFill>
              </a:rPr>
              <a:t>ya que no se garantiza autoricen el reembolso</a:t>
            </a:r>
            <a:r>
              <a:rPr lang="es-ES" dirty="0">
                <a:solidFill>
                  <a:schemeClr val="tx1"/>
                </a:solidFill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42541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4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 rot="5400000">
            <a:off x="4257394" y="1957400"/>
            <a:ext cx="260648" cy="9540552"/>
            <a:chOff x="8271790" y="260648"/>
            <a:chExt cx="908721" cy="6804249"/>
          </a:xfrm>
        </p:grpSpPr>
        <p:sp>
          <p:nvSpPr>
            <p:cNvPr id="21" name="object 3"/>
            <p:cNvSpPr/>
            <p:nvPr/>
          </p:nvSpPr>
          <p:spPr>
            <a:xfrm rot="16200000">
              <a:off x="6692179" y="4576564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3"/>
            <p:cNvSpPr/>
            <p:nvPr/>
          </p:nvSpPr>
          <p:spPr>
            <a:xfrm rot="16200000">
              <a:off x="6692179" y="1840259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0" name="Agrupar 9"/>
          <p:cNvGrpSpPr/>
          <p:nvPr/>
        </p:nvGrpSpPr>
        <p:grpSpPr>
          <a:xfrm rot="16200000">
            <a:off x="4530558" y="-4530557"/>
            <a:ext cx="288032" cy="9349147"/>
            <a:chOff x="8271790" y="260648"/>
            <a:chExt cx="908721" cy="6804249"/>
          </a:xfrm>
        </p:grpSpPr>
        <p:sp>
          <p:nvSpPr>
            <p:cNvPr id="11" name="object 3"/>
            <p:cNvSpPr/>
            <p:nvPr/>
          </p:nvSpPr>
          <p:spPr>
            <a:xfrm rot="16200000">
              <a:off x="6692179" y="4576564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3"/>
            <p:cNvSpPr/>
            <p:nvPr/>
          </p:nvSpPr>
          <p:spPr>
            <a:xfrm rot="16200000">
              <a:off x="6692179" y="1840259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14" name="19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696" y="379783"/>
            <a:ext cx="1388337" cy="1185969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870628" y="2636912"/>
            <a:ext cx="72728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ELABORACIÓN DE PROGRAMA OPERATIVO ANUAL</a:t>
            </a:r>
          </a:p>
          <a:p>
            <a:pPr algn="ctr"/>
            <a:endParaRPr lang="es-MX" sz="2400" b="1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sp>
        <p:nvSpPr>
          <p:cNvPr id="16" name="18 CuadroTexto"/>
          <p:cNvSpPr txBox="1"/>
          <p:nvPr/>
        </p:nvSpPr>
        <p:spPr>
          <a:xfrm>
            <a:off x="4414472" y="707676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1200" b="1" dirty="0">
              <a:latin typeface="Arial Narrow" pitchFamily="34" charset="0"/>
            </a:endParaRPr>
          </a:p>
          <a:p>
            <a:pPr algn="ctr"/>
            <a:r>
              <a:rPr lang="es-MX" sz="1200" b="1" dirty="0" smtClean="0">
                <a:latin typeface="Arial Narrow" pitchFamily="34" charset="0"/>
              </a:rPr>
              <a:t>UNIVERSIDAD VERACRUZANA</a:t>
            </a:r>
          </a:p>
          <a:p>
            <a:pPr algn="ctr"/>
            <a:r>
              <a:rPr lang="es-MX" sz="1200" dirty="0">
                <a:latin typeface="Arial Narrow" pitchFamily="34" charset="0"/>
              </a:rPr>
              <a:t>D</a:t>
            </a:r>
            <a:r>
              <a:rPr lang="es-MX" sz="1200" dirty="0" smtClean="0">
                <a:latin typeface="Arial Narrow" pitchFamily="34" charset="0"/>
              </a:rPr>
              <a:t>irección </a:t>
            </a:r>
            <a:r>
              <a:rPr lang="es-MX" sz="1200" dirty="0">
                <a:latin typeface="Arial Narrow" pitchFamily="34" charset="0"/>
              </a:rPr>
              <a:t>G</a:t>
            </a:r>
            <a:r>
              <a:rPr lang="es-MX" sz="1200" dirty="0" smtClean="0">
                <a:latin typeface="Arial Narrow" pitchFamily="34" charset="0"/>
              </a:rPr>
              <a:t>eneral de Desarrollo Académico</a:t>
            </a:r>
          </a:p>
          <a:p>
            <a:pPr algn="ctr"/>
            <a:r>
              <a:rPr lang="es-MX" sz="1200" dirty="0">
                <a:latin typeface="Arial Narrow" pitchFamily="34" charset="0"/>
              </a:rPr>
              <a:t>e</a:t>
            </a:r>
            <a:r>
              <a:rPr lang="es-MX" sz="1200" dirty="0" smtClean="0">
                <a:latin typeface="Arial Narrow" pitchFamily="34" charset="0"/>
              </a:rPr>
              <a:t> Innovación Educativa</a:t>
            </a:r>
          </a:p>
        </p:txBody>
      </p:sp>
    </p:spTree>
    <p:extLst>
      <p:ext uri="{BB962C8B-B14F-4D97-AF65-F5344CB8AC3E}">
        <p14:creationId xmlns:p14="http://schemas.microsoft.com/office/powerpoint/2010/main" val="43601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 rot="5400000">
            <a:off x="4257394" y="1957400"/>
            <a:ext cx="260648" cy="9540552"/>
            <a:chOff x="8271790" y="260648"/>
            <a:chExt cx="908721" cy="6804249"/>
          </a:xfrm>
        </p:grpSpPr>
        <p:sp>
          <p:nvSpPr>
            <p:cNvPr id="21" name="object 3"/>
            <p:cNvSpPr/>
            <p:nvPr/>
          </p:nvSpPr>
          <p:spPr>
            <a:xfrm rot="16200000">
              <a:off x="6692179" y="4576564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3"/>
            <p:cNvSpPr/>
            <p:nvPr/>
          </p:nvSpPr>
          <p:spPr>
            <a:xfrm rot="16200000">
              <a:off x="6692179" y="1840259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0" name="Agrupar 9"/>
          <p:cNvGrpSpPr/>
          <p:nvPr/>
        </p:nvGrpSpPr>
        <p:grpSpPr>
          <a:xfrm rot="16200000">
            <a:off x="4530558" y="-4530557"/>
            <a:ext cx="288032" cy="9349147"/>
            <a:chOff x="8271790" y="260648"/>
            <a:chExt cx="908721" cy="6804249"/>
          </a:xfrm>
        </p:grpSpPr>
        <p:sp>
          <p:nvSpPr>
            <p:cNvPr id="11" name="object 3"/>
            <p:cNvSpPr/>
            <p:nvPr/>
          </p:nvSpPr>
          <p:spPr>
            <a:xfrm rot="16200000">
              <a:off x="6692179" y="4576564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3"/>
            <p:cNvSpPr/>
            <p:nvPr/>
          </p:nvSpPr>
          <p:spPr>
            <a:xfrm rot="16200000">
              <a:off x="6692179" y="1840259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6656" t="12201" r="18375" b="5900"/>
          <a:stretch/>
        </p:blipFill>
        <p:spPr>
          <a:xfrm>
            <a:off x="467544" y="540061"/>
            <a:ext cx="8280920" cy="580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0473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 rot="5400000">
            <a:off x="4257394" y="1957400"/>
            <a:ext cx="260648" cy="9540552"/>
            <a:chOff x="8271790" y="260648"/>
            <a:chExt cx="908721" cy="6804249"/>
          </a:xfrm>
        </p:grpSpPr>
        <p:sp>
          <p:nvSpPr>
            <p:cNvPr id="21" name="object 3"/>
            <p:cNvSpPr/>
            <p:nvPr/>
          </p:nvSpPr>
          <p:spPr>
            <a:xfrm rot="16200000">
              <a:off x="6692179" y="4576564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3"/>
            <p:cNvSpPr/>
            <p:nvPr/>
          </p:nvSpPr>
          <p:spPr>
            <a:xfrm rot="16200000">
              <a:off x="6692179" y="1840259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0" name="Agrupar 9"/>
          <p:cNvGrpSpPr/>
          <p:nvPr/>
        </p:nvGrpSpPr>
        <p:grpSpPr>
          <a:xfrm rot="16200000">
            <a:off x="4530558" y="-4530557"/>
            <a:ext cx="288032" cy="9349147"/>
            <a:chOff x="8271790" y="260648"/>
            <a:chExt cx="908721" cy="6804249"/>
          </a:xfrm>
        </p:grpSpPr>
        <p:sp>
          <p:nvSpPr>
            <p:cNvPr id="11" name="object 3"/>
            <p:cNvSpPr/>
            <p:nvPr/>
          </p:nvSpPr>
          <p:spPr>
            <a:xfrm rot="16200000">
              <a:off x="6692179" y="4576564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3"/>
            <p:cNvSpPr/>
            <p:nvPr/>
          </p:nvSpPr>
          <p:spPr>
            <a:xfrm rot="16200000">
              <a:off x="6692179" y="1840259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16778" t="12200" r="18254" b="5901"/>
          <a:stretch/>
        </p:blipFill>
        <p:spPr>
          <a:xfrm>
            <a:off x="683568" y="598376"/>
            <a:ext cx="8064896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0626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 rot="5400000">
            <a:off x="4257394" y="1957400"/>
            <a:ext cx="260648" cy="9540552"/>
            <a:chOff x="8271790" y="260648"/>
            <a:chExt cx="908721" cy="6804249"/>
          </a:xfrm>
        </p:grpSpPr>
        <p:sp>
          <p:nvSpPr>
            <p:cNvPr id="21" name="object 3"/>
            <p:cNvSpPr/>
            <p:nvPr/>
          </p:nvSpPr>
          <p:spPr>
            <a:xfrm rot="16200000">
              <a:off x="6692179" y="4576564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3"/>
            <p:cNvSpPr/>
            <p:nvPr/>
          </p:nvSpPr>
          <p:spPr>
            <a:xfrm rot="16200000">
              <a:off x="6692179" y="1840259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0" name="Agrupar 9"/>
          <p:cNvGrpSpPr/>
          <p:nvPr/>
        </p:nvGrpSpPr>
        <p:grpSpPr>
          <a:xfrm rot="16200000">
            <a:off x="4530558" y="-4530557"/>
            <a:ext cx="288032" cy="9349147"/>
            <a:chOff x="8271790" y="260648"/>
            <a:chExt cx="908721" cy="6804249"/>
          </a:xfrm>
        </p:grpSpPr>
        <p:sp>
          <p:nvSpPr>
            <p:cNvPr id="11" name="object 3"/>
            <p:cNvSpPr/>
            <p:nvPr/>
          </p:nvSpPr>
          <p:spPr>
            <a:xfrm rot="16200000">
              <a:off x="6692179" y="4576564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3"/>
            <p:cNvSpPr/>
            <p:nvPr/>
          </p:nvSpPr>
          <p:spPr>
            <a:xfrm rot="16200000">
              <a:off x="6692179" y="1840259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16778" t="12201" r="18993" b="13460"/>
          <a:stretch/>
        </p:blipFill>
        <p:spPr>
          <a:xfrm>
            <a:off x="611560" y="620688"/>
            <a:ext cx="7920880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591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>
            <a:off x="1403648" y="2924944"/>
            <a:ext cx="296867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Rectángulo"/>
          <p:cNvSpPr/>
          <p:nvPr/>
        </p:nvSpPr>
        <p:spPr>
          <a:xfrm>
            <a:off x="1403648" y="2924944"/>
            <a:ext cx="28803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Rectángulo"/>
          <p:cNvSpPr/>
          <p:nvPr/>
        </p:nvSpPr>
        <p:spPr>
          <a:xfrm>
            <a:off x="1403648" y="2924944"/>
            <a:ext cx="288032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2" name="Agrupar 1"/>
          <p:cNvGrpSpPr/>
          <p:nvPr/>
        </p:nvGrpSpPr>
        <p:grpSpPr>
          <a:xfrm rot="5400000">
            <a:off x="4257394" y="1957400"/>
            <a:ext cx="260648" cy="9540552"/>
            <a:chOff x="8271790" y="260648"/>
            <a:chExt cx="908721" cy="6804249"/>
          </a:xfrm>
        </p:grpSpPr>
        <p:sp>
          <p:nvSpPr>
            <p:cNvPr id="21" name="object 3"/>
            <p:cNvSpPr/>
            <p:nvPr/>
          </p:nvSpPr>
          <p:spPr>
            <a:xfrm rot="16200000">
              <a:off x="6692179" y="4576564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3"/>
            <p:cNvSpPr/>
            <p:nvPr/>
          </p:nvSpPr>
          <p:spPr>
            <a:xfrm rot="16200000">
              <a:off x="6692179" y="1840259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0" name="Agrupar 9"/>
          <p:cNvGrpSpPr/>
          <p:nvPr/>
        </p:nvGrpSpPr>
        <p:grpSpPr>
          <a:xfrm rot="16200000">
            <a:off x="4530558" y="-4530557"/>
            <a:ext cx="288032" cy="9349147"/>
            <a:chOff x="8271790" y="260648"/>
            <a:chExt cx="908721" cy="6804249"/>
          </a:xfrm>
        </p:grpSpPr>
        <p:sp>
          <p:nvSpPr>
            <p:cNvPr id="11" name="object 3"/>
            <p:cNvSpPr/>
            <p:nvPr/>
          </p:nvSpPr>
          <p:spPr>
            <a:xfrm rot="16200000">
              <a:off x="6692179" y="4576564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3"/>
            <p:cNvSpPr/>
            <p:nvPr/>
          </p:nvSpPr>
          <p:spPr>
            <a:xfrm rot="16200000">
              <a:off x="6692179" y="1840259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16777" t="17240" r="18884" b="7160"/>
          <a:stretch/>
        </p:blipFill>
        <p:spPr>
          <a:xfrm>
            <a:off x="683568" y="701500"/>
            <a:ext cx="7992888" cy="5616624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928604" y="3838422"/>
            <a:ext cx="771911" cy="24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15 Rectángulo"/>
          <p:cNvSpPr/>
          <p:nvPr/>
        </p:nvSpPr>
        <p:spPr>
          <a:xfrm>
            <a:off x="1403648" y="2924944"/>
            <a:ext cx="489973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CuadroTexto"/>
          <p:cNvSpPr txBox="1"/>
          <p:nvPr/>
        </p:nvSpPr>
        <p:spPr>
          <a:xfrm>
            <a:off x="1275691" y="2863969"/>
            <a:ext cx="617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747</a:t>
            </a:r>
            <a:endParaRPr lang="es-MX" sz="1200" b="1" dirty="0">
              <a:solidFill>
                <a:srgbClr val="FF00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77489" y="3789557"/>
            <a:ext cx="22523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CLAVE PROG. </a:t>
            </a:r>
            <a:r>
              <a:rPr lang="es-MX" sz="8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endParaRPr lang="es-MX" sz="800" b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es-MX" sz="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PROYECTO PRODEP 2017</a:t>
            </a:r>
            <a:endParaRPr lang="es-MX" sz="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16 Flecha izquierda"/>
          <p:cNvSpPr/>
          <p:nvPr/>
        </p:nvSpPr>
        <p:spPr>
          <a:xfrm rot="20611985" flipV="1">
            <a:off x="1783932" y="2853509"/>
            <a:ext cx="530665" cy="112318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18 Flecha izquierda"/>
          <p:cNvSpPr/>
          <p:nvPr/>
        </p:nvSpPr>
        <p:spPr>
          <a:xfrm flipV="1">
            <a:off x="3562268" y="3861388"/>
            <a:ext cx="265333" cy="112318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8" name="17 Conector recto de flecha"/>
          <p:cNvCxnSpPr/>
          <p:nvPr/>
        </p:nvCxnSpPr>
        <p:spPr>
          <a:xfrm flipH="1">
            <a:off x="928604" y="4128111"/>
            <a:ext cx="385955" cy="36384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05234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 animBg="1"/>
      <p:bldP spid="5" grpId="0" animBg="1"/>
      <p:bldP spid="9" grpId="0" animBg="1"/>
      <p:bldP spid="16" grpId="0" animBg="1"/>
      <p:bldP spid="4" grpId="0"/>
      <p:bldP spid="14" grpId="0"/>
      <p:bldP spid="17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 rot="5400000">
            <a:off x="4257394" y="1957400"/>
            <a:ext cx="260648" cy="9540552"/>
            <a:chOff x="8271790" y="260648"/>
            <a:chExt cx="908721" cy="6804249"/>
          </a:xfrm>
        </p:grpSpPr>
        <p:sp>
          <p:nvSpPr>
            <p:cNvPr id="21" name="object 3"/>
            <p:cNvSpPr/>
            <p:nvPr/>
          </p:nvSpPr>
          <p:spPr>
            <a:xfrm rot="16200000">
              <a:off x="6692179" y="4576564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6" name="object 3"/>
            <p:cNvSpPr/>
            <p:nvPr/>
          </p:nvSpPr>
          <p:spPr>
            <a:xfrm rot="16200000">
              <a:off x="6692179" y="1840259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Agrupar 9"/>
          <p:cNvGrpSpPr/>
          <p:nvPr/>
        </p:nvGrpSpPr>
        <p:grpSpPr>
          <a:xfrm rot="16200000">
            <a:off x="4530558" y="-4530557"/>
            <a:ext cx="288032" cy="9349147"/>
            <a:chOff x="8271790" y="260648"/>
            <a:chExt cx="908721" cy="6804249"/>
          </a:xfrm>
        </p:grpSpPr>
        <p:sp>
          <p:nvSpPr>
            <p:cNvPr id="11" name="object 3"/>
            <p:cNvSpPr/>
            <p:nvPr/>
          </p:nvSpPr>
          <p:spPr>
            <a:xfrm rot="16200000">
              <a:off x="6692179" y="4576564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" name="object 3"/>
            <p:cNvSpPr/>
            <p:nvPr/>
          </p:nvSpPr>
          <p:spPr>
            <a:xfrm rot="16200000">
              <a:off x="6692179" y="1840259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7373" t="15981" r="18993" b="8421"/>
          <a:stretch/>
        </p:blipFill>
        <p:spPr>
          <a:xfrm>
            <a:off x="827584" y="548680"/>
            <a:ext cx="7704856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93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 rot="5400000">
            <a:off x="4257394" y="1957400"/>
            <a:ext cx="260648" cy="9540552"/>
            <a:chOff x="8271790" y="260648"/>
            <a:chExt cx="908721" cy="6804249"/>
          </a:xfrm>
        </p:grpSpPr>
        <p:sp>
          <p:nvSpPr>
            <p:cNvPr id="21" name="object 3"/>
            <p:cNvSpPr/>
            <p:nvPr/>
          </p:nvSpPr>
          <p:spPr>
            <a:xfrm rot="16200000">
              <a:off x="6692179" y="4576564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6" name="object 3"/>
            <p:cNvSpPr/>
            <p:nvPr/>
          </p:nvSpPr>
          <p:spPr>
            <a:xfrm rot="16200000">
              <a:off x="6692179" y="1840259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Agrupar 9"/>
          <p:cNvGrpSpPr/>
          <p:nvPr/>
        </p:nvGrpSpPr>
        <p:grpSpPr>
          <a:xfrm rot="16200000">
            <a:off x="4530558" y="-4530557"/>
            <a:ext cx="288032" cy="9349147"/>
            <a:chOff x="8271790" y="260648"/>
            <a:chExt cx="908721" cy="6804249"/>
          </a:xfrm>
        </p:grpSpPr>
        <p:sp>
          <p:nvSpPr>
            <p:cNvPr id="11" name="object 3"/>
            <p:cNvSpPr/>
            <p:nvPr/>
          </p:nvSpPr>
          <p:spPr>
            <a:xfrm rot="16200000">
              <a:off x="6692179" y="4576564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" name="object 3"/>
            <p:cNvSpPr/>
            <p:nvPr/>
          </p:nvSpPr>
          <p:spPr>
            <a:xfrm rot="16200000">
              <a:off x="6692179" y="1840259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4425" t="12201" r="15905" b="17240"/>
          <a:stretch/>
        </p:blipFill>
        <p:spPr>
          <a:xfrm>
            <a:off x="453143" y="339857"/>
            <a:ext cx="8237715" cy="617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63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 rot="5400000">
            <a:off x="4257394" y="1957400"/>
            <a:ext cx="260648" cy="9540552"/>
            <a:chOff x="8271790" y="260648"/>
            <a:chExt cx="908721" cy="6804249"/>
          </a:xfrm>
        </p:grpSpPr>
        <p:sp>
          <p:nvSpPr>
            <p:cNvPr id="21" name="object 3"/>
            <p:cNvSpPr/>
            <p:nvPr/>
          </p:nvSpPr>
          <p:spPr>
            <a:xfrm rot="16200000">
              <a:off x="6692179" y="4576564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6" name="object 3"/>
            <p:cNvSpPr/>
            <p:nvPr/>
          </p:nvSpPr>
          <p:spPr>
            <a:xfrm rot="16200000">
              <a:off x="6692179" y="1840259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Agrupar 9"/>
          <p:cNvGrpSpPr/>
          <p:nvPr/>
        </p:nvGrpSpPr>
        <p:grpSpPr>
          <a:xfrm rot="16200000">
            <a:off x="4530558" y="-4530557"/>
            <a:ext cx="288032" cy="9349147"/>
            <a:chOff x="8271790" y="260648"/>
            <a:chExt cx="908721" cy="6804249"/>
          </a:xfrm>
        </p:grpSpPr>
        <p:sp>
          <p:nvSpPr>
            <p:cNvPr id="11" name="object 3"/>
            <p:cNvSpPr/>
            <p:nvPr/>
          </p:nvSpPr>
          <p:spPr>
            <a:xfrm rot="16200000">
              <a:off x="6692179" y="4576564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" name="object 3"/>
            <p:cNvSpPr/>
            <p:nvPr/>
          </p:nvSpPr>
          <p:spPr>
            <a:xfrm rot="16200000">
              <a:off x="6692179" y="1840259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6981" t="11340" r="18789" b="6762"/>
          <a:stretch/>
        </p:blipFill>
        <p:spPr>
          <a:xfrm>
            <a:off x="539552" y="620688"/>
            <a:ext cx="8064896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77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 rot="5400000">
            <a:off x="4257394" y="1957400"/>
            <a:ext cx="260648" cy="9540552"/>
            <a:chOff x="8271790" y="260648"/>
            <a:chExt cx="908721" cy="6804249"/>
          </a:xfrm>
        </p:grpSpPr>
        <p:sp>
          <p:nvSpPr>
            <p:cNvPr id="21" name="object 3"/>
            <p:cNvSpPr/>
            <p:nvPr/>
          </p:nvSpPr>
          <p:spPr>
            <a:xfrm rot="16200000">
              <a:off x="6692179" y="4576564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6" name="object 3"/>
            <p:cNvSpPr/>
            <p:nvPr/>
          </p:nvSpPr>
          <p:spPr>
            <a:xfrm rot="16200000">
              <a:off x="6692179" y="1840259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Agrupar 9"/>
          <p:cNvGrpSpPr/>
          <p:nvPr/>
        </p:nvGrpSpPr>
        <p:grpSpPr>
          <a:xfrm rot="16200000">
            <a:off x="4530558" y="-4530557"/>
            <a:ext cx="288032" cy="9349147"/>
            <a:chOff x="8271790" y="260648"/>
            <a:chExt cx="908721" cy="6804249"/>
          </a:xfrm>
        </p:grpSpPr>
        <p:sp>
          <p:nvSpPr>
            <p:cNvPr id="11" name="object 3"/>
            <p:cNvSpPr/>
            <p:nvPr/>
          </p:nvSpPr>
          <p:spPr>
            <a:xfrm rot="16200000">
              <a:off x="6692179" y="4576564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" name="object 3"/>
            <p:cNvSpPr/>
            <p:nvPr/>
          </p:nvSpPr>
          <p:spPr>
            <a:xfrm rot="16200000">
              <a:off x="6692179" y="1840259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6778" t="10940" r="18993" b="5901"/>
          <a:stretch/>
        </p:blipFill>
        <p:spPr>
          <a:xfrm>
            <a:off x="467544" y="476672"/>
            <a:ext cx="7992888" cy="5904656"/>
          </a:xfrm>
          <a:prstGeom prst="rect">
            <a:avLst/>
          </a:prstGeom>
        </p:spPr>
      </p:pic>
      <p:sp>
        <p:nvSpPr>
          <p:cNvPr id="5" name="AutoShape 2" descr="data:image/jpeg;base64,/9j/4AAQSkZJRgABAQAAAQABAAD/2wBDABALDA4MChAODQ4SERATGCgaGBYWGDEjJR0oOjM9PDkzODdASFxOQERXRTc4UG1RV19iZ2hnPk1xeXBkeFxlZ2P/2wBDARESEhgVGC8aGi9jQjhCY2NjY2NjY2NjY2NjY2NjY2NjY2NjY2NjY2NjY2NjY2NjY2NjY2NjY2NjY2NjY2NjY2P/wAARCAOOBQADASIAAhEBAxEB/8QAGwABAAIDAQEAAAAAAAAAAAAAAAQFAgMGBwH/xABUEAEAAQMBAwcIBwUEBwUIAgMAAQIDBBEFEiETFBYxU1TRBkFRUpGSk9IVImFxoaLhMmWBo+IjQrHBFzNEcoKy8CQ2Q2KUNDVFVXODwvEHdITT8v/EABkBAQEBAQEBAAAAAAAAAAAAAAABAgMEBf/EACMRAQACAgIDAQEBAQEBAAAAAAABEgIRE1EDMWEhQSIEMjP/2gAMAwEAAhEDEQA/AO65Ce1r9keByE9rX7I8G0Bq5Ce1r9keByE9rX7I8G0Bq5Ce1r9keByE9rX7I8G0Bq5Ce1r9keByE9rX7I8G0Bq5Ce1r9keByE9rX7I8G0BFuUVU9V2r2R4It2/do6rk/wAYhY1297z6fwRrmDv/APiaf8P6tRpJ2qb21Mm31VU/xpQL3lBnW9dOT/jSuruw+U/2jT/g/VDu+SvKf7Zp/wDa/VuJxYmyku+Vm0aOqLPuT4o9XlptSJ03cf3J8Vzc8id//wCIaf8A2f6keryB1n/3n/I/qbifGxrNW9Ndqerj+5PidNdqerj+5PisegH7z/kf1HQD95/yP6lt4zXkV3TXanq4/uT4nTXanq4/uT4rHoB+8/5H9R0A/ef8j+ot4zXkV3TXanq4/uT4nTXanq4/uT4rHoB+8/5H9R0A/ef8j+ot4zXkV3TXanq4/uT4nTXanq4/uT4rHoB+8/5H9R0A/ef8j+ot4zXkV3TXanq4/uT4nTXanq4/uT4rHoB+8/5H9R0A/ef8j+ot4zXkV3TXanq4/uT4nTXanq4/uT4rHoB+8/5H9R0A/ef8j+ot4zXkV3TXanq4/uT4nTXanq4/uT4rHoB+8/5H9R0A/ef8j+ot4zXkV3TXanq4/uT4nTXanq4/uT4rHoB+8/5H9R0A/ef8j+ot4zXkV3TXanq4/uT4nTXanq4/uT4rHoB+8/5H9R0A/ef8j+ot4zXkV3TXanq4/uT4nTXanq4/uT4rHoB+8/5H9R0A/ef8j+ot4zXkV3TXanq4/uT4nTXanq4/uT4rHoB+8/5H9R0A/ef8j+ot4zXkV3TXanq4/uT4nTXanq4/uT4rHoB+8/5H9R0A/ef8j+o34zXkV3TXanq4/uT4nTXanq4/uT4rHoB+8/5H9R0A/ef8j+o34zXkV3TXanq4/uT4nTXanq4/uT4rHoB+8/5H9R0A/ef8j+o34zXkV3TXanq4/uT4nTXanq4/uT4rHoB+8/5H9R0A/ef8j+o34zXkV3TXanq4/uT4nTXanq4/uT4rHoB+8/5H9R0A/ef8j+o34zXkV3TXanq4/uT4nTXanq4/uT4rHoB+8/5H9R0A/ef8j+o34zXkV3TXanq4/uT4nTXanq4/uT4rHoB+8/5H9R0A/ef8j+o34zXkV3TXanq4/uT4nTXanq4/uT4rHoB+8/5H9R0A/ef8j+o34zXkV3TXanq4/uT4nTXanq4/uT4rHoB+8/5H9R0A/ef8j+o34zXkV3TXanq4/uT4nTXanq4/uT4rHoB+8/5H9R0A/ef8j+o34zXkV3TXanq4/uT4nTXanq4/uT4rHoB+8/5H9R0A/ef8j+o34zXkV3TXanq4/uT4nTXanq4/uT4rHoB+8/5H9R0A/ef8j+o34zXkV3TXanq4/uT4nTXanq4/uT4rHoB+8/5H9R/o/wD3n/I/qLeM15Fd012p6uP7k+J012p6uP7k+Ky/0f8A7z/kf1H+j/8Aef8AI/qLeM15Fb012p6uP7k+J012p6uP7k+Ky/0f/vP+R/Uf6P8A95/yP6i3jNeRW9Ndqerj+5PidNdqerj+5Pisv9H/AO8/5H9R/o//AHn/ACP6i3jNeRW9Ndqerj+5PidNdqerj+5PisZ8gYj/AOKR8D+pjPkJTHXtWPg/1FvGa8iB012p6uP7k+J012p6uP7k+LfleSWJiVxRf2xu1T1RzaZ/wqR7nk/s23NMV7cimav2YnGmJn8xbxmvI+9Ndqerj+5PidNdqerj+5Pi+9GsKZmKdrV1THXEYkzp+Zr6P4OsxG1bkzHoxZ+Y34zXkZ9Ndqerj+5PidNdqerj+5PiUeTFiunWc6/T9+HPzN1vySxrlUUxtWuJn1sSqP8AM34zWbT012p6uP7k+J012p6uP7k+KxjyBirq2pE//Y/qff8AR/8AvP8Akf1G/Ga8it6a7U9XH9yfE6a7U9XH9yfFZf6P5/8Amf8AI/qP9H/7z/kf1FvGa8it6a7U9XH9yfE6a7U9XH9yfFZf6P5/+Z/yP6mjM8iKcSxN2vaM1RE6aRY4/wDMb8Z/tE6a7U9XH9yfE6a7U9XH9yfFr6PWO+3f/Tx850esd9u/Aj52tYdJ/ts6a7U9XH9yfE6a7U9XH9yfFJwfIyjNtTct7RqpiKt3Sqx/Uk/6P/3n/I/qZmfGv+1b012p6uP7k+J012p6uP7k+Lfd8j7dqnenaNUx/wDQj5ke35NWLlc0xn3NI655vEx/zpbxGvI+9Ndqerj+5PidNdqerj+5PinWvIWi9TvUbV1j/wCh/U2f6P8A95/yP6lt4zXkVvTXanq4/uT4nTXanq4/uT4rL/R/+8/5H9R/o/8A3n/I/qLeM15Fb012p6uP7k+J012p6uP7k+Ldf8k8LHuxau7ct03J/u8jrP8AzN0eQ9E9W05n/wDx/wCot4zXkQ+mu1PVx/cnxOmu1PVx/cnxT48g4n/4n/I/qZdANf8A4n/I/qLeI15Fd012p6uP7k+J012p6uP7k+Ky/wBH/wC8/wCR/U1ZHkLGPZqu1bSmYp9Fj+o34zXkQumu1PVx/cnxOmu1PVx/cnxY9GrHf7n/AKePnOjdnv1z4EfO1rDpP9uq8l9oZG2dn3MjIriium7NERbiIjTSJ8+vpXXIT2tfsjwVHkng0YGzbtqi9Vdib01azRu+aPNrPoXjzZe507471+tXIT2tfsjwOQnta/ZHg2jKtXIT2tfsjwOQnta/ZHg2gNXIT2tfsjwOQnta/ZHg2gNXIT2tfsjwOQnta/ZHg2gNXIT2tfsjwOQnta/ZHg2gNXIT2tfsjwOQnta/ZHg2gNXIT2tfsjwOQnta/ZHg2gNXIT2tfsjwOQnta/ZHg2gNXIT2tfsjwOQnta/ZHg2gNXIT2tfsjwOQnta/ZHg2gNXIT2tfsjwOQnta/ZHg2gNXIT2tfsjwOQnta/ZHg2gNXIT2tfsjwOQnta/ZHg2gNXIT2tfsjwOQnta/ZHg2gPlMbsRGszp55fQAAAAAAAAAAAAAAAAAAAAAAAAAAAAAABVeUG2KdjYMXtyLlyurdoo101lU/SXlZPGNk4+k9Wv/AP211z9OeWUW5+ti4EazHmmqP1/wXPlDtiNjYMXooiu5VVFNFMzpq6a1+ac97/VX9JeVv/ynG/6/40vZHlFVl504GfiVYuXEa6dcVJuwto3dqbNoyrtjkaqpmIp111iPO5fyp2nbxvKbGvWoiqvFt61aeeZ10ifb+KxFp1omdfu3VbV2zh7JtRVlXPrVfs26eNU/wUkbc27tKN7Zmy4t2Z6rl3z/AHdX+b7sDYdWXV9LbX/t797SqiiqNYpjzTp/l5m7aXlZYw8i5jYmLcy67Wu/uzpTTEdfHSepIiPURsmZ9y0c78rMWOUu4ljIpjjNNOmv4StNh7es7YproiiqzkWv27VXXCTsjaFG1NnW8uiiaIr11pmddJidFBFNNn/+QdLMRG/Z1uRHp0//AEe9wenU3r1vHtVXbtUUW6I1qqnqiHLx5Q7Z2hcuV7H2bbuY1NW7Fdzrn8YatqZV7yl2n9FYNW7iWp1v3Y46/wDX4umxbeLg02sGxpTu0TNNEdekdcz/ABlNRjH77X9mfxz3SLbGBesztjZ1q1Yu1xRFVE8Y/GXVuW8tf7S7sqz2mR1eyP8AN1JlrUSuO96FVem5fzL8UUXa6aKYpiKK92Iq+3isqr1umdKrlMT6Jlqt1Y1qa5ouURNdW9P1uuXPcNbhFpycizFVudyqLFFM3Kp1mZn0Q+xn3bfHIoo3arc3KYomdY+yUiOaxyn16J5T9rWrXVorx8WLNymzcoprrp3Yqqq3uHo4m4TcMZzci3pN2i1ETbm5wmdYjzQyqysmi1TVVyEV1RvafWnSNPPENePi2ad/nF21VvUxTFNNU6RH3zOqTet4l+qKq66dYjd4V6cPQbgtCPVtC/NuKrdFuJi1yle9rw+xnTnXYqucrTbiItxXHGY0180y2cjh7ldGtO7XERP1/NHU+12sS5vzVVTO/prO/wCjqNwu4MHJu36rtF2mmJtzHGmJiOP2S1RTzmci5du10UW6pppimrTd086RYpxrEVRbrpjenWdatdWFePiXK5rq0mav2oivhP3wbg3CLbzcqbMRRFuZotb9c16/9dTKvaN6uYixaiZpoiqqJiZ1180af5tkYliu7drvVUzFUxuxTVpwjzN1eNi3K4qqinXTThOkT9/pXcG4aueXqrtyaabdNq3ETVNc6Trp1NH0hkcne1pt71EUzExE6cfNxTpx7FVu5bmImm5OtXHrlhzLG3a6dJnf0mrWqZmdOo2ItzKv2q5mqKaps00xXPHTWZ9GrbVmXqq9LNNExXXuW5q183XM/Ykc1s8ncomNYuftazMzJVi2arVFuadKaP2dJ0mP4g+Yd+q9RXykUxXRXNE7vVP3INzMivaNOl3SKbkURRGvH0zKyt2aLVvk6I3afs62PNrXI02t36lMxMRr5wRL2dforuzRRRNu3XFHHXWfTDZVl3fr7lNM/wBrFujXz+nVv5ta0iN3hFe/1+djTh2abvKRTO9FU1R9adIn7gaKs27GXTRTFubc17nDWZ9vV/BuwZqrt13JmZiu5MxrPm6ofacKxTc34pnWJmY+tOkTPW227dNq3TRRGlNMaQDMAUAAAAAAAAAAAAAAAAAAAAAAIGNdU0xrEaiMxp5Wvs/xfKr9VMazb/EG9jVXux1TP3Rq11XJm1FURPGOqI1UufkX51imzXV92PXV/hILO9ncn1Wr0/damVde2veidIx8iY9HNqp/zQcfHjIt3KsjErquf3aeSrtx+NU6tdWyKeU34tbseryVesfx3mJziG4wlt2pfzrVEXbe9NNc8LcYk1VR+KkvZe0J11tXP47Pq+ZaZ2HZpwrtcY0zcojWJ5GuZ/5nO5FyqvjXjTw4cca5H/5LjO4TKNS7jZ9NObFirIomeUsxOk0zR9aPs/inXdkYF6vfu4tuurTTWqNZ0UHkrmU3MXHpiN2bVybcxuzTwnq65dasJLnrt7Z9jMpsY+JEV3a9zfmZpp1MLN2dVnV4dVNq3kb00zREzGs/f52WfhYebl1W7e/Tfo40zrpTFUcYnT0qSbflbYrruW6LFU72tMTTEzP2kJLo6tqbMouV0ReuVV0TMVU0706THmavpnYk008pkRbmqP2bm9EuX5pt6b9d6/jZGtczVNNqvcp1Q8jY21b9ybs4t6IiddN3en2u0YR252ei49nFu0RdsTrTPVNNUt81RbiI0qn8XB4229tYNFOJYw4qqtTG9RyVVVVUO6tzGTj0V1UVU79MVbtcaVUsZRpuJ22U1xV9n3smm5aiLU7vCYpnTT7lTsbblOXkzg3+GRTEzTPmriP82VXiBtv/AN31ffCej5uNzvHm1NW7rOuumqxOpJcmT1Lv6Bp7xPuk7Ap7xPu/q78mLnWWzyd/9hr/APqT/hC1RNn4UYNmbcV7+tW9rpoly4T+y6QgXdn01RpVdq09GkKyxajHyLlqInTen62i9rqVV+rTIqiKdeOrnMabx9ttu9pVO5rExHWsMe7ytuJmNJ86tpq1iI04p2P9VcUybMi9Rj2qrleukeaOuXObW2nRmWZoivNsR6Le7Gv4p2deryL9VFExpROmkz+Kur2TVfq35yIpj7mmXMUY+9n02rVVyYrn9q5Tuy667tPHxdLdd2N6I00jjL5Z2BbmY/7Rc1jz7sJVewMK9H16ZmrzzHWkxsROf05M2+TmrjMzpPDWG21kXOUrjf0iNOuZbqPJvFouU3Kbt6mY829rCLnWLeNenkLtVdU9dMU6z7epmYmGo/Vpj5MzprVq2bQrivZ17T0f5qS1Vn1Tvc3q3Y9FPFMyL1cYNyi5TNMzEcJjTzwuMzuFnD89qsfIfXtedfbB/wDY6/8A6k/4QslbsH/2Ov8A+pP+ELJ5svcukegBlQAAAAAAAAAAAAAAAAAAAAAAAAAAAAAAAAAAAAAAAAAAAAAAAAAAAAAAABXbd2jGzNlXsn+/EbtEf+aepYuQ8pLtO09v4myaq4osWpi5ematNfs9n+LWMblnKdQsPJDAnE2TF+5xv5U8pXVPXp5v+vtZ522tgVXptZl2zcrszMbtduat2fP5m7a21sbZ2yrt2zdtTXRTu26aaonj1RwVnk35P4tzZdGTn49F+/fnlJqrjWYierx/i17/ANSz8h8y/K2zVTGLsaxXkZFX1aNKNKY/go8TY9y95T2cXOq5W7/rsjjr9u7/AIe132NhYuJGmNj27X+5TEOX2jdjY3llTn5MTGNk293fiNd2dIif8PxXHL3EJlHa78os6rZuxb9+1wuabtE+iZ4auNt3bVOxrWzNnf2+0M2Ym/XT5o9WZ/687vaow9p4k0VTbyLFceaYmJV+7sPyf3rkchj16adetc/ZHnTGdRpco3KXiWbOxtj0W7lcU28e3rXV/jLz+jMy9p7YyasOKucZkzRTOv7FHn4+bhEfileUe3sja1mKce1XawN/diZjjcq/68zoPJfZuHsnE5W9fszl3I1qnfj6serDcRWNz7lmf9TqPSz2Psu1sfZ0WbNMVXNNa6o666kHYeBtGna+Zn7Spppqu0xTbimve3Y110/wQ6vKnNyMm/Gy9nc5sWp05TWeP2rLYG3Kdp4NWRkzZsVb80xTv+bSOPH+LExlHtuJhA8p/wC08oth2vVuzV+anwdRLlNqXaMny22VTbrprpoo3taZ1j+94OrTL1C4+5VWV5P4OVkV3rtNe/XOs6VSj0eTuyblVVNFU1VU9cRc1mF64/yR/wC8W2P9+r/nlzjx4zudMZYYb9LOvye2Tbriiuqaap6qZuaTLZ0Y2d6tz31N5Vf969lf8P8AzysavKDLubYydnYmBTduWYnSqbukebjPBeHHW9JXDfpur8nNmWqJruTVRTHGaqrmkQyp8m9nTETTFcxPVMVq7K25Z2j5OZd3JwtZs3IouWd+YjXXzTCRY25GHXszGqxItYuTap3LkV67s6dXV9ycMdFfH0ldG9nx/due8yjydwI/u1+8gx5VxFGbeqxf+zY9e5TXFfG5V5o6jG8qZm9jRlWbFFvJmIpm1eiuqiZ6t6PMvDHRXx9LCNgYMeav3mUbDw46or95VXPKnJnaWTg42zpvXbUzFO7X+1pPGZ4cH2/5UX7eVbxOaW7N+q3FVXL3dyImY6tdDh+LrDpaTszCt1U0zVNNVX7MTXxn7m6NmY1Pmq9ql2jmW52xsiMrBici5xpq5X/Vzr9nW2V7eycvNysXZ2DF+nH1i5XXc3fs4cF4oX/PS2tYuLXTvWqt+I4a01at0Y1uOrX2uW8lMm/jeT92vHxpv3KsmqN3e3YjhHGZ9Cw2Z5QXcna1ez8rHt27lNM1b9q7vxwWfHpYmF1Nu3RTNUzpEdczPU+RXY5PlOUo5P1t7h7XM5m3craeDtCMPBirEt01UVXarmk9XXEaJPktj28vyTpx71O9bub9NUfxKajclv3UOgom3cpiqiqKqZ88TrDGm7ZruTbpuUVVx10xVrMOG2bta55OfSOzsiZmbes2NfW/XhP8GWyMunYWBTnXrfLZm0K/qRVVu6U69cz9sy1xpd3e7BuwocHyj5bMuYmRatU3otzcpqtXYrpq082vmlEw/KvMz6P+y7Kru1U1aXN2vhTHs62aS1aHU6Prntp7fzcCmu9VgW4sU1bsb96Irq+2I0Z5vlNaxtn4mRbsVXLuXETbtROk/wAZKyWhfCknau0sfCyMjN2dRai1b36dLusVTr1T6EfZ3lHl7Qqs1WdmV8hVOly7vcKZ+zgVktDoxQYnlHVk7Cy9ozjRTOPXNMW9/XXSInr0+1nG2c27sqzn2MG3Vbromu5vXt2KNP4cSsloXg5/Y+38vaeLfyfo7dtWo0p3a9Zrq9EcGq55S5OLn2MfNw7VEXqop0t3oqqo1nzwVkvDpRz97ygyvpq9s3FwabtdEaxVN3SOrz8Gez/KC7m4eTVTg1TlY9cUVWaauuddOsrJaF6Odx/KO/8ATFrZ+Xi2qKrvVNq9v7v2S6JJiY9rE7AEaAAAAAAAAAAAAAfRBqyI/s5bWrI/1YNc0TVj08NeHo1Vt7Er3p0pj4Ez/wDkuLP+pp+59qopqjSqmJhnKNtROnO3cfdpmqqzNWnHhjz8yvnPuRwjAy5j/wDqz8zp8jZWHk26rd2zE01dekzCujyVwbd+m7YopommrWNd6f8A8mI8fbc+TpSZkZWbi8lTh3LdFWk63LH+W8p7uxr+k/2cfwxp+Z3FrYnIXq5ojHm3Vx0mmrWPxacnZd+KKtLWPNPXwmrh/Bvev455TMuc8nca9hV36dK9JmmuP7OaY1j+Lt/pLE892I+yYlxl6uKPrUVY9NVPDrrj74QMjNrn61GVR9sRVVMm+k1Lur1ey8ivfuXLe96YmYba7+NNFFNq9a0p4aTXpweW5m0c23EV2smqafu4NVG28yZmOU46cPqxwldyPWKZtT1X7fvRLOxbi3MzytNWvonR5JG3M6OuaJ/4H2PKHKj+7bn+Ex/mu5HsVuN2imNYnSPMyeOx5R5Mf3Y/hVMNlPlPlR5q4+67IPXpjWHCbPsV9L7NynXdtTXNeno00/xlX7I2ntfa2RyWHTkT61fKzu0/fLu9l7NowbM708pfr43Lk9cz4Al8vR9vsJyKI9PsZ7lPoYXaI3J4AzoriumKqepk1Y3+pj+LZV1Aj37lVMTFM6Fu7vWqZmeOjTl10U671XWiUZlui3FNM71U66R4s/1Uy9eiiNZn7oQLtXKRNU/tacNGq5dm5M1TOsvtuvWnTzutfxnaTjU6cZ60+39ivt1/WimP4p2POtUQzrS+3K7Y2bcqyL1dFmJomqZmaOuPvhrwMLaEbvIZdNET/dm5x9kui2rXzOeV3Kqqa56480/aqLuRiXKd+mardzTjTu6xIJ9iztGKIpyM2KZjr3LUTP4plu5Fqjcu37tfoq00n8ODj6to5lN+unDu5E1a6TRFO/T98ehoya9s3K9y9zyZmNdIidNP4A7K7mYdFUcrl3Yp89NUvlvbWx6aooovUa/ZTLz25Fdu7NN2mqm5HXFXCYT8K9P9/WqPRMIO7namHdt6RVMxP2NNMY96N2JmaZ64mFFhzXcmIosuhw8auKYmrSmfRofi7lIt4OLu/wCpon+DPmOL2FHsbqKd2GS7lGFq1bs0zTboimJnXSGYIAAAAAAAAAAAAAAAAAAAAAAAAAAAAAAAAAAAAAAAAAAAAAAAAAAAAAAAAAACq2n5PbP2pdi7k2p5XTTfoq0mYT55benSqNHzS/60LE69JMb9qW15G7It3Ir5O5Xpx0qr4Sv6aYopimmNIiNIiPM1aX/Wg0v+tBMzPsiIhvR8zDx86xNnJtU3Lc8dKoff7f1oP7f1oRdKC75EbMrrmq3cyLOv92muJj8Yb8TyP2TjVRVVbrvzHa1ax7I0hcf2/rQf2/rQ1eWaw0ZmycLNw6cS9ZjkaZ1ppp+ru/doquhWyfRf+Iuaoyv7tdP4NNdO0f7lyj8PAjKY/pOMN+Dg4+z8anHxbcUW483p+2VRe8jtkXbtVfJ3KNZ10or0hIro21/cu2vZHgj12/KT+5fs+ynwI32TrpJ2Z5ObP2Xf5fHt1Tc00iqurXT7ltLma7XlZ/dyMf2U+DVNryw82TjeynwXW/cpvXqHVuXzPJzOs7Uu5+x8umzVdmZrorjzz1sOS8se843sp8DkvLHvOP7KfBYjX9SZ3/GeB5OZte1aNobXy6b9y3xppp9Pm/gm4Gxr+N5RZe0a7lubV+mYppjXWOMeCv5Hyx7zjeynwOR8se843sp8F/Z/p+dPtPkzlRsraGLytnfyr0XKZ1nSI18/BM2jsGvM8nrGDvURkWKadyvzaxwlC5Hyx7zjeynwOR8se843sp8D97PzpMnybt1+TlOzJrim5H15riNY3/Sj4ew8+3Tas3LWzYptzGt6LWtdUR/Dr+1r5Hyx7zjeynwOS8se84/sp8D97PzpP2XsW/hbdzc65Xbqt39d2I11jjq07e2PnbSu3KbdGFVaqiIpquUzFdH3TCNyPlj3nG9lPgcl5Y95x/ZT4H7vez81rTd0cyYyNk18vRVGFTpXNWus8deD5GxNp4W0cu9szIsRaypmaouxMzTM+j2y1cl5Y95xvZT4HI+WPecb2U+B+9p+dPlPkzn0eT1eBRk26btV+bkzTMxTVGmmkmJ5O7Sxtq2suivDt0xRuVUUUzpEdU6R6ftfeR8se843sp8DkfLHvON7KfBdz3BqOinyf2riW8vEwsnH5pkzM6XInep1/wCvwXPk/s+5svZdvFvVU1V0zMzNPVxlTcl5Y95x/ZT4HI+WPecb2U+CTuY9rGo/iT5ReTVO18zHyLdVNFUTu3p9an7PtbdvbAjaNjGjFqotXcbhRFUa0zHon2IPI+WPecb2U+ByPlj3nH9lPgfvZ+dJmFsrMpu796zs+zEUTH9hb+tVMxp1+Zv8mtk3dkYNdm9XRXXVcmrWj0aKzkfLHvON7KfA5Hyx7zj+ynwSdz/SNR/GnK8ltoX7+bM3se5TfnWmu5rNVMa66R6P0b7vkzm39l4duvItUZeJP9lVTE6aeift1fOR8se84/sp8DkvLHvON7KfBrc9pqOk2vC21m4OTj517F0uWtymLcTH1vTKdsbAq2fsmzh3ZpmqimYqmnqlScl5Y95xvZT4HI+WPecb2U+DMx9hd/Gujyb2rZwsrZ9jJxoxb1c161RO9932dUJGVsHaVzYONsyzfs0U0R/a1az9bjwjq6mvkfLHvON7KfA5Hyx7zjeynwa3PcJ+dJWLsva1vZteBVdxLNrkppoqsxVFUVemZlVz5KbT5LG0rw6blive3oidap111qnzpXJeWPecb2U+ByXlj3nG9lPgRMx/YNR0m4Oxcqx5Q3NpX7tqqm5b3ZijXXXSPBFjybzacfadFGTRRXl3d+iaZnq1mdJ9rDkfLHvON7KfA5Hyx7zjeynwT97X86abfkztS1k4mRarwrdyxGnCmeP2z6ZdhTruxvTrOnGXK8l5Y95xvZT4HJeWPecb2U+CTufckTr+OrHKcl5Y95xvZT4HJeWPecb2U+CV+tW+OrHKcl5Y95xvZT4HJeWPecb2U+BX6W+OrHKcl5Y95xvZT4HJeWPecb2U+BX6W+OrHKcl5Y95xvZT4HJeWPecb2U+BX6W+OrHKcl5Y95xvZT4HJeWPecb2U+BX6W+OrHKcl5Y95xvZT4HJeWPecb2U+BX6W+OrHKcl5Y95xvZT4HJeWPecb2U+BX6W+OrIcpyXlj3nG9lPgcj5Y95xvZT4Ffpb46wmInrcnyXlj3nH9lPgcl5Y95x/ZT4Ffpb46yIiOocnyXlj3nH9lPgcl5Y95x/ZT4Ffpb46wcnyXlj3nH9lPgcl5Y95x/ZT4Ffpb46qZ9DXXc3YnWfwczyXlj3nG9lPg+cj5Y95xvZT4JT6W+LHaWNRl0zyddFq96824nX7J1hzGRbvUVVWprqpqjhrGLPH8Ftzfywn/aMb2U+D5zfyvj/AGjG9lPgzPiif6seSY/jm/oraWV9SmuqYnzzjTTHt0bbPkfkXbs1ZOTbtUx6KNZlf838r+8Y3sp8HycXyunrv43sp8Gow+szl8UF7yK+tPJZ9P3VW/1aJ8i9o1cLN21c/hPg6aMXyuj/AMbF92j5WfI+WMdWTjeynwWv0t8czZ8gtsXK4ivkLdPrTX/lo6LZX/8AH+BjTFzPu1ZVz1Y+rR4y2cl5Y95xvZT4HJeWPecb2U+BX6tvjp8bGsYtmLWPaotW46qaI0htcnyXlj3nH9lPgcl5Y95xvZT4Ffpb46xhe/1cuW5Lyx7zj+ynwfJs+WExpORjT/CnwK/S3x1GP/qY/i2uSiz5YUxpGRjRH3U+D7yXlj3nH9lPgV+pb46DMx9+mZhQZVO5PDWOPXHmYzZ8sZ68nG9lPg1V4HlVX+3cxJ++KfBnj+tRnr+JHN6p3aoua0zGvGOLLTk5mmJnTTXVFjZ/lTEaRXiREfZT4Pk7N8qJnWa8Sf8Ahp8G4j6zb4tLNXtlbYlqaad6vrnqj0OXowfKuiqJpu4kTH2U+DbyXlj3nG9lPgTj9LfHU3LdF2iaLlMVUzwmJQKtlWbXGzaon7JjipeS8se843sp8DkvLHvON7KfBK/S3xPuTVbuTG7NPHq00fabs+lW1Y/lfXGlV/Fq++Kfla+YeVU/+JieynwK/S3xa3KLN+Ji9bouR596NVd9DRTl8pZuURa7Oqnq/i18w8qu0xPZT4MowvKuOq7i+ynwK/S3xc4WLVRpG7E/ctaKd2IcpFnywjqyMaP4U+D7yXlj3nH9lPgV+lvjrByfJeWPecf2U+ByXlj3nH9lPgV+rb46wV2xKdp04lcbWrorvcpO7NGmm7pHoj06rFiWoAAAAAAAAAAAAAAAAAAAAAAAAAAAAAAAAAAAAAAAAAAAAAAAAAAAAAAAAAAfBGqqzt6d2xjzTrwmb1UTp7j5vZ/d8b49XyBtKEXfz+743x6vkN/P7vjfHq+QNpQi7+f3fG+PV8hv5/d8b49XyBtKEXfz+743x6vkN/P7vjfHq+QNpQi7+f3fG+PV8hv5/d8b49XyBtKEXfz+743x6vkN/P7vjfHq+QNpQi7+f3fG+PV8hv5/d8b49XyBtKEXfz+743x6vkN/P7vjfHq+QNpQi7+f3fG+PV8hv5/d8b49XyBtKEXfz+743x6vkN/P7vjfHq+QNpQi7+f3fG+PV8hv5/d8b49XyBtKEXfz+743x6vkN/P7vjfHq+QNpQi7+f3fG+PV8hv5/d8b49XyBtKEXfz+743x6vkN/P7vjfHq+QNpQi7+f3fG+PV8hv5/d8b49XyBtKEXfz+743x6vkN/P7vjfHq+QNpQi7+f3fG+PV8hv5/d8b49XyBtKEXfz+743x6vkN/P7vjfHq+QNpQi7+f3fG+PV8hv5/d8b49XyBtKEXfz+743x6vkN/P7vjfHq+QNpQi7+f3fG+PV8hv5/d8b49XyBtKEXfz+743x6vkN/P7vjfHq+QNpQi7+f3fG+PV8hv5/d8b49XyBtKEXfz+743x6vkN/P7vjfHq+QNpQi7+f3fG+PV8hv5/d8b49XyBtKEXfz+743x6vkN/P7vjfHq+QNpQi7+f3fG+PV8hv5/d8b49XyBtKEXfz+743x6vkN/P7vjfHq+QNpQi7+f3fG+PV8hv5/d8b49XyBtKEXfz+743x6vkN/P7vjfHq+QNpQi7+f3fG+PV8hv5/d8b49XyBtKEXfz+743x6vkN/P7vjfHq+QNpQi7+f3fG+PV8hv5/d8b49XyBtKEXfz+743x6vkN/P7vjfHq+QNpQi7+f3fG+PV8hv5/d8b49XyBtKEXfz+743x6vkN/P7vjfHq+QNpQi7+f3fG+PV8hv5/d8b49XyBtKEXfz+743x6vkN/P7vjfHq+QNmVNdvIs3KLNy7ERVExRprGunpmPQiXKc+7NNERdopiqYqqiqI1ia6erj6urdjZOdk41q/TjY8U3KIriJv1axrGvqNu/n93xvj1fIqIUWtoxmW/wC0r5GmNI1je1jj1zvRx6vNLZi05NOzbtOZYrv1RPCiaombkcPNM8PumZ/ySd/P7vjfHq+Q38/u+N8er5AaKLVyjZ1NNqzctTNWtVuiYiYjXjFPHSGjHs7Qoy7P1q6bEcd2Y18866zvdfV5pTt/P7vjfHq+Q38/u+N8er5ARcvGruXL/wD2ebl6v/U3uH9lw0++NJ48CbGRXVE1Rfmab0Vftxp5+McerjHD8Erfz+743x6vkN/P7vjfHq+QEDk8y5btVX7eRO5prFFcRVruaTMTr6WNyxtTmtM8pXy01/X0+tw04aRvU+dvubSv2cTnN+1jW7W9u6zeqnjrp5qGdrOyL1+7Yt28Wq5Z036eXq4a9X9w2m4YbVs5V7Hi3TFyvW1VExbmKda+GmvHq62q3Yz6syZvVTVbi7FWm7pGmvCYnenzfZCfv5/d8b49XyG/n93xvj1fIbETNsTev3oowqor3J/tvq/X4dWuuujOzizFuncsTZoi/v02uEbsaRrwjh16z/FI38/u+N8er5Dfz+743x6vkFY4uHbtZV/IizRbrrndiaaYid3+HpnWUxF38/u+N8er5Dfz+743x6vkFShBs5OdepqmnGx43a6qON+rzTp6jZv5/d8b49XyBtKEXfz+743x6vkN/P7vjfHq+QNpQi7+f3fG+PV8hv5/d8b49XyIbShF38/z4+N8er5Dfz+74vx6vkDaXA12puTRHLU001+eKKpqj26Q2AAAAAAAAAAAAAAAAAAAAAAAAAAAAAAAAAAAAAAAAAAAAAAAAAAAAAAAAAAAAAAAAAAAAAAAAAAAAAAAAAAAAAAAAAAAAAAAAAAAAAAAAAAAAAAAAAAAAAAAAAAAAAAAAAAAAAAArsLI5DZGz4iia667VFNNMeed3X/Jurz7NrcpyJm1XX/dnjpx01mY6o+2WnDx4yNj4H167ddFqiqmujTWmd37dYfb2yrd/TlL16qd3drnWP7SnXXSeHp9GiTtP1sjaWLNyKIuVb01TTH9nVprHXx083pfPpTD5LleVnd104UVa9WvVprppx1I2bYiadZrqiOU4TPXv9bTa2LYs2Yt2rt23VEzpXTuxVpMaadWn+afqfqxoqprpiqmYqpmNYmPOp7uVlRk3N7Iqotb8007tNOkcdNJ1iVvZtUWbNFq3GlFFMU0x9kK6vFv792ORiuiuqZ/ajjErO9fiZb0iZeZlWbdybOVcrrt0zVO9TRuxpGuk8F+pbmBfnFu2bdiKd+madZrjzwujHev0x3/AFVV4fPtmW7OsbvLb1UT54iudYQ6dgZFNFUVXLV3fimK96ZjemN7z6fbHsTpi/VsyiLG/rys70UTpVNO/OukoljH2nbyLEUzXbsRVMzHCZ/bmZ3vrR1xp6Un2TEMMbZGVRVXEzboqpmN271zOluKfZr/AILHY+FXgY9y3cmj61e9EUzrEcIj0R54lq2ljXbmfjX7NmblVExEzVpNMRrGvn1ifthFjCzYyqa+TrmPqf3o3Y0uTM8NfRoejWl+1ZNddvHu126d6umiZpp011nThCDs6jNpyKpyOU3NyN7fqiYmvWeNPojT/JhtPCzMnaWNXbqpnFomma6Kp6+M68Puaj9a3+N2x8vJzMWq5l2YtVxXNMUxExw4en+KwU8YGVb25TkWdyjE00mmnhrw9H3rhZI+oWJXFuxkVzEzFN65OkRrP7UsLe1serDpyrutu3X+z/e1jTXX6uvBswqd6zfp1mNb1yNYnSf2pRbmwce7ZqtV37879U1V1fV1qmYiOMaaebr01ZnaTv8AiRVtXGomrlJmiIqqp10110mI833wmUVRXRFUa6TGsaxMT7JQLmx7FzSaq7nCqauEx1zVTPo/8sLGCN/1Y2NGZfjGxLt6qumjdp4VVRMxE+bXTj1t6JtPH51s7IsxTvVVUTuxrprPXH46LBPpTU5EbQs4td6u1frppuU11U08NdaPTHomG7GtW6M3Hmi3RTO/1xER5pRsPDrwcbFt3rfJ3aou1VRM6+eiI/CISrFNPP8AHr0je3tNfs0l8f8A6JmP+2Ij09Pj/wDl+r0B9h5wAAAAAAAAAAAAAAAAAAAAAAAAAAAAAAAAAAAAAAAAAAAAAAAAAAAAAAAAAEWqvO3p3bGPNOvCZvVROnuvnKZ8f7PjfHq+RW+U2342NYpotRTXlXI+rTPVTHpl59m7Uzs+qZycm5cif7uulPsdcPHOX655Zxj+PU+Vzuwxfj1fIcrndhi/Hq+R5AN8H1jlev8AK53YYvx6vkOVzuwxfj1fI8gDg+nK9f5XO7DF+PV8hyud2GL8er5HnmxdjWto4U3Zou3LnLxbiii7TRw01meMTrp6GMeTtzIpvXMO9TXaorqi3vxNM1xFWnCdNJ/h+DPHG9TK3np6Lyud2GL8er5Dlc7sMX49XyOCq8nLVGJFXLVXL0Teivdq3aY3I831df8ArzK7N2Rdw7Ny5Vdt1zauRbu006601TGv8SPHE/1ZzmP49O5XO7DF+PV8hyud2GL8er5HkC92fj4sbFoyLuDGRcqv1UTVNVURERETpwn7ZWfDr+pHk29C5XO7DF+PV8hyud2GL8er5FRb8mdj3LVi5ThaRc41RNVU6cPvec1xpXVEdWss4+OMvUrlnOL13lc7sMX49XyHK53YYvx6vkeZbNxsPIxsqvIt35rx7fKfUuxTFXGI040z6Um9sjGoxas2mq9zacaLlGtUTPKTOm7M6en7OpZ8evZeZjb0Tlc7sMX49XyHK53YYvx6vkeQLDZdFmbeTcvWKL25TTuxXM6cZ+yYa4frMeV6fyud2GL8er5Dlc7sMX49XyOG2PYwM7Pizf2fZijdqq1orrieEa+epUbbsWsba2RZx6Ny1TV9WnXXSNPSnF+6anPUbeocrndhi/Hq+Q5XO7DF+PV8jyAXg+s8r1/lc7sMX49XyHK53YYvx6vkeQBwfTlev8rndhi/Hq+Q5XO7DF+PV8jyAOD6cr1/lc7sMX49XyHK53YYvx6vkeQBwfTlev8AK53YYvx6vkOVzuwxfj1fI8gDg+nK9f5XO7DF+PV8hyud2GL8er5HkAcH05Xr/K53YYvx6vkOVzuwxfj1fI8gDg+nK9f5XO7DF+PV8hyud2GL8er5HkAcH05Xr/K53YYvx6vkOVzuwxfj1fI8gDg+nK9f5XO7DF+PV8hyud2GL8er5HkAcH05Xr/K53YYvx6vkOVzuwxfj1fI8gDg+nK9f5XO7DF+PV8hyud2GL8er5HkAcH05Xr/ACud2GL8er5Dlc7sMX49XyPIA4PpyvX+Vzuwxfj1fIcrndhi/Hq+R5AHB9OV6/yud2GL8er5Dlc7sMX49XyPIA4PpyvX+Vzuwxfj1fIcrndhi/Hq+R5AHB9OV6/yud2GL8er5Dlc7sMX49XyPIA4PpyvX+Vzuwxfj1fIcrndhi/Hq+R5AHB9OV6/yud2GL8er5Dlc7sMX49XyPIA4PpyvX+Vzuwxfj1fIcrndhi/Hq+R5AHB9OV6/wArndhi/Hq+Q5XO7DF+PV8jyAOD6cr1/lc7sMX49XyHK53YYvx6vkeQBw/Tlev8rndhi/Hq+Q5TP7DF+PV8jyK1brvXaLdumaq65immI88ytsm9b2PXONhxTVlUcLuTMa6Veij0aenrSfF/NrHkejzcz4/8DG+PV8hyud2GL8er5Hkt/Jv5Ne9fvV3KvTXVMpuyMe1fozYu0RVu2daZn+7O9TGse0nw6/pHk3L03lc7sMX49XyHK53YYvx6vkcVd8n8KzN2qzXe0t8tRMXN2rWaadYmOHBHjY+Nbyb9mmjJ1s27m9drimbdcxRrGnDh93Hh52aR21aXe8rndhi/Hq+Q5XO7DF+PV8jznauyLGHi3a7VV3fsXotVTXMaXNaddaeHD7uPXCFsu3RdzYouUxVTydydJ+yiZhqPFuN7S8709U38/u+N8er5Df2h3fG+PV8iV5lBy2bTYvZFmL1U25vazXVrTOkzppGvmeectOi138/u+N8er5Hzfz+743x6vkQasyMKqi5ziu9bqx5uVxNW9xjTSY9GszMNmw8q7dt3LGTXXVftzFUzXTNMzFXHqmPTrH8CMv4NuLRn4uJZscjjVclRTRvctVGukaeo28rndhi/Hq+RU+WduivZE79MTuzNUa+adOt5s7YeO0bYyzq9f5XO7DF+PV8hyud2GL8er5HFU7Pwp2lmW68aOR5xj00RHDhVM9U/a3VbGw7tNVNFMW+V5SmmaoieTmLtNMTGkR5pnrKQWdfyud2GL8er5Dlc7sMX49XyODytibPx5v17+TXRatV1TRruzM01xT+1NOkxOvmjhokz5PY+TNyqu5dpjk4i1MbvmtxVxiKePX9hSO0tLs+Vzuwxfj1fIcrndhi/Hq+R5xtTZVjF2bZyseq7VrMUXOU4aVTTrpu6RMfj96Jsu1RduX4uUxVFOPcqjXzTFPCWo8UTG9pPkem48Z1m1FHJY1WkzOvL1eeZn1PtbeVzuwxfj1fI8gddd8nsG/O9HK2q7kzRTFExFMTFuKtZjTjx+1MvHr+keTbseVzuwxfj1fIcrndhi/Hq+RxWRsvAvc20s3KKIt2Imm1VG9VNz+9M7vm0/HzNVewcDHpim7XkXaotXrk1W66YieTnqiN2ev70pC3l3XKZ3YYvx6vkOVzuwxfj1fI4no5hXImqzVkRFuqN+Kq6Z1pmje4fV4afx+5ovbCxbPKVxGXepmaKaLdrSbkb1G9rPDj7IKR2Wl3vK53YYvx6vkOVzuwxfj1fI4ixsexTXbrmbtXKxas7tFNOtO/TrNU8Or8evijbR2Ji4mHdqt3btV61aouTVMxu1a1TTpEafZr1lI7Jz07rHpzrNNccli1b1dVf+vq886+o3crndhi/Hq+R5Pg0U3M7HorjWmq5TExPnjUzqKbedkUURpTTdqiIjzRrLfD9Z5XrHK53YYvx6vkOVzuwxfj1fI86u2eQxMGnFwKMnl7FVddU0TVM1a6TETHGN2Ijq9KXg+T2HlXqLNVy/TNMWqq696NK9+mZ0pjThp/HzsT44j+tXmXdcrndhi/Hq+Q5XO7DF+PV8jhqdjYUWbvJUXa5vWKKrU11xrRVNzd9H3fj975meT+HjW+Wicmq3TbuVVW96N6Zpqpp4Tu9XHXq8xSOy0u2uU5N7TlcTDr06t67M6fkY0Wr1uqKqMHBpqjqmLkxMfkcb9EYNezrNXIZFqqJv11b0xFyqKIjSmY04T+vWpNqYlvDyaKbVUzRXbpuRFU61U6xrpJHiiZJzmIetWarlVuJu00U1+eKKt6PbpDY5b/+Pv8A3Lf/AP7E/wDLS6lzyjU6dMZ3GwBFAAAAAAAAAAAAAAAAAAAAAAAAAAAAAAAAAAAAAAAAAAAAAAAAAAAAAAAAef8AlBsTbO0ds38ijDqqt67tud+n9mOrzq3ortvuNXv0+L1IdY8sxGnKfFEvLeiu2+41e/T4nRXbfcavfp8XqQvNkcUPLeiu2+41e/T4nRXbfcavfp8XqQc2RxQ83x9i+UmNZi1ZxaqKYuRdjSujXejqnXVJqxPKuqmqnm0Rvb0axFuJjWdZ0nzcXfiT5Jn+Lxx28/uYflXcp0qxuH1tdOTjXejSr2tGVsfyly7XJ3sWZpmd6dKqImqdNNZmJ4/xejick9HH9eW9Fdt9xq9+nxWWDg+VGz8WcbHw4i1NW9MVblXH+MvQBZ8sz7gjxxHpxcXvLOIiIx6YiPNpb8VFV5LbbqqmeYVcZ1/bp8XqIR5Zj1BPjifcvM7Pk95QWKLtFvDqim9RuVxv0TrGsT6fsbKti+UlWz6cCcWrm1NW/FG9R1/fq9IDlno44eW9Fdt9xq9+nxSMXYG38WLkW9nxMXIiKoqqonq4+l6ULzZJxQ8+x9neUmNdi7Z2fborjhrEUeKJl+T+38zJryL2DM3K51nSqiI/xemBzT70vHDy3ortvuNXv0+J0V233Gr36fF6kHNknFDy3ortvuNXv0+J0V233Gr36fF6kHNkcUPLeiu2+41e/T4nRXbfcavfp8XqQc2RxQ8t6K7b7jV79PidFdt9xq9+nxepBzZHFDy3ortvuNXv0+J0V233Gr36fF6kHNkcUPLeiu2+41e/T4nRXbfcavfp8XqQc2RxQ8t6K7b7jV79PidFdt9xq9+nxepBzZHFDy3ortvuNXv0+J0V233Gr36fF6kHNkcUPLeiu2+41e/T4nRXbfcavfp8XqQc2RxQ8t6K7b7jV79PidFdt9xq9+nxepBzZHFDy3ortvuNXv0+J0V233Gr36fF6kHNkcUPLeiu2+41e/T4nRXbfcavfp8XqQc2RxQ8t6K7b7jV79PidFdt9xq9+nxepBzZHFDy3ortvuNXv0+J0V233Gr36fF6kHNkcUPLeiu2+41e/T4nRXbfcavfp8XqQc2RxQ8t6K7b7jV79PidFdt9xq9+nxepBzZHFDy3ortvuNXv0+J0V233Gr36fF6kHNkcUPLeiu2+41e/T4nRXbfcavfp8XqQc2RxQ8t6K7b7jV79PidFdt9xq9+nxepBzZHFDy3ortvuNXv0+J0V233Gr36fF6kHNkcUPLeiu2+41e/T4nRXbfcavfp8XqQc2RxQ8t6K7b7jV79PidFdt9xq9+nxepBzZHFDz7Yvk9tXDzKsq7hTFVq3VVaia6Z1r00jzq+ryX25VVNVWFVMzOszNynj+L1ETlnezih5b0V233Gr36fFlR5M7et67mJcp3o0nS5TGv4vUBebI4oeZzsDyjnXWxfnXWZ/to469f8AeJ8n/KOaYpmxfmKYmmI5aOET1x+09ME5Z6OKO3mNzyc8oLtNNNzGu100cKYqu0zEfdxLPk5t6xc5S1hVRVpNOu/RPCY0nz+iXpwc0nHAxpppojSmmIjr0iGQ5OrVTjWKYqimzbiKp1qiKI4z9rPcp39/dje003tOOnoZAKHyuxM7N2dbtYFrlK5r+vGsR9XSfT/BxnRXbfcavfp8XqI6Y+ScY1DGWEZe3mc+T/lFVTRTVYvzTRMTTE3o0p06tPrcCvYHlHciYuWL9UTGk716J/8AyemC809M8UPMq/J7yiuTM3Me9XNUbszVepnWPR19TKnYXlJTExTayIievS/HHzes9LDlno4oeY1+TvlBct00XMa7XRT+zTVepmI+6NX2x5ObesTVNrCqia6Jon69E8JjSfO9NF5pOKHlvRXbfcavfp8W76A8o+H9jf4cY/t49Gnreh6YHNJxQ8zp8n/KKirfosX6at3d1i9ETp6P2upjHk55QRTFMY12IiJpiOVp4RPXHW9OE5p6OKHmcbA8o6Z1ixfidddYvR16aet6H36B8pN+qvkb+9VGlVXLxrMeifrPSw5Z6OKHmVPk/wCUVEzNNi9TM07szF6Or0dfU+T5OeUE07s412adIp0m7TppHVHW9OF5p6OKHmFryZ27au0XKMKqK6JiqJ36OuP4l3yZ27du13K8Kqaq5mqZ36Ouf4vTw5sjih5jR5O+UNu1Vaoxr1Nurroi9TET/DVlHk/5R000UxYvxFvjREXo+r931uD0wOaejih5lT5P+UVP7OPej6u7wvR1ejr6mc7D8pprprm3kTVT1TN+NY/M9KE5Z6Xjh5nGwPKOn9mzfj629wvx1+n9rra6/Jjbtyua68OuqqrjMzcpmZ/F6gLzSnFDn/I3Z+Vs7Zd21mWptXKr01REzE8N2mPN9zoAcpnc7dIjUaAEUAAAAAAAAAAAAAAAAAAAAAAAAAAAAAAAAAAAAAAAAAAAAAAAAAAAAAAABCyM25byuQs4/K1bu9P1tNGNO0qIs3a71uq3XbndmjXXj5kemxdyto5Ny3fqs7kxTrEa6/8AWjLJxea2bVcRVe3Lm/cnzz9oN1O0LlNdHOMWq1RcnSmqatfbHmbc7MjDt0zub9VU8KddOEdcoly/G0q7du1RVFqmrerrqjSOHma5pysy9dv2abdVuYm3TvzPV6YBbWbnK2aLkRpvUxOj7NcROkyjbLq3tn2tfNGnsbLn7cuflynGNwuMbbeUp9JylPpUW1c+vHyqLVFd6i3Ram7dm1TTMxGsRH7Xm62OPte7TVTayMeuqq3EReuU0zMRVu709Uafi53zmNr+bX/KU+k5Sn0qCNr3bt61ZixydVyLdUVU3InSKp4Rxj0RMz/1JTtm9c36LeNTTei5TRFFyuYmN6Z4zG76I14arbyJ/lf8pT6TlKfSp42ler3NzHt/2k17mt2YjSnrmeH3e1Mxb8ZWLav00zTFymKoieuNWJ8mce2oiJTd6NDWGEfswp9o7XixtSxiWrtFOldPLRVMa1RVOkUx/jP6ukZ5TP4zOoXe9BvQqbm2KaJu08nTv2pq34mvq0nSnzddU+Zor29XGPNynFiaqabtdUTXNMRFExHnp146+hd5puF7rBrCpq2tVTj38mcfSxYid+Zr+trEa6RGn8Otss7Ru3cDIyKsWqiuzEzFFW9TFeka8JmIn7Ootkfiy1g3oQMLOqzrF29ZtxFuOFuqav2504/dGvBWYu179qK6crlq8mJooqsV2tN2qdZ1iaInWnSJ80zwN5Sbh0WsGsKSvblyLc1UYc71FNG/RXXNE71c6UxGseDLI21yeLNyLM8bdyuNK+OlMxTE9XnmY/U3mbhc6wb0KO5tm9Zoq/7NTVFHKfWqu6a7kRrPCn08Hydt1xv1UY9y5NU7tFvjPGKIqn9mmZ/vRHgu8zcL3eg1VFrbFd27ERizRRNzk9a69JidzenWNOGnVLVa25cqtxXXjUxERbqr0r4xFc6UxHDjPsTeZuF5rBqxfZ62bzpX3eg3oVVjIuXIjKu5lNm3NdURaqimKZpjXzzx14a9en2NFrbd3Iq3LWPRvcpRTE1VVRGkxM68aY80fi1vKU3C83oN5zv0tcv5ddFiaqaqqrUUVRMzTuzVOukTTHXETxjX70j6cq0o/wCzazeoiqzEV9etUUxvcOHXHp86/wCzcLreg3oUlW27lPLRONRvWYuV1f2vCaaNImYnTr1n8G+ztSq7tCMacaq3TVGtNdesb0aa8OGnDq69U3mbhaamsPkdbRm34xcO9fq6rdE1+yGbzpdJGprDl7W28miLU3q9+nHt1zkzTTGtdUR1R6NOHthZ0bUu1XqsecamMiK4o05T6nGne/a09H2NzOcJuFrrBvQ5n6WzsiimixMU3rm7pOsbtO/XOn93jpTTPH7epPxdo3rlcWbVvlq4ia6qrlcU/V3ppjTSnr4TOn4kzkm4W+8b0KT6djnNdmmxFfVydUVTpVrVuxxmOr7Y16mzK2ndx8i1aqs/2tVOs0U3I3dZqimnWdNfT7POm813C31g1hRVbYrxrFccjyty3TdquTVd4fUmNdJ04666RwXNuqa7dNU0zTNUROk+ZJyygjUtmprD5KrnIv37+RNOVTi2rF2LdOtMTFdXCZ3tfv0jSYL5TKrXeg3lLe23NqzVdqx4mibdddrSvjVuzEaTw4azMekvbZu2bF25Xif6q7NFcxXM00xFOuszFMz59Opd5puF1vQbyqp2tvVTrZiKeV5Le3//AC71U9Xm6kXE2zk1Wtblu3VpTRpO9OtVVUb2mlNM9VPo1N5m4X+prCmtbaruXMSOazTRkUxMXJqnd1meqJ06+GvHRbwk5ZR7WNSy1NWM9bnKNsX7c84uVXqrWly7NE00RRNuNYjdmI1mf2fasZZSk/jpd6DWFPb2veuRRTGJNF2qqqIi5NVFOkU6zMTNOvn06nzG23zmLddOPparrotzM1fWiqqnXhGnGI1jibzNwud6DehSXNtXLVm3frx6Is1W67vC5M1blP2aefWPOXNtXbeHN+vCuUxTXNNU1RXFMRprvfs66ebqN5m4Xe9BrDXbq37dNUxEaxE8J1ZMcmSstYNYYhySaZawawxDkk0y1g1hiHJJplrBrDEOSTTLWDWGIckmmWsGsMQ5JNMtYNYYhySaZawawxDkk0y1g1hiHJJplrBrDEOSTTLWDWGIckmmWsGsMQ5JNMtYNYYhySaZawawxDkk0y1g1hiHJJplrBrDEOSTTLWDWGIckmmWsGsMQ5JNMtYNWIckmmWr6wZR1N4ZTMj6A6oAAAAAAAAAAAAAAAAAAAAAAAAAAAAAAAAAAAAAAAAAAAAAAAAAAAAAAAAAACBazK6a+Tqp3ta9N6Z6tapiP8GMZk1Ys8JjdiI1mv60zw+z7QWIi2sublddG7FOlM1RMzw4Tpx9DXeyqq9n3blGtNVPCKo6p+2JBOaq6ZmqZiEKqq9TVNFyuu3Ru11UzM8eGmmsvtnJu15FuqrWLekUVR5t6Y18GM8IyjUrE6bqsS3XVXVVapmq5TuVTMddPHh+MtVWzbFUT/YxTVNO7vU9cRpp/gkW8jfyK7OkTu/3qeMR9k/ahW8u5ar3qt+rhPCauFX1tI09GjHDEf1dvmHsXHxKao3ZuzVMTrc0nqjSI4REaaa+1uo2bj0UxTTj0RETFUaeaY6ivPmYrp5Pd0jjMV8YnSZ4ex859cmYt029J1piKpq114xE+b7V4t/1Ns69n2K7VNqqxTNFHCmn0N0W5piIpp0iOERDTVnzTNO9a6+PCrza6ejrbucaZXIaRV5/q8Zp+9OGFs3RTO7DTOJYqprpm1TMV1b9Uadc+n8Iar1+qiZvW4qqptxVFca6RM+j73yvPqomrWzE7usTpVx4aTPm+1uMIRtqwcarlN6zRPK1RVXw/amOqWP0biblVHN7e7VTuzGnXGuuntYTtD60/wBlM0xTva73m46aex8qzq6dKpoomnc10irXjrHn0+1awjbODjVXK65sUTVXExVMx16xpJOFbjFrsWZmxTX11W4jXj19cSwozpqv0W5t6RVMxMxVrpOs+DXk5dW/MRrTTRM08KtJnTT7PtKQN9jAsWMGnDptxNimjc3auOsfaRs/GiiaORp0qmJn0zMdXFq+kKt6unkoiaZ4a1cJjSePV9j5O0vqTXFrhp1TVx1019hSBhVsTGnMoyImunc3dLcabv1erza8Pvb6dm4dOumPb4/Z9uv+PFqu5VdV6iKdaat7SY3vqz9bT0PlGfXvV1RRva6aUzVpFPCZnj/AqaSKsDGrpmmqxRMTFVMxMeaqdZj+JXgY1yjcrs0TTNU1TEx55633FyuXu10TRu7vGOOusJJSBHjDsRERFqiIiZnq889bGnZ+LRVbqpsURNuIimdOqI6vYlBWBjukwyEpiu0XmGNvVVchRM1axOsenr9r5Rs7FoiIpsURpVvdXn0019iWLWERLWzsSxVFVqxRTVGmkxHoiYj8Jlqv7Ixbtmq3RTyO9MTNVuI14TrHXErAKwINrZWLbsW7VVuLkW9ZiqvjMzM6zr/Fuow7Fu7N2i1TTXMzOsfb1pAVgfIhhds0XrdVu7TFVFXCYnqlsEpAjcxxvrf2Fv629rw697r9uj59H4vJxb5GjdireiPt9KULWBFowMW3NM0WLdM06aaR1aRpH4SfR+LrbnkLetuNKOHVx1/xSgrAhxszDpiqIx7cb0RE8PROsfi+/R+LuzTyFGkxFM8PNE6x+M6pYVgRZ2fizTNM2KJpmncmNOuNddPakbrISkSPmiPVhY9V/lptUTc1iddPPHVP3pIUgRI2fixNU8hRrVMTPD0TrH48X2vZ+LcnWuxRM6zPV169ftShawIn0fizXVVyFGtWus6emNJJ2diTMzyFHGYnhHojSPw4JYVgRLez8W1XTXbsUU1UxERpHojSErdfRKQMZp1aOZY826LfI0blFM0UxpwimeuEkKQK+vZGHXdorqtfVppqpij+7x01mft4N8YOPF3lYs0RXpprEfZp/gki1gRpwcaYopmzRpRRNumNOqmeuPu4MJ2bhzTFM49Gka+b09aYFYGMU6dT7o+iUxXb5um6+hTE2+bpuvoUxNvm6br6FMTb5um6+hTE2+bpuvoUxNvm6br6FMTb5um6+hTE2+bpuvoUxNvm6br6FMTb5um6+hTE2+bpuvoUxNvm6br6FMTb5um6+hTE2+bpuvoUxNvm6br6FMTb5um6+hTE2+bpuvoUxNvm6br6FMTb5um6+hTFNvm6+wCxjEegAaAAAAAAAAAAAAAAAAAAAAAAAAAAAAAAAAAAAAAAAAAAAAAAAAAAAAAAAAAAGjmlrXX62uuv7cvnM7Poq6tP2pSAGq3j27dVU0xP1uvWZnVlXbpuUTRVH1Z80TozAaKsW3XERXv1RHprmX2Ma3E6/XnjrxqmeLcA+RER1Q0TiWpjSd6Y/wB6UgBG5hY3t7dq16td6X3mdnjwq48J+tPFIAaOa2uH7f1er688G6IiNeHW+gMdynSY3Y0nrjTrY12aK4q1p41RpMxwmY+9sAYRbojd0pj6saRw6oOSo0iNynSOqNGYDCLdETExRTrTwjh1E26JmZmimZnrnRmA1VWLVU8bdM8derrllNuiZmZopmZjTq8zMBhNqieuimfvg5K3MaTRTp6NGYDGmimmZmmmImeuYjrZAAAAAAAAAAAAAAAAAAAAAAAAAAAAAAAAAAAAAAAAAAAAAAAAAAAAAAAAAAAAAAAAAAAAAAAAAAAAAAAAAAAAAAAAAAAAAAAAAAAAAAAAAAAAAAAAAAAAAAAAAAAAAAAAAAAAAAAAAAKSq1fyMzMptTMV03aN25Nc/UjSJng305uVVMRE2aYrv1WqZmiZ3dNeM8ePV9i6Ta0FNc2rk08nTFu3NV6ZotzpOm/FWkzPHq04vs7VyKKr1c2aardEXNKY0ir6v8ePs4FZNwuBVTk5VV3Fjl7E79z63J0z1buuk8eH/wCmE7UyIsRc0szNy1VXRTM7u5pMcKpmft+w0bXArrG0LlWzsi/ct63bG9FVEU7vGI1065/xlX05V6rLuTcrouTNeP8AsTMUxrr1RqaNuhFHXtjJt2siqui1FVFMV2+EzTMb2nXE8fw+5Ioz8iu7yETaivlZo5XdndnSnXq16/4rWTcLQUd3bGTTRNdNFrdosxdqiYmd7627Ok6vvL3ZybfJ10W55a9GtesxOkR1xqVk2uxz9vaV+cmq5TT9a9RaiKZ4xTM72s6ax6PS33Nq5FE2KqrduLcxE3ZpnemNatOqJ4R7SsloXIDKgAAAAAAAAAAAAAAAAAAAAAAAAAAAAAAAAAAAAAAAAAAAAAAAAAAAAAAAAAAAAAAAAAAAAAAAAAAAAAAAAAAAAAAAAAAAAAAAAAAAAAAAAAAAAAAAAAAAAAAAAAAAAAAAAAAAAAAAAAAAAAAAI04Vqa6q4quxNU6zu3Ko1/FhVs6xVTNFU3ZpmdZiblWkz7UbM8otmYOTVj5ORNF2nrjcmf8ACGnpdsXvc/Dq8Gq5M7xTKtl2artuubl/S3H1aOVnSJ9PpbI2dYi5NcTdiurrqi7VrP4q/pdsXvc/Dq8DpdsXvc/Dq8Frl0bxTo2ZjRTFMRciIneiOUq019PW+xs3HiapjlI3/wBr+0q+t9/FA6XbF73Pw6vA6XbF73Pw6vArl0m8VhRs+zbp3bdV2mmPNF2qI/xY07Lxqf2YuR1TwuVebq86D0u2L3ufh1eB0u2L3ufh1eBXLo3il3tkY123XRrdp5T9qabk6z7Wc7Mxpt8nMXJo693lKtPZqg9Ldi97n4dXgdLti97n4dXgVyN4p87Nx6o48pPDTjcq6vR1vlWzMauNKouVRrrpNyqePtQel2xe9z8OrwOl2xe9z8OrwK5dG8U+dm49UTE8pMTEROtyrjp1ecnZuPO5ryk7n7P9pV9X7uKB0u2L3ufh1eB0u2L3ufh1eBXLo3iuxSdLti97n4dXgdLti97n4dXglMultHa7FJ0u2L3ufh1eB0u2L3ufh1eBTLotHa7FJ0u2L3ufh1eB0u2L3ufh1eBTLotHa7FJ0u2L3ufh1eB0u2L3ufh1eBTLotHa7FJ0u2L3ufh1eB0u2L3ufh1eBTLotHa7FJ0u2L3ufh1eB0u2L3ufh1eBTLotC7FJ0u2L3ufh1eB0u2L3ufh1eBTLotC7FJ0u2L3ufh1eB0u2L3ufh1eBTLotHa7FJ0u2L3ufh1eB0u2L3ufh1eBTLotHa7FJ0u2L3ufh1eB0u2L3ufh1eBTLotHa7FJ0u2L3ufh1eB0u2L3ufh1eBTLotHa7FJ0u2L3ufh1eB0u2L3ufh1eBTLotHa7FJ0u2L3ufh1eB0u2L3ufh1eBTLotHa7FJ0u2L3ufh1eB0u2L3ufh1eBTLotHa7FJ0u2L3ufh1eB0u2L3ufh1eBTLotHa7FJ0u2L3ufh1eB0u2L3ufh1eBTLotHa7FJ0u2L3ufh1eB0u2L3ufh1eBTLotHa7FJ0u2L3ufh1eB0u2L3ufh1eBTLotHa7FJ0u2L3ufh1eB0u2L3ufh1eBTLotHa7FJ0u2L3ufh1eD50t2N58qY++3V4FZ6LR2vBSdLti97n4dXgdLti97n4dXgUy6LR2uxSdLti97n4dXgdLti97n4dXgUy6LQuxSdLti97n4dXgdLti97n4dXgUy6LR2uxSdLti97n4dXgdLti97n4dXgUy6LR2uxSdLti97n4dXgdLti97n4dXgUy6LR2uxSdLti97n4dXgdLti97n4dXgUy6LR2uxSdLti97n4dXgdLti97n4dXgUy6LR2uxSdLti97n4dXgdLti97n4dXgUy6LR2uxSdLti97n4dXgdLti97n4dXgUy6LR2uxSdLti97n4dXgdLti97n4dXgUy6LQuxSdLti97n4dXg+dLtjefKmP/t1eBWei0drwUnS7Yve5+HV4HS7Yve5+HV4FMui0drsUnS7Yve5+HV4HS7Yve5+HV4FMui0drsUnS7Yve5+HV4HS7Yve5+HV4FMui0drsUnS7Yve5+HV4HS7Yve5+HV4FMui0drsUnS7Yve5+HV4HS7Yve5+HV4FMui0drsUnS7Yve5+HV4HS7Yve5+HV4FMui0drsUnS7Yve5+HV4HS7Yve5+HV4FMui0drsUnS7Yve5+HV4HS7Yve5+HV4FMui0drsUnS7Yve5+HV4HS7Yve5+HV4FMui0drsUnS7Yve5+HV4HS7Yve5+HV4FMui0drsUnS7Yve5+HV4HS7Yve5+HV4FMui0drsUnS7Yve5+HV4HS7Yve5+HV4FMui0drsacTKtZmNRkWKt63XGtM6aatzLQAAAAAAAAAAAAAAAAAAAAAAAAAAAAAAAAAAAAAAAAAAAAAAAAAAAAAAAAADzDyx/7yZP8Aw/8ALCkXflj/AN5Mn/h/5YUj3Yf+YePL2ANMgAAAAAoAAAIAAAAAAAAAAACgAgAAAAAAAAAAAAAAAAAAAAAAAAyr64+6GLKrrj7oZn3CsQGtgAbgEzZeFTn5XIVXuTmaZmnq1qn1Y1mI1/ihtuPkXMeuarcUzMxuzFdEVRp90pM/n4QsujudVTv26Ji3Ne5TylM0VftRTrMebjPVqxnYGXGtW/aqt0zVTXXTVOlM0zETE8OvjGjXXtvaFyaaq70VVU179NU0UzMTrE8J06tYjg1fSeZu3qeWndvXIu1xpGk1ROurH+mp0mXPJ6/ay6LFy7apm5Xu00zVG/Mb2mun3/aw6P5k3eTom1NetOtG9pNMTMxEz9nD/Brq25tCu5Tcru01XKKt6mubdOscdevTq18zGrbOdVpvXaZnWJmZt06zpOsRPDjHHqP9H422di3Z23Rs3IuU266uM1Uxrp9XXqnRKt+TvKXrdFu7N2Ltqa6dJiPra6RGsb0THp0/BXztbNqz6M2but+iN2mrdjSI00000087ba29tGzFMWrtNNNOm7RFqndjSdeEaaecmx+N1rybzKqbNVzcopu66aTrPVM/d5vNLRGxcidP7WxFUUb9dM3ONund3tZj7vRqUbd2jboimi9FMROukW6ft+z7ZYRtfNjd0ro4U7szNunWqNNNJ4ceHpP9H423dg5trDu5VXJ8la65irrjSJiY9sKtPnbGfNu9b5WIpvRpXpREaxppp1cI08yA1Ez/AFJ1/ABraABuAZV9cfdDF9q64+6GZn9gfAGgAEAAAAAAAAAAAAAAAAAAABXqvkt/3dwv9z/NaqnyW/7u4X+5/mtnhy9y9mPoAZUAAAAAAAAAAAAAAAAAAAAAAAAAAAAAAAAAAAAAAAAAAAAAAAAAAAAAAAB5p5WZF215Q5NFurdp+rOkRHohT88yO0n2QtPLH/vJlf8AD/ywpHuw/wDMPJl7lOysq9TXb3a9NbdM8Ijr0aOeZHaT7IWkbGuZezrmbFe7yVqjco01m5pTE1eyCrYFV3Hsc1+tfr3JuRVcjSmKqZmJ6uHVPsS0FZVfPMjtJ9kHPMjtJ9kPuZiXMOuimuaaouURXRVROsVUz54R2vyWf1v55kdpPsg55kdpPshoFE7Kyr1Ndvdr01t0zwiOvRo55kdpPshZ5WyqZ2Xj503vrXLe7Fv6scYiPTVEz1+aJa58n8ymmuqquxFNve5Sd/8A1c0xEzE8OvSfMxaF1KBzzI7SfZBzzI7SfZCyo8nMiOVnIu27cUU3Jp0nemuaY1nT7ETN2VkYVmLl2bdVO/ydW5VrNFWmuk/asZYytZho55kdpPsg55kdpPshoGmU7Kyr1Ndvdr01t0zwiOvRo55kdpPshcU7FozLeBVziqi7lUblFO5rETTTHXOvn+5op8mdoTbiuqLdFM070zXMxuxprx4ej0MWxarKu55kdpPsg55kdpPshLu7FybNiq9drs0W4/YmqvTlPq731dfslnlbByce1kXoqoqt2J0q48fN6OEdfpW0JWUHnmR2k+yDnmR2k+yGgaRv55kdpPsg55kdpPshoAb+eZHaT7IOeZHaT7IaAE7Kyr1Ndvdr01t0zOkR16NHPMjtJ9kLinYtGXbwKucVUXcqncop3NYiaaY6518/3NNHkztGqmidymN+NeOuscNfRx4ejVi2LVZVvPMjtJ9kHPMjtJ9kJlWwsqj9u5Yombk26Yquab8xMROntbqvJ3Ipt1Ty1neoqrprnWd2ndjWeOn+S2xSsq3nmR2k+yDnmR2k+yEy7sPJsWouXq7FFNU/2etek3I4cafT1w33fJ+9ZpvU1zE3YnW3TFURM0xVpNUxpPD+Pp9BbE1Ks55kdpPsg55kdpPshv2jsrI2bFE3qrdUV1VUxNFWvGmeMIKxMT6Sdx7b+eZHaT7IOeZHaT7IaBRv55kdpPsg55kdpPshoBG/nmR2k+yDnmR2k+yGgBv55kdpPsg55kdpPshoAb+eZHaT7IOeZHaT7IaAG/nmR2k+yDnmR2k+yGgBv55kdpPsg55kdpPshoAb+eZHaT7IOeZHaT7IaAG/nmR2k+yDnmR2k+yGgBv55kdpPsg55kdpPshoBW/nmR2k+yEjJzMiiq3FN2YibdM8Ij0IC7yNlUVbMxs6u/pylvTc+pH7NMetVGv8Gctf1Y3Ks5/ldtUc/wArtqlhHk3nVRrRydcROlW5MzNP1d7jGno9GpPk3m06b9VmjWqqn61U/wB2NZnq6tGf8GpQOf5XbVHP8rtqk+3sG9Vbr+tRVXM0cnVFf1dKqZq6tNZ4acIasfY9dW0b2HkXItVWrdVyZjTSdI188xp/Ff8AC6lF5/ldtUc/yu2qWeLsDnNEXaLlVyim9NFdNERM7sU70zE0zVGvm4atNzYORbuxTeuWbEV3Jooiu5rNWkxGscOPXHgf5NSg8/yu2qOf5XbVLK75O3bddf8A2i1VRHKzRprvVbnXw83taI2Fkzkxjxdx5vcd6iK9aqZjThMRGvn832p/g1MIvP8AK7ao5/ldtU15NivGyLli7ERXbqmmrSdeMNTVYZ/U/KzMimu3u3ZjW3TPDTr0aef5XbVLGNjXMvZ1zNivd5K1TuUaazc0piavZDVZ8n8u/uRbrszVVu60786071M1Rrw9EM/5a1KHz/K7ao5/ldtUl2tgZt7hRNqauSi7FO9xmmYmfR9nn4Nmy9hxtDDjIm9VbibtVuZi3rTRpTvb1U68I8y/5NSgc/yu2qOf5XbVJ+D5PX8q9boqvWqIqima9JmaqImmZjWPtiGeF5N38qbddV63TZua6XKdZ80zHo9H8E3gmpVvP8rtqjn+V21Sxo8m8q5jU3KK6a66q9KYpiZpmjd3t7Xr+zTRWZmLdwsmvHvxEV06a6e1YrPomJh95/ldtUc/yu2qRxax0m5Sef5XbVNuXl36a7elzTW3TM8I69IQXQ07CjLwsfKm/VRFdqdZ5PWijdpj9qrXhqk6x/VjcqXnmR2k+yDnmR2k+yFjX5N59qjfu8nboimaqpqmY3dIiZ832+bVhX5P5lFu3cqqtRbuUzXvzVMRFMRE69XVpMdWq2xNSg88yO0n2Qc8yO0n2Qnz5PZkWaru9Z3Y1mPr8aoine1jh6JZdH8ijGqv3q6abfJVXKZp46zTETp+PXGsFsTUq7nmR2k+yDnmR2k+yEyNlURsqzm1ZERN2K9KJmmNN2dPPVEz/CJbY8mtoTcijdo1ne6pmeETEa8I6tZLQalXc8yO0n2Qc8yO0n2QsOjmXTXRTcuWaJqmNYmqZmImrd1009L5l7Ayceq5NNy1Xbp3pirXTWIqinz9XGS2K1lA55kdpPsg55kdpPshPydg38TGvXr9dMblEV07vGKtatPsVKxMT6Z1MN/PMjtJ9kHPMjtJ9kNAo388yO0n2Q35WVeprtxTXprbpnhEdeiC6GnYUZeDj5U36qIrszrPJ60UbtMftVa8NWZmIWImVLzzI7SfZBzzI7SfZCxjyaz6puU0cnXVRwmKZnr0101006v4cWuvYGbRj0355Pcqt1XY+tOukUxVPm48J8xbErKFzzI7SfZBzzI7SfZCwr8nM6miqrWzMxMxFMVTrVMU70xHD0EeTmfVNUUxRO7VNE6TM6aUxV1RGvVJbE1Kv55kdpPsg55kdpPshYVeTubRauXbk2qLdu5uVTNU+mOPV9pl+T+Tj1Xty5buU0TXu8dKq4p03piPs1LYmpV/PMjtJ9kHPMjtJ9kJmDsunOw5u2rlyb3KU2ot7kaTVOunHXq4M42Ddi1duV5FiKaaIqoqidaa9at3TXzaT6fsLQalA55kdpPsg55kdpPshOy9h38LGvXciumJtxRNMUxMxVFU1R59NP2fQqliYn0TEw9V8mJmryfxKp65o1n2rVVeS3/d3C/3P81q8WXuXrx9ADKgAAAAAAAAAAAAAAAAAAAAAAAAAAAAAAAAAAAAAAAAAAAAAAAAAAAAAAAPMPLH/vJlf8P/ACwpHdbb8lMram1b2Xav2qKK9IiKtdeEaIHQPO7zY/F68fJjER+vNlhlMqm5tbOxea0Wb80UWbUbtMRGnGOOsef+LRb2xnWq9+i9uz9Tqpj+7ExT5vRMuhv+RGbdqomMmxG7RTT5/NGjX0Ezu82PxLYFcnNZOVey7lNd6qJmmmKaYiIiIiPNEQ0ur6CZ3ebH4nQTO7zY/Frkw7Zpk5QdX0Ezu82PxOgmd3qx+JyY9lMlFnZV6uzjY9Vf9lat01URpHCZiNeP8GVzbWfct1W6r0btcVRVEUUxvaxETM8OM8Otf3/IjNu1UTGTYjdopp8/mjRr6CZ3erHslm+C1yUs7c2hNNdM3omK97XW3TMxvRpOnDhrHoacraWVmW6bd+5vUxVv6RTEa1aaazp1z9sug6CZ3ebH4nQTO7zY/Etgtc3KDq+gmd3mx+J0Ezu82Pxa5Me2aZKi7tXMx7dizauU0027UTRO5TNVM1UxrpOmsPuLt7JsV71yKLulubca00xPGnSJmdOOkeaV1f8AIjNu1UzGTYjdopp8/mjRr6B53ebH4s2wa1nCir2vm3Ldduu7TVRX5popmKeGnDhw4ehnf25tDIsV2bt6mqiuJif7OnXSZiZ46emIXXQTO71Y/E6CZ3erH4lsDWblB1fQTO7zY/E6CZ3ebH4tcmPbNMnKDq+gmd3mx+J0Ezu82PxOTHspk5QdX0Ezu82PxOgmd3qx+JyY9lMlRd2rmY9uxZtXKaabdqJoncpmaZqpjXSdNYao2xmxNueUomq3GkVTbpmerTjOnHh6XQX/ACIzbtVExk2I3aKafP5o0a+gmd3qx+LNsFrmpKtt59eu/eiqd/fiaqKZmJ4a6cOHVHU24+3su1Vd5Xduxci5OkxERvVRpM9XH7upbdBM7vVj2SdBM7vNj8S2BXNR3Ns5123uXLtNVOusRNun6vV1cOEcI6n25tvaF3e370TNWus7lOvGdZjXTq1jqXfQTO71Y/E6CZ3ebH4lsCubnsvaGTm0005FzfimqquPqxHGqdZ6kV1fQTO7zY/E6CZ3erH4rGeEJOGUuUHV9BM7vNj8ToJnd5sfivJj2UycoOr6CZ3ebH4nQTO7zY/E5MeymTlB1fQTO7zY/E6CZ3ebH4nJj2UycoOr6CZ3ebH4nQTO7zY/E5MeymTlB1fQTO7zY/E6CZ3ebH4nJj2UycoOr6CZ3ebH4nQTO7zY/E5MeymTlB1fQTO7zY/E6CZ3ebH4nJj2UycoOr6CZ3ebH4nQTO7zY/E5MeymTlB1fQTO7zY/E6CZ3ebH4nJj2UycoOr6CZ3ebH4nQTO7zY/E5MeymTlFlk7QyKbFjG/s6rVFumaYrtU1aTMRrxmFz0Ezu82PxbL/AJEZt2qiYybEbtFNPn80aJOeErGGSgp23tCmKqYvRu1zrVE0UzE/V3ePD0NuJt3Js37VV6Kbtq3VVVyURFETNUaT1R+HUtugmd3mx+J0Ezu9WPxS3jWuaru+UOXy1VWNpYt1U007mlNWsRTu8eHo+xE+lMvndzKmumbtyncq1op0mnTTTTTTqX/QTO71Y/E6CZ3ebH4kZYFc5UVvbGZat1W7ddui3VMzNEWqYpnWNJ4aeg+l8zcinlKdIqmun+zp+rMzEzpw4dUcIXvQTO7zY/E6CZ3ebH4rbBK5KS5trPuTE1XadYiuI0t0x+3+15vO+xtvPprmuLtG9MaVTyVP1urr4ceqOtddBM7vNj8ToJnd5sfilsCubmMi/cyb9d+9VvXLk71U6aay1ur6CZ3ebH4nQTO71Y/FrkxSmSpubWzsXmtFm/NFFm1G7TERpxjjrHn/AIttXlFdpx7dONZizeo3NbusTru0zHVp9vnmVrf8iM27VTMZNiN2imnz+aNGvoHnd6sfizbBrWSop8odpU/s3qYjSIiOSp0jSNOHDhwlA5zdnEjF3v7GLnKRTpH7Wmmuv3Om6CZ3erH4nQTO7zY/EjLCErmpLW2s+zucneimaNNJ3KdZ0iYjWdOOkT52yjyh2lRFO5eojd000tU+aNI83oW/QTO7zY/E6CZ3ebH4lvGVzUsbd2jTERF+IpieFO5Tp+zu6aadWnmQb12u/dquXNN6rr0iIj2Q6joJnd5sfidBM7vNj8VjPCPRXKXKDq+gmd3mx+J0Ezu82PxXkx7SmTlE3Pyr1yxjY1VWtq1biqinSOEzEa8f4L7oHnd6sfi2X/IjNu1UzGTYjdopp8/mjRJ8mMrGGTnrm2M25FUVXaZ36Joqnk6YmqJ011nTj1dbKnbefTZos03oi1RGkUblOkxppx4ceHpXfQTO71Y/E6CZ3ebH4pbArmpJ23nzTuzejT63Dcp4a07s+b0cGV7bu0b9qq3cvRNNUTE/2dMa6xpPm+xc9BM7vNj8ToJnd5sfiW8ZXNz30hf5pRjTydVq3vRRFVumZp169JmNWyNsZ3KRXN6Kpi3FrSqiKo3YnWI0mPSvegmd3mx+J0Ezu82PxW+BXNRfS+bvU1RdjWmmKY+pHCIq3o83pbKtvbRqpmJvUxxmdYt0xPGqKuvT0xErnoJnd5sfidBM7vNj8UtgVzUeVtnOzLdVu/dpmmqNJiKKY146+aPSgOr6CZ3ebH4nQTO7zY/FYzwj0Uylyg6voJnd5sfidBM7vNj8V5Me0pk5ROz8q9csY2NVVratW4qop0jhMxGv+C96CZ3ebH4tl/yIzbtVMxk2I3aKafP5o0Sc8ZWMMnPztjNq5Xeu01crpNUTRTPGI01jhwnTzwyo25tC3Zos03qeSoiaYo5OnSYmNJ14ceC66CZ3ebH4nQTO71Y/FLeMrmrLnlHmXMPkdYi7NdVVV6IjWYmNNIjThw88NM7e2jNEUTepmnzxNun631d3jw48PSuegmd3qx+J0Dzu82PxN+Mrmoo2vm02rtui7TTTdmZr3aKY1/DhDK7tvPvUV013onf3tZiimJ+t+1pOnDXTjou+gmd3qx+J0Ezu82PxLYFc3O42dk4tG5YuzRG/FzhEa70dU6/xSI25n03N+m7TExERERbp3Y468I006+K66CZ3ebH4nQTO7zY/Fb4FclFl7Xzcy3Vbv3aaqa4iJiKKY6pmY6o9Mygur6CZ3ebH4nQTO71Y/EjPCPROOU+3VeS3/d3C/wBz/NaoOxcSrB2VYxblUVVWo3ZmOqeKc8mXt6Y9ACKAAAAAAAAAAAAAAAAAAAAAAAAAAAAAAAAAAAAAAAAAAAAAAAAAAAAAAAAxt9U/70smNvqn/elkAAAAAAAAAAAAAAAAAAAAAAAAAAAAAAAAAAAAAAAAAAAAAAAAAAAAAAAAAAAAAAAAAAAAAAAAAAAAAAAAAAAAAAAAAAAAAAAAAD5MxHXOgPlHVP8AvSyY2+qfvlkAAAAAAAAAAAAAAAAAAAAAAAAAAAAAAAAAAAAAAAAAAAAAAAAAAAAAAAAAADG31T/vSyYbtca7tVOkzrxj9TS561Pu/qDMYaXPWp939TS561Pu/qDMYaXPWp939TS561Pu/qDMYaXPWp939TS561Pu/qDMYaXPWp939TS561Pu/qDMYaXPWp939TS561Pu/qDMYaXPWp939TS561Pu/qDMYaXPWp939TS561Pu/qDMYaXPWp939TS561Pu/qDMYaXPWp939TS561Pu/qDMYaXPWp939TS561Pu/qDMYaXPWp939TS561Pu/qDMYaXPWp939TS561Pu/qDMYaXPWp939TS561Pu/qDMYaXPWp939TS561Pu/qDMYaXPWp939TS561Pu/qDMYaXPWp939TS561Pu/qDMYaXPWp939TS561Pu/qDMYaXPWp939TS561Pu/qDMYaXPWp939TS561Pu/qDMYaXPWp939TS561Pu/qDMYaXPWp939TS561Pu/qDMYaXPWp939TS561Pu/qDMYaXPWp939TS561Pu/qDMYaXPWp939TS561Pu/qDMYaXPWp939TS561Pu/qDMYaXPWp939TS561Pu/qDMYaXPWp939TS561Pu/qDMYaXPWp939TS561Pu/qDMYaXPWp939TS561Pu/qDMYaXPWp939TS561Pu/qDMYaXPWp939TS561Pu/qDMYaXPWp939TS561Pu/qDMYaXPWp939TS561Pu/qDMYaXPWp939TS561Pu/qDMYaXPWp939TS561Pu/qDMYaXPWp939TS561Pu/qDMYaXPWp939TS561Pu/qDMYaXPWp939TS561Pu/qDMYaXPWp939TS561Pu/qDMYaXPWp939TS561Pu/qDMYaXPWp939TS561Pu/qDMYaXPWp939TS561Pu/qDMYaXPWp939TS561Pu/qDMYaXPWp939TS561Pu/qDMYaXPWp939TS561Pu/qDMYaXPWp939TS561Pu/qDMYaXPWp939TS561Pu/qDMYaXPWp939TS561Pu/qDNWbRos3M/EovW9+JivSJ6vN1rDS561Pu/qiZuzue1W6q71VE29dJojTr/AP03hMRP6xnEzH4bF/8Addj7v805pxMeMXGos01TVFEaRMtyZTuZlcY1GgBlo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uq7pMxojU7Rs1RM9UU1zRVrOmkxx4/YCaItebZtxrXdt0xru61VxHH0PtebZt071y5bpp9NVcRAJI00X4uU01UaVRVxiYnWJarmdRbquxXGnJUcpOs9dOmusekEsa6LsV2Yu08YmNYfOW/8v4g2jRcyIt0TVNOsR6GMZlMRG/EW9eqKqo4gkjROTTExHDj1cXyMu3OmlVE6zpH1o4gkDVy3/lOW/8AL+INo1UXorr3Yj8SbukzGgNojzlU03NyY0nTe/g+UZluuKZiYiao1iJnSQSREq2haimqdYmKfPEwzpy6KtOqJmNdN6NQSBHjLt1aaVUTr1aVdbKq/uxru/iDcI3O41iNyfa21XN2Y4A2DVy3/l/Frpy4mf2Jinj9aeoEkR+d2+H16OPV9aOL7GVRV1VUzpOnCoG8RYzrU1TGsR1zrM8Gym/FURNOkxPniQbhq5aJnThM+jXiU3YqnSN2fuq1BtGuq7pMxowuZO5EfUmqZnSIgG8RqcuiYjXSmZnTSqdJ1Ks21T11U9ek/Wjh94JIj87t66b1Gumv7XmfedUfV+tT9bq+t1g3jTTkU1xrTpVHpidSb8R1xEfxBuGFFzenTRrryIt0VVzTwpjWdAbxFnNiI1qt1U/fMeLKMu3NWkV0TPVpFUAkCNTmW6o/ap10103o4MoyrdWmlVM73VpV1g3jVy32R7WVq5FyNY6gZgAAAAAAAAAAAAAAAAAAAAAAAAAAAAAAAAAAAAAAAAAAAAAAAAAAAAAAAAAAAAAAAAAAAAAAAAAAAAAAAAAAAAAAAAAAAAAAAAAAAAAAAAAAAAAAAj1/tyqruJeuTH9jER9aJmLkfWidfs82q6m3EzrMy+clT6ZBQV4OZco+vRaqr11mZ6tN2I6v4NnNMum5Vct26Yq1iaN6rWKdNdeHDr1n0eZd8lT6ZOSp9Mgi4VFVqxbor4Vx16enVX7R57exL9q7i2abVFqqKbtN7WrTd9Gnn9C6mzTMaTro0fRmJrryNOvp0BljRu7PtR6KIG/ciKN2OpjyVPpkEe7b5W3NGumvpjVqqx5rpmKqqY+rMfVp06/4p3JU+mXzkqfTIIU4sTNU78xrPDh1dfjL7ax+TqireieMzpEaeaI/yTeSp9MvnJU+mQamu5VE0zTEzM/Yk8lT9r7yUemQR8eiaLms+eOpnV+1P3tsW4idYmSbVMzrrIIV7Hi7Xvb2nCI/gxnEiYmN/wCrPXGnFO5Kn0yclT6ZBA5pMxO9c1mfRTp5tGUY2k1aV6RXE68OPn8U3kqfTJyVPpkEKzjcnXFU1RPXwiNPR4NtzjTp1JHJU+mTkaftBCos1a71Uxr5o9CVc64+5nyVPpl9m3E6a68I0BpR5x6pomibmlHmiI/x9KbyVPpk5Kn0yCDzXWqaqq9Znr0j7Yn/ACIxZpmZpuaTrw+rw8/2/anclT6ZOSp9MggRiaUxEXOr0x93g3W6OTszTE6zETPCNEnkqfTJyVPpkEKiPrW9KKo+tHGYfbETy9v6kxHp008yXzeiJ146+l9psUU1axGkg11/ty13KJriN2qImJ14xqkzbiZ1nV85Kn0yCDVi71UVTVE1cd76v2+b0PtONu3d/f8APrpEff4pvJU+mTkqfTIK/mfDd3+GmnVx6tGc429XTXNUTPn+r9uvD0JvJU+mTkqfTIIlVNdrGim39aqmIiPtLNEzTvXI+vPXr5kzkqfTL5yVPpkGFmNKmq7RylqqjXTejTVJptxTOsTL5yVPpkEGvGmujdqqoj/do0/zfYxoiYne6tPN6Jmf803kqfTJyVPpkECMTS1ub/n110+zRnZx+Tr3t7XhPCI060zkqfTJyVPpkEO9TvVaxE6cIq086XYiIiYiNI4cGXJR6ZfaaYp1084M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R117QtxE15ORTEzprpan/AApY84y++3/dt/KsRv0kzr2vhzmXm5ljEvXqcy9NVu3VVETTb80a+qsuaZPn2rma/wC5Z+QnGYInaxFdzXI/+a5nu2f/APW0XqosTpd23k0z6Jizr/yJP41ETPpcCotb1+NbO2Mmv7os/I2chkf/ADPL92z8h7SYmPyVmKbJjKs2ZuU7RyapiaY0qptacZiPU+1q5xl99v8Au2/kajGZScohfChnIy4/2297tv5WXKZ8x/7Vfj7+Sj8JpWkpaF4KPlM/vd33rPgx5xlxrE5l+JidJjdt/KUktC+FDzjL77e9238pzjL77f8Adt/KUktC+FDzjL77f9238pzjL77f9238pSS0L4UPOMvvt/3bfynOMvvt/wB238pSS0L4UPOMvvt/3bfynOMvvt/3bfylJLQvhQ84y++3/dt/Kc4y++3/AHbfylJLQvhQ84y++3/dt/Kc4y++3/dt/KUktC+FDzjL77f9238pzjL77f8Adt/KUktC+FDzjL77f9238pzjL77f9238pSS0L4UPOMvvt/3bfynOMvvt/wB238pSS0L4UPOMvvt/3bfynOMvvt/3bfylJLQvhQ84y++3/dt/Kc4y++3/AHbfylJLQvhQ84y++3/dt/Kc4y++3/dt/KUktC+FDzjL77f9238pzjL77f8Adt/KUktC+FDzjL77f9238pzjL77f9238pSS0L4UPOMvvt/3bfynOMvvt/wB238pSS0L4UPOMvvt/3bfynOMvvt/3bfylJLQvhQ84y++3/dt/Kc4y++3/AHbfylJLQvhQ84y++3/dt/Kc4y++3/dt/KUktC+FDzjL77f9238pzjL77f8Adt/KUktC+FDzjL77f9238pzjL77f9238pSS0L4UPOMvvt/3bfynOMvvt/wB238pSS0L4UPOMvvt/3bfynOMvvt/3bfylJLQvhQ84y++3/dt/Kc4y++3/AHbfylJLQvhQ84y++3/dt/Kc4y++3/dt/KUktC+FDzjL77f9238pzjL77f8Adt/KUktC+FDzjL77f9238pzjL77f9238pSS0L4UPOMvvt/3bfynOMvvt/wB238pSS0L4UPOMvvt/3bfynOMvvt/3bfylJLQvhQ84y++3/dt/Kc4y++3/AHbfylJLQvhQ84y++3/dt/Kc4y++3/dt/KUktC+FDzjL77f9238pzjL77f8Adt/KUktC+FDzjL77f9238pzjL77f9238pSS0L4UPOMvvt/3bfynOMvvt/wB238pSS0L4UPOMvvt/3bfynOMvvt/3bfylJLQvhQ84y++3/dt/Kc4y++3/AHbfylJLQvhQ84y++3/dt/Kc4y++3/dt/KUktC+FDzjL77f9238pzjL77f8Adt/KUktC+FDzjL77f9238pzjL77f9238pSS0L4UPOMvvt/3bfynOMvvt/wB238pSS0L4UPOMvvt/3bfynOMvvt/3bfylJLQvhQ84y++3/dt/Kc4y++3/AHbfylJLQvhQ84y++3/dt/Kc4y++3/dt/KUktC+FDzjL77f9238pzjL77f8Adt/KUktC+FBOTlx/tt73bfyMJzMuP9sve7b+QpJaHRDmqtoZkf7Xe9lv5GE7TzI/2q97LfyJSS0OpHK/SuZ3q97LfyH0rmd6vey38hWS0OqHK/SuZ3q97LfyH0rmd6vey38hWS0OqHK/SuZ3q97LfyH0rmd6vey38hWS0OqHK/SuZ3q97LfyH0rmd6vey38hWS0OqHK/SuZ3q97LfyH0rmd6vey38hWS0OqHK/SuZ3q97LfyH0rmd6vey38hWS0OqHK/SuZ3q97LfyH0rmd6vey38hWS0OqHK/SuZ3q97LfyH0rmd6vey38hWS0OqHK/SuZ3q97LfyH0rmd6vey38hWS0OqfHLfSuZ3q97LfyH0rmd6vey38hWS0OpHK/SuZ3q97LfyH0pmd6vey38hWVtDqhy30rmd6vey38h9K5ner3st/IVktDqRy30rmd6vey38j59K5ner3st/IVlLQ6ocrO1MyZiOd3o18+lv0TPqNVe2Mun/bb/st/IlZXbrxF2dcrvYNm5crmuqY41Tpx4/YlIoAAAAAAAAAAAAAAAAAAAAAAAAADn7W0sHMu0Y8XLtNyqeFNVEwVxFNyqmJ1imZjVqmMe7t2zct5VN+qqqaopjjuRuz5483U21f6y5/vz/in/PMzuJdP+nHGNTCNtCNdnZMem1V/hLoJr+tP3qHLjXDvx6bdX+C3rq0qq+93y9vPihbcz68XFim1Oly5w1jriPOobVib1vlrlym3RM6RVVrM1T9kQneUNNU1Wbn93SafuRbcRk41qm1VTv243ZomYjzzOsa/e5Y+PHPyaznUL4/+3LxWwiP1stbPyKKqbti9Tp1010zK/tXKqrVM16b2nHTq1QdnW+SxJpmuKpmvWdJ1iPs1TKep5sMq/8ARl48Z3D1eTyT5fHGWXtjmTri1ffT/wA0IzfmcMWr/ep/5oaHvxeOWnKyObWqrkdcRwn0TrENmDnVWdmxkzTFXKXtzjGvDTzIO297mFW716x/jCdjTODsPB13Zr416126qoif4dXW1MRpI9lO2Ll6xXejGsUUW40qm7VMRFWv7Ounoba73L2Me5u24m7FVU8nVvRPV5/Oq8naE1YnNrdzGtUa6628ibNWv/FCwiZ5DFpqmZmLOus1RVPHTzx19Sa0bfQFQAAAAAAAAAAAAAAAAAAAAAAAAAAAAAAAAAAAAAAAAAAAAAAAAAAAAAAAAAAAAAAAAAAAAAAAAAAAAAAAAAAAB8qaa26pprFaa2mpuraakVi3chG7R9ad6vTrp+rGv2tLdN6mqmmKqKpmmIjTf4Tp9jIwu24t1aRVM/fTpMMGd25ym7ERMRTGkazrLBQDfpizVRyGt2Z1i7v9X2aegBoyMq3jxG9VE1TOkU+P2efVstXIuURV1axrogZtF+3ZrmNzk6bm/vxrvREzx/Z0nhEz5/MxwLcVZlVy3kTciKaZ3pivWqNaoiNatfq/d52d/rWvxaMrFjJyJq5CxVcimnendqiNI1mPPMerLFnYz7+DTVNjc+vajXepmeq5c6uP2mU6gxjc6at6NZjqmOExPXDJsyYmmi1EXqrsV1TVXTMxO5VprpPn889XD7GNuiblcUx53PLy6wnLp0nxazjFiJN+r+wpp3ZiJnhr5tNY/VGcP+Xzz5Zncunn8WOERUim9u0VchXNNcRNM0xvTx101iPukmKqZiK7dyiZ6t+iadfu1j7Ya6LeflVW7Fmui5TFOtNH1KKuFVdMeiZ4QyiK6LVqi7XRVciq5MxTXFWkTFGnVP2S9cS8+mUa1VRRTE1VzwimOuXyfq1VU1RpNM6T9k66JmyMi1jbQmq9wprimIrnqp03uv0dcI16qN7Jp89Vdzdn79Y4fx4/wN/qaYg+0UVXK4oojWqZ0iGkWk7ukzEa161cnFMxE7nDTT8fxa7NFNu9VuzrE1xvVTMTrRrOs/d1IXN7utUbsTNMaz9aOr7PT/AixcqtzXFOtMRrrr5mVbb9cxi26JqmremauM9UdUR/iyu4sRbjcpqirhMb1UaVcNZ0+5Hrs3KKIrqp0pq6uMT/APpsqx79yrWaYmrWKdImNY83Uo20WMeqqmmd/wDaopmd6P70dfV5kWuiaKtJ++GVVi7TFUzTwp651jQuWK7VNNVW7pVrpNNUVf4SCNeq3aYn7/8ACVdVM1TrKflf6uPv/wApQt0kd7saddk48/8Al/zTULY0abJx4/8AL/mmuLoAAAAAAAAAAAAAAAAAAAAAAAAAAoLM49i7F2jAt03I/vUTEMKddNZjSZ4zC55jj9n+aX3mOP2f5pbxnHH1DOVsvcqLJ/8AZrv+5P8Agtao+vP3t84GNMTE29Yn7ZfPo+x6b38L9fis57SMUPJxqMmzVauR9WfPHmUV3YORFyIt101UTPX1TEOp+j7HrX//AFFz5nz6Osetf/8AUXPmYy1kxn4ccp3KFYxotWqbdMaU0xpEN+63fR1j1sj/ANRc+Y+jrHrZH/qbnzOfj8ePj9Q7ZTM/iDnxpiVf71H/AD0o62+jcedN7lao69K71dUeyZZ8wx+z/NLvGcQxOKkroivhVETHommKo/GEq3nXrdEURTbmmmNIjTRY8xxuz/NJzHG7P80k5xKVmFdXmU3I/tcSiv8AjE/4w0XLlN29vUW5t000RTETp9q45jj9n+aTmOP2f5pLQtZUwueY43Z/mk5jjdn+aV5ISimFzzHG7P8ANJzHG7P80nJBRTC55jjdn+aTmON2f5pOSCimFzzHG7P80nMcbs/zSckFFMLnmON2f5pOY43Z/mk5IKKYXPMcbs/zScxxuz/NJyQUUwueY43Z/mk5jjdn+aTkgophc8xxuz/NJzHG7P8ANJyQUUwueY43Z/mk5jjdn+aTkgophc8xxuz/ADScxxuz/NJyQUUwueY43Z/mk5jjdn+aTkgophc8xxuz/NJzHG7P80nJBRTC55jjdn+aTmON2f5pOSCimFzzHG7P80nMcbs/zSckFFMLnmON2f5pOY43Z/mk5IKKYXPMcbs/zScxxuz/ADSckFFMLnmON2f5pOY43Z/mk5IKKYXPMcbs/wA0nMcbs/zSckFFMLnmON2f5pOY43Z/mk5IKKYXPMcbs/zScxxuz/NJyQUUwueY43Z/mk5jjdn+aTkgophc8xxuz/NJzHG7P80nJBRTC55jjdn+aTmON2f5pOSCimFzzHG7P80nMcbs/wA0nJBRTC55jjdn+aTmON2f5pOSCimFzzHG7P8ANJzHG7P80nJBRTC55jjdn+aTmON2f5pOSCimFzzHG7P80nMcbs/zSckFFMLnmON2f5pOY43Z/mk5IKKYXPMcbs/zScxxuz/NJyQUUwueY43Z/mk5jjdn+aTkgophc8xxuz/NJzHG7P8ANJyQUUwueY43Z/mk5jjdn+aTkgophc8xxuz/ADScxxuz/NJyQUUwueY43Z/mk5jjdn+aTkgophc8xxuz/NJzHG7P80nJBRTC55jjdn+aTmON2f5pOSCimFzzHG7P80nMcbs/zSckFFMLnmON2f5pOY43Z/mk5IKKYXPMcbs/zScxxuz/ADSckFFMLnmON2f5pOY43Z/mk5IKKYXPMcbs/wA0nMcbs/zSckFFMLnmON2f5pOYY3Z/mk5IKSpammtf8wxuz/NL5OzsWf8AwvzT4l4KS5utpqdROy8Of/C/NPi+fRODP/g/nq8S8LWXLDqPojB7D89XifQ+D2H56vFLwVcuOo+h8HsPz1eJ9D4PYfnq8S8FXLjqPofB7D89XifQ+D2H56vEvBVy7XasWrM1Tat00TV1zTGmv/WrrPofB7D89XifQ+D2H56vEvBWXLvkUxEzMRETPW6n6Hwew/PV4n0Pg9h+erxLwVlytNuiiZmmmImevSGdNU0zrTMxP2On+iMHsPz1eJ9EYPYfnq8U3ExpdTtzE111RpNUzHomXx1H0Rg9h+erxPofB7D89XikVx9QTEz7crNMTOunHTR9iIjqjR1P0Pg9h+erxPofB7D89Xi1aErLljqdT9EYPYfnq8T6Iwew/PV4l4KuXbMe5Fu9TVVrpxidPtjR0n0Rg9h+erxPofB7D89XiXgqoeWs6VTFVcVRRFFM7vm04z1vlN21FdcVVVRTublOlOv8V/8ARGD2H56vE+iMHsPz1eKWhdSooyLURrxmrWmqYmOGsRpEfiWb9q1TE61zXVrv8PTrHCdftXv0Rg9h+erxPojB7D89XiWg1Kgqu2porp3qo+pFFP1evT+LVeuRXFumnXdop04+nzuk+iMHsPz1eJ9EYPYfnq8VtBWXJ3ad6Ij7f8paeRdjOxsCdP7GeHouVR/mfQ+F2dfxa/EtCVbNlxps6zHoj/NLYWbVFm1TbtxpTTwiNZlm5t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6 Rectángulo"/>
          <p:cNvSpPr/>
          <p:nvPr/>
        </p:nvSpPr>
        <p:spPr>
          <a:xfrm>
            <a:off x="2267744" y="5029556"/>
            <a:ext cx="526966" cy="890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2 CuadroTexto"/>
          <p:cNvSpPr txBox="1"/>
          <p:nvPr/>
        </p:nvSpPr>
        <p:spPr>
          <a:xfrm>
            <a:off x="2066502" y="4973804"/>
            <a:ext cx="1186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FF0000"/>
                </a:solidFill>
              </a:rPr>
              <a:t>201701</a:t>
            </a:r>
            <a:endParaRPr lang="es-MX" b="1" dirty="0">
              <a:solidFill>
                <a:srgbClr val="FF0000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066502" y="5158470"/>
            <a:ext cx="1186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FF0000"/>
                </a:solidFill>
              </a:rPr>
              <a:t>201702</a:t>
            </a:r>
            <a:endParaRPr lang="es-MX" b="1" dirty="0">
              <a:solidFill>
                <a:srgbClr val="FF0000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066502" y="5387038"/>
            <a:ext cx="1186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FF0000"/>
                </a:solidFill>
              </a:rPr>
              <a:t>201707</a:t>
            </a:r>
            <a:endParaRPr lang="es-MX" b="1" dirty="0">
              <a:solidFill>
                <a:srgbClr val="FF0000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063486" y="5571704"/>
            <a:ext cx="1186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FF0000"/>
                </a:solidFill>
              </a:rPr>
              <a:t>1</a:t>
            </a:r>
            <a:endParaRPr lang="es-MX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75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 rot="5400000">
            <a:off x="4257394" y="1957400"/>
            <a:ext cx="260648" cy="9540552"/>
            <a:chOff x="8271790" y="260648"/>
            <a:chExt cx="908721" cy="6804249"/>
          </a:xfrm>
        </p:grpSpPr>
        <p:sp>
          <p:nvSpPr>
            <p:cNvPr id="21" name="object 3"/>
            <p:cNvSpPr/>
            <p:nvPr/>
          </p:nvSpPr>
          <p:spPr>
            <a:xfrm rot="16200000">
              <a:off x="6692179" y="4576564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6" name="object 3"/>
            <p:cNvSpPr/>
            <p:nvPr/>
          </p:nvSpPr>
          <p:spPr>
            <a:xfrm rot="16200000">
              <a:off x="6692179" y="1840259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Agrupar 9"/>
          <p:cNvGrpSpPr/>
          <p:nvPr/>
        </p:nvGrpSpPr>
        <p:grpSpPr>
          <a:xfrm rot="16200000">
            <a:off x="4602567" y="-4602565"/>
            <a:ext cx="144016" cy="9349147"/>
            <a:chOff x="8271790" y="260648"/>
            <a:chExt cx="908721" cy="6804249"/>
          </a:xfrm>
        </p:grpSpPr>
        <p:sp>
          <p:nvSpPr>
            <p:cNvPr id="11" name="object 3"/>
            <p:cNvSpPr/>
            <p:nvPr/>
          </p:nvSpPr>
          <p:spPr>
            <a:xfrm rot="16200000">
              <a:off x="6692179" y="4576564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" name="object 3"/>
            <p:cNvSpPr/>
            <p:nvPr/>
          </p:nvSpPr>
          <p:spPr>
            <a:xfrm rot="16200000">
              <a:off x="6692179" y="1840259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pic>
        <p:nvPicPr>
          <p:cNvPr id="14" name="19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439" y="144017"/>
            <a:ext cx="788969" cy="548480"/>
          </a:xfrm>
          <a:prstGeom prst="rect">
            <a:avLst/>
          </a:prstGeom>
        </p:spPr>
      </p:pic>
      <p:sp>
        <p:nvSpPr>
          <p:cNvPr id="16" name="18 CuadroTexto"/>
          <p:cNvSpPr txBox="1"/>
          <p:nvPr/>
        </p:nvSpPr>
        <p:spPr>
          <a:xfrm>
            <a:off x="4829904" y="0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1200" b="1" dirty="0">
              <a:solidFill>
                <a:prstClr val="black"/>
              </a:solidFill>
              <a:latin typeface="Arial Narrow" pitchFamily="34" charset="0"/>
            </a:endParaRPr>
          </a:p>
          <a:p>
            <a:pPr algn="ctr"/>
            <a:r>
              <a:rPr lang="es-MX" sz="800" b="1" dirty="0" smtClean="0">
                <a:solidFill>
                  <a:prstClr val="black"/>
                </a:solidFill>
                <a:latin typeface="Arial Narrow" pitchFamily="34" charset="0"/>
              </a:rPr>
              <a:t>UNIVERSIDAD VERACRUZANA</a:t>
            </a:r>
          </a:p>
          <a:p>
            <a:pPr algn="ctr"/>
            <a:r>
              <a:rPr lang="es-MX" sz="800" dirty="0">
                <a:solidFill>
                  <a:prstClr val="black"/>
                </a:solidFill>
                <a:latin typeface="Arial Narrow" pitchFamily="34" charset="0"/>
              </a:rPr>
              <a:t>D</a:t>
            </a:r>
            <a:r>
              <a:rPr lang="es-MX" sz="800" dirty="0" smtClean="0">
                <a:solidFill>
                  <a:prstClr val="black"/>
                </a:solidFill>
                <a:latin typeface="Arial Narrow" pitchFamily="34" charset="0"/>
              </a:rPr>
              <a:t>irección </a:t>
            </a:r>
            <a:r>
              <a:rPr lang="es-MX" sz="800" dirty="0">
                <a:solidFill>
                  <a:prstClr val="black"/>
                </a:solidFill>
                <a:latin typeface="Arial Narrow" pitchFamily="34" charset="0"/>
              </a:rPr>
              <a:t>G</a:t>
            </a:r>
            <a:r>
              <a:rPr lang="es-MX" sz="800" dirty="0" smtClean="0">
                <a:solidFill>
                  <a:prstClr val="black"/>
                </a:solidFill>
                <a:latin typeface="Arial Narrow" pitchFamily="34" charset="0"/>
              </a:rPr>
              <a:t>eneral de Desarrollo Académico</a:t>
            </a:r>
          </a:p>
          <a:p>
            <a:pPr algn="ctr"/>
            <a:r>
              <a:rPr lang="es-MX" sz="800" dirty="0">
                <a:solidFill>
                  <a:prstClr val="black"/>
                </a:solidFill>
                <a:latin typeface="Arial Narrow" pitchFamily="34" charset="0"/>
              </a:rPr>
              <a:t>e</a:t>
            </a:r>
            <a:r>
              <a:rPr lang="es-MX" sz="800" dirty="0" smtClean="0">
                <a:solidFill>
                  <a:prstClr val="black"/>
                </a:solidFill>
                <a:latin typeface="Arial Narrow" pitchFamily="34" charset="0"/>
              </a:rPr>
              <a:t> Innovación Educativa</a:t>
            </a:r>
          </a:p>
        </p:txBody>
      </p:sp>
      <p:sp>
        <p:nvSpPr>
          <p:cNvPr id="17" name="Rectángulo 2"/>
          <p:cNvSpPr/>
          <p:nvPr/>
        </p:nvSpPr>
        <p:spPr>
          <a:xfrm>
            <a:off x="623305" y="5694582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dirty="0" smtClean="0">
                <a:solidFill>
                  <a:prstClr val="black"/>
                </a:solidFill>
                <a:latin typeface="Berlin Sans FB" panose="020E0602020502020306" pitchFamily="34" charset="0"/>
              </a:rPr>
              <a:t>Veracruz</a:t>
            </a:r>
          </a:p>
          <a:p>
            <a:pPr algn="ctr"/>
            <a:r>
              <a:rPr lang="es-MX" sz="2800" dirty="0" smtClean="0">
                <a:solidFill>
                  <a:prstClr val="black"/>
                </a:solidFill>
                <a:latin typeface="Berlin Sans FB" panose="020E0602020502020306" pitchFamily="34" charset="0"/>
              </a:rPr>
              <a:t>Convocatorias Apoyos PRODEP 2017</a:t>
            </a:r>
          </a:p>
        </p:txBody>
      </p:sp>
      <p:graphicFrame>
        <p:nvGraphicFramePr>
          <p:cNvPr id="13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5890094"/>
              </p:ext>
            </p:extLst>
          </p:nvPr>
        </p:nvGraphicFramePr>
        <p:xfrm>
          <a:off x="251520" y="692497"/>
          <a:ext cx="8640960" cy="5081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1996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 rot="5400000">
            <a:off x="4257394" y="1957400"/>
            <a:ext cx="260648" cy="9540552"/>
            <a:chOff x="8271790" y="260648"/>
            <a:chExt cx="908721" cy="6804249"/>
          </a:xfrm>
        </p:grpSpPr>
        <p:sp>
          <p:nvSpPr>
            <p:cNvPr id="21" name="object 3"/>
            <p:cNvSpPr/>
            <p:nvPr/>
          </p:nvSpPr>
          <p:spPr>
            <a:xfrm rot="16200000">
              <a:off x="6692179" y="4576564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6" name="object 3"/>
            <p:cNvSpPr/>
            <p:nvPr/>
          </p:nvSpPr>
          <p:spPr>
            <a:xfrm rot="16200000">
              <a:off x="6692179" y="1840259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Agrupar 9"/>
          <p:cNvGrpSpPr/>
          <p:nvPr/>
        </p:nvGrpSpPr>
        <p:grpSpPr>
          <a:xfrm rot="16200000">
            <a:off x="4530558" y="-4530557"/>
            <a:ext cx="288032" cy="9349147"/>
            <a:chOff x="8271790" y="260648"/>
            <a:chExt cx="908721" cy="6804249"/>
          </a:xfrm>
        </p:grpSpPr>
        <p:sp>
          <p:nvSpPr>
            <p:cNvPr id="11" name="object 3"/>
            <p:cNvSpPr/>
            <p:nvPr/>
          </p:nvSpPr>
          <p:spPr>
            <a:xfrm rot="16200000">
              <a:off x="6692179" y="4576564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" name="object 3"/>
            <p:cNvSpPr/>
            <p:nvPr/>
          </p:nvSpPr>
          <p:spPr>
            <a:xfrm rot="16200000">
              <a:off x="6692179" y="1840259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6778" t="63860" r="19731" b="8421"/>
          <a:stretch/>
        </p:blipFill>
        <p:spPr>
          <a:xfrm>
            <a:off x="395536" y="692696"/>
            <a:ext cx="8280920" cy="201622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610" t="38660" r="13824" b="9680"/>
          <a:stretch/>
        </p:blipFill>
        <p:spPr>
          <a:xfrm>
            <a:off x="395536" y="3113583"/>
            <a:ext cx="8280920" cy="29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98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 rot="5400000">
            <a:off x="4257394" y="1957400"/>
            <a:ext cx="260648" cy="9540552"/>
            <a:chOff x="8271790" y="260648"/>
            <a:chExt cx="908721" cy="6804249"/>
          </a:xfrm>
        </p:grpSpPr>
        <p:sp>
          <p:nvSpPr>
            <p:cNvPr id="21" name="object 3"/>
            <p:cNvSpPr/>
            <p:nvPr/>
          </p:nvSpPr>
          <p:spPr>
            <a:xfrm rot="16200000">
              <a:off x="6692179" y="4576564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6" name="object 3"/>
            <p:cNvSpPr/>
            <p:nvPr/>
          </p:nvSpPr>
          <p:spPr>
            <a:xfrm rot="16200000">
              <a:off x="6692179" y="1840259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Agrupar 9"/>
          <p:cNvGrpSpPr/>
          <p:nvPr/>
        </p:nvGrpSpPr>
        <p:grpSpPr>
          <a:xfrm rot="16200000">
            <a:off x="4530558" y="-4530557"/>
            <a:ext cx="288032" cy="9349147"/>
            <a:chOff x="8271790" y="260648"/>
            <a:chExt cx="908721" cy="6804249"/>
          </a:xfrm>
        </p:grpSpPr>
        <p:sp>
          <p:nvSpPr>
            <p:cNvPr id="11" name="object 3"/>
            <p:cNvSpPr/>
            <p:nvPr/>
          </p:nvSpPr>
          <p:spPr>
            <a:xfrm rot="16200000">
              <a:off x="6692179" y="4576564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" name="object 3"/>
            <p:cNvSpPr/>
            <p:nvPr/>
          </p:nvSpPr>
          <p:spPr>
            <a:xfrm rot="16200000">
              <a:off x="6692179" y="1840259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14" t="11500" r="20225" b="7486"/>
          <a:stretch/>
        </p:blipFill>
        <p:spPr bwMode="auto">
          <a:xfrm>
            <a:off x="395537" y="476672"/>
            <a:ext cx="8352928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620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 rot="5400000">
            <a:off x="4257394" y="1957400"/>
            <a:ext cx="260648" cy="9540552"/>
            <a:chOff x="8271790" y="260648"/>
            <a:chExt cx="908721" cy="6804249"/>
          </a:xfrm>
        </p:grpSpPr>
        <p:sp>
          <p:nvSpPr>
            <p:cNvPr id="21" name="object 3"/>
            <p:cNvSpPr/>
            <p:nvPr/>
          </p:nvSpPr>
          <p:spPr>
            <a:xfrm rot="16200000">
              <a:off x="6692179" y="4576564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6" name="object 3"/>
            <p:cNvSpPr/>
            <p:nvPr/>
          </p:nvSpPr>
          <p:spPr>
            <a:xfrm rot="16200000">
              <a:off x="6692179" y="1840259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Agrupar 9"/>
          <p:cNvGrpSpPr/>
          <p:nvPr/>
        </p:nvGrpSpPr>
        <p:grpSpPr>
          <a:xfrm rot="16200000">
            <a:off x="4530558" y="-4530557"/>
            <a:ext cx="288032" cy="9349147"/>
            <a:chOff x="8271790" y="260648"/>
            <a:chExt cx="908721" cy="6804249"/>
          </a:xfrm>
        </p:grpSpPr>
        <p:sp>
          <p:nvSpPr>
            <p:cNvPr id="11" name="object 3"/>
            <p:cNvSpPr/>
            <p:nvPr/>
          </p:nvSpPr>
          <p:spPr>
            <a:xfrm rot="16200000">
              <a:off x="6692179" y="4576564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" name="object 3"/>
            <p:cNvSpPr/>
            <p:nvPr/>
          </p:nvSpPr>
          <p:spPr>
            <a:xfrm rot="16200000">
              <a:off x="6692179" y="1840259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76" t="10466" r="19965" b="9228"/>
          <a:stretch/>
        </p:blipFill>
        <p:spPr bwMode="auto">
          <a:xfrm>
            <a:off x="488373" y="548680"/>
            <a:ext cx="8136904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953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 rot="5400000">
            <a:off x="4322556" y="2022562"/>
            <a:ext cx="130324" cy="9540552"/>
            <a:chOff x="8271790" y="260648"/>
            <a:chExt cx="908721" cy="6804249"/>
          </a:xfrm>
        </p:grpSpPr>
        <p:sp>
          <p:nvSpPr>
            <p:cNvPr id="21" name="object 3"/>
            <p:cNvSpPr/>
            <p:nvPr/>
          </p:nvSpPr>
          <p:spPr>
            <a:xfrm rot="16200000">
              <a:off x="6692179" y="4576564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6" name="object 3"/>
            <p:cNvSpPr/>
            <p:nvPr/>
          </p:nvSpPr>
          <p:spPr>
            <a:xfrm rot="16200000">
              <a:off x="6692179" y="1840259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Agrupar 9"/>
          <p:cNvGrpSpPr/>
          <p:nvPr/>
        </p:nvGrpSpPr>
        <p:grpSpPr>
          <a:xfrm rot="16200000">
            <a:off x="4591411" y="-4591412"/>
            <a:ext cx="166328" cy="9349147"/>
            <a:chOff x="8271790" y="260648"/>
            <a:chExt cx="908721" cy="6804249"/>
          </a:xfrm>
        </p:grpSpPr>
        <p:sp>
          <p:nvSpPr>
            <p:cNvPr id="11" name="object 3"/>
            <p:cNvSpPr/>
            <p:nvPr/>
          </p:nvSpPr>
          <p:spPr>
            <a:xfrm rot="16200000">
              <a:off x="6692179" y="4576564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" name="object 3"/>
            <p:cNvSpPr/>
            <p:nvPr/>
          </p:nvSpPr>
          <p:spPr>
            <a:xfrm rot="16200000">
              <a:off x="6692179" y="1840259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165" t="51301" r="21955" b="13302"/>
          <a:stretch/>
        </p:blipFill>
        <p:spPr bwMode="auto">
          <a:xfrm>
            <a:off x="748866" y="332656"/>
            <a:ext cx="7778871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165" t="21037" r="21756" b="13680"/>
          <a:stretch/>
        </p:blipFill>
        <p:spPr bwMode="auto">
          <a:xfrm>
            <a:off x="698497" y="2348880"/>
            <a:ext cx="7829240" cy="4070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259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 rot="5400000">
            <a:off x="4257394" y="1957400"/>
            <a:ext cx="260648" cy="9540552"/>
            <a:chOff x="8271790" y="260648"/>
            <a:chExt cx="908721" cy="6804249"/>
          </a:xfrm>
        </p:grpSpPr>
        <p:sp>
          <p:nvSpPr>
            <p:cNvPr id="21" name="object 3"/>
            <p:cNvSpPr/>
            <p:nvPr/>
          </p:nvSpPr>
          <p:spPr>
            <a:xfrm rot="16200000">
              <a:off x="6692179" y="4576564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6" name="object 3"/>
            <p:cNvSpPr/>
            <p:nvPr/>
          </p:nvSpPr>
          <p:spPr>
            <a:xfrm rot="16200000">
              <a:off x="6692179" y="1840259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Agrupar 9"/>
          <p:cNvGrpSpPr/>
          <p:nvPr/>
        </p:nvGrpSpPr>
        <p:grpSpPr>
          <a:xfrm rot="16200000">
            <a:off x="4530558" y="-4530557"/>
            <a:ext cx="288032" cy="9349147"/>
            <a:chOff x="8271790" y="260648"/>
            <a:chExt cx="908721" cy="6804249"/>
          </a:xfrm>
        </p:grpSpPr>
        <p:sp>
          <p:nvSpPr>
            <p:cNvPr id="11" name="object 3"/>
            <p:cNvSpPr/>
            <p:nvPr/>
          </p:nvSpPr>
          <p:spPr>
            <a:xfrm rot="16200000">
              <a:off x="6692179" y="4576564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" name="object 3"/>
            <p:cNvSpPr/>
            <p:nvPr/>
          </p:nvSpPr>
          <p:spPr>
            <a:xfrm rot="16200000">
              <a:off x="6692179" y="1840259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84" t="12061" r="18375" b="10203"/>
          <a:stretch/>
        </p:blipFill>
        <p:spPr bwMode="auto">
          <a:xfrm>
            <a:off x="611560" y="692696"/>
            <a:ext cx="7992888" cy="5544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181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 rot="5400000">
            <a:off x="4257394" y="1957400"/>
            <a:ext cx="260648" cy="9540552"/>
            <a:chOff x="8271790" y="260648"/>
            <a:chExt cx="908721" cy="6804249"/>
          </a:xfrm>
        </p:grpSpPr>
        <p:sp>
          <p:nvSpPr>
            <p:cNvPr id="21" name="object 3"/>
            <p:cNvSpPr/>
            <p:nvPr/>
          </p:nvSpPr>
          <p:spPr>
            <a:xfrm rot="16200000">
              <a:off x="6692179" y="4576564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6" name="object 3"/>
            <p:cNvSpPr/>
            <p:nvPr/>
          </p:nvSpPr>
          <p:spPr>
            <a:xfrm rot="16200000">
              <a:off x="6692179" y="1840259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Agrupar 9"/>
          <p:cNvGrpSpPr/>
          <p:nvPr/>
        </p:nvGrpSpPr>
        <p:grpSpPr>
          <a:xfrm rot="16200000">
            <a:off x="4530558" y="-4530557"/>
            <a:ext cx="288032" cy="9349147"/>
            <a:chOff x="8271790" y="260648"/>
            <a:chExt cx="908721" cy="6804249"/>
          </a:xfrm>
        </p:grpSpPr>
        <p:sp>
          <p:nvSpPr>
            <p:cNvPr id="11" name="object 3"/>
            <p:cNvSpPr/>
            <p:nvPr/>
          </p:nvSpPr>
          <p:spPr>
            <a:xfrm rot="16200000">
              <a:off x="6692179" y="4576564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" name="object 3"/>
            <p:cNvSpPr/>
            <p:nvPr/>
          </p:nvSpPr>
          <p:spPr>
            <a:xfrm rot="16200000">
              <a:off x="6692179" y="1840259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61" t="11316" r="24140" b="11316"/>
          <a:stretch/>
        </p:blipFill>
        <p:spPr bwMode="auto">
          <a:xfrm>
            <a:off x="147949" y="464039"/>
            <a:ext cx="8770981" cy="6167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84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 rot="5400000">
            <a:off x="4257394" y="1957400"/>
            <a:ext cx="260648" cy="9540552"/>
            <a:chOff x="8271790" y="260648"/>
            <a:chExt cx="908721" cy="6804249"/>
          </a:xfrm>
        </p:grpSpPr>
        <p:sp>
          <p:nvSpPr>
            <p:cNvPr id="21" name="object 3"/>
            <p:cNvSpPr/>
            <p:nvPr/>
          </p:nvSpPr>
          <p:spPr>
            <a:xfrm rot="16200000">
              <a:off x="6692179" y="4576564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6" name="object 3"/>
            <p:cNvSpPr/>
            <p:nvPr/>
          </p:nvSpPr>
          <p:spPr>
            <a:xfrm rot="16200000">
              <a:off x="6692179" y="1840259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Agrupar 9"/>
          <p:cNvGrpSpPr/>
          <p:nvPr/>
        </p:nvGrpSpPr>
        <p:grpSpPr>
          <a:xfrm rot="16200000">
            <a:off x="4530558" y="-4530557"/>
            <a:ext cx="288032" cy="9349147"/>
            <a:chOff x="8271790" y="260648"/>
            <a:chExt cx="908721" cy="6804249"/>
          </a:xfrm>
        </p:grpSpPr>
        <p:sp>
          <p:nvSpPr>
            <p:cNvPr id="11" name="object 3"/>
            <p:cNvSpPr/>
            <p:nvPr/>
          </p:nvSpPr>
          <p:spPr>
            <a:xfrm rot="16200000">
              <a:off x="6692179" y="4576564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" name="object 3"/>
            <p:cNvSpPr/>
            <p:nvPr/>
          </p:nvSpPr>
          <p:spPr>
            <a:xfrm rot="16200000">
              <a:off x="6692179" y="1840259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59" t="15754" r="23148" b="28809"/>
          <a:stretch/>
        </p:blipFill>
        <p:spPr bwMode="auto">
          <a:xfrm>
            <a:off x="755576" y="620688"/>
            <a:ext cx="7704856" cy="5711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86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 rot="5400000">
            <a:off x="4257394" y="1957400"/>
            <a:ext cx="260648" cy="9540552"/>
            <a:chOff x="8271790" y="260648"/>
            <a:chExt cx="908721" cy="6804249"/>
          </a:xfrm>
        </p:grpSpPr>
        <p:sp>
          <p:nvSpPr>
            <p:cNvPr id="21" name="object 3"/>
            <p:cNvSpPr/>
            <p:nvPr/>
          </p:nvSpPr>
          <p:spPr>
            <a:xfrm rot="16200000">
              <a:off x="6692179" y="4576564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6" name="object 3"/>
            <p:cNvSpPr/>
            <p:nvPr/>
          </p:nvSpPr>
          <p:spPr>
            <a:xfrm rot="16200000">
              <a:off x="6692179" y="1840259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Agrupar 9"/>
          <p:cNvGrpSpPr/>
          <p:nvPr/>
        </p:nvGrpSpPr>
        <p:grpSpPr>
          <a:xfrm rot="16200000">
            <a:off x="4530558" y="-4530557"/>
            <a:ext cx="288032" cy="9349147"/>
            <a:chOff x="8271790" y="260648"/>
            <a:chExt cx="908721" cy="6804249"/>
          </a:xfrm>
        </p:grpSpPr>
        <p:sp>
          <p:nvSpPr>
            <p:cNvPr id="11" name="object 3"/>
            <p:cNvSpPr/>
            <p:nvPr/>
          </p:nvSpPr>
          <p:spPr>
            <a:xfrm rot="16200000">
              <a:off x="6692179" y="4576564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" name="object 3"/>
            <p:cNvSpPr/>
            <p:nvPr/>
          </p:nvSpPr>
          <p:spPr>
            <a:xfrm rot="16200000">
              <a:off x="6692179" y="1840259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57" t="18603" r="22750" b="18072"/>
          <a:stretch/>
        </p:blipFill>
        <p:spPr bwMode="auto">
          <a:xfrm>
            <a:off x="683568" y="620688"/>
            <a:ext cx="7992888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482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Agrupar 9"/>
          <p:cNvGrpSpPr/>
          <p:nvPr/>
        </p:nvGrpSpPr>
        <p:grpSpPr>
          <a:xfrm rot="10800000">
            <a:off x="8748463" y="-105240"/>
            <a:ext cx="256193" cy="6961068"/>
            <a:chOff x="8271790" y="260648"/>
            <a:chExt cx="908721" cy="6804249"/>
          </a:xfrm>
        </p:grpSpPr>
        <p:sp>
          <p:nvSpPr>
            <p:cNvPr id="39" name="object 3"/>
            <p:cNvSpPr/>
            <p:nvPr/>
          </p:nvSpPr>
          <p:spPr>
            <a:xfrm rot="16200000">
              <a:off x="6692179" y="4576564"/>
              <a:ext cx="4067944" cy="90872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3" name="object 3"/>
            <p:cNvSpPr/>
            <p:nvPr/>
          </p:nvSpPr>
          <p:spPr>
            <a:xfrm rot="16200000">
              <a:off x="6692179" y="1840259"/>
              <a:ext cx="4067944" cy="90872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2" name="51 Rectángulo"/>
          <p:cNvSpPr/>
          <p:nvPr/>
        </p:nvSpPr>
        <p:spPr>
          <a:xfrm>
            <a:off x="3872340" y="5391407"/>
            <a:ext cx="504056" cy="34821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050" b="1" dirty="0" smtClean="0">
                <a:solidFill>
                  <a:schemeClr val="accent5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Si</a:t>
            </a:r>
            <a:endParaRPr lang="es-MX" b="1" dirty="0">
              <a:solidFill>
                <a:schemeClr val="accent5">
                  <a:lumMod val="50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3" name="52 Rectángulo"/>
          <p:cNvSpPr/>
          <p:nvPr/>
        </p:nvSpPr>
        <p:spPr>
          <a:xfrm>
            <a:off x="5159658" y="1695316"/>
            <a:ext cx="504056" cy="296536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050" b="1" dirty="0" smtClean="0">
                <a:solidFill>
                  <a:schemeClr val="accent5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No</a:t>
            </a:r>
            <a:endParaRPr lang="es-MX" b="1" dirty="0">
              <a:solidFill>
                <a:schemeClr val="accent5">
                  <a:lumMod val="50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4" name="53 Rectángulo"/>
          <p:cNvSpPr/>
          <p:nvPr/>
        </p:nvSpPr>
        <p:spPr>
          <a:xfrm>
            <a:off x="3926871" y="2388089"/>
            <a:ext cx="504056" cy="34821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050" b="1" dirty="0" smtClean="0">
                <a:solidFill>
                  <a:schemeClr val="accent5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Si</a:t>
            </a:r>
            <a:endParaRPr lang="es-MX" b="1" dirty="0">
              <a:solidFill>
                <a:schemeClr val="accent5">
                  <a:lumMod val="50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5" name="54 Rectángulo redondeado"/>
          <p:cNvSpPr/>
          <p:nvPr/>
        </p:nvSpPr>
        <p:spPr>
          <a:xfrm>
            <a:off x="3362781" y="68333"/>
            <a:ext cx="2196103" cy="40833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9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 los proyectos que integran su POA y envía a la IR</a:t>
            </a:r>
            <a:endParaRPr lang="es-MX" sz="9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" name="Picture 4" descr="Resultado de imagen para iconos de flechas en 3d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462" b="70077" l="27462" r="726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98" t="28041" r="24207" b="29938"/>
          <a:stretch/>
        </p:blipFill>
        <p:spPr bwMode="auto">
          <a:xfrm rot="16200000">
            <a:off x="4261458" y="555339"/>
            <a:ext cx="364092" cy="20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56 Rectángulo redondeado"/>
          <p:cNvSpPr/>
          <p:nvPr/>
        </p:nvSpPr>
        <p:spPr>
          <a:xfrm>
            <a:off x="3377223" y="840764"/>
            <a:ext cx="2160870" cy="28803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9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Revisa los proyectos del POA</a:t>
            </a:r>
          </a:p>
        </p:txBody>
      </p:sp>
      <p:sp>
        <p:nvSpPr>
          <p:cNvPr id="58" name="57 Decisión"/>
          <p:cNvSpPr/>
          <p:nvPr/>
        </p:nvSpPr>
        <p:spPr>
          <a:xfrm>
            <a:off x="3673950" y="1499703"/>
            <a:ext cx="1494074" cy="994596"/>
          </a:xfrm>
          <a:prstGeom prst="flowChartDecision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9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¿Cumple con lo dispuesto?</a:t>
            </a:r>
          </a:p>
        </p:txBody>
      </p:sp>
      <p:sp>
        <p:nvSpPr>
          <p:cNvPr id="59" name="58 Rectángulo redondeado"/>
          <p:cNvSpPr/>
          <p:nvPr/>
        </p:nvSpPr>
        <p:spPr>
          <a:xfrm>
            <a:off x="3200185" y="2836364"/>
            <a:ext cx="2461484" cy="49832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9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Autoriza los proyectos que cumplan con lo dispuesto y envía a la SAF y SR</a:t>
            </a:r>
          </a:p>
        </p:txBody>
      </p:sp>
      <p:sp>
        <p:nvSpPr>
          <p:cNvPr id="60" name="59 Rectángulo redondeado"/>
          <p:cNvSpPr/>
          <p:nvPr/>
        </p:nvSpPr>
        <p:spPr>
          <a:xfrm>
            <a:off x="4994807" y="2233074"/>
            <a:ext cx="2046979" cy="50322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9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Reabre aquellos proyectos que no cumplan con lo dispuesto, indicando las causas </a:t>
            </a:r>
          </a:p>
        </p:txBody>
      </p:sp>
      <p:pic>
        <p:nvPicPr>
          <p:cNvPr id="61" name="Picture 2" descr="Resultado de imagen para iconos de flechas en 3d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16" b="9855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373"/>
          <a:stretch/>
        </p:blipFill>
        <p:spPr bwMode="auto">
          <a:xfrm>
            <a:off x="5150451" y="1915488"/>
            <a:ext cx="330380" cy="30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61 Rectángulo redondeado"/>
          <p:cNvSpPr/>
          <p:nvPr/>
        </p:nvSpPr>
        <p:spPr>
          <a:xfrm>
            <a:off x="3200186" y="3720446"/>
            <a:ext cx="2461484" cy="34109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9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Verifican la DGRF/DPI que los proyectos cumplan con los dispuesto </a:t>
            </a:r>
          </a:p>
        </p:txBody>
      </p:sp>
      <p:sp>
        <p:nvSpPr>
          <p:cNvPr id="63" name="62 Rectángulo redondeado"/>
          <p:cNvSpPr/>
          <p:nvPr/>
        </p:nvSpPr>
        <p:spPr>
          <a:xfrm>
            <a:off x="3332491" y="5844676"/>
            <a:ext cx="2226393" cy="57606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9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Autorizan los proyectos y transfiere la disponibilidad  financiera y/o presupuestal a la entidad académica </a:t>
            </a:r>
          </a:p>
        </p:txBody>
      </p:sp>
      <p:sp>
        <p:nvSpPr>
          <p:cNvPr id="64" name="63 Decisión"/>
          <p:cNvSpPr/>
          <p:nvPr/>
        </p:nvSpPr>
        <p:spPr>
          <a:xfrm>
            <a:off x="3601715" y="4427816"/>
            <a:ext cx="1638543" cy="977748"/>
          </a:xfrm>
          <a:prstGeom prst="flowChartDecision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9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¿Cumple con lo dispuesto?</a:t>
            </a:r>
          </a:p>
        </p:txBody>
      </p:sp>
      <p:pic>
        <p:nvPicPr>
          <p:cNvPr id="65" name="Picture 4" descr="Resultado de imagen para iconos de flechas en 3d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462" b="70077" l="27462" r="726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98" t="28041" r="24207" b="29938"/>
          <a:stretch/>
        </p:blipFill>
        <p:spPr bwMode="auto">
          <a:xfrm rot="16200000">
            <a:off x="4243525" y="1207462"/>
            <a:ext cx="364092" cy="20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 descr="Resultado de imagen para iconos de flechas en 3d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462" b="70077" l="27462" r="726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98" t="28041" r="24207" b="29938"/>
          <a:stretch/>
        </p:blipFill>
        <p:spPr bwMode="auto">
          <a:xfrm rot="16200000">
            <a:off x="4222512" y="2559326"/>
            <a:ext cx="364092" cy="20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Resultado de imagen para iconos de flechas en 3d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462" b="70077" l="27462" r="726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98" t="28041" r="24207" b="29938"/>
          <a:stretch/>
        </p:blipFill>
        <p:spPr bwMode="auto">
          <a:xfrm rot="16200000">
            <a:off x="4261458" y="3413355"/>
            <a:ext cx="364092" cy="20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Resultado de imagen para iconos de flechas en 3d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462" b="70077" l="27462" r="726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98" t="28041" r="24207" b="29938"/>
          <a:stretch/>
        </p:blipFill>
        <p:spPr bwMode="auto">
          <a:xfrm rot="16200000">
            <a:off x="4238941" y="4142391"/>
            <a:ext cx="364092" cy="20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68 Rectángulo"/>
          <p:cNvSpPr/>
          <p:nvPr/>
        </p:nvSpPr>
        <p:spPr>
          <a:xfrm>
            <a:off x="5228803" y="4620154"/>
            <a:ext cx="504056" cy="296536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050" b="1" dirty="0" smtClean="0">
                <a:solidFill>
                  <a:schemeClr val="accent5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No</a:t>
            </a:r>
            <a:endParaRPr lang="es-MX" b="1" dirty="0">
              <a:solidFill>
                <a:schemeClr val="accent5">
                  <a:lumMod val="50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70" name="Picture 2" descr="Resultado de imagen para iconos de flechas en 3d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16" b="9855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373"/>
          <a:stretch/>
        </p:blipFill>
        <p:spPr bwMode="auto">
          <a:xfrm>
            <a:off x="5240258" y="4855511"/>
            <a:ext cx="330380" cy="30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4" descr="Resultado de imagen para iconos de flechas en 3d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462" b="70077" l="27462" r="726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98" t="28041" r="24207" b="29938"/>
          <a:stretch/>
        </p:blipFill>
        <p:spPr bwMode="auto">
          <a:xfrm rot="16200000">
            <a:off x="4243525" y="5495359"/>
            <a:ext cx="364092" cy="20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71 Rectángulo redondeado"/>
          <p:cNvSpPr/>
          <p:nvPr/>
        </p:nvSpPr>
        <p:spPr>
          <a:xfrm>
            <a:off x="5283031" y="5163432"/>
            <a:ext cx="2160240" cy="63091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9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Reabre n los proyectos, notificando  a la Entidad Académica o Dependencia las causas por las que deben modificarse</a:t>
            </a:r>
          </a:p>
        </p:txBody>
      </p:sp>
      <p:sp>
        <p:nvSpPr>
          <p:cNvPr id="73" name="72 Elipse"/>
          <p:cNvSpPr/>
          <p:nvPr/>
        </p:nvSpPr>
        <p:spPr>
          <a:xfrm>
            <a:off x="2555776" y="68333"/>
            <a:ext cx="504056" cy="427998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1</a:t>
            </a:r>
            <a:endParaRPr lang="es-MX" sz="20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74" name="73 Elipse"/>
          <p:cNvSpPr/>
          <p:nvPr/>
        </p:nvSpPr>
        <p:spPr>
          <a:xfrm>
            <a:off x="2555776" y="770780"/>
            <a:ext cx="504056" cy="427998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latin typeface="MV Boli" panose="02000500030200090000" pitchFamily="2" charset="0"/>
                <a:cs typeface="MV Boli" panose="02000500030200090000" pitchFamily="2" charset="0"/>
              </a:rPr>
              <a:t>2</a:t>
            </a:r>
          </a:p>
        </p:txBody>
      </p:sp>
      <p:sp>
        <p:nvSpPr>
          <p:cNvPr id="75" name="74 Elipse"/>
          <p:cNvSpPr/>
          <p:nvPr/>
        </p:nvSpPr>
        <p:spPr>
          <a:xfrm>
            <a:off x="2465731" y="3665842"/>
            <a:ext cx="504056" cy="427998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latin typeface="MV Boli" panose="02000500030200090000" pitchFamily="2" charset="0"/>
                <a:cs typeface="MV Boli" panose="02000500030200090000" pitchFamily="2" charset="0"/>
              </a:rPr>
              <a:t>3</a:t>
            </a:r>
          </a:p>
        </p:txBody>
      </p:sp>
      <p:sp>
        <p:nvSpPr>
          <p:cNvPr id="76" name="75 Rectángulo redondeado"/>
          <p:cNvSpPr/>
          <p:nvPr/>
        </p:nvSpPr>
        <p:spPr>
          <a:xfrm>
            <a:off x="395537" y="188640"/>
            <a:ext cx="1152127" cy="6480720"/>
          </a:xfrm>
          <a:prstGeom prst="round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s-MX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Procedimiento: Elaboración del Programa Operativo Anual (PI-PP-P-01)</a:t>
            </a:r>
          </a:p>
        </p:txBody>
      </p:sp>
    </p:spTree>
    <p:extLst>
      <p:ext uri="{BB962C8B-B14F-4D97-AF65-F5344CB8AC3E}">
        <p14:creationId xmlns:p14="http://schemas.microsoft.com/office/powerpoint/2010/main" val="143110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  <p:bldP spid="57" grpId="0" animBg="1"/>
      <p:bldP spid="58" grpId="0" animBg="1"/>
      <p:bldP spid="59" grpId="0" animBg="1"/>
      <p:bldP spid="60" grpId="0" animBg="1"/>
      <p:bldP spid="62" grpId="0" animBg="1"/>
      <p:bldP spid="63" grpId="0" animBg="1"/>
      <p:bldP spid="64" grpId="0" animBg="1"/>
      <p:bldP spid="69" grpId="0" animBg="1"/>
      <p:bldP spid="72" grpId="0" animBg="1"/>
      <p:bldP spid="73" grpId="0" animBg="1"/>
      <p:bldP spid="74" grpId="0" animBg="1"/>
      <p:bldP spid="75" grpId="0" animBg="1"/>
      <p:bldP spid="7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 rot="5400000">
            <a:off x="4257394" y="1957400"/>
            <a:ext cx="260648" cy="9540552"/>
            <a:chOff x="8271790" y="260648"/>
            <a:chExt cx="908721" cy="6804249"/>
          </a:xfrm>
        </p:grpSpPr>
        <p:sp>
          <p:nvSpPr>
            <p:cNvPr id="21" name="object 3"/>
            <p:cNvSpPr/>
            <p:nvPr/>
          </p:nvSpPr>
          <p:spPr>
            <a:xfrm rot="16200000">
              <a:off x="6692179" y="4576564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3"/>
            <p:cNvSpPr/>
            <p:nvPr/>
          </p:nvSpPr>
          <p:spPr>
            <a:xfrm rot="16200000">
              <a:off x="6692179" y="1840259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0" name="Agrupar 9"/>
          <p:cNvGrpSpPr/>
          <p:nvPr/>
        </p:nvGrpSpPr>
        <p:grpSpPr>
          <a:xfrm rot="16200000">
            <a:off x="4530558" y="-4530557"/>
            <a:ext cx="288032" cy="9349147"/>
            <a:chOff x="8271790" y="260648"/>
            <a:chExt cx="908721" cy="6804249"/>
          </a:xfrm>
        </p:grpSpPr>
        <p:sp>
          <p:nvSpPr>
            <p:cNvPr id="11" name="object 3"/>
            <p:cNvSpPr/>
            <p:nvPr/>
          </p:nvSpPr>
          <p:spPr>
            <a:xfrm rot="16200000">
              <a:off x="6692179" y="4576564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3"/>
            <p:cNvSpPr/>
            <p:nvPr/>
          </p:nvSpPr>
          <p:spPr>
            <a:xfrm rot="16200000">
              <a:off x="6692179" y="1840259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28" t="13410" r="29404" b="59131"/>
          <a:stretch/>
        </p:blipFill>
        <p:spPr bwMode="auto">
          <a:xfrm>
            <a:off x="179512" y="4226444"/>
            <a:ext cx="2366683" cy="858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7" t="22894" r="29172" b="40803"/>
          <a:stretch/>
        </p:blipFill>
        <p:spPr bwMode="auto">
          <a:xfrm>
            <a:off x="35496" y="1706164"/>
            <a:ext cx="2497078" cy="11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6" t="11680" r="25689" b="52551"/>
          <a:stretch/>
        </p:blipFill>
        <p:spPr bwMode="auto">
          <a:xfrm>
            <a:off x="107504" y="2858292"/>
            <a:ext cx="2602803" cy="107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98230"/>
            <a:ext cx="6022999" cy="393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971600" y="548680"/>
            <a:ext cx="61206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Anexo</a:t>
            </a:r>
          </a:p>
          <a:p>
            <a:pPr algn="ctr"/>
            <a:r>
              <a:rPr lang="es-MX" b="1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Formato de requisición</a:t>
            </a:r>
          </a:p>
          <a:p>
            <a:pPr algn="ctr"/>
            <a:endParaRPr lang="es-MX" b="1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054872" y="5949280"/>
            <a:ext cx="6333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https://www.uv.mx/drm/catalogobienes/catalogos/</a:t>
            </a:r>
          </a:p>
        </p:txBody>
      </p:sp>
    </p:spTree>
    <p:extLst>
      <p:ext uri="{BB962C8B-B14F-4D97-AF65-F5344CB8AC3E}">
        <p14:creationId xmlns:p14="http://schemas.microsoft.com/office/powerpoint/2010/main" val="272782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9"/>
          <p:cNvGrpSpPr/>
          <p:nvPr/>
        </p:nvGrpSpPr>
        <p:grpSpPr>
          <a:xfrm rot="16200000">
            <a:off x="4530558" y="-4530557"/>
            <a:ext cx="288032" cy="9349147"/>
            <a:chOff x="8271790" y="260648"/>
            <a:chExt cx="908721" cy="6804249"/>
          </a:xfrm>
        </p:grpSpPr>
        <p:sp>
          <p:nvSpPr>
            <p:cNvPr id="5" name="object 3"/>
            <p:cNvSpPr/>
            <p:nvPr/>
          </p:nvSpPr>
          <p:spPr>
            <a:xfrm rot="16200000">
              <a:off x="6692179" y="4576564"/>
              <a:ext cx="4067944" cy="90872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6" name="object 3"/>
            <p:cNvSpPr/>
            <p:nvPr/>
          </p:nvSpPr>
          <p:spPr>
            <a:xfrm rot="16200000">
              <a:off x="6692179" y="1840259"/>
              <a:ext cx="4067944" cy="90872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Agrupar 1"/>
          <p:cNvGrpSpPr/>
          <p:nvPr/>
        </p:nvGrpSpPr>
        <p:grpSpPr>
          <a:xfrm rot="5400000">
            <a:off x="4257394" y="1957400"/>
            <a:ext cx="260648" cy="9540552"/>
            <a:chOff x="8271790" y="260648"/>
            <a:chExt cx="908721" cy="6804249"/>
          </a:xfrm>
        </p:grpSpPr>
        <p:sp>
          <p:nvSpPr>
            <p:cNvPr id="8" name="object 3"/>
            <p:cNvSpPr/>
            <p:nvPr/>
          </p:nvSpPr>
          <p:spPr>
            <a:xfrm rot="16200000">
              <a:off x="6692179" y="4576564"/>
              <a:ext cx="4067944" cy="90872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9" name="object 3"/>
            <p:cNvSpPr/>
            <p:nvPr/>
          </p:nvSpPr>
          <p:spPr>
            <a:xfrm rot="16200000">
              <a:off x="6692179" y="1840259"/>
              <a:ext cx="4067944" cy="90872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pic>
        <p:nvPicPr>
          <p:cNvPr id="10" name="19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159" y="117359"/>
            <a:ext cx="1388337" cy="1185969"/>
          </a:xfrm>
          <a:prstGeom prst="rect">
            <a:avLst/>
          </a:prstGeom>
        </p:spPr>
      </p:pic>
      <p:sp>
        <p:nvSpPr>
          <p:cNvPr id="11" name="18 CuadroTexto"/>
          <p:cNvSpPr txBox="1"/>
          <p:nvPr/>
        </p:nvSpPr>
        <p:spPr>
          <a:xfrm>
            <a:off x="3995936" y="292487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1200" b="1" dirty="0">
              <a:solidFill>
                <a:prstClr val="black"/>
              </a:solidFill>
              <a:latin typeface="Arial Narrow" pitchFamily="34" charset="0"/>
            </a:endParaRPr>
          </a:p>
          <a:p>
            <a:pPr algn="ctr"/>
            <a:r>
              <a:rPr lang="es-MX" sz="1200" b="1" dirty="0" smtClean="0">
                <a:solidFill>
                  <a:prstClr val="black"/>
                </a:solidFill>
                <a:latin typeface="Arial Narrow" pitchFamily="34" charset="0"/>
              </a:rPr>
              <a:t>UNIVERSIDAD VERACRUZANA</a:t>
            </a:r>
          </a:p>
          <a:p>
            <a:pPr algn="ctr"/>
            <a:r>
              <a:rPr lang="es-MX" sz="1200" dirty="0">
                <a:solidFill>
                  <a:prstClr val="black"/>
                </a:solidFill>
                <a:latin typeface="Arial Narrow" pitchFamily="34" charset="0"/>
              </a:rPr>
              <a:t>D</a:t>
            </a:r>
            <a:r>
              <a:rPr lang="es-MX" sz="1200" dirty="0" smtClean="0">
                <a:solidFill>
                  <a:prstClr val="black"/>
                </a:solidFill>
                <a:latin typeface="Arial Narrow" pitchFamily="34" charset="0"/>
              </a:rPr>
              <a:t>irección </a:t>
            </a:r>
            <a:r>
              <a:rPr lang="es-MX" sz="1200" dirty="0">
                <a:solidFill>
                  <a:prstClr val="black"/>
                </a:solidFill>
                <a:latin typeface="Arial Narrow" pitchFamily="34" charset="0"/>
              </a:rPr>
              <a:t>G</a:t>
            </a:r>
            <a:r>
              <a:rPr lang="es-MX" sz="1200" dirty="0" smtClean="0">
                <a:solidFill>
                  <a:prstClr val="black"/>
                </a:solidFill>
                <a:latin typeface="Arial Narrow" pitchFamily="34" charset="0"/>
              </a:rPr>
              <a:t>eneral de Desarrollo Académico</a:t>
            </a:r>
          </a:p>
          <a:p>
            <a:pPr algn="ctr"/>
            <a:r>
              <a:rPr lang="es-MX" sz="1200" dirty="0">
                <a:solidFill>
                  <a:prstClr val="black"/>
                </a:solidFill>
                <a:latin typeface="Arial Narrow" pitchFamily="34" charset="0"/>
              </a:rPr>
              <a:t>e</a:t>
            </a:r>
            <a:r>
              <a:rPr lang="es-MX" sz="1200" dirty="0" smtClean="0">
                <a:solidFill>
                  <a:prstClr val="black"/>
                </a:solidFill>
                <a:latin typeface="Arial Narrow" pitchFamily="34" charset="0"/>
              </a:rPr>
              <a:t> Innovación Educativa</a:t>
            </a:r>
          </a:p>
        </p:txBody>
      </p:sp>
      <p:sp>
        <p:nvSpPr>
          <p:cNvPr id="12" name="Rectángulo 2"/>
          <p:cNvSpPr/>
          <p:nvPr/>
        </p:nvSpPr>
        <p:spPr>
          <a:xfrm>
            <a:off x="611560" y="5633284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dirty="0" smtClean="0">
                <a:solidFill>
                  <a:prstClr val="black"/>
                </a:solidFill>
                <a:latin typeface="Berlin Sans FB" panose="020E0602020502020306" pitchFamily="34" charset="0"/>
              </a:rPr>
              <a:t>Veracruz</a:t>
            </a:r>
          </a:p>
          <a:p>
            <a:pPr algn="ctr"/>
            <a:r>
              <a:rPr lang="es-MX" sz="2800" dirty="0" smtClean="0">
                <a:solidFill>
                  <a:prstClr val="black"/>
                </a:solidFill>
                <a:latin typeface="Berlin Sans FB" panose="020E0602020502020306" pitchFamily="34" charset="0"/>
              </a:rPr>
              <a:t>Montos por Convocatorias Apoyos PRODEP 2017</a:t>
            </a:r>
          </a:p>
        </p:txBody>
      </p:sp>
      <p:sp>
        <p:nvSpPr>
          <p:cNvPr id="14" name="13 Rectángulo">
            <a:hlinkClick r:id="rId4" action="ppaction://hlinksldjump"/>
          </p:cNvPr>
          <p:cNvSpPr/>
          <p:nvPr/>
        </p:nvSpPr>
        <p:spPr>
          <a:xfrm>
            <a:off x="8218496" y="6447108"/>
            <a:ext cx="864095" cy="28056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prstClr val="white"/>
                </a:solidFill>
                <a:latin typeface="Baskerville Old Face" panose="02020602080505020303" pitchFamily="18" charset="0"/>
              </a:rPr>
              <a:t>Inicio </a:t>
            </a:r>
            <a:endParaRPr lang="es-MX" b="1" dirty="0">
              <a:solidFill>
                <a:prstClr val="white"/>
              </a:solidFill>
              <a:latin typeface="Baskerville Old Face" panose="02020602080505020303" pitchFamily="18" charset="0"/>
            </a:endParaRPr>
          </a:p>
        </p:txBody>
      </p:sp>
      <p:graphicFrame>
        <p:nvGraphicFramePr>
          <p:cNvPr id="13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1314551"/>
              </p:ext>
            </p:extLst>
          </p:nvPr>
        </p:nvGraphicFramePr>
        <p:xfrm>
          <a:off x="395536" y="1123485"/>
          <a:ext cx="8255007" cy="4465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5716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 rot="5400000">
            <a:off x="4257394" y="1957400"/>
            <a:ext cx="260648" cy="9540552"/>
            <a:chOff x="8271790" y="260648"/>
            <a:chExt cx="908721" cy="6804249"/>
          </a:xfrm>
        </p:grpSpPr>
        <p:sp>
          <p:nvSpPr>
            <p:cNvPr id="21" name="object 3"/>
            <p:cNvSpPr/>
            <p:nvPr/>
          </p:nvSpPr>
          <p:spPr>
            <a:xfrm rot="16200000">
              <a:off x="6692179" y="4576564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3"/>
            <p:cNvSpPr/>
            <p:nvPr/>
          </p:nvSpPr>
          <p:spPr>
            <a:xfrm rot="16200000">
              <a:off x="6692179" y="1840259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0" name="Agrupar 9"/>
          <p:cNvGrpSpPr/>
          <p:nvPr/>
        </p:nvGrpSpPr>
        <p:grpSpPr>
          <a:xfrm rot="16200000">
            <a:off x="4530558" y="-4530557"/>
            <a:ext cx="288032" cy="9349147"/>
            <a:chOff x="8271790" y="260648"/>
            <a:chExt cx="908721" cy="6804249"/>
          </a:xfrm>
        </p:grpSpPr>
        <p:sp>
          <p:nvSpPr>
            <p:cNvPr id="11" name="object 3"/>
            <p:cNvSpPr/>
            <p:nvPr/>
          </p:nvSpPr>
          <p:spPr>
            <a:xfrm rot="16200000">
              <a:off x="6692179" y="4576564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3"/>
            <p:cNvSpPr/>
            <p:nvPr/>
          </p:nvSpPr>
          <p:spPr>
            <a:xfrm rot="16200000">
              <a:off x="6692179" y="1840259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8 Rectángulo"/>
          <p:cNvSpPr/>
          <p:nvPr/>
        </p:nvSpPr>
        <p:spPr>
          <a:xfrm>
            <a:off x="1420012" y="144016"/>
            <a:ext cx="61206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Anexo</a:t>
            </a:r>
          </a:p>
          <a:p>
            <a:pPr algn="ctr"/>
            <a:r>
              <a:rPr lang="es-MX" b="1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Acervo bibliográfico</a:t>
            </a:r>
          </a:p>
          <a:p>
            <a:pPr algn="ctr"/>
            <a:endParaRPr lang="es-MX" b="1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2" t="30548" r="64871" b="5228"/>
          <a:stretch/>
        </p:blipFill>
        <p:spPr bwMode="auto">
          <a:xfrm>
            <a:off x="2089262" y="762040"/>
            <a:ext cx="4216806" cy="5962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431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 rot="5400000">
            <a:off x="4257394" y="1957400"/>
            <a:ext cx="260648" cy="9540552"/>
            <a:chOff x="8271790" y="260648"/>
            <a:chExt cx="908721" cy="6804249"/>
          </a:xfrm>
        </p:grpSpPr>
        <p:sp>
          <p:nvSpPr>
            <p:cNvPr id="21" name="object 3"/>
            <p:cNvSpPr/>
            <p:nvPr/>
          </p:nvSpPr>
          <p:spPr>
            <a:xfrm rot="16200000">
              <a:off x="6692179" y="4576564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3"/>
            <p:cNvSpPr/>
            <p:nvPr/>
          </p:nvSpPr>
          <p:spPr>
            <a:xfrm rot="16200000">
              <a:off x="6692179" y="1840259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0" name="Agrupar 9"/>
          <p:cNvGrpSpPr/>
          <p:nvPr/>
        </p:nvGrpSpPr>
        <p:grpSpPr>
          <a:xfrm rot="16200000">
            <a:off x="4530558" y="-4530557"/>
            <a:ext cx="288032" cy="9349147"/>
            <a:chOff x="8271790" y="260648"/>
            <a:chExt cx="908721" cy="6804249"/>
          </a:xfrm>
        </p:grpSpPr>
        <p:sp>
          <p:nvSpPr>
            <p:cNvPr id="11" name="object 3"/>
            <p:cNvSpPr/>
            <p:nvPr/>
          </p:nvSpPr>
          <p:spPr>
            <a:xfrm rot="16200000">
              <a:off x="6692179" y="4576564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3"/>
            <p:cNvSpPr/>
            <p:nvPr/>
          </p:nvSpPr>
          <p:spPr>
            <a:xfrm rot="16200000">
              <a:off x="6692179" y="1840259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8 Rectángulo"/>
          <p:cNvSpPr/>
          <p:nvPr/>
        </p:nvSpPr>
        <p:spPr>
          <a:xfrm>
            <a:off x="1403648" y="548680"/>
            <a:ext cx="61206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Anexo</a:t>
            </a:r>
          </a:p>
          <a:p>
            <a:pPr algn="ctr"/>
            <a:r>
              <a:rPr lang="es-MX" b="1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POA</a:t>
            </a:r>
          </a:p>
          <a:p>
            <a:pPr algn="ctr"/>
            <a:endParaRPr lang="es-MX" b="1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" t="33403" r="45735" b="30215"/>
          <a:stretch/>
        </p:blipFill>
        <p:spPr bwMode="auto">
          <a:xfrm>
            <a:off x="539553" y="1124744"/>
            <a:ext cx="5256584" cy="2059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" t="27172" r="45851" b="10000"/>
          <a:stretch/>
        </p:blipFill>
        <p:spPr bwMode="auto">
          <a:xfrm>
            <a:off x="3923928" y="3236713"/>
            <a:ext cx="4829253" cy="328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603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 rot="5400000">
            <a:off x="4257394" y="1957400"/>
            <a:ext cx="260648" cy="9540552"/>
            <a:chOff x="8271790" y="260648"/>
            <a:chExt cx="908721" cy="6804249"/>
          </a:xfrm>
        </p:grpSpPr>
        <p:sp>
          <p:nvSpPr>
            <p:cNvPr id="21" name="object 3"/>
            <p:cNvSpPr/>
            <p:nvPr/>
          </p:nvSpPr>
          <p:spPr>
            <a:xfrm rot="16200000">
              <a:off x="6692179" y="4576564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3"/>
            <p:cNvSpPr/>
            <p:nvPr/>
          </p:nvSpPr>
          <p:spPr>
            <a:xfrm rot="16200000">
              <a:off x="6692179" y="1840259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0" name="Agrupar 9"/>
          <p:cNvGrpSpPr/>
          <p:nvPr/>
        </p:nvGrpSpPr>
        <p:grpSpPr>
          <a:xfrm rot="16200000">
            <a:off x="4530558" y="-4530557"/>
            <a:ext cx="288032" cy="9349147"/>
            <a:chOff x="8271790" y="260648"/>
            <a:chExt cx="908721" cy="6804249"/>
          </a:xfrm>
        </p:grpSpPr>
        <p:sp>
          <p:nvSpPr>
            <p:cNvPr id="11" name="object 3"/>
            <p:cNvSpPr/>
            <p:nvPr/>
          </p:nvSpPr>
          <p:spPr>
            <a:xfrm rot="16200000">
              <a:off x="6692179" y="4576564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3"/>
            <p:cNvSpPr/>
            <p:nvPr/>
          </p:nvSpPr>
          <p:spPr>
            <a:xfrm rot="16200000">
              <a:off x="6692179" y="1840259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" name="2 CuadroTexto"/>
          <p:cNvSpPr txBox="1"/>
          <p:nvPr/>
        </p:nvSpPr>
        <p:spPr>
          <a:xfrm>
            <a:off x="2339752" y="2239872"/>
            <a:ext cx="44438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dirty="0" smtClean="0">
                <a:solidFill>
                  <a:schemeClr val="accent5">
                    <a:lumMod val="50000"/>
                  </a:schemeClr>
                </a:solidFill>
                <a:latin typeface="AR JULIAN" panose="02000000000000000000" pitchFamily="2" charset="0"/>
              </a:rPr>
              <a:t>GRACIAS POR SU ATENCIÓN</a:t>
            </a:r>
            <a:endParaRPr lang="es-MX" sz="4800" dirty="0">
              <a:solidFill>
                <a:schemeClr val="accent5">
                  <a:lumMod val="50000"/>
                </a:schemeClr>
              </a:solidFill>
              <a:latin typeface="AR JULI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64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9"/>
          <p:cNvGrpSpPr/>
          <p:nvPr/>
        </p:nvGrpSpPr>
        <p:grpSpPr>
          <a:xfrm rot="16200000">
            <a:off x="4602567" y="-4602565"/>
            <a:ext cx="144015" cy="9349147"/>
            <a:chOff x="8271790" y="260648"/>
            <a:chExt cx="908721" cy="6804249"/>
          </a:xfrm>
        </p:grpSpPr>
        <p:sp>
          <p:nvSpPr>
            <p:cNvPr id="5" name="object 3"/>
            <p:cNvSpPr/>
            <p:nvPr/>
          </p:nvSpPr>
          <p:spPr>
            <a:xfrm rot="16200000">
              <a:off x="6692179" y="4576564"/>
              <a:ext cx="4067944" cy="90872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6" name="object 3"/>
            <p:cNvSpPr/>
            <p:nvPr/>
          </p:nvSpPr>
          <p:spPr>
            <a:xfrm rot="16200000">
              <a:off x="6692179" y="1840259"/>
              <a:ext cx="4067944" cy="90872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7" name="18 CuadroTexto"/>
          <p:cNvSpPr txBox="1"/>
          <p:nvPr/>
        </p:nvSpPr>
        <p:spPr>
          <a:xfrm>
            <a:off x="5546325" y="110576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800" b="1" dirty="0">
              <a:solidFill>
                <a:prstClr val="black"/>
              </a:solidFill>
              <a:latin typeface="Arial Narrow" pitchFamily="34" charset="0"/>
            </a:endParaRPr>
          </a:p>
          <a:p>
            <a:pPr algn="ctr"/>
            <a:r>
              <a:rPr lang="es-MX" sz="800" b="1" dirty="0" smtClean="0">
                <a:solidFill>
                  <a:prstClr val="black"/>
                </a:solidFill>
                <a:latin typeface="Arial Narrow" pitchFamily="34" charset="0"/>
              </a:rPr>
              <a:t>UNIVERSIDAD VERACRUZANA</a:t>
            </a:r>
          </a:p>
          <a:p>
            <a:pPr algn="ctr"/>
            <a:r>
              <a:rPr lang="es-MX" sz="800" dirty="0">
                <a:solidFill>
                  <a:prstClr val="black"/>
                </a:solidFill>
                <a:latin typeface="Arial Narrow" pitchFamily="34" charset="0"/>
              </a:rPr>
              <a:t>D</a:t>
            </a:r>
            <a:r>
              <a:rPr lang="es-MX" sz="800" dirty="0" smtClean="0">
                <a:solidFill>
                  <a:prstClr val="black"/>
                </a:solidFill>
                <a:latin typeface="Arial Narrow" pitchFamily="34" charset="0"/>
              </a:rPr>
              <a:t>irección </a:t>
            </a:r>
            <a:r>
              <a:rPr lang="es-MX" sz="800" dirty="0">
                <a:solidFill>
                  <a:prstClr val="black"/>
                </a:solidFill>
                <a:latin typeface="Arial Narrow" pitchFamily="34" charset="0"/>
              </a:rPr>
              <a:t>G</a:t>
            </a:r>
            <a:r>
              <a:rPr lang="es-MX" sz="800" dirty="0" smtClean="0">
                <a:solidFill>
                  <a:prstClr val="black"/>
                </a:solidFill>
                <a:latin typeface="Arial Narrow" pitchFamily="34" charset="0"/>
              </a:rPr>
              <a:t>eneral de Desarrollo Académico</a:t>
            </a:r>
          </a:p>
          <a:p>
            <a:pPr algn="ctr"/>
            <a:r>
              <a:rPr lang="es-MX" sz="800" dirty="0">
                <a:solidFill>
                  <a:prstClr val="black"/>
                </a:solidFill>
                <a:latin typeface="Arial Narrow" pitchFamily="34" charset="0"/>
              </a:rPr>
              <a:t>e</a:t>
            </a:r>
            <a:r>
              <a:rPr lang="es-MX" sz="800" dirty="0" smtClean="0">
                <a:solidFill>
                  <a:prstClr val="black"/>
                </a:solidFill>
                <a:latin typeface="Arial Narrow" pitchFamily="34" charset="0"/>
              </a:rPr>
              <a:t> Innovación Educativa</a:t>
            </a:r>
          </a:p>
        </p:txBody>
      </p:sp>
      <p:pic>
        <p:nvPicPr>
          <p:cNvPr id="8" name="19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93787"/>
            <a:ext cx="720079" cy="418355"/>
          </a:xfrm>
          <a:prstGeom prst="rect">
            <a:avLst/>
          </a:prstGeom>
        </p:spPr>
      </p:pic>
      <p:grpSp>
        <p:nvGrpSpPr>
          <p:cNvPr id="9" name="Agrupar 1"/>
          <p:cNvGrpSpPr/>
          <p:nvPr/>
        </p:nvGrpSpPr>
        <p:grpSpPr>
          <a:xfrm rot="5400000">
            <a:off x="4257394" y="1957400"/>
            <a:ext cx="260648" cy="9540552"/>
            <a:chOff x="8271790" y="260648"/>
            <a:chExt cx="908721" cy="6804249"/>
          </a:xfrm>
        </p:grpSpPr>
        <p:sp>
          <p:nvSpPr>
            <p:cNvPr id="10" name="object 3"/>
            <p:cNvSpPr/>
            <p:nvPr/>
          </p:nvSpPr>
          <p:spPr>
            <a:xfrm rot="16200000">
              <a:off x="6692179" y="4576564"/>
              <a:ext cx="4067944" cy="90872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" name="object 3"/>
            <p:cNvSpPr/>
            <p:nvPr/>
          </p:nvSpPr>
          <p:spPr>
            <a:xfrm rot="16200000">
              <a:off x="6692179" y="1840259"/>
              <a:ext cx="4067944" cy="90872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12" name="Rectángulo 2"/>
          <p:cNvSpPr/>
          <p:nvPr/>
        </p:nvSpPr>
        <p:spPr>
          <a:xfrm>
            <a:off x="667207" y="5517232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dirty="0" smtClean="0">
                <a:solidFill>
                  <a:prstClr val="black"/>
                </a:solidFill>
                <a:latin typeface="Berlin Sans FB" panose="020E0602020502020306" pitchFamily="34" charset="0"/>
              </a:rPr>
              <a:t>Poza Rica</a:t>
            </a:r>
          </a:p>
          <a:p>
            <a:pPr algn="ctr"/>
            <a:r>
              <a:rPr lang="es-MX" sz="2800" dirty="0" smtClean="0">
                <a:solidFill>
                  <a:prstClr val="black"/>
                </a:solidFill>
                <a:latin typeface="Berlin Sans FB" panose="020E0602020502020306" pitchFamily="34" charset="0"/>
              </a:rPr>
              <a:t>Convocatorias Apoyos PRODEP 2017</a:t>
            </a:r>
          </a:p>
        </p:txBody>
      </p:sp>
      <p:graphicFrame>
        <p:nvGraphicFramePr>
          <p:cNvPr id="13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6423876"/>
              </p:ext>
            </p:extLst>
          </p:nvPr>
        </p:nvGraphicFramePr>
        <p:xfrm>
          <a:off x="451183" y="695351"/>
          <a:ext cx="8280920" cy="4847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6225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9"/>
          <p:cNvGrpSpPr/>
          <p:nvPr/>
        </p:nvGrpSpPr>
        <p:grpSpPr>
          <a:xfrm rot="16200000">
            <a:off x="4530558" y="-4530557"/>
            <a:ext cx="288032" cy="9349147"/>
            <a:chOff x="8271790" y="260648"/>
            <a:chExt cx="908721" cy="6804249"/>
          </a:xfrm>
        </p:grpSpPr>
        <p:sp>
          <p:nvSpPr>
            <p:cNvPr id="5" name="object 3"/>
            <p:cNvSpPr/>
            <p:nvPr/>
          </p:nvSpPr>
          <p:spPr>
            <a:xfrm rot="16200000">
              <a:off x="6692179" y="4576564"/>
              <a:ext cx="4067944" cy="90872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6" name="object 3"/>
            <p:cNvSpPr/>
            <p:nvPr/>
          </p:nvSpPr>
          <p:spPr>
            <a:xfrm rot="16200000">
              <a:off x="6692179" y="1840259"/>
              <a:ext cx="4067944" cy="90872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7" name="18 CuadroTexto"/>
          <p:cNvSpPr txBox="1"/>
          <p:nvPr/>
        </p:nvSpPr>
        <p:spPr>
          <a:xfrm>
            <a:off x="3995936" y="292487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1200" b="1" dirty="0">
              <a:solidFill>
                <a:prstClr val="black"/>
              </a:solidFill>
              <a:latin typeface="Arial Narrow" pitchFamily="34" charset="0"/>
            </a:endParaRPr>
          </a:p>
          <a:p>
            <a:pPr algn="ctr"/>
            <a:r>
              <a:rPr lang="es-MX" sz="1200" b="1" dirty="0" smtClean="0">
                <a:solidFill>
                  <a:prstClr val="black"/>
                </a:solidFill>
                <a:latin typeface="Arial Narrow" pitchFamily="34" charset="0"/>
              </a:rPr>
              <a:t>UNIVERSIDAD VERACRUZANA</a:t>
            </a:r>
          </a:p>
          <a:p>
            <a:pPr algn="ctr"/>
            <a:r>
              <a:rPr lang="es-MX" sz="1200" dirty="0">
                <a:solidFill>
                  <a:prstClr val="black"/>
                </a:solidFill>
                <a:latin typeface="Arial Narrow" pitchFamily="34" charset="0"/>
              </a:rPr>
              <a:t>D</a:t>
            </a:r>
            <a:r>
              <a:rPr lang="es-MX" sz="1200" dirty="0" smtClean="0">
                <a:solidFill>
                  <a:prstClr val="black"/>
                </a:solidFill>
                <a:latin typeface="Arial Narrow" pitchFamily="34" charset="0"/>
              </a:rPr>
              <a:t>irección </a:t>
            </a:r>
            <a:r>
              <a:rPr lang="es-MX" sz="1200" dirty="0">
                <a:solidFill>
                  <a:prstClr val="black"/>
                </a:solidFill>
                <a:latin typeface="Arial Narrow" pitchFamily="34" charset="0"/>
              </a:rPr>
              <a:t>G</a:t>
            </a:r>
            <a:r>
              <a:rPr lang="es-MX" sz="1200" dirty="0" smtClean="0">
                <a:solidFill>
                  <a:prstClr val="black"/>
                </a:solidFill>
                <a:latin typeface="Arial Narrow" pitchFamily="34" charset="0"/>
              </a:rPr>
              <a:t>eneral de Desarrollo Académico</a:t>
            </a:r>
          </a:p>
          <a:p>
            <a:pPr algn="ctr"/>
            <a:r>
              <a:rPr lang="es-MX" sz="1200" dirty="0">
                <a:solidFill>
                  <a:prstClr val="black"/>
                </a:solidFill>
                <a:latin typeface="Arial Narrow" pitchFamily="34" charset="0"/>
              </a:rPr>
              <a:t>e</a:t>
            </a:r>
            <a:r>
              <a:rPr lang="es-MX" sz="1200" dirty="0" smtClean="0">
                <a:solidFill>
                  <a:prstClr val="black"/>
                </a:solidFill>
                <a:latin typeface="Arial Narrow" pitchFamily="34" charset="0"/>
              </a:rPr>
              <a:t> Innovación Educativa</a:t>
            </a:r>
          </a:p>
        </p:txBody>
      </p:sp>
      <p:pic>
        <p:nvPicPr>
          <p:cNvPr id="8" name="19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159" y="117359"/>
            <a:ext cx="1388337" cy="1185969"/>
          </a:xfrm>
          <a:prstGeom prst="rect">
            <a:avLst/>
          </a:prstGeom>
        </p:spPr>
      </p:pic>
      <p:grpSp>
        <p:nvGrpSpPr>
          <p:cNvPr id="9" name="Agrupar 1"/>
          <p:cNvGrpSpPr/>
          <p:nvPr/>
        </p:nvGrpSpPr>
        <p:grpSpPr>
          <a:xfrm rot="5400000">
            <a:off x="4257394" y="1957400"/>
            <a:ext cx="260648" cy="9540552"/>
            <a:chOff x="8271790" y="260648"/>
            <a:chExt cx="908721" cy="6804249"/>
          </a:xfrm>
        </p:grpSpPr>
        <p:sp>
          <p:nvSpPr>
            <p:cNvPr id="10" name="object 3"/>
            <p:cNvSpPr/>
            <p:nvPr/>
          </p:nvSpPr>
          <p:spPr>
            <a:xfrm rot="16200000">
              <a:off x="6692179" y="4576564"/>
              <a:ext cx="4067944" cy="90872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" name="object 3"/>
            <p:cNvSpPr/>
            <p:nvPr/>
          </p:nvSpPr>
          <p:spPr>
            <a:xfrm rot="16200000">
              <a:off x="6692179" y="1840259"/>
              <a:ext cx="4067944" cy="90872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12" name="Rectángulo 2"/>
          <p:cNvSpPr/>
          <p:nvPr/>
        </p:nvSpPr>
        <p:spPr>
          <a:xfrm>
            <a:off x="636198" y="5613891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dirty="0" smtClean="0">
                <a:solidFill>
                  <a:prstClr val="black"/>
                </a:solidFill>
                <a:latin typeface="Berlin Sans FB" panose="020E0602020502020306" pitchFamily="34" charset="0"/>
              </a:rPr>
              <a:t>Poza Rica</a:t>
            </a:r>
          </a:p>
          <a:p>
            <a:pPr algn="ctr"/>
            <a:r>
              <a:rPr lang="es-MX" sz="2800" dirty="0" smtClean="0">
                <a:solidFill>
                  <a:prstClr val="black"/>
                </a:solidFill>
                <a:latin typeface="Berlin Sans FB" panose="020E0602020502020306" pitchFamily="34" charset="0"/>
              </a:rPr>
              <a:t>Montos por Convocatorias Apoyos PRODEP 2017</a:t>
            </a:r>
          </a:p>
        </p:txBody>
      </p:sp>
      <p:sp>
        <p:nvSpPr>
          <p:cNvPr id="15" name="14 Rectángulo">
            <a:hlinkClick r:id="rId4" action="ppaction://hlinksldjump"/>
          </p:cNvPr>
          <p:cNvSpPr/>
          <p:nvPr/>
        </p:nvSpPr>
        <p:spPr>
          <a:xfrm>
            <a:off x="8218496" y="6447108"/>
            <a:ext cx="864095" cy="28056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prstClr val="white"/>
                </a:solidFill>
                <a:latin typeface="Baskerville Old Face" panose="02020602080505020303" pitchFamily="18" charset="0"/>
              </a:rPr>
              <a:t>Inicio </a:t>
            </a:r>
            <a:endParaRPr lang="es-MX" b="1" dirty="0">
              <a:solidFill>
                <a:prstClr val="white"/>
              </a:solidFill>
              <a:latin typeface="Baskerville Old Face" panose="02020602080505020303" pitchFamily="18" charset="0"/>
            </a:endParaRPr>
          </a:p>
        </p:txBody>
      </p:sp>
      <p:graphicFrame>
        <p:nvGraphicFramePr>
          <p:cNvPr id="13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2667602"/>
              </p:ext>
            </p:extLst>
          </p:nvPr>
        </p:nvGraphicFramePr>
        <p:xfrm>
          <a:off x="636198" y="1123484"/>
          <a:ext cx="8184274" cy="4465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4807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 rot="5400000">
            <a:off x="4257394" y="1957400"/>
            <a:ext cx="260648" cy="9540552"/>
            <a:chOff x="8271790" y="260648"/>
            <a:chExt cx="908721" cy="6804249"/>
          </a:xfrm>
        </p:grpSpPr>
        <p:sp>
          <p:nvSpPr>
            <p:cNvPr id="21" name="object 3"/>
            <p:cNvSpPr/>
            <p:nvPr/>
          </p:nvSpPr>
          <p:spPr>
            <a:xfrm rot="16200000">
              <a:off x="6692179" y="4576564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6" name="object 3"/>
            <p:cNvSpPr/>
            <p:nvPr/>
          </p:nvSpPr>
          <p:spPr>
            <a:xfrm rot="16200000">
              <a:off x="6692179" y="1840259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Agrupar 9"/>
          <p:cNvGrpSpPr/>
          <p:nvPr/>
        </p:nvGrpSpPr>
        <p:grpSpPr>
          <a:xfrm rot="16200000">
            <a:off x="4602567" y="-4602565"/>
            <a:ext cx="144015" cy="9349147"/>
            <a:chOff x="8271790" y="260648"/>
            <a:chExt cx="908721" cy="6804249"/>
          </a:xfrm>
        </p:grpSpPr>
        <p:sp>
          <p:nvSpPr>
            <p:cNvPr id="11" name="object 3"/>
            <p:cNvSpPr/>
            <p:nvPr/>
          </p:nvSpPr>
          <p:spPr>
            <a:xfrm rot="16200000">
              <a:off x="6692179" y="4576564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" name="object 3"/>
            <p:cNvSpPr/>
            <p:nvPr/>
          </p:nvSpPr>
          <p:spPr>
            <a:xfrm rot="16200000">
              <a:off x="6692179" y="1840259"/>
              <a:ext cx="4067944" cy="908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17" name="Rectángulo 2"/>
          <p:cNvSpPr/>
          <p:nvPr/>
        </p:nvSpPr>
        <p:spPr>
          <a:xfrm>
            <a:off x="827584" y="5666645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dirty="0" smtClean="0">
                <a:solidFill>
                  <a:prstClr val="black"/>
                </a:solidFill>
                <a:latin typeface="Berlin Sans FB" panose="020E0602020502020306" pitchFamily="34" charset="0"/>
              </a:rPr>
              <a:t>Xalapa</a:t>
            </a:r>
          </a:p>
          <a:p>
            <a:pPr algn="ctr"/>
            <a:r>
              <a:rPr lang="es-MX" sz="2800" dirty="0" smtClean="0">
                <a:solidFill>
                  <a:prstClr val="black"/>
                </a:solidFill>
                <a:latin typeface="Berlin Sans FB" panose="020E0602020502020306" pitchFamily="34" charset="0"/>
              </a:rPr>
              <a:t>Convocatorias Apoyos PRODEP 2017</a:t>
            </a:r>
          </a:p>
        </p:txBody>
      </p:sp>
      <p:graphicFrame>
        <p:nvGraphicFramePr>
          <p:cNvPr id="15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7098942"/>
              </p:ext>
            </p:extLst>
          </p:nvPr>
        </p:nvGraphicFramePr>
        <p:xfrm>
          <a:off x="327030" y="177735"/>
          <a:ext cx="8792707" cy="5589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730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9"/>
          <p:cNvGrpSpPr/>
          <p:nvPr/>
        </p:nvGrpSpPr>
        <p:grpSpPr>
          <a:xfrm rot="16200000">
            <a:off x="4530558" y="-4530557"/>
            <a:ext cx="288032" cy="9349147"/>
            <a:chOff x="8271790" y="260648"/>
            <a:chExt cx="908721" cy="6804249"/>
          </a:xfrm>
        </p:grpSpPr>
        <p:sp>
          <p:nvSpPr>
            <p:cNvPr id="5" name="object 3"/>
            <p:cNvSpPr/>
            <p:nvPr/>
          </p:nvSpPr>
          <p:spPr>
            <a:xfrm rot="16200000">
              <a:off x="6692179" y="4576564"/>
              <a:ext cx="4067944" cy="90872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6" name="object 3"/>
            <p:cNvSpPr/>
            <p:nvPr/>
          </p:nvSpPr>
          <p:spPr>
            <a:xfrm rot="16200000">
              <a:off x="6692179" y="1840259"/>
              <a:ext cx="4067944" cy="90872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7" name="18 CuadroTexto"/>
          <p:cNvSpPr txBox="1"/>
          <p:nvPr/>
        </p:nvSpPr>
        <p:spPr>
          <a:xfrm>
            <a:off x="5226563" y="181753"/>
            <a:ext cx="2766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1200" b="1" dirty="0">
              <a:solidFill>
                <a:prstClr val="black"/>
              </a:solidFill>
              <a:latin typeface="Arial Narrow" pitchFamily="34" charset="0"/>
            </a:endParaRPr>
          </a:p>
          <a:p>
            <a:pPr algn="ctr"/>
            <a:r>
              <a:rPr lang="es-MX" sz="1200" b="1" dirty="0" smtClean="0">
                <a:solidFill>
                  <a:prstClr val="black"/>
                </a:solidFill>
                <a:latin typeface="Arial Narrow" pitchFamily="34" charset="0"/>
              </a:rPr>
              <a:t>UNIVERSIDAD VERACRUZANA</a:t>
            </a:r>
          </a:p>
          <a:p>
            <a:pPr algn="ctr"/>
            <a:r>
              <a:rPr lang="es-MX" sz="1200" dirty="0">
                <a:solidFill>
                  <a:prstClr val="black"/>
                </a:solidFill>
                <a:latin typeface="Arial Narrow" pitchFamily="34" charset="0"/>
              </a:rPr>
              <a:t>D</a:t>
            </a:r>
            <a:r>
              <a:rPr lang="es-MX" sz="1200" dirty="0" smtClean="0">
                <a:solidFill>
                  <a:prstClr val="black"/>
                </a:solidFill>
                <a:latin typeface="Arial Narrow" pitchFamily="34" charset="0"/>
              </a:rPr>
              <a:t>irección </a:t>
            </a:r>
            <a:r>
              <a:rPr lang="es-MX" sz="1200" dirty="0">
                <a:solidFill>
                  <a:prstClr val="black"/>
                </a:solidFill>
                <a:latin typeface="Arial Narrow" pitchFamily="34" charset="0"/>
              </a:rPr>
              <a:t>G</a:t>
            </a:r>
            <a:r>
              <a:rPr lang="es-MX" sz="1200" dirty="0" smtClean="0">
                <a:solidFill>
                  <a:prstClr val="black"/>
                </a:solidFill>
                <a:latin typeface="Arial Narrow" pitchFamily="34" charset="0"/>
              </a:rPr>
              <a:t>eneral de Desarrollo Académico</a:t>
            </a:r>
          </a:p>
          <a:p>
            <a:pPr algn="ctr"/>
            <a:r>
              <a:rPr lang="es-MX" sz="1200" dirty="0">
                <a:solidFill>
                  <a:prstClr val="black"/>
                </a:solidFill>
                <a:latin typeface="Arial Narrow" pitchFamily="34" charset="0"/>
              </a:rPr>
              <a:t>e</a:t>
            </a:r>
            <a:r>
              <a:rPr lang="es-MX" sz="1200" dirty="0" smtClean="0">
                <a:solidFill>
                  <a:prstClr val="black"/>
                </a:solidFill>
                <a:latin typeface="Arial Narrow" pitchFamily="34" charset="0"/>
              </a:rPr>
              <a:t> Innovación Educativa</a:t>
            </a:r>
          </a:p>
        </p:txBody>
      </p:sp>
      <p:pic>
        <p:nvPicPr>
          <p:cNvPr id="8" name="19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358" y="4268"/>
            <a:ext cx="1388337" cy="1185969"/>
          </a:xfrm>
          <a:prstGeom prst="rect">
            <a:avLst/>
          </a:prstGeom>
        </p:spPr>
      </p:pic>
      <p:grpSp>
        <p:nvGrpSpPr>
          <p:cNvPr id="9" name="Agrupar 1"/>
          <p:cNvGrpSpPr/>
          <p:nvPr/>
        </p:nvGrpSpPr>
        <p:grpSpPr>
          <a:xfrm rot="5400000">
            <a:off x="4257394" y="1957400"/>
            <a:ext cx="260648" cy="9540552"/>
            <a:chOff x="8271790" y="260648"/>
            <a:chExt cx="908721" cy="6804249"/>
          </a:xfrm>
        </p:grpSpPr>
        <p:sp>
          <p:nvSpPr>
            <p:cNvPr id="10" name="object 3"/>
            <p:cNvSpPr/>
            <p:nvPr/>
          </p:nvSpPr>
          <p:spPr>
            <a:xfrm rot="16200000">
              <a:off x="6692179" y="4576564"/>
              <a:ext cx="4067944" cy="90872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" name="object 3"/>
            <p:cNvSpPr/>
            <p:nvPr/>
          </p:nvSpPr>
          <p:spPr>
            <a:xfrm rot="16200000">
              <a:off x="6692179" y="1840259"/>
              <a:ext cx="4067944" cy="90872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12" name="Rectángulo 2"/>
          <p:cNvSpPr/>
          <p:nvPr/>
        </p:nvSpPr>
        <p:spPr>
          <a:xfrm>
            <a:off x="636198" y="5773569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dirty="0" smtClean="0">
                <a:solidFill>
                  <a:prstClr val="black"/>
                </a:solidFill>
                <a:latin typeface="Berlin Sans FB" panose="020E0602020502020306" pitchFamily="34" charset="0"/>
              </a:rPr>
              <a:t>Xalapa</a:t>
            </a:r>
          </a:p>
          <a:p>
            <a:pPr algn="ctr"/>
            <a:r>
              <a:rPr lang="es-MX" sz="2800" dirty="0" smtClean="0">
                <a:solidFill>
                  <a:prstClr val="black"/>
                </a:solidFill>
                <a:latin typeface="Berlin Sans FB" panose="020E0602020502020306" pitchFamily="34" charset="0"/>
              </a:rPr>
              <a:t>Montos por Convocatorias Apoyos PRODEP 2017</a:t>
            </a:r>
          </a:p>
        </p:txBody>
      </p:sp>
      <p:sp>
        <p:nvSpPr>
          <p:cNvPr id="15" name="14 Rectángulo">
            <a:hlinkClick r:id="rId4" action="ppaction://hlinksldjump"/>
          </p:cNvPr>
          <p:cNvSpPr/>
          <p:nvPr/>
        </p:nvSpPr>
        <p:spPr>
          <a:xfrm>
            <a:off x="8218496" y="6447108"/>
            <a:ext cx="864095" cy="28056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prstClr val="white"/>
                </a:solidFill>
                <a:latin typeface="Baskerville Old Face" panose="02020602080505020303" pitchFamily="18" charset="0"/>
              </a:rPr>
              <a:t>Inicio </a:t>
            </a:r>
            <a:endParaRPr lang="es-MX" b="1" dirty="0">
              <a:solidFill>
                <a:prstClr val="white"/>
              </a:solidFill>
              <a:latin typeface="Baskerville Old Face" panose="02020602080505020303" pitchFamily="18" charset="0"/>
            </a:endParaRPr>
          </a:p>
        </p:txBody>
      </p:sp>
      <p:graphicFrame>
        <p:nvGraphicFramePr>
          <p:cNvPr id="18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5324377"/>
              </p:ext>
            </p:extLst>
          </p:nvPr>
        </p:nvGraphicFramePr>
        <p:xfrm>
          <a:off x="585305" y="939754"/>
          <a:ext cx="7973390" cy="4833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9580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Agrupar 1"/>
          <p:cNvGrpSpPr/>
          <p:nvPr/>
        </p:nvGrpSpPr>
        <p:grpSpPr>
          <a:xfrm rot="5400000">
            <a:off x="4257394" y="1957400"/>
            <a:ext cx="260648" cy="9540552"/>
            <a:chOff x="8271790" y="260648"/>
            <a:chExt cx="908721" cy="6804249"/>
          </a:xfrm>
        </p:grpSpPr>
        <p:sp>
          <p:nvSpPr>
            <p:cNvPr id="12" name="object 3"/>
            <p:cNvSpPr/>
            <p:nvPr/>
          </p:nvSpPr>
          <p:spPr>
            <a:xfrm rot="16200000">
              <a:off x="6692179" y="4576564"/>
              <a:ext cx="4067944" cy="90872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" name="object 3"/>
            <p:cNvSpPr/>
            <p:nvPr/>
          </p:nvSpPr>
          <p:spPr>
            <a:xfrm rot="16200000">
              <a:off x="6692179" y="1840259"/>
              <a:ext cx="4067944" cy="90872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Agrupar 9"/>
          <p:cNvGrpSpPr/>
          <p:nvPr/>
        </p:nvGrpSpPr>
        <p:grpSpPr>
          <a:xfrm rot="16200000">
            <a:off x="4602567" y="-4602565"/>
            <a:ext cx="144015" cy="9349147"/>
            <a:chOff x="8271790" y="260648"/>
            <a:chExt cx="908721" cy="6804249"/>
          </a:xfrm>
        </p:grpSpPr>
        <p:sp>
          <p:nvSpPr>
            <p:cNvPr id="5" name="object 3"/>
            <p:cNvSpPr/>
            <p:nvPr/>
          </p:nvSpPr>
          <p:spPr>
            <a:xfrm rot="16200000">
              <a:off x="6692179" y="4576564"/>
              <a:ext cx="4067944" cy="90872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6" name="object 3"/>
            <p:cNvSpPr/>
            <p:nvPr/>
          </p:nvSpPr>
          <p:spPr>
            <a:xfrm rot="16200000">
              <a:off x="6692179" y="1840259"/>
              <a:ext cx="4067944" cy="90872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7" name="18 CuadroTexto"/>
          <p:cNvSpPr txBox="1"/>
          <p:nvPr/>
        </p:nvSpPr>
        <p:spPr>
          <a:xfrm>
            <a:off x="5617780" y="0"/>
            <a:ext cx="2269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1200" b="1" dirty="0">
              <a:solidFill>
                <a:prstClr val="black"/>
              </a:solidFill>
              <a:latin typeface="Arial Narrow" pitchFamily="34" charset="0"/>
            </a:endParaRPr>
          </a:p>
          <a:p>
            <a:pPr algn="ctr"/>
            <a:r>
              <a:rPr lang="es-MX" sz="800" b="1" dirty="0" smtClean="0">
                <a:solidFill>
                  <a:prstClr val="black"/>
                </a:solidFill>
                <a:latin typeface="Arial Narrow" pitchFamily="34" charset="0"/>
              </a:rPr>
              <a:t>UNIVERSIDAD VERACRUZANA</a:t>
            </a:r>
          </a:p>
          <a:p>
            <a:pPr algn="ctr"/>
            <a:r>
              <a:rPr lang="es-MX" sz="800" dirty="0">
                <a:solidFill>
                  <a:prstClr val="black"/>
                </a:solidFill>
                <a:latin typeface="Arial Narrow" pitchFamily="34" charset="0"/>
              </a:rPr>
              <a:t>D</a:t>
            </a:r>
            <a:r>
              <a:rPr lang="es-MX" sz="800" dirty="0" smtClean="0">
                <a:solidFill>
                  <a:prstClr val="black"/>
                </a:solidFill>
                <a:latin typeface="Arial Narrow" pitchFamily="34" charset="0"/>
              </a:rPr>
              <a:t>irección </a:t>
            </a:r>
            <a:r>
              <a:rPr lang="es-MX" sz="800" dirty="0">
                <a:solidFill>
                  <a:prstClr val="black"/>
                </a:solidFill>
                <a:latin typeface="Arial Narrow" pitchFamily="34" charset="0"/>
              </a:rPr>
              <a:t>G</a:t>
            </a:r>
            <a:r>
              <a:rPr lang="es-MX" sz="800" dirty="0" smtClean="0">
                <a:solidFill>
                  <a:prstClr val="black"/>
                </a:solidFill>
                <a:latin typeface="Arial Narrow" pitchFamily="34" charset="0"/>
              </a:rPr>
              <a:t>eneral de Desarrollo Académico</a:t>
            </a:r>
          </a:p>
          <a:p>
            <a:pPr algn="ctr"/>
            <a:r>
              <a:rPr lang="es-MX" sz="800" dirty="0">
                <a:solidFill>
                  <a:prstClr val="black"/>
                </a:solidFill>
                <a:latin typeface="Arial Narrow" pitchFamily="34" charset="0"/>
              </a:rPr>
              <a:t>e</a:t>
            </a:r>
            <a:r>
              <a:rPr lang="es-MX" sz="800" dirty="0" smtClean="0">
                <a:solidFill>
                  <a:prstClr val="black"/>
                </a:solidFill>
                <a:latin typeface="Arial Narrow" pitchFamily="34" charset="0"/>
              </a:rPr>
              <a:t> Innovación Educativa</a:t>
            </a:r>
          </a:p>
        </p:txBody>
      </p:sp>
      <p:pic>
        <p:nvPicPr>
          <p:cNvPr id="9" name="19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829" y="115490"/>
            <a:ext cx="740188" cy="595343"/>
          </a:xfrm>
          <a:prstGeom prst="rect">
            <a:avLst/>
          </a:prstGeom>
        </p:spPr>
      </p:pic>
      <p:sp>
        <p:nvSpPr>
          <p:cNvPr id="10" name="Rectángulo 2"/>
          <p:cNvSpPr/>
          <p:nvPr/>
        </p:nvSpPr>
        <p:spPr>
          <a:xfrm>
            <a:off x="667068" y="5643245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dirty="0" smtClean="0">
                <a:solidFill>
                  <a:prstClr val="black"/>
                </a:solidFill>
                <a:latin typeface="Berlin Sans FB" panose="020E0602020502020306" pitchFamily="34" charset="0"/>
              </a:rPr>
              <a:t>Orizaba</a:t>
            </a:r>
          </a:p>
          <a:p>
            <a:pPr algn="ctr"/>
            <a:r>
              <a:rPr lang="es-MX" sz="2800" dirty="0" smtClean="0">
                <a:solidFill>
                  <a:prstClr val="black"/>
                </a:solidFill>
                <a:latin typeface="Berlin Sans FB" panose="020E0602020502020306" pitchFamily="34" charset="0"/>
              </a:rPr>
              <a:t>Convocatorias Apoyos PRODEP 2017</a:t>
            </a:r>
          </a:p>
        </p:txBody>
      </p:sp>
      <p:graphicFrame>
        <p:nvGraphicFramePr>
          <p:cNvPr id="14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9294673"/>
              </p:ext>
            </p:extLst>
          </p:nvPr>
        </p:nvGraphicFramePr>
        <p:xfrm>
          <a:off x="395536" y="646331"/>
          <a:ext cx="8120404" cy="5065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2265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1659</TotalTime>
  <Words>1183</Words>
  <Application>Microsoft Office PowerPoint</Application>
  <PresentationFormat>Carta (216 x 279 mm)</PresentationFormat>
  <Paragraphs>300</Paragraphs>
  <Slides>42</Slides>
  <Notes>33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4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Patricia1</dc:creator>
  <cp:lastModifiedBy>Arieta Melgarejo Patricia</cp:lastModifiedBy>
  <cp:revision>96</cp:revision>
  <dcterms:modified xsi:type="dcterms:W3CDTF">2017-10-04T20:39:56Z</dcterms:modified>
</cp:coreProperties>
</file>