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64" r:id="rId5"/>
    <p:sldId id="267" r:id="rId6"/>
    <p:sldId id="269" r:id="rId7"/>
    <p:sldId id="259" r:id="rId8"/>
    <p:sldId id="260" r:id="rId9"/>
    <p:sldId id="261" r:id="rId10"/>
    <p:sldId id="262" r:id="rId11"/>
    <p:sldId id="270" r:id="rId12"/>
    <p:sldId id="263" r:id="rId13"/>
    <p:sldId id="271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17973-39C4-4142-9938-DDBCC360008D}" type="doc">
      <dgm:prSet loTypeId="urn:microsoft.com/office/officeart/2005/8/layout/funne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3731BC7-B5C3-4983-B1B5-D7ABF420F364}">
      <dgm:prSet phldrT="[Texto]"/>
      <dgm:spPr/>
      <dgm:t>
        <a:bodyPr/>
        <a:lstStyle/>
        <a:p>
          <a:r>
            <a:rPr lang="es-MX" dirty="0" smtClean="0"/>
            <a:t>TUTORÍAS</a:t>
          </a:r>
          <a:endParaRPr lang="es-MX" dirty="0"/>
        </a:p>
      </dgm:t>
    </dgm:pt>
    <dgm:pt modelId="{9596E6AB-D153-4A7F-AB3D-49C83E1D22B5}" type="sibTrans" cxnId="{B0783DC8-2A01-4392-9DF3-A88EB06830DE}">
      <dgm:prSet/>
      <dgm:spPr/>
      <dgm:t>
        <a:bodyPr/>
        <a:lstStyle/>
        <a:p>
          <a:endParaRPr lang="es-MX"/>
        </a:p>
      </dgm:t>
    </dgm:pt>
    <dgm:pt modelId="{AB9DC0F2-5269-47AC-BEB2-4D726A6FE428}" type="parTrans" cxnId="{B0783DC8-2A01-4392-9DF3-A88EB06830DE}">
      <dgm:prSet/>
      <dgm:spPr/>
      <dgm:t>
        <a:bodyPr/>
        <a:lstStyle/>
        <a:p>
          <a:endParaRPr lang="es-MX"/>
        </a:p>
      </dgm:t>
    </dgm:pt>
    <dgm:pt modelId="{7D77C25A-953B-4452-BB1F-5F1E862BEF10}" type="pres">
      <dgm:prSet presAssocID="{61717973-39C4-4142-9938-DDBCC360008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B34B5D-730C-4419-92BE-B9362A8D2C1F}" type="pres">
      <dgm:prSet presAssocID="{61717973-39C4-4142-9938-DDBCC360008D}" presName="ellipse" presStyleLbl="trBgShp" presStyleIdx="0" presStyleCnt="1"/>
      <dgm:spPr/>
    </dgm:pt>
    <dgm:pt modelId="{96214913-EA44-4D1F-A654-B5AEE2CA090F}" type="pres">
      <dgm:prSet presAssocID="{61717973-39C4-4142-9938-DDBCC360008D}" presName="arrow1" presStyleLbl="fgShp" presStyleIdx="0" presStyleCnt="1" custLinFactY="51481" custLinFactNeighborY="100000"/>
      <dgm:spPr/>
    </dgm:pt>
    <dgm:pt modelId="{365B598D-67F7-4F0A-B49B-FB75682C0270}" type="pres">
      <dgm:prSet presAssocID="{61717973-39C4-4142-9938-DDBCC360008D}" presName="rectangle" presStyleLbl="revTx" presStyleIdx="0" presStyleCnt="1" custLinFactY="-19113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68DA95-94D5-43DF-8C4F-18287D68D0D9}" type="pres">
      <dgm:prSet presAssocID="{61717973-39C4-4142-9938-DDBCC360008D}" presName="funnel" presStyleLbl="trAlignAcc1" presStyleIdx="0" presStyleCnt="1" custScaleX="151009" custScaleY="142857" custLinFactNeighborX="-748" custLinFactNeighborY="4850"/>
      <dgm:spPr/>
    </dgm:pt>
  </dgm:ptLst>
  <dgm:cxnLst>
    <dgm:cxn modelId="{B0783DC8-2A01-4392-9DF3-A88EB06830DE}" srcId="{61717973-39C4-4142-9938-DDBCC360008D}" destId="{73731BC7-B5C3-4983-B1B5-D7ABF420F364}" srcOrd="0" destOrd="0" parTransId="{AB9DC0F2-5269-47AC-BEB2-4D726A6FE428}" sibTransId="{9596E6AB-D153-4A7F-AB3D-49C83E1D22B5}"/>
    <dgm:cxn modelId="{0FC6ACEE-606E-459E-BCD0-F0E267FA0BFA}" type="presOf" srcId="{61717973-39C4-4142-9938-DDBCC360008D}" destId="{7D77C25A-953B-4452-BB1F-5F1E862BEF10}" srcOrd="0" destOrd="0" presId="urn:microsoft.com/office/officeart/2005/8/layout/funnel1"/>
    <dgm:cxn modelId="{B960A3CB-83F0-49F3-9731-882C98578E06}" type="presOf" srcId="{73731BC7-B5C3-4983-B1B5-D7ABF420F364}" destId="{365B598D-67F7-4F0A-B49B-FB75682C0270}" srcOrd="0" destOrd="0" presId="urn:microsoft.com/office/officeart/2005/8/layout/funnel1"/>
    <dgm:cxn modelId="{33CC5CFE-9365-4E84-8808-8F795497C094}" type="presParOf" srcId="{7D77C25A-953B-4452-BB1F-5F1E862BEF10}" destId="{31B34B5D-730C-4419-92BE-B9362A8D2C1F}" srcOrd="0" destOrd="0" presId="urn:microsoft.com/office/officeart/2005/8/layout/funnel1"/>
    <dgm:cxn modelId="{803D6E38-C10E-4BE6-8E56-CFFAF6719416}" type="presParOf" srcId="{7D77C25A-953B-4452-BB1F-5F1E862BEF10}" destId="{96214913-EA44-4D1F-A654-B5AEE2CA090F}" srcOrd="1" destOrd="0" presId="urn:microsoft.com/office/officeart/2005/8/layout/funnel1"/>
    <dgm:cxn modelId="{664852E4-50D5-4B09-ADBC-3C42EAA29EA9}" type="presParOf" srcId="{7D77C25A-953B-4452-BB1F-5F1E862BEF10}" destId="{365B598D-67F7-4F0A-B49B-FB75682C0270}" srcOrd="2" destOrd="0" presId="urn:microsoft.com/office/officeart/2005/8/layout/funnel1"/>
    <dgm:cxn modelId="{E390B8EC-A022-4B3C-AD10-9251A30B51D6}" type="presParOf" srcId="{7D77C25A-953B-4452-BB1F-5F1E862BEF10}" destId="{8268DA95-94D5-43DF-8C4F-18287D68D0D9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34B5D-730C-4419-92BE-B9362A8D2C1F}">
      <dsp:nvSpPr>
        <dsp:cNvPr id="0" name=""/>
        <dsp:cNvSpPr/>
      </dsp:nvSpPr>
      <dsp:spPr>
        <a:xfrm>
          <a:off x="1860776" y="682724"/>
          <a:ext cx="4760628" cy="165330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14913-EA44-4D1F-A654-B5AEE2CA090F}">
      <dsp:nvSpPr>
        <dsp:cNvPr id="0" name=""/>
        <dsp:cNvSpPr/>
      </dsp:nvSpPr>
      <dsp:spPr>
        <a:xfrm>
          <a:off x="3787170" y="5314190"/>
          <a:ext cx="922602" cy="590465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5B598D-67F7-4F0A-B49B-FB75682C0270}">
      <dsp:nvSpPr>
        <dsp:cNvPr id="0" name=""/>
        <dsp:cNvSpPr/>
      </dsp:nvSpPr>
      <dsp:spPr>
        <a:xfrm>
          <a:off x="2034226" y="3884749"/>
          <a:ext cx="4428492" cy="110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/>
            <a:t>TUTORÍAS</a:t>
          </a:r>
          <a:endParaRPr lang="es-MX" sz="3900" kern="1200" dirty="0"/>
        </a:p>
      </dsp:txBody>
      <dsp:txXfrm>
        <a:off x="2034226" y="3884749"/>
        <a:ext cx="4428492" cy="1107123"/>
      </dsp:txXfrm>
    </dsp:sp>
    <dsp:sp modelId="{8268DA95-94D5-43DF-8C4F-18287D68D0D9}">
      <dsp:nvSpPr>
        <dsp:cNvPr id="0" name=""/>
        <dsp:cNvSpPr/>
      </dsp:nvSpPr>
      <dsp:spPr>
        <a:xfrm>
          <a:off x="308830" y="-205480"/>
          <a:ext cx="7801991" cy="590465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54629-534B-436A-A40D-37A6EA7EFB6F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3692-D978-476D-B860-6C8238C17E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23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3692-D978-476D-B860-6C8238C17E03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71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99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2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33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40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7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1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840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11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6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55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8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9F25AF43-6262-4F03-9608-3AC20556BEE6}" type="datetimeFigureOut">
              <a:rPr lang="es-MX" smtClean="0"/>
              <a:t>22/06/2011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5550B611-58FA-4446-AC64-4EA2A25C5385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2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12" Type="http://schemas.openxmlformats.org/officeDocument/2006/relationships/slide" Target="slide10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slide" Target="slide7.xml"/><Relationship Id="rId5" Type="http://schemas.openxmlformats.org/officeDocument/2006/relationships/diagramColors" Target="../diagrams/colors1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920208"/>
            <a:ext cx="6840760" cy="1029072"/>
          </a:xfrm>
        </p:spPr>
        <p:txBody>
          <a:bodyPr/>
          <a:lstStyle/>
          <a:p>
            <a:r>
              <a:rPr lang="es-MX" sz="3200" dirty="0" smtClean="0"/>
              <a:t>M.A. Catalina Rodríguez Antonio</a:t>
            </a:r>
          </a:p>
          <a:p>
            <a:r>
              <a:rPr lang="es-MX" sz="3200" dirty="0" smtClean="0"/>
              <a:t>Ing. María Inés Cruz Orduña</a:t>
            </a:r>
            <a:endParaRPr lang="es-MX" sz="3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6104" y="2823071"/>
            <a:ext cx="7772400" cy="1470025"/>
          </a:xfrm>
        </p:spPr>
        <p:txBody>
          <a:bodyPr/>
          <a:lstStyle/>
          <a:p>
            <a:r>
              <a:rPr lang="es-MX" i="1" dirty="0" smtClean="0"/>
              <a:t>Hábitos de estudio</a:t>
            </a:r>
            <a:endParaRPr lang="es-MX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504" y="920914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/>
              <a:t>Universidad Veracruzana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26953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MX" sz="2800" b="1" dirty="0"/>
              <a:t>Sesión </a:t>
            </a:r>
            <a:r>
              <a:rPr lang="es-MX" sz="2800" b="1" dirty="0" smtClean="0"/>
              <a:t>2: Actividades para mejorar el hábito de estudio</a:t>
            </a:r>
            <a:endParaRPr lang="es-MX" sz="2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294015"/>
              </p:ext>
            </p:extLst>
          </p:nvPr>
        </p:nvGraphicFramePr>
        <p:xfrm>
          <a:off x="755574" y="2004563"/>
          <a:ext cx="7272810" cy="28645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739"/>
                <a:gridCol w="3376863"/>
                <a:gridCol w="1872208"/>
              </a:tblGrid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Exploración</a:t>
                      </a:r>
                      <a:r>
                        <a:rPr lang="es-MX" baseline="0" dirty="0" smtClean="0"/>
                        <a:t> previa de los resultados de sus hábitos de estudio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El tutor  aplica una  pequeña encuesta a sus tutorados para saber si le han funcionado en el transcurso del semestre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</a:t>
                      </a:r>
                      <a:r>
                        <a:rPr lang="es-MX" dirty="0" smtClean="0"/>
                        <a:t>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baseline="0" dirty="0" smtClean="0"/>
                        <a:t>Mejoramiento de su hábito de estudio</a:t>
                      </a:r>
                      <a:endParaRPr lang="es-MX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El tutor  muestra  la combinación de técnicas de estudio para optimizar su hábito de estudio.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ortar rectángulo de esquina sencilla"/>
          <p:cNvSpPr/>
          <p:nvPr/>
        </p:nvSpPr>
        <p:spPr>
          <a:xfrm>
            <a:off x="7884368" y="-27384"/>
            <a:ext cx="1268760" cy="280716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sp>
        <p:nvSpPr>
          <p:cNvPr id="7" name="6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8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8044"/>
              </p:ext>
            </p:extLst>
          </p:nvPr>
        </p:nvGraphicFramePr>
        <p:xfrm>
          <a:off x="683568" y="2301763"/>
          <a:ext cx="7776864" cy="21353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723"/>
                <a:gridCol w="5042141"/>
              </a:tblGrid>
              <a:tr h="922832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Recurso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</a:tr>
              <a:tr h="1212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Encuesta de evaluación de hábitos de estudio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                              El tutor lo lleva.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267744" y="836712"/>
            <a:ext cx="525658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600" dirty="0" smtClean="0"/>
              <a:t>Recursos y materiales</a:t>
            </a:r>
            <a:endParaRPr lang="es-MX" sz="3600" dirty="0"/>
          </a:p>
        </p:txBody>
      </p:sp>
      <p:sp>
        <p:nvSpPr>
          <p:cNvPr id="6" name="5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7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1080120"/>
          </a:xfrm>
        </p:spPr>
        <p:txBody>
          <a:bodyPr>
            <a:normAutofit/>
          </a:bodyPr>
          <a:lstStyle/>
          <a:p>
            <a:r>
              <a:rPr lang="es-MX" sz="2800" b="1" dirty="0"/>
              <a:t>Sesión </a:t>
            </a:r>
            <a:r>
              <a:rPr lang="es-MX" sz="2800" b="1" dirty="0"/>
              <a:t>3</a:t>
            </a:r>
            <a:r>
              <a:rPr lang="es-MX" sz="2800" b="1" dirty="0" smtClean="0"/>
              <a:t>: Revisión  de los resultados de los hábitos de estudio</a:t>
            </a:r>
            <a:endParaRPr lang="es-MX" sz="2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28731"/>
              </p:ext>
            </p:extLst>
          </p:nvPr>
        </p:nvGraphicFramePr>
        <p:xfrm>
          <a:off x="755574" y="2004563"/>
          <a:ext cx="7272810" cy="2864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3739"/>
                <a:gridCol w="3376863"/>
                <a:gridCol w="1872208"/>
              </a:tblGrid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Resultado</a:t>
                      </a:r>
                      <a:r>
                        <a:rPr lang="es-MX" baseline="0" dirty="0" smtClean="0"/>
                        <a:t>s académicos de sus hábitos de estudio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El tutor  y el tutorado revisan las calificaciones en el semestre, revisando así  su hábito de estudio.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</a:t>
                      </a:r>
                      <a:r>
                        <a:rPr lang="es-MX" dirty="0" smtClean="0"/>
                        <a:t>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baseline="0" dirty="0" smtClean="0"/>
                        <a:t>Selección  del hábito de estudio para el siguiente semestre</a:t>
                      </a:r>
                      <a:endParaRPr lang="es-MX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El tutor y el tutorado seleccionan el mejor hábito de estudio según estas sesiones.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ortar rectángulo de esquina sencilla"/>
          <p:cNvSpPr/>
          <p:nvPr/>
        </p:nvSpPr>
        <p:spPr>
          <a:xfrm>
            <a:off x="7884368" y="-27384"/>
            <a:ext cx="1268760" cy="280716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sp>
        <p:nvSpPr>
          <p:cNvPr id="7" name="6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3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28813"/>
              </p:ext>
            </p:extLst>
          </p:nvPr>
        </p:nvGraphicFramePr>
        <p:xfrm>
          <a:off x="683568" y="2301763"/>
          <a:ext cx="7776864" cy="21353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723"/>
                <a:gridCol w="5042141"/>
              </a:tblGrid>
              <a:tr h="922832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Recurso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</a:tr>
              <a:tr h="1212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Boleta</a:t>
                      </a:r>
                      <a:r>
                        <a:rPr lang="es-MX" baseline="0" dirty="0" smtClean="0"/>
                        <a:t> de calificaciones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El tutor o el tutorado lo pueden descargar de la página de la UV.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267744" y="836712"/>
            <a:ext cx="525658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600" dirty="0" smtClean="0"/>
              <a:t>Recursos y materiales</a:t>
            </a:r>
            <a:endParaRPr lang="es-MX" sz="3600" dirty="0"/>
          </a:p>
        </p:txBody>
      </p:sp>
      <p:sp>
        <p:nvSpPr>
          <p:cNvPr id="6" name="5 Botón de acción: Inicio">
            <a:hlinkClick r:id="rId3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740950915"/>
              </p:ext>
            </p:extLst>
          </p:nvPr>
        </p:nvGraphicFramePr>
        <p:xfrm>
          <a:off x="395536" y="836712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hlinkClick r:id="rId7" action="ppaction://hlinksldjump"/>
          </p:cNvPr>
          <p:cNvSpPr txBox="1">
            <a:spLocks noChangeArrowheads="1"/>
          </p:cNvSpPr>
          <p:nvPr/>
        </p:nvSpPr>
        <p:spPr>
          <a:xfrm rot="1380326">
            <a:off x="1548983" y="653776"/>
            <a:ext cx="1872208" cy="11247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2800" dirty="0" smtClean="0"/>
              <a:t>Objetivo General</a:t>
            </a:r>
            <a:endParaRPr lang="es-ES" sz="2800" dirty="0" smtClean="0"/>
          </a:p>
        </p:txBody>
      </p:sp>
      <p:sp>
        <p:nvSpPr>
          <p:cNvPr id="5" name="4 CuadroTexto">
            <a:hlinkClick r:id="rId8" action="ppaction://hlinksldjump"/>
          </p:cNvPr>
          <p:cNvSpPr txBox="1"/>
          <p:nvPr/>
        </p:nvSpPr>
        <p:spPr>
          <a:xfrm rot="18979113">
            <a:off x="3125668" y="290686"/>
            <a:ext cx="208823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chemeClr val="bg1"/>
                </a:solidFill>
                <a:cs typeface="Arial" charset="0"/>
              </a:rPr>
              <a:t>Hábitos de </a:t>
            </a:r>
            <a:r>
              <a:rPr lang="es-CL" sz="2400" dirty="0" smtClean="0">
                <a:solidFill>
                  <a:schemeClr val="bg1"/>
                </a:solidFill>
                <a:cs typeface="Arial" charset="0"/>
              </a:rPr>
              <a:t>Estudio</a:t>
            </a:r>
            <a:endParaRPr lang="es-CL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1 Título">
            <a:hlinkClick r:id="rId9" action="ppaction://hlinksldjump"/>
          </p:cNvPr>
          <p:cNvSpPr txBox="1">
            <a:spLocks/>
          </p:cNvSpPr>
          <p:nvPr/>
        </p:nvSpPr>
        <p:spPr>
          <a:xfrm rot="19732421">
            <a:off x="6289340" y="1283209"/>
            <a:ext cx="1944216" cy="7780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dirty="0" smtClean="0"/>
              <a:t>Saber estudiar</a:t>
            </a:r>
            <a:endParaRPr lang="es-MX" sz="3600" dirty="0"/>
          </a:p>
        </p:txBody>
      </p:sp>
      <p:sp>
        <p:nvSpPr>
          <p:cNvPr id="8" name="7 Recortar rectángulo de esquina sencilla">
            <a:hlinkClick r:id="rId10" action="ppaction://hlinksldjump"/>
          </p:cNvPr>
          <p:cNvSpPr/>
          <p:nvPr/>
        </p:nvSpPr>
        <p:spPr>
          <a:xfrm rot="1644675">
            <a:off x="4551483" y="705768"/>
            <a:ext cx="2160240" cy="928788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Planeación general</a:t>
            </a:r>
          </a:p>
        </p:txBody>
      </p:sp>
      <p:sp>
        <p:nvSpPr>
          <p:cNvPr id="3" name="2 Elipse">
            <a:hlinkClick r:id="rId11" action="ppaction://hlinksldjump"/>
          </p:cNvPr>
          <p:cNvSpPr/>
          <p:nvPr/>
        </p:nvSpPr>
        <p:spPr>
          <a:xfrm>
            <a:off x="1767803" y="1628800"/>
            <a:ext cx="1724077" cy="16098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1ª Sesión</a:t>
            </a:r>
            <a:endParaRPr lang="es-MX" sz="2800" dirty="0"/>
          </a:p>
        </p:txBody>
      </p:sp>
      <p:sp>
        <p:nvSpPr>
          <p:cNvPr id="9" name="8 Elipse">
            <a:hlinkClick r:id="rId12" action="ppaction://hlinksldjump"/>
          </p:cNvPr>
          <p:cNvSpPr/>
          <p:nvPr/>
        </p:nvSpPr>
        <p:spPr>
          <a:xfrm>
            <a:off x="3419872" y="2132856"/>
            <a:ext cx="1728192" cy="165618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2ª Sesión</a:t>
            </a:r>
            <a:endParaRPr lang="es-MX" sz="2800" dirty="0"/>
          </a:p>
        </p:txBody>
      </p:sp>
      <p:sp>
        <p:nvSpPr>
          <p:cNvPr id="10" name="9 Elipse">
            <a:hlinkClick r:id="rId13" action="ppaction://hlinksldjump"/>
          </p:cNvPr>
          <p:cNvSpPr/>
          <p:nvPr/>
        </p:nvSpPr>
        <p:spPr>
          <a:xfrm>
            <a:off x="5148064" y="1844824"/>
            <a:ext cx="1728192" cy="18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3ª Sesión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516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3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440" y="576064"/>
            <a:ext cx="4258816" cy="7647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3600" dirty="0" smtClean="0"/>
              <a:t>Objetivo General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2295"/>
            <a:ext cx="7974013" cy="388895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s-ES" sz="1400" dirty="0" smtClean="0"/>
          </a:p>
          <a:p>
            <a:pPr algn="just">
              <a:lnSpc>
                <a:spcPct val="150000"/>
              </a:lnSpc>
              <a:buNone/>
              <a:defRPr/>
            </a:pPr>
            <a:r>
              <a:rPr lang="es-ES" dirty="0" smtClean="0"/>
              <a:t>		Contribuir  al  mejoramiento del Rendimiento </a:t>
            </a:r>
            <a:r>
              <a:rPr lang="es-ES" dirty="0" smtClean="0"/>
              <a:t>Escolar </a:t>
            </a:r>
            <a:r>
              <a:rPr lang="es-ES" dirty="0"/>
              <a:t>en alumnos de la FIME y </a:t>
            </a:r>
            <a:r>
              <a:rPr lang="es-ES" dirty="0" smtClean="0"/>
              <a:t>FIEC, </a:t>
            </a:r>
            <a:r>
              <a:rPr lang="es-ES" dirty="0" smtClean="0"/>
              <a:t>mediante el análisis sobre la presencia  y  calidad  de </a:t>
            </a:r>
            <a:r>
              <a:rPr lang="es-ES" dirty="0" smtClean="0"/>
              <a:t>hábitos </a:t>
            </a:r>
            <a:r>
              <a:rPr lang="es-ES" dirty="0" smtClean="0"/>
              <a:t>de </a:t>
            </a:r>
            <a:r>
              <a:rPr lang="es-ES" dirty="0"/>
              <a:t>e</a:t>
            </a:r>
            <a:r>
              <a:rPr lang="es-ES" dirty="0" smtClean="0"/>
              <a:t>studio; </a:t>
            </a:r>
            <a:r>
              <a:rPr lang="es-MX" dirty="0" smtClean="0"/>
              <a:t>durante </a:t>
            </a:r>
            <a:r>
              <a:rPr lang="es-MX" dirty="0"/>
              <a:t>las 3 sesiones del periodo, el estudiante reflexionará, visualizará y mejorará sus hábitos de estudio para optimizar su aprendizaje.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s-ES" dirty="0" smtClean="0"/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s-ES" sz="2800" dirty="0" smtClean="0"/>
          </a:p>
        </p:txBody>
      </p:sp>
      <p:sp>
        <p:nvSpPr>
          <p:cNvPr id="2" name="1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9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49016"/>
            <a:ext cx="8064500" cy="3772272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50000"/>
              </a:lnSpc>
              <a:buNone/>
              <a:defRPr/>
            </a:pPr>
            <a:r>
              <a:rPr lang="es-ES" dirty="0" smtClean="0"/>
              <a:t>        Disposición </a:t>
            </a:r>
            <a:r>
              <a:rPr lang="es-ES" dirty="0"/>
              <a:t>adquirida por el ejercicio para la realización de determinados actos. El </a:t>
            </a:r>
            <a:r>
              <a:rPr lang="es-ES" dirty="0" smtClean="0"/>
              <a:t>hábito </a:t>
            </a:r>
            <a:r>
              <a:rPr lang="es-ES" dirty="0"/>
              <a:t>se forma para la repetición consciente o inconsciente de una serie de actividades o por la adaptación a determinadas circunstancias positivas o negativas permanentes</a:t>
            </a:r>
            <a:r>
              <a:rPr lang="es-ES" dirty="0" smtClean="0"/>
              <a:t>.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843808" y="476672"/>
            <a:ext cx="36004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bg1"/>
                </a:solidFill>
                <a:cs typeface="Arial" charset="0"/>
              </a:rPr>
              <a:t>Hábitos de </a:t>
            </a:r>
            <a:r>
              <a:rPr lang="es-CL" sz="3600" dirty="0" smtClean="0">
                <a:solidFill>
                  <a:schemeClr val="bg1"/>
                </a:solidFill>
                <a:cs typeface="Arial" charset="0"/>
              </a:rPr>
              <a:t>Estudio</a:t>
            </a:r>
            <a:endParaRPr lang="es-CL" sz="3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6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9448" y="562670"/>
            <a:ext cx="3754760" cy="7780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Saber estudiar</a:t>
            </a:r>
            <a:endParaRPr lang="es-MX" sz="3600" dirty="0"/>
          </a:p>
        </p:txBody>
      </p:sp>
      <p:sp>
        <p:nvSpPr>
          <p:cNvPr id="3" name="2 Rectángulo"/>
          <p:cNvSpPr/>
          <p:nvPr/>
        </p:nvSpPr>
        <p:spPr>
          <a:xfrm>
            <a:off x="1098376" y="2335520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Saber estudiar significa saber pensar, observar, concentrarse y organizar conductas que le permitan al estudiante realizar la labor intelectual necesaria para resolver un problema, reflexionar una pregunta y seleccionar estrategias.</a:t>
            </a:r>
            <a:endParaRPr lang="es-MX" sz="2800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8964488" y="6669360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0014"/>
              </p:ext>
            </p:extLst>
          </p:nvPr>
        </p:nvGraphicFramePr>
        <p:xfrm>
          <a:off x="1091952" y="1916832"/>
          <a:ext cx="6936432" cy="396384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12144"/>
                <a:gridCol w="2312144"/>
                <a:gridCol w="2312144"/>
              </a:tblGrid>
              <a:tr h="29780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Primera</a:t>
                      </a:r>
                      <a:r>
                        <a:rPr lang="es-MX" baseline="0" dirty="0" smtClean="0"/>
                        <a:t> Sesión</a:t>
                      </a:r>
                      <a:endParaRPr lang="es-MX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Segunda Sesión</a:t>
                      </a:r>
                      <a:endParaRPr lang="es-MX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Tercera Sesión</a:t>
                      </a:r>
                      <a:endParaRPr lang="es-MX" dirty="0"/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  <a:tr h="3598087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MX" sz="1800" u="none" strike="noStrike" kern="1200" baseline="0" dirty="0" smtClean="0"/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MX" sz="1800" u="none" strike="noStrike" kern="1200" baseline="0" dirty="0" smtClean="0"/>
                        <a:t>Modalidad: Grupal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MX" sz="1800" u="none" strike="noStrike" kern="1200" baseline="0" dirty="0" smtClean="0"/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Estudiantes con un avance crediticio del 0 al 40%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Mínimo 3 y Máximo 12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Tiempo de la sesión: </a:t>
                      </a:r>
                      <a:r>
                        <a:rPr lang="es-MX" sz="1800" u="none" strike="noStrike" kern="1200" baseline="0" dirty="0" smtClean="0"/>
                        <a:t>95 </a:t>
                      </a:r>
                      <a:r>
                        <a:rPr lang="es-MX" sz="1800" u="none" strike="noStrike" kern="1200" baseline="0" dirty="0" smtClean="0"/>
                        <a:t>minutos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Lugar: salón disponible. 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9900">
                            <a:tint val="66000"/>
                            <a:satMod val="160000"/>
                          </a:srgbClr>
                        </a:gs>
                        <a:gs pos="50000">
                          <a:srgbClr val="669900">
                            <a:tint val="44500"/>
                            <a:satMod val="160000"/>
                          </a:srgbClr>
                        </a:gs>
                        <a:gs pos="100000">
                          <a:srgbClr val="6699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Modalidad: individual </a:t>
                      </a:r>
                    </a:p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Estudiantes con un avance crediticio del 0 al 40%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Tiempo de la sesión: 30 minutos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MX" sz="1800" u="none" strike="noStrike" kern="1200" baseline="0" dirty="0" smtClean="0"/>
                        <a:t>Lugar: salón disponible. </a:t>
                      </a:r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	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9900">
                            <a:tint val="66000"/>
                            <a:satMod val="160000"/>
                          </a:srgbClr>
                        </a:gs>
                        <a:gs pos="50000">
                          <a:srgbClr val="669900">
                            <a:tint val="44500"/>
                            <a:satMod val="160000"/>
                          </a:srgbClr>
                        </a:gs>
                        <a:gs pos="100000">
                          <a:srgbClr val="6699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Modalidad: individual 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MX" sz="1800" u="none" strike="noStrike" kern="1200" baseline="0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s-MX" sz="1800" u="none" strike="noStrike" kern="1200" baseline="0" dirty="0" smtClean="0"/>
                        <a:t>Estudiantes con un avance crediticio del 0 al 40%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s-MX" sz="1800" u="none" strike="noStrike" kern="1200" baseline="0" dirty="0" smtClean="0"/>
                        <a:t>Tiempo de la sesión: 30 minutos. 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s-MX" sz="1800" u="none" strike="noStrike" kern="1200" baseline="0" dirty="0" smtClean="0"/>
                        <a:t>Lugar: salón disponible. 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s-MX" sz="1800" u="none" strike="noStrike" kern="1200" baseline="0" dirty="0" smtClean="0"/>
                        <a:t>	</a:t>
                      </a:r>
                    </a:p>
                    <a:p>
                      <a:pPr algn="just"/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rgbClr val="669900">
                            <a:tint val="66000"/>
                            <a:satMod val="160000"/>
                          </a:srgbClr>
                        </a:gs>
                        <a:gs pos="50000">
                          <a:srgbClr val="669900">
                            <a:tint val="44500"/>
                            <a:satMod val="160000"/>
                          </a:srgbClr>
                        </a:gs>
                        <a:gs pos="100000">
                          <a:srgbClr val="6699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4 Recortar rectángulo de esquina sencilla"/>
          <p:cNvSpPr/>
          <p:nvPr/>
        </p:nvSpPr>
        <p:spPr>
          <a:xfrm>
            <a:off x="2411760" y="483988"/>
            <a:ext cx="3960440" cy="712764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Planeación general</a:t>
            </a:r>
          </a:p>
        </p:txBody>
      </p:sp>
      <p:sp>
        <p:nvSpPr>
          <p:cNvPr id="7" name="6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8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576064"/>
          </a:xfrm>
        </p:spPr>
        <p:txBody>
          <a:bodyPr>
            <a:normAutofit/>
          </a:bodyPr>
          <a:lstStyle/>
          <a:p>
            <a:r>
              <a:rPr lang="es-MX" sz="2800" b="1" dirty="0"/>
              <a:t>Sesión 1: </a:t>
            </a:r>
            <a:r>
              <a:rPr lang="es-MX" sz="2800" b="1" dirty="0" smtClean="0"/>
              <a:t>Exploración al hábito de estudio</a:t>
            </a:r>
            <a:endParaRPr lang="es-MX" sz="2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95058"/>
              </p:ext>
            </p:extLst>
          </p:nvPr>
        </p:nvGraphicFramePr>
        <p:xfrm>
          <a:off x="467543" y="1145011"/>
          <a:ext cx="8280921" cy="51505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7"/>
                <a:gridCol w="3216357"/>
                <a:gridCol w="2760307"/>
              </a:tblGrid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Bienvenida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El tutor realiza una explicación sobre el plan de estudios: objetivo, descripción, perfil de ingreso, perfil de permanencia, habilidades y campo profesional.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10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algn="ctr"/>
                      <a:endParaRPr lang="es-MX" baseline="0" dirty="0" smtClean="0"/>
                    </a:p>
                    <a:p>
                      <a:pPr algn="ctr"/>
                      <a:r>
                        <a:rPr lang="es-MX" baseline="0" dirty="0" smtClean="0"/>
                        <a:t>Exploración  de los hábitos de estudio del alumno 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El tutor les pide a los estudiantes que enlisten </a:t>
                      </a:r>
                      <a:r>
                        <a:rPr lang="es-MX" sz="1800" u="none" strike="noStrike" kern="1200" baseline="0" dirty="0" smtClean="0"/>
                        <a:t>en una hoja de </a:t>
                      </a:r>
                      <a:r>
                        <a:rPr lang="es-MX" sz="1800" u="none" strike="noStrike" kern="1200" baseline="0" dirty="0" smtClean="0"/>
                        <a:t>acuerdo a su experiencia cuáles son los hábitos de estudio que han manejado.</a:t>
                      </a:r>
                      <a:endParaRPr lang="es-MX" sz="18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Proporcionar estrategias para mejorar sus hábitos de estudio.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El tutor realiza una explicación sobre los hábitos de estudio que por experiencia, funcionan mejor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25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ortar rectángulo de esquina sencilla"/>
          <p:cNvSpPr/>
          <p:nvPr/>
        </p:nvSpPr>
        <p:spPr>
          <a:xfrm>
            <a:off x="7884368" y="-27384"/>
            <a:ext cx="1268760" cy="280716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sp>
        <p:nvSpPr>
          <p:cNvPr id="7" name="6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2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84107"/>
              </p:ext>
            </p:extLst>
          </p:nvPr>
        </p:nvGraphicFramePr>
        <p:xfrm>
          <a:off x="467544" y="836712"/>
          <a:ext cx="8280921" cy="51505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7"/>
                <a:gridCol w="4248471"/>
                <a:gridCol w="1728193"/>
              </a:tblGrid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sz="1800" u="none" strike="noStrike" kern="1200" baseline="0" dirty="0" smtClean="0"/>
                    </a:p>
                    <a:p>
                      <a:pPr algn="ctr"/>
                      <a:r>
                        <a:rPr lang="es-MX" sz="1800" u="none" strike="noStrike" kern="1200" baseline="0" dirty="0" smtClean="0"/>
                        <a:t>Integración </a:t>
                      </a:r>
                      <a:r>
                        <a:rPr lang="es-MX" sz="1800" u="none" strike="noStrike" kern="1200" baseline="0" dirty="0" smtClean="0"/>
                        <a:t>de grupos </a:t>
                      </a:r>
                    </a:p>
                    <a:p>
                      <a:pPr algn="ctr"/>
                      <a:r>
                        <a:rPr lang="es-MX" sz="1800" u="none" strike="noStrike" kern="1200" baseline="0" dirty="0" smtClean="0"/>
                        <a:t>	</a:t>
                      </a:r>
                    </a:p>
                    <a:p>
                      <a:pPr algn="ctr"/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El tutor forma 2 grupos, cada grupo </a:t>
                      </a:r>
                      <a:r>
                        <a:rPr lang="es-MX" sz="1800" u="none" strike="noStrike" kern="1200" baseline="0" dirty="0" smtClean="0"/>
                        <a:t>comentará </a:t>
                      </a:r>
                      <a:r>
                        <a:rPr lang="es-MX" sz="1800" u="none" strike="noStrike" kern="1200" baseline="0" dirty="0" smtClean="0"/>
                        <a:t>un ejemplo de las experiencias con su hábito de estudio</a:t>
                      </a:r>
                      <a:r>
                        <a:rPr lang="es-MX" sz="1800" u="none" strike="noStrike" kern="1200" baseline="0" dirty="0" smtClean="0"/>
                        <a:t>.</a:t>
                      </a:r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Después se comparten los mejores hábitos de cada grupo con todos.</a:t>
                      </a:r>
                      <a:endParaRPr lang="es-MX" sz="1800" u="none" strike="noStrike" kern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10 </a:t>
                      </a:r>
                      <a:r>
                        <a:rPr lang="es-MX" dirty="0" smtClean="0"/>
                        <a:t>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Trabajo en grupos 	</a:t>
                      </a:r>
                    </a:p>
                    <a:p>
                      <a:pPr algn="ctr"/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El tutor pide a los equipos integrados que salgan y entrevisten a 2 estudiantes y les pregunten: </a:t>
                      </a:r>
                    </a:p>
                    <a:p>
                      <a:pPr marL="285750" indent="-285750" algn="just">
                        <a:buFontTx/>
                        <a:buBlip>
                          <a:blip r:embed="rId2"/>
                        </a:buBlip>
                      </a:pPr>
                      <a:r>
                        <a:rPr lang="es-MX" sz="1800" u="none" strike="noStrike" kern="1200" baseline="0" dirty="0" smtClean="0"/>
                        <a:t>¿Cuál es tu hábito de estudio? </a:t>
                      </a:r>
                    </a:p>
                    <a:p>
                      <a:pPr marL="285750" indent="-285750" algn="just">
                        <a:buFontTx/>
                        <a:buBlip>
                          <a:blip r:embed="rId2"/>
                        </a:buBlip>
                      </a:pPr>
                      <a:r>
                        <a:rPr lang="es-MX" sz="1800" u="none" strike="noStrike" kern="1200" baseline="0" dirty="0" smtClean="0"/>
                        <a:t>¿Has cambiado alguna vez de hábito de estudio? </a:t>
                      </a:r>
                    </a:p>
                    <a:p>
                      <a:pPr marL="285750" indent="-285750" algn="just">
                        <a:buFontTx/>
                        <a:buBlip>
                          <a:blip r:embed="rId2"/>
                        </a:buBlip>
                      </a:pPr>
                      <a:r>
                        <a:rPr lang="es-MX" sz="1800" u="none" strike="noStrike" kern="1200" baseline="0" dirty="0" smtClean="0"/>
                        <a:t>¿Cómo elegiste tu hábito de estudio? </a:t>
                      </a:r>
                    </a:p>
                    <a:p>
                      <a:pPr marL="285750" indent="-285750" algn="just">
                        <a:buFontTx/>
                        <a:buBlip>
                          <a:blip r:embed="rId2"/>
                        </a:buBlip>
                      </a:pPr>
                      <a:r>
                        <a:rPr lang="es-MX" sz="1800" u="none" strike="noStrike" kern="1200" baseline="0" dirty="0" smtClean="0"/>
                        <a:t>¿Consideras que tu avance crediticio se debe a  tu buen hábito de estudio?	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15 </a:t>
                      </a:r>
                      <a:r>
                        <a:rPr lang="es-MX" dirty="0" smtClean="0"/>
                        <a:t>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87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Plenaria 	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Cada equipo realiza una conclusión de las opiniones que escucharon. 	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ortar rectángulo de esquina sencilla"/>
          <p:cNvSpPr/>
          <p:nvPr/>
        </p:nvSpPr>
        <p:spPr>
          <a:xfrm>
            <a:off x="7884368" y="-27384"/>
            <a:ext cx="1268760" cy="280716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4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1049"/>
              </p:ext>
            </p:extLst>
          </p:nvPr>
        </p:nvGraphicFramePr>
        <p:xfrm>
          <a:off x="467544" y="668379"/>
          <a:ext cx="8280921" cy="11272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7"/>
                <a:gridCol w="4248471"/>
                <a:gridCol w="1728193"/>
              </a:tblGrid>
              <a:tr h="4871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Tiempo</a:t>
                      </a:r>
                      <a:endParaRPr lang="es-MX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Individual 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u="none" strike="noStrike" kern="1200" baseline="0" dirty="0" smtClean="0"/>
                        <a:t>Cada estudiante responde: </a:t>
                      </a:r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¿Qué aprendió de la actividad? 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 minutos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69364"/>
              </p:ext>
            </p:extLst>
          </p:nvPr>
        </p:nvGraphicFramePr>
        <p:xfrm>
          <a:off x="683568" y="3741923"/>
          <a:ext cx="7776864" cy="213534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734723"/>
                <a:gridCol w="5042141"/>
              </a:tblGrid>
              <a:tr h="922832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Actividad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</a:tr>
              <a:tr h="1212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kern="1200" baseline="0" dirty="0" smtClean="0"/>
                        <a:t>Hojas de papel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1800" u="none" strike="noStrike" kern="1200" baseline="0" dirty="0" smtClean="0"/>
                    </a:p>
                    <a:p>
                      <a:pPr algn="just"/>
                      <a:r>
                        <a:rPr lang="es-MX" sz="1800" u="none" strike="noStrike" kern="1200" baseline="0" dirty="0" smtClean="0"/>
                        <a:t>Donde escriben </a:t>
                      </a:r>
                      <a:r>
                        <a:rPr lang="es-MX" sz="1800" u="none" strike="noStrike" kern="1200" baseline="0" dirty="0" err="1" smtClean="0"/>
                        <a:t>lós</a:t>
                      </a:r>
                      <a:r>
                        <a:rPr lang="es-MX" sz="1800" u="none" strike="noStrike" kern="1200" baseline="0" dirty="0" smtClean="0"/>
                        <a:t> hábitos de estudio que tienen hasta esta sesión, ya sea individual  o grupalmente.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267744" y="2710661"/>
            <a:ext cx="525658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600" dirty="0" smtClean="0"/>
              <a:t>Recursos y materiales</a:t>
            </a:r>
            <a:endParaRPr lang="es-MX" sz="3600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964488" y="6597352"/>
            <a:ext cx="216024" cy="288032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6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rency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237</TotalTime>
  <Words>653</Words>
  <Application>Microsoft Office PowerPoint</Application>
  <PresentationFormat>Presentación en pantalla (4:3)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Currency</vt:lpstr>
      <vt:lpstr>Hábitos de estudio</vt:lpstr>
      <vt:lpstr>Presentación de PowerPoint</vt:lpstr>
      <vt:lpstr>Objetivo General</vt:lpstr>
      <vt:lpstr>Presentación de PowerPoint</vt:lpstr>
      <vt:lpstr>Saber estudiar</vt:lpstr>
      <vt:lpstr>Presentación de PowerPoint</vt:lpstr>
      <vt:lpstr>Sesión 1: Exploración al hábito de estudio</vt:lpstr>
      <vt:lpstr>Presentación de PowerPoint</vt:lpstr>
      <vt:lpstr>Presentación de PowerPoint</vt:lpstr>
      <vt:lpstr>Sesión 2: Actividades para mejorar el hábito de estudio</vt:lpstr>
      <vt:lpstr>Presentación de PowerPoint</vt:lpstr>
      <vt:lpstr>Sesión 3: Revisión  de los resultados de los hábitos de estudio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para el apoyo a la tutoría</dc:title>
  <dc:creator>Maria Ines</dc:creator>
  <cp:lastModifiedBy>Maria Ines</cp:lastModifiedBy>
  <cp:revision>23</cp:revision>
  <dcterms:created xsi:type="dcterms:W3CDTF">2011-06-22T16:56:31Z</dcterms:created>
  <dcterms:modified xsi:type="dcterms:W3CDTF">2011-06-23T05:24:54Z</dcterms:modified>
</cp:coreProperties>
</file>