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4" r:id="rId3"/>
    <p:sldId id="259" r:id="rId4"/>
    <p:sldId id="265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Tiempo</a:t>
            </a:r>
            <a:r>
              <a:rPr lang="en-US" dirty="0"/>
              <a:t> de apropiación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1117580063891893E-2"/>
          <c:y val="0.19386766060913643"/>
          <c:w val="0.9206632839402753"/>
          <c:h val="0.563239034982809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Aplicaciones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Semana 1</c:v>
                </c:pt>
                <c:pt idx="1">
                  <c:v>Semana 2</c:v>
                </c:pt>
                <c:pt idx="2">
                  <c:v>Semana 3</c:v>
                </c:pt>
                <c:pt idx="3">
                  <c:v>Semana 4</c:v>
                </c:pt>
                <c:pt idx="4">
                  <c:v>Semana 5</c:v>
                </c:pt>
                <c:pt idx="5">
                  <c:v>Semana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50-4F34-A34D-E26CE58D39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Tiempo del docente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Semana 1</c:v>
                </c:pt>
                <c:pt idx="1">
                  <c:v>Semana 2</c:v>
                </c:pt>
                <c:pt idx="2">
                  <c:v>Semana 3</c:v>
                </c:pt>
                <c:pt idx="3">
                  <c:v>Semana 4</c:v>
                </c:pt>
                <c:pt idx="4">
                  <c:v>Semana 5</c:v>
                </c:pt>
                <c:pt idx="5">
                  <c:v>Semana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50-4F34-A34D-E26CE58D3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3872208"/>
        <c:axId val="673870896"/>
      </c:lineChart>
      <c:catAx>
        <c:axId val="67387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870896"/>
        <c:crosses val="autoZero"/>
        <c:auto val="1"/>
        <c:lblAlgn val="ctr"/>
        <c:lblOffset val="100"/>
        <c:noMultiLvlLbl val="0"/>
      </c:catAx>
      <c:valAx>
        <c:axId val="67387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87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11164-9070-478B-A4CF-AE2DFE61F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36D0C9-C11F-4129-8A59-F9CAA143A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826FF-F486-4E30-A943-856D76306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313F-8511-416D-8827-F03125281D4A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BB55F-1FCB-493B-ADFF-42E222A6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C268F-D8A9-48EC-8F09-FC57D29D4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1484-D60D-4986-99CE-36B3D0622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9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DB719-7438-46DF-B927-52C850F3D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C06121-7649-4CC4-9180-105F2F048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05AE2-BA15-4E62-B45E-47EDC79FD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313F-8511-416D-8827-F03125281D4A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26E59-2D88-4714-8A7C-EBF078C7B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98EBB-9D1B-4C95-B5CA-30D0E7AF2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1484-D60D-4986-99CE-36B3D0622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0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B32556-1B0F-4E4B-9ED8-9712D4D9A9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A46815-658A-4A1E-AEE9-0427F1104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46597-AE0F-4C04-86AF-90BD5792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313F-8511-416D-8827-F03125281D4A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B9651-90C9-47EC-9ACD-5A3BF8CA1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CDA33-529D-40CE-92C3-1B039E27E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1484-D60D-4986-99CE-36B3D0622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5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6B3ED-AC54-4AAD-B6C7-157E33A37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59887-5D9E-4259-AA18-E1DD4A87F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E9599-D248-4843-9AE9-2C32BBEEF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313F-8511-416D-8827-F03125281D4A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F6AF9-704B-4A99-9677-391CBDF36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27048-F854-4972-84EE-343ECD6D7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1484-D60D-4986-99CE-36B3D0622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6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1D746-FEC7-44AE-AF0E-A99FC5C69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0B049-4288-419C-BD65-532CF4C17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0F607-99EC-4294-888D-4A7AE1229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313F-8511-416D-8827-F03125281D4A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AE8E5-2552-43E8-B16B-50FAD26D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1AFFF-6265-40E5-B5B1-4DA9156C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1484-D60D-4986-99CE-36B3D0622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3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1D06-1E07-4FDC-B183-2B24182D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BC018-5E94-42CF-B7DE-AAF789D2E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334F41-914D-4FDE-807D-BA3098603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79A20-6EF2-4A50-8151-7FC76EC95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313F-8511-416D-8827-F03125281D4A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1E8C3-E2EC-4B6A-8EC4-75BDCDA6B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A7C5B-3277-49B7-A7B4-7C3DCCD2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1484-D60D-4986-99CE-36B3D0622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4D5D4-730B-44E6-AC48-7EDF756F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B4305-3167-4B38-A4D0-EF739AFE0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78D77-F344-4BCB-8707-6ABE0ACA9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707094-D435-42DF-BBCC-9ABE00E29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AD93B8-DF0A-4EC7-A936-E2B787843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A4CC9C-2557-4C10-9DBD-E2BF400F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313F-8511-416D-8827-F03125281D4A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C7299D-0057-435E-BB90-D0454790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875B75-3628-4811-8559-A646B04AF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1484-D60D-4986-99CE-36B3D0622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7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B1C3-E581-41E5-92FF-2A8652D70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F2EF09-6468-46CB-A156-D7D548A7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313F-8511-416D-8827-F03125281D4A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1D994-C9BA-43C9-BF0B-9E0FCD315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94BCB-608E-4036-8346-CD897FBB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1484-D60D-4986-99CE-36B3D0622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64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A53686-8420-4B91-B05E-CD116C579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313F-8511-416D-8827-F03125281D4A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A7E7EA-4941-4F53-B000-199516B2B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6260E-6713-4066-8116-C99DD295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1484-D60D-4986-99CE-36B3D0622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9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0A01C-B15E-462E-A354-A9F11ACC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6A611-4D2A-492A-B727-6B489A63F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FFE95C-189F-4205-969F-79E7CB57D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91E95-C840-496A-9285-15506E2F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313F-8511-416D-8827-F03125281D4A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18E25F-0F8D-45A9-BAEA-2CF80C1A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60DB9-BABF-4ED5-B095-13BA3F32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1484-D60D-4986-99CE-36B3D0622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3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CFA51-29D2-42A9-A9AD-531B14AF3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05B6A6-67A0-497E-A589-D6328A68A1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DBBF6-1269-4BBB-B787-CF66FAD7E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32960-D3DD-4C4A-9760-AA904E97B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3313F-8511-416D-8827-F03125281D4A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9561A-2689-473F-AB89-81C1AEB2A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0B802-D097-4D03-9900-3CAFA2EE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51484-D60D-4986-99CE-36B3D0622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BF641B-D1C4-49A2-9284-B05BA992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0A02D-3721-4703-9FFE-D32A7F7E3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9C04E-46EA-4519-92BA-889972154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3313F-8511-416D-8827-F03125281D4A}" type="datetimeFigureOut">
              <a:rPr lang="en-US" smtClean="0"/>
              <a:t>11/22/2018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EB9BE-9B29-4514-A395-3931DC3AA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47FCA-2FC8-40DF-8552-073F82F02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51484-D60D-4986-99CE-36B3D0622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2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C33D91-A0A6-4E37-B1AC-3BB5312BA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769" b="-1"/>
          <a:stretch/>
        </p:blipFill>
        <p:spPr>
          <a:xfrm>
            <a:off x="4166505" y="10"/>
            <a:ext cx="4444096" cy="3067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D43515-37BF-4DEF-AED8-27BA0AE83D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46" r="2" b="24120"/>
          <a:stretch/>
        </p:blipFill>
        <p:spPr>
          <a:xfrm>
            <a:off x="-1" y="4606954"/>
            <a:ext cx="6776721" cy="2251047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C857E3-4676-4FDC-AD7C-6B81740452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60" r="36784" b="-1"/>
          <a:stretch/>
        </p:blipFill>
        <p:spPr>
          <a:xfrm>
            <a:off x="1" y="3"/>
            <a:ext cx="5025987" cy="4727006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0CE6AB-0CB1-463C-B47D-4E217715411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741" r="-2" b="-2"/>
          <a:stretch/>
        </p:blipFill>
        <p:spPr>
          <a:xfrm>
            <a:off x="6283728" y="1699213"/>
            <a:ext cx="5908273" cy="5158786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EF9A15-FE98-4C0D-A3A5-13FCCECC7D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94" y="1962150"/>
            <a:ext cx="4297680" cy="418465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EFE9E4D-D93B-4B04-A3B5-234F5DBB9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2313" y="-1"/>
            <a:ext cx="4444096" cy="3211788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A2B1A3-8BDC-47AF-973A-1F94A39F6B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5" r="1" b="14304"/>
          <a:stretch/>
        </p:blipFill>
        <p:spPr>
          <a:xfrm>
            <a:off x="8578400" y="45688"/>
            <a:ext cx="3578058" cy="2547302"/>
          </a:xfrm>
          <a:custGeom>
            <a:avLst/>
            <a:gdLst>
              <a:gd name="connsiteX0" fmla="*/ 5102 w 4277711"/>
              <a:gd name="connsiteY0" fmla="*/ 0 h 3045402"/>
              <a:gd name="connsiteX1" fmla="*/ 4277711 w 4277711"/>
              <a:gd name="connsiteY1" fmla="*/ 0 h 3045402"/>
              <a:gd name="connsiteX2" fmla="*/ 4277711 w 4277711"/>
              <a:gd name="connsiteY2" fmla="*/ 2723810 h 3045402"/>
              <a:gd name="connsiteX3" fmla="*/ 4090449 w 4277711"/>
              <a:gd name="connsiteY3" fmla="*/ 2814019 h 3045402"/>
              <a:gd name="connsiteX4" fmla="*/ 2944368 w 4277711"/>
              <a:gd name="connsiteY4" fmla="*/ 3045402 h 3045402"/>
              <a:gd name="connsiteX5" fmla="*/ 0 w 4277711"/>
              <a:gd name="connsiteY5" fmla="*/ 101034 h 30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CF80FBD-B51B-45E7-9EA8-85DE7F1090A3}"/>
              </a:ext>
            </a:extLst>
          </p:cNvPr>
          <p:cNvSpPr/>
          <p:nvPr/>
        </p:nvSpPr>
        <p:spPr>
          <a:xfrm>
            <a:off x="9108686" y="2317170"/>
            <a:ext cx="274845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US" sz="4400" dirty="0">
                <a:ln w="0"/>
                <a:solidFill>
                  <a:srgbClr val="5558A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</a:t>
            </a:r>
            <a:r>
              <a:rPr lang="en-US" sz="4400" dirty="0">
                <a:ln w="0"/>
                <a:solidFill>
                  <a:srgbClr val="5558A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iloto</a:t>
            </a:r>
            <a:endParaRPr lang="en-US" sz="4400" b="0" cap="none" spc="0" dirty="0">
              <a:ln w="0"/>
              <a:solidFill>
                <a:srgbClr val="5558A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4726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08B0A0B-D7E6-45D5-963F-02A51B4130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221072"/>
              </p:ext>
            </p:extLst>
          </p:nvPr>
        </p:nvGraphicFramePr>
        <p:xfrm>
          <a:off x="624840" y="1374063"/>
          <a:ext cx="10942319" cy="4681726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529536">
                  <a:extLst>
                    <a:ext uri="{9D8B030D-6E8A-4147-A177-3AD203B41FA5}">
                      <a16:colId xmlns:a16="http://schemas.microsoft.com/office/drawing/2014/main" val="1833103322"/>
                    </a:ext>
                  </a:extLst>
                </a:gridCol>
                <a:gridCol w="1843584">
                  <a:extLst>
                    <a:ext uri="{9D8B030D-6E8A-4147-A177-3AD203B41FA5}">
                      <a16:colId xmlns:a16="http://schemas.microsoft.com/office/drawing/2014/main" val="736066230"/>
                    </a:ext>
                  </a:extLst>
                </a:gridCol>
                <a:gridCol w="2093776">
                  <a:extLst>
                    <a:ext uri="{9D8B030D-6E8A-4147-A177-3AD203B41FA5}">
                      <a16:colId xmlns:a16="http://schemas.microsoft.com/office/drawing/2014/main" val="104265020"/>
                    </a:ext>
                  </a:extLst>
                </a:gridCol>
                <a:gridCol w="1761944">
                  <a:extLst>
                    <a:ext uri="{9D8B030D-6E8A-4147-A177-3AD203B41FA5}">
                      <a16:colId xmlns:a16="http://schemas.microsoft.com/office/drawing/2014/main" val="62861809"/>
                    </a:ext>
                  </a:extLst>
                </a:gridCol>
                <a:gridCol w="1709420">
                  <a:extLst>
                    <a:ext uri="{9D8B030D-6E8A-4147-A177-3AD203B41FA5}">
                      <a16:colId xmlns:a16="http://schemas.microsoft.com/office/drawing/2014/main" val="1870437037"/>
                    </a:ext>
                  </a:extLst>
                </a:gridCol>
                <a:gridCol w="2004059">
                  <a:extLst>
                    <a:ext uri="{9D8B030D-6E8A-4147-A177-3AD203B41FA5}">
                      <a16:colId xmlns:a16="http://schemas.microsoft.com/office/drawing/2014/main" val="2916552388"/>
                    </a:ext>
                  </a:extLst>
                </a:gridCol>
              </a:tblGrid>
              <a:tr h="2951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i="1" dirty="0">
                          <a:effectLst/>
                        </a:rPr>
                        <a:t>Periodo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dirty="0">
                          <a:effectLst/>
                        </a:rPr>
                        <a:t>SEMANA 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dirty="0">
                          <a:effectLst/>
                        </a:rPr>
                        <a:t>SEMANA 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dirty="0">
                          <a:effectLst/>
                        </a:rPr>
                        <a:t>SEMANA 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dirty="0">
                          <a:effectLst/>
                        </a:rPr>
                        <a:t>SEMANA 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dirty="0">
                          <a:effectLst/>
                        </a:rPr>
                        <a:t>SEMANA 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extLst>
                  <a:ext uri="{0D108BD9-81ED-4DB2-BD59-A6C34878D82A}">
                    <a16:rowId xmlns:a16="http://schemas.microsoft.com/office/drawing/2014/main" val="3368658840"/>
                  </a:ext>
                </a:extLst>
              </a:tr>
              <a:tr h="3469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i="1" dirty="0">
                          <a:effectLst/>
                        </a:rPr>
                        <a:t>Tiempo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i="1">
                          <a:effectLst/>
                        </a:rPr>
                        <a:t>120 minutos</a:t>
                      </a:r>
                      <a:endParaRPr lang="en-US" sz="14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i="1">
                          <a:effectLst/>
                        </a:rPr>
                        <a:t>90 minutos</a:t>
                      </a:r>
                      <a:endParaRPr lang="en-US" sz="14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i="1" dirty="0">
                          <a:effectLst/>
                        </a:rPr>
                        <a:t>90 minutos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i="1" dirty="0">
                          <a:effectLst/>
                        </a:rPr>
                        <a:t>90 minutos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i="1" dirty="0">
                          <a:effectLst/>
                        </a:rPr>
                        <a:t>90 minutos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extLst>
                  <a:ext uri="{0D108BD9-81ED-4DB2-BD59-A6C34878D82A}">
                    <a16:rowId xmlns:a16="http://schemas.microsoft.com/office/drawing/2014/main" val="414825572"/>
                  </a:ext>
                </a:extLst>
              </a:tr>
              <a:tr h="700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i="1">
                          <a:effectLst/>
                        </a:rPr>
                        <a:t>Aplicaciones</a:t>
                      </a:r>
                      <a:endParaRPr lang="en-US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dirty="0">
                          <a:effectLst/>
                        </a:rPr>
                        <a:t>Teams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dirty="0">
                          <a:effectLst/>
                        </a:rPr>
                        <a:t>OneDrive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dirty="0">
                          <a:effectLst/>
                        </a:rPr>
                        <a:t>Forms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ClassNote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dirty="0">
                          <a:effectLst/>
                        </a:rPr>
                        <a:t>Teams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dirty="0">
                          <a:effectLst/>
                        </a:rPr>
                        <a:t>Sharepoint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dirty="0">
                          <a:effectLst/>
                        </a:rPr>
                        <a:t>Sway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dirty="0">
                          <a:effectLst/>
                        </a:rPr>
                        <a:t>Teams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dirty="0">
                          <a:effectLst/>
                        </a:rPr>
                        <a:t>Flow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dirty="0">
                          <a:effectLst/>
                        </a:rPr>
                        <a:t>Planner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dirty="0">
                          <a:effectLst/>
                        </a:rPr>
                        <a:t>Teams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dirty="0">
                          <a:effectLst/>
                        </a:rPr>
                        <a:t>Video llamadas para clases en línea</a:t>
                      </a: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dirty="0">
                          <a:effectLst/>
                        </a:rPr>
                        <a:t>Q&amp;A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dirty="0">
                          <a:effectLst/>
                        </a:rPr>
                        <a:t>Acompañamiento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extLst>
                  <a:ext uri="{0D108BD9-81ED-4DB2-BD59-A6C34878D82A}">
                    <a16:rowId xmlns:a16="http://schemas.microsoft.com/office/drawing/2014/main" val="4173068193"/>
                  </a:ext>
                </a:extLst>
              </a:tr>
              <a:tr h="30076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i="1" dirty="0">
                          <a:effectLst/>
                        </a:rPr>
                        <a:t>Actividades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US" sz="1600" dirty="0">
                          <a:effectLst/>
                        </a:rPr>
                        <a:t>Crear grupos y clases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US" sz="1600" dirty="0">
                          <a:effectLst/>
                        </a:rPr>
                        <a:t>Crear libretas de clase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US" sz="1600" dirty="0">
                          <a:effectLst/>
                        </a:rPr>
                        <a:t>Evaluaciones diagnósticas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US" sz="1600" dirty="0">
                          <a:effectLst/>
                        </a:rPr>
                        <a:t>Asignaciones y tareas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16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US" sz="1600" dirty="0">
                          <a:effectLst/>
                        </a:rPr>
                        <a:t>Asociar recursos a sitios web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Crear nuevas actividades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s-US" sz="1600" dirty="0">
                          <a:effectLst/>
                        </a:rPr>
                        <a:t>Creación de recursos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US" sz="1600" dirty="0">
                          <a:effectLst/>
                        </a:rPr>
                        <a:t>Administrar tareas y actividades en procesos automáticos</a:t>
                      </a: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Creación de proyectos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Crear una sesión en línea, compartir y proyectar recursos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de diferentes dispositivos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dirty="0">
                          <a:effectLst/>
                        </a:rPr>
                        <a:t>Esta semana solo se dará un seguimiento sobre el desarrollo de las actividades esperando un incremento en la apropiación y experiencia de uso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extLst>
                  <a:ext uri="{0D108BD9-81ED-4DB2-BD59-A6C34878D82A}">
                    <a16:rowId xmlns:a16="http://schemas.microsoft.com/office/drawing/2014/main" val="62685882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D2C09C9-A350-41A7-B4C5-D06EBD8DAF1B}"/>
              </a:ext>
            </a:extLst>
          </p:cNvPr>
          <p:cNvSpPr/>
          <p:nvPr/>
        </p:nvSpPr>
        <p:spPr>
          <a:xfrm>
            <a:off x="624840" y="256032"/>
            <a:ext cx="10942319" cy="1118031"/>
          </a:xfrm>
          <a:prstGeom prst="rect">
            <a:avLst/>
          </a:prstGeom>
          <a:solidFill>
            <a:schemeClr val="bg1"/>
          </a:solidFill>
          <a:ln w="38100">
            <a:solidFill>
              <a:srgbClr val="5558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E517AC-72EB-41AA-87A2-BA8C4BB13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5" y="154854"/>
            <a:ext cx="1219209" cy="12192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9D8EA0-F00C-48CF-BA63-08DC22DF86E9}"/>
              </a:ext>
            </a:extLst>
          </p:cNvPr>
          <p:cNvSpPr/>
          <p:nvPr/>
        </p:nvSpPr>
        <p:spPr>
          <a:xfrm>
            <a:off x="624839" y="1374062"/>
            <a:ext cx="10942319" cy="4681727"/>
          </a:xfrm>
          <a:prstGeom prst="rect">
            <a:avLst/>
          </a:prstGeom>
          <a:noFill/>
          <a:ln w="38100">
            <a:solidFill>
              <a:srgbClr val="5558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2F4D10-8F74-4ABB-BC98-2CB36ED5772A}"/>
              </a:ext>
            </a:extLst>
          </p:cNvPr>
          <p:cNvSpPr/>
          <p:nvPr/>
        </p:nvSpPr>
        <p:spPr>
          <a:xfrm>
            <a:off x="1722124" y="379737"/>
            <a:ext cx="776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0" cap="none" spc="0" dirty="0">
                <a:ln w="0"/>
                <a:solidFill>
                  <a:srgbClr val="5558A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Actividades en piloto </a:t>
            </a:r>
          </a:p>
        </p:txBody>
      </p:sp>
    </p:spTree>
    <p:extLst>
      <p:ext uri="{BB962C8B-B14F-4D97-AF65-F5344CB8AC3E}">
        <p14:creationId xmlns:p14="http://schemas.microsoft.com/office/powerpoint/2010/main" val="436711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EFB7A9-07A8-4683-8AE4-8278AC80278C}"/>
              </a:ext>
            </a:extLst>
          </p:cNvPr>
          <p:cNvSpPr/>
          <p:nvPr/>
        </p:nvSpPr>
        <p:spPr>
          <a:xfrm>
            <a:off x="624840" y="256032"/>
            <a:ext cx="10942319" cy="1118031"/>
          </a:xfrm>
          <a:prstGeom prst="rect">
            <a:avLst/>
          </a:prstGeom>
          <a:solidFill>
            <a:schemeClr val="bg1"/>
          </a:solidFill>
          <a:ln w="38100">
            <a:solidFill>
              <a:srgbClr val="5558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08B0A0B-D7E6-45D5-963F-02A51B4130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317522"/>
              </p:ext>
            </p:extLst>
          </p:nvPr>
        </p:nvGraphicFramePr>
        <p:xfrm>
          <a:off x="624840" y="1374065"/>
          <a:ext cx="10942318" cy="2201225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337310">
                  <a:extLst>
                    <a:ext uri="{9D8B030D-6E8A-4147-A177-3AD203B41FA5}">
                      <a16:colId xmlns:a16="http://schemas.microsoft.com/office/drawing/2014/main" val="1833103322"/>
                    </a:ext>
                  </a:extLst>
                </a:gridCol>
                <a:gridCol w="9605008">
                  <a:extLst>
                    <a:ext uri="{9D8B030D-6E8A-4147-A177-3AD203B41FA5}">
                      <a16:colId xmlns:a16="http://schemas.microsoft.com/office/drawing/2014/main" val="736066230"/>
                    </a:ext>
                  </a:extLst>
                </a:gridCol>
              </a:tblGrid>
              <a:tr h="2131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i="1" dirty="0">
                          <a:effectLst/>
                        </a:rPr>
                        <a:t>Periodo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dirty="0">
                          <a:effectLst/>
                        </a:rPr>
                        <a:t>SEMANA 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extLst>
                  <a:ext uri="{0D108BD9-81ED-4DB2-BD59-A6C34878D82A}">
                    <a16:rowId xmlns:a16="http://schemas.microsoft.com/office/drawing/2014/main" val="3368658840"/>
                  </a:ext>
                </a:extLst>
              </a:tr>
              <a:tr h="2131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i="1" dirty="0">
                          <a:effectLst/>
                        </a:rPr>
                        <a:t>Tiempo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i="1" dirty="0">
                          <a:effectLst/>
                        </a:rPr>
                        <a:t>90 minutos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extLst>
                  <a:ext uri="{0D108BD9-81ED-4DB2-BD59-A6C34878D82A}">
                    <a16:rowId xmlns:a16="http://schemas.microsoft.com/office/drawing/2014/main" val="414825572"/>
                  </a:ext>
                </a:extLst>
              </a:tr>
              <a:tr h="4362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i="1">
                          <a:effectLst/>
                        </a:rPr>
                        <a:t>Aplicaciones</a:t>
                      </a:r>
                      <a:endParaRPr lang="en-US" sz="16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dirty="0">
                          <a:effectLst/>
                        </a:rPr>
                        <a:t>Teams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dirty="0">
                          <a:effectLst/>
                        </a:rPr>
                        <a:t>Retroalimentación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extLst>
                  <a:ext uri="{0D108BD9-81ED-4DB2-BD59-A6C34878D82A}">
                    <a16:rowId xmlns:a16="http://schemas.microsoft.com/office/drawing/2014/main" val="4173068193"/>
                  </a:ext>
                </a:extLst>
              </a:tr>
              <a:tr h="1192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i="1" dirty="0">
                          <a:effectLst/>
                        </a:rPr>
                        <a:t>Actividades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US" sz="1600" dirty="0">
                          <a:effectLst/>
                        </a:rPr>
                        <a:t>Evaluación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US" sz="1600" dirty="0">
                          <a:effectLst/>
                        </a:rPr>
                        <a:t>Retroalimentación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US" sz="1600" dirty="0">
                          <a:effectLst/>
                        </a:rPr>
                        <a:t>Plan de uso continuo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US" sz="1600" dirty="0">
                          <a:effectLst/>
                        </a:rPr>
                        <a:t>Cierre</a:t>
                      </a:r>
                    </a:p>
                  </a:txBody>
                  <a:tcPr marL="67813" marR="67813" marT="0" marB="0"/>
                </a:tc>
                <a:extLst>
                  <a:ext uri="{0D108BD9-81ED-4DB2-BD59-A6C34878D82A}">
                    <a16:rowId xmlns:a16="http://schemas.microsoft.com/office/drawing/2014/main" val="62685882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95EE310-A6B9-490A-A665-BC2171549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5" y="154854"/>
            <a:ext cx="1219209" cy="12192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17AA2C-971B-42C4-B93A-A6D90F71E1C0}"/>
              </a:ext>
            </a:extLst>
          </p:cNvPr>
          <p:cNvSpPr/>
          <p:nvPr/>
        </p:nvSpPr>
        <p:spPr>
          <a:xfrm>
            <a:off x="624839" y="1374064"/>
            <a:ext cx="10942319" cy="2201226"/>
          </a:xfrm>
          <a:prstGeom prst="rect">
            <a:avLst/>
          </a:prstGeom>
          <a:noFill/>
          <a:ln w="38100">
            <a:solidFill>
              <a:srgbClr val="5558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EF831-3685-4E94-BED4-DEBBFDBFB8BE}"/>
              </a:ext>
            </a:extLst>
          </p:cNvPr>
          <p:cNvSpPr/>
          <p:nvPr/>
        </p:nvSpPr>
        <p:spPr>
          <a:xfrm>
            <a:off x="1722124" y="379737"/>
            <a:ext cx="776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0" cap="none" spc="0" dirty="0">
                <a:ln w="0"/>
                <a:solidFill>
                  <a:srgbClr val="5558A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Actividades en piloto </a:t>
            </a:r>
          </a:p>
        </p:txBody>
      </p:sp>
    </p:spTree>
    <p:extLst>
      <p:ext uri="{BB962C8B-B14F-4D97-AF65-F5344CB8AC3E}">
        <p14:creationId xmlns:p14="http://schemas.microsoft.com/office/powerpoint/2010/main" val="165102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91B5786-525E-4742-80BB-C5884DF74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148399"/>
              </p:ext>
            </p:extLst>
          </p:nvPr>
        </p:nvGraphicFramePr>
        <p:xfrm>
          <a:off x="624838" y="1374063"/>
          <a:ext cx="10942318" cy="142642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533571">
                  <a:extLst>
                    <a:ext uri="{9D8B030D-6E8A-4147-A177-3AD203B41FA5}">
                      <a16:colId xmlns:a16="http://schemas.microsoft.com/office/drawing/2014/main" val="1891477985"/>
                    </a:ext>
                  </a:extLst>
                </a:gridCol>
                <a:gridCol w="1446028">
                  <a:extLst>
                    <a:ext uri="{9D8B030D-6E8A-4147-A177-3AD203B41FA5}">
                      <a16:colId xmlns:a16="http://schemas.microsoft.com/office/drawing/2014/main" val="1596717963"/>
                    </a:ext>
                  </a:extLst>
                </a:gridCol>
                <a:gridCol w="1643775">
                  <a:extLst>
                    <a:ext uri="{9D8B030D-6E8A-4147-A177-3AD203B41FA5}">
                      <a16:colId xmlns:a16="http://schemas.microsoft.com/office/drawing/2014/main" val="3347282406"/>
                    </a:ext>
                  </a:extLst>
                </a:gridCol>
                <a:gridCol w="1490083">
                  <a:extLst>
                    <a:ext uri="{9D8B030D-6E8A-4147-A177-3AD203B41FA5}">
                      <a16:colId xmlns:a16="http://schemas.microsoft.com/office/drawing/2014/main" val="3556822337"/>
                    </a:ext>
                  </a:extLst>
                </a:gridCol>
                <a:gridCol w="1452147">
                  <a:extLst>
                    <a:ext uri="{9D8B030D-6E8A-4147-A177-3AD203B41FA5}">
                      <a16:colId xmlns:a16="http://schemas.microsoft.com/office/drawing/2014/main" val="1375416821"/>
                    </a:ext>
                  </a:extLst>
                </a:gridCol>
                <a:gridCol w="1688357">
                  <a:extLst>
                    <a:ext uri="{9D8B030D-6E8A-4147-A177-3AD203B41FA5}">
                      <a16:colId xmlns:a16="http://schemas.microsoft.com/office/drawing/2014/main" val="3319188319"/>
                    </a:ext>
                  </a:extLst>
                </a:gridCol>
                <a:gridCol w="1688357">
                  <a:extLst>
                    <a:ext uri="{9D8B030D-6E8A-4147-A177-3AD203B41FA5}">
                      <a16:colId xmlns:a16="http://schemas.microsoft.com/office/drawing/2014/main" val="1409875607"/>
                    </a:ext>
                  </a:extLst>
                </a:gridCol>
              </a:tblGrid>
              <a:tr h="2951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i="1" dirty="0">
                          <a:effectLst/>
                        </a:rPr>
                        <a:t>Periodo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dirty="0">
                          <a:effectLst/>
                        </a:rPr>
                        <a:t>SEMANA 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SEMANA 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dirty="0">
                          <a:effectLst/>
                        </a:rPr>
                        <a:t>SEMANA 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dirty="0">
                          <a:effectLst/>
                        </a:rPr>
                        <a:t>SEMANA 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dirty="0">
                          <a:effectLst/>
                        </a:rPr>
                        <a:t>SEMANA 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SEMANA 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extLst>
                  <a:ext uri="{0D108BD9-81ED-4DB2-BD59-A6C34878D82A}">
                    <a16:rowId xmlns:a16="http://schemas.microsoft.com/office/drawing/2014/main" val="3012681519"/>
                  </a:ext>
                </a:extLst>
              </a:tr>
              <a:tr h="3469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Carga de contenido y carga de trabajo docente</a:t>
                      </a:r>
                      <a:endParaRPr lang="en-US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ClassNote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OneDrive</a:t>
                      </a: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Sway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SharePoint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Planner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Flow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Teams</a:t>
                      </a:r>
                      <a:r>
                        <a:rPr lang="en-US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video </a:t>
                      </a:r>
                      <a:r>
                        <a:rPr lang="en-US" sz="14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llamadas</a:t>
                      </a:r>
                      <a:endParaRPr lang="es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Adecuación y Apropiación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US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Apropiación y continuidad</a:t>
                      </a:r>
                      <a:endParaRPr lang="en-US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813" marR="67813" marT="0" marB="0"/>
                </a:tc>
                <a:extLst>
                  <a:ext uri="{0D108BD9-81ED-4DB2-BD59-A6C34878D82A}">
                    <a16:rowId xmlns:a16="http://schemas.microsoft.com/office/drawing/2014/main" val="397086530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5EFB7A9-07A8-4683-8AE4-8278AC80278C}"/>
              </a:ext>
            </a:extLst>
          </p:cNvPr>
          <p:cNvSpPr/>
          <p:nvPr/>
        </p:nvSpPr>
        <p:spPr>
          <a:xfrm>
            <a:off x="624840" y="256032"/>
            <a:ext cx="10942319" cy="1118031"/>
          </a:xfrm>
          <a:prstGeom prst="rect">
            <a:avLst/>
          </a:prstGeom>
          <a:solidFill>
            <a:schemeClr val="bg1"/>
          </a:solidFill>
          <a:ln w="38100">
            <a:solidFill>
              <a:srgbClr val="5558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5EE310-A6B9-490A-A665-BC2171549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5" y="154854"/>
            <a:ext cx="1219209" cy="12192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17AA2C-971B-42C4-B93A-A6D90F71E1C0}"/>
              </a:ext>
            </a:extLst>
          </p:cNvPr>
          <p:cNvSpPr/>
          <p:nvPr/>
        </p:nvSpPr>
        <p:spPr>
          <a:xfrm>
            <a:off x="624839" y="1374063"/>
            <a:ext cx="10942319" cy="4681726"/>
          </a:xfrm>
          <a:prstGeom prst="rect">
            <a:avLst/>
          </a:prstGeom>
          <a:noFill/>
          <a:ln w="38100">
            <a:solidFill>
              <a:srgbClr val="5558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EF831-3685-4E94-BED4-DEBBFDBFB8BE}"/>
              </a:ext>
            </a:extLst>
          </p:cNvPr>
          <p:cNvSpPr/>
          <p:nvPr/>
        </p:nvSpPr>
        <p:spPr>
          <a:xfrm>
            <a:off x="1722124" y="379737"/>
            <a:ext cx="77677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US" sz="4400" dirty="0">
                <a:ln w="0"/>
                <a:solidFill>
                  <a:srgbClr val="5558A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</a:t>
            </a:r>
            <a:r>
              <a:rPr lang="en-US" sz="4400" dirty="0">
                <a:ln w="0"/>
                <a:solidFill>
                  <a:srgbClr val="5558A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ivel de apropiación esperado</a:t>
            </a:r>
            <a:endParaRPr lang="en-US" sz="4400" b="0" cap="none" spc="0" dirty="0">
              <a:ln w="0"/>
              <a:solidFill>
                <a:srgbClr val="5558A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D4CD996-1F77-4072-A71B-C3D7CE42CA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0839586"/>
              </p:ext>
            </p:extLst>
          </p:nvPr>
        </p:nvGraphicFramePr>
        <p:xfrm>
          <a:off x="888406" y="3171115"/>
          <a:ext cx="7310474" cy="2884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61153F8-8D23-4622-84C0-AD34A72C5111}"/>
              </a:ext>
            </a:extLst>
          </p:cNvPr>
          <p:cNvCxnSpPr/>
          <p:nvPr/>
        </p:nvCxnSpPr>
        <p:spPr>
          <a:xfrm>
            <a:off x="1731489" y="4023264"/>
            <a:ext cx="0" cy="484632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CB69D21-70F3-44EB-A148-A69D5A6057AF}"/>
              </a:ext>
            </a:extLst>
          </p:cNvPr>
          <p:cNvCxnSpPr>
            <a:cxnSpLocks/>
          </p:cNvCxnSpPr>
          <p:nvPr/>
        </p:nvCxnSpPr>
        <p:spPr>
          <a:xfrm>
            <a:off x="5126957" y="4060240"/>
            <a:ext cx="0" cy="100584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7ABB52F-5AC1-4C4A-8E58-3F09DB63DD82}"/>
              </a:ext>
            </a:extLst>
          </p:cNvPr>
          <p:cNvCxnSpPr>
            <a:cxnSpLocks/>
          </p:cNvCxnSpPr>
          <p:nvPr/>
        </p:nvCxnSpPr>
        <p:spPr>
          <a:xfrm>
            <a:off x="6113366" y="4044885"/>
            <a:ext cx="0" cy="1042816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DAED274-6173-4A9C-A889-29BD6A2FFF07}"/>
              </a:ext>
            </a:extLst>
          </p:cNvPr>
          <p:cNvCxnSpPr>
            <a:cxnSpLocks/>
          </p:cNvCxnSpPr>
          <p:nvPr/>
        </p:nvCxnSpPr>
        <p:spPr>
          <a:xfrm>
            <a:off x="3992339" y="4023264"/>
            <a:ext cx="0" cy="768096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F51D3D9-930D-4AD7-8626-4DD103B775CF}"/>
              </a:ext>
            </a:extLst>
          </p:cNvPr>
          <p:cNvCxnSpPr>
            <a:cxnSpLocks/>
          </p:cNvCxnSpPr>
          <p:nvPr/>
        </p:nvCxnSpPr>
        <p:spPr>
          <a:xfrm>
            <a:off x="2884772" y="4023264"/>
            <a:ext cx="0" cy="768096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45C6BE9-A5EB-41FE-B10B-81BBA3DCE3B2}"/>
              </a:ext>
            </a:extLst>
          </p:cNvPr>
          <p:cNvSpPr txBox="1"/>
          <p:nvPr/>
        </p:nvSpPr>
        <p:spPr>
          <a:xfrm>
            <a:off x="8152036" y="3376260"/>
            <a:ext cx="3289234" cy="1815882"/>
          </a:xfrm>
          <a:prstGeom prst="rect">
            <a:avLst/>
          </a:prstGeom>
          <a:noFill/>
          <a:ln w="28575">
            <a:solidFill>
              <a:srgbClr val="5558AF"/>
            </a:solidFill>
          </a:ln>
        </p:spPr>
        <p:txBody>
          <a:bodyPr wrap="none" rtlCol="0">
            <a:spAutoFit/>
          </a:bodyPr>
          <a:lstStyle/>
          <a:p>
            <a:endParaRPr lang="es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sz="1600" dirty="0"/>
              <a:t>30 horas de trabajo en grupo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sz="1600" dirty="0"/>
              <a:t>10 horas de asesoría a docentes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sz="1600" dirty="0"/>
              <a:t>1 hora de inducción para alumnos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sz="1600" dirty="0"/>
              <a:t>Sesiones de ajuste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sz="1600" dirty="0"/>
              <a:t>1 semana sin monitoreo</a:t>
            </a:r>
          </a:p>
          <a:p>
            <a:endParaRPr lang="en-US" sz="16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33FE1A5-8519-4E89-A42D-B551913E7D50}"/>
              </a:ext>
            </a:extLst>
          </p:cNvPr>
          <p:cNvCxnSpPr>
            <a:cxnSpLocks/>
          </p:cNvCxnSpPr>
          <p:nvPr/>
        </p:nvCxnSpPr>
        <p:spPr>
          <a:xfrm>
            <a:off x="7351616" y="4023264"/>
            <a:ext cx="0" cy="1042816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00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4B310-E061-4FB8-9B2B-B3C2DEC24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79" y="667089"/>
            <a:ext cx="10515600" cy="1325563"/>
          </a:xfrm>
        </p:spPr>
        <p:txBody>
          <a:bodyPr/>
          <a:lstStyle/>
          <a:p>
            <a:r>
              <a:rPr lang="es-US" b="1" dirty="0"/>
              <a:t>Proceso de inducción previo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7126E-5A78-4589-AC1E-1976ACDE7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78" y="2165324"/>
            <a:ext cx="11130234" cy="3820805"/>
          </a:xfrm>
        </p:spPr>
        <p:txBody>
          <a:bodyPr>
            <a:normAutofit/>
          </a:bodyPr>
          <a:lstStyle/>
          <a:p>
            <a:r>
              <a:rPr lang="es-US" dirty="0"/>
              <a:t>Video de inducción a TEAMS (Los docentes visualizan video con las principales herramientas que les proporciona Teams).</a:t>
            </a:r>
          </a:p>
          <a:p>
            <a:r>
              <a:rPr lang="es-US" dirty="0"/>
              <a:t>Entrega de información</a:t>
            </a:r>
          </a:p>
          <a:p>
            <a:r>
              <a:rPr lang="es-US" dirty="0"/>
              <a:t>Campañas de promoción</a:t>
            </a:r>
          </a:p>
          <a:p>
            <a:endParaRPr lang="es-US" dirty="0"/>
          </a:p>
          <a:p>
            <a:r>
              <a:rPr lang="es-US" dirty="0"/>
              <a:t>Capacitación en línea 2 horas</a:t>
            </a:r>
          </a:p>
          <a:p>
            <a:r>
              <a:rPr lang="es-US" dirty="0"/>
              <a:t>Microsoft Educator Community</a:t>
            </a:r>
          </a:p>
          <a:p>
            <a:endParaRPr lang="es-US" dirty="0"/>
          </a:p>
          <a:p>
            <a:endParaRPr lang="es-US" dirty="0"/>
          </a:p>
        </p:txBody>
      </p:sp>
    </p:spTree>
    <p:extLst>
      <p:ext uri="{BB962C8B-B14F-4D97-AF65-F5344CB8AC3E}">
        <p14:creationId xmlns:p14="http://schemas.microsoft.com/office/powerpoint/2010/main" val="1476885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2978</TotalTime>
  <Words>251</Words>
  <Application>Microsoft Office PowerPoint</Application>
  <PresentationFormat>Widescreen</PresentationFormat>
  <Paragraphs>94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Proceso de inducción previo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Ediel Efrén Cortés Gutiérrez (MXP Industrial S.A. DE C.V.)</dc:creator>
  <cp:lastModifiedBy>Ediel Efrén Cortés Gutiérrez (MXP Industrial S.A. DE C.V.)</cp:lastModifiedBy>
  <cp:revision>21</cp:revision>
  <dcterms:created xsi:type="dcterms:W3CDTF">2018-10-03T19:50:31Z</dcterms:created>
  <dcterms:modified xsi:type="dcterms:W3CDTF">2018-11-22T23:51:50Z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v-edcort@microsoft.com</vt:lpwstr>
  </property>
  <property fmtid="{D5CDD505-2E9C-101B-9397-08002B2CF9AE}" pid="5" name="MSIP_Label_f42aa342-8706-4288-bd11-ebb85995028c_SetDate">
    <vt:lpwstr>2018-10-03T20:56:14.6137303Z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