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65" r:id="rId5"/>
    <p:sldId id="259" r:id="rId6"/>
    <p:sldId id="261" r:id="rId7"/>
    <p:sldId id="262" r:id="rId8"/>
    <p:sldId id="264" r:id="rId9"/>
    <p:sldId id="263" r:id="rId10"/>
    <p:sldId id="266" r:id="rId11"/>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830"/>
  </p:normalViewPr>
  <p:slideViewPr>
    <p:cSldViewPr snapToGrid="0" snapToObjects="1">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ACB497-031F-8944-8681-16C5ABB26AFC}" type="datetimeFigureOut">
              <a:rPr lang="es-MX" smtClean="0"/>
              <a:t>12/02/20</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BAE443-97EC-7A4A-A059-6491984BFD58}" type="slidenum">
              <a:rPr lang="es-MX" smtClean="0"/>
              <a:t>‹Nº›</a:t>
            </a:fld>
            <a:endParaRPr lang="es-MX"/>
          </a:p>
        </p:txBody>
      </p:sp>
    </p:spTree>
    <p:extLst>
      <p:ext uri="{BB962C8B-B14F-4D97-AF65-F5344CB8AC3E}">
        <p14:creationId xmlns:p14="http://schemas.microsoft.com/office/powerpoint/2010/main" val="17033708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Fiente: elaboración propia con base en ANUIES (2019)</a:t>
            </a:r>
          </a:p>
        </p:txBody>
      </p:sp>
      <p:sp>
        <p:nvSpPr>
          <p:cNvPr id="4" name="Marcador de número de diapositiva 3"/>
          <p:cNvSpPr>
            <a:spLocks noGrp="1"/>
          </p:cNvSpPr>
          <p:nvPr>
            <p:ph type="sldNum" sz="quarter" idx="5"/>
          </p:nvPr>
        </p:nvSpPr>
        <p:spPr/>
        <p:txBody>
          <a:bodyPr/>
          <a:lstStyle/>
          <a:p>
            <a:fld id="{C8BAE443-97EC-7A4A-A059-6491984BFD58}" type="slidenum">
              <a:rPr lang="es-MX" smtClean="0"/>
              <a:t>6</a:t>
            </a:fld>
            <a:endParaRPr lang="es-MX"/>
          </a:p>
        </p:txBody>
      </p:sp>
    </p:spTree>
    <p:extLst>
      <p:ext uri="{BB962C8B-B14F-4D97-AF65-F5344CB8AC3E}">
        <p14:creationId xmlns:p14="http://schemas.microsoft.com/office/powerpoint/2010/main" val="19738826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MX" dirty="0"/>
              <a:t>En la iniciativa del C. Presidente a la Cámara de Senadores, se su comparecencia ante el Senado para presentr la propuesta de creación de la UAM, el Secretario de Edcuación Pública mencionaba…..” Es importante señalar que al aldo de la moalidad escolar, la extraescolar se contempla como equivalente. En esta forma , se establece desde ahora la posibilida de utilizar en la enseñanza nuevos métodos, sistemas y técnicas al lado de los tradicionales de modo que los servicos educativos puedan proyectarse más allá del recinto escilar. Asi se beneficiará a un mayor número de personas y se propiciará al mismo tiempo la renovacion de la enseñanza. Nuestra Universidad. No- 3.. XV Aniversario.</a:t>
            </a:r>
          </a:p>
        </p:txBody>
      </p:sp>
      <p:sp>
        <p:nvSpPr>
          <p:cNvPr id="4" name="Marcador de número de diapositiva 3"/>
          <p:cNvSpPr>
            <a:spLocks noGrp="1"/>
          </p:cNvSpPr>
          <p:nvPr>
            <p:ph type="sldNum" sz="quarter" idx="5"/>
          </p:nvPr>
        </p:nvSpPr>
        <p:spPr/>
        <p:txBody>
          <a:bodyPr/>
          <a:lstStyle/>
          <a:p>
            <a:fld id="{C8BAE443-97EC-7A4A-A059-6491984BFD58}" type="slidenum">
              <a:rPr lang="es-MX" smtClean="0"/>
              <a:t>7</a:t>
            </a:fld>
            <a:endParaRPr lang="es-MX"/>
          </a:p>
        </p:txBody>
      </p:sp>
    </p:spTree>
    <p:extLst>
      <p:ext uri="{BB962C8B-B14F-4D97-AF65-F5344CB8AC3E}">
        <p14:creationId xmlns:p14="http://schemas.microsoft.com/office/powerpoint/2010/main" val="147392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5"/>
          </p:nvPr>
        </p:nvSpPr>
        <p:spPr/>
        <p:txBody>
          <a:bodyPr/>
          <a:lstStyle/>
          <a:p>
            <a:fld id="{C8BAE443-97EC-7A4A-A059-6491984BFD58}" type="slidenum">
              <a:rPr lang="es-MX" smtClean="0"/>
              <a:t>8</a:t>
            </a:fld>
            <a:endParaRPr lang="es-MX"/>
          </a:p>
        </p:txBody>
      </p:sp>
    </p:spTree>
    <p:extLst>
      <p:ext uri="{BB962C8B-B14F-4D97-AF65-F5344CB8AC3E}">
        <p14:creationId xmlns:p14="http://schemas.microsoft.com/office/powerpoint/2010/main" val="15748417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A5CFDCB-6ACD-1846-8A9D-C189079E1B87}"/>
              </a:ext>
            </a:extLst>
          </p:cNvPr>
          <p:cNvSpPr>
            <a:spLocks noGrp="1"/>
          </p:cNvSpPr>
          <p:nvPr>
            <p:ph type="ctrTitle"/>
          </p:nvPr>
        </p:nvSpPr>
        <p:spPr>
          <a:xfrm>
            <a:off x="1524000" y="1122363"/>
            <a:ext cx="9144000" cy="2387600"/>
          </a:xfrm>
        </p:spPr>
        <p:txBody>
          <a:bodyPr anchor="b"/>
          <a:lstStyle>
            <a:lvl1pPr algn="ctr">
              <a:defRPr sz="6000"/>
            </a:lvl1pPr>
          </a:lstStyle>
          <a:p>
            <a:r>
              <a:rPr lang="es-MX"/>
              <a:t>Haz clic para modificar el estilo de título del patrón</a:t>
            </a:r>
          </a:p>
        </p:txBody>
      </p:sp>
      <p:sp>
        <p:nvSpPr>
          <p:cNvPr id="3" name="Subtítulo 2">
            <a:extLst>
              <a:ext uri="{FF2B5EF4-FFF2-40B4-BE49-F238E27FC236}">
                <a16:creationId xmlns:a16="http://schemas.microsoft.com/office/drawing/2014/main" id="{711DCD4A-4C94-8D4D-B1C7-4DEDFC45B0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MX"/>
              <a:t>Haz clic para editar el estilo de subtítulo del patrón</a:t>
            </a:r>
          </a:p>
        </p:txBody>
      </p:sp>
      <p:sp>
        <p:nvSpPr>
          <p:cNvPr id="4" name="Marcador de fecha 3">
            <a:extLst>
              <a:ext uri="{FF2B5EF4-FFF2-40B4-BE49-F238E27FC236}">
                <a16:creationId xmlns:a16="http://schemas.microsoft.com/office/drawing/2014/main" id="{2B74FA50-0E56-7D48-A62C-625217949E35}"/>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DC90A229-993F-6248-A22F-CC080FB06631}"/>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48F7C40-CB8A-1243-B69B-E975C3F2B4E9}"/>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3239265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4F34787-D381-854B-A446-51FA1C37623C}"/>
              </a:ext>
            </a:extLst>
          </p:cNvPr>
          <p:cNvSpPr>
            <a:spLocks noGrp="1"/>
          </p:cNvSpPr>
          <p:nvPr>
            <p:ph type="title"/>
          </p:nvPr>
        </p:nvSpPr>
        <p:spPr/>
        <p:txBody>
          <a:bodyPr/>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59467C0D-1C5E-3041-A1C5-CAA7DE5110ED}"/>
              </a:ext>
            </a:extLst>
          </p:cNvPr>
          <p:cNvSpPr>
            <a:spLocks noGrp="1"/>
          </p:cNvSpPr>
          <p:nvPr>
            <p:ph type="body" orient="vert" idx="1"/>
          </p:nvPr>
        </p:nvSpPr>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0FF606E3-8A0E-FB40-B3BF-AD957ACA427B}"/>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0E5F11D9-36B2-F548-9498-63220C18D45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EF8F7B8-2192-8848-8348-1BD6EAFB07CE}"/>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18311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043B0F38-CB2A-C24A-9B35-106BA647BC29}"/>
              </a:ext>
            </a:extLst>
          </p:cNvPr>
          <p:cNvSpPr>
            <a:spLocks noGrp="1"/>
          </p:cNvSpPr>
          <p:nvPr>
            <p:ph type="title" orient="vert"/>
          </p:nvPr>
        </p:nvSpPr>
        <p:spPr>
          <a:xfrm>
            <a:off x="8724900" y="365125"/>
            <a:ext cx="2628900" cy="5811838"/>
          </a:xfrm>
        </p:spPr>
        <p:txBody>
          <a:bodyPr vert="eaVert"/>
          <a:lstStyle/>
          <a:p>
            <a:r>
              <a:rPr lang="es-MX"/>
              <a:t>Haz clic para modificar el estilo de título del patrón</a:t>
            </a:r>
          </a:p>
        </p:txBody>
      </p:sp>
      <p:sp>
        <p:nvSpPr>
          <p:cNvPr id="3" name="Marcador de texto vertical 2">
            <a:extLst>
              <a:ext uri="{FF2B5EF4-FFF2-40B4-BE49-F238E27FC236}">
                <a16:creationId xmlns:a16="http://schemas.microsoft.com/office/drawing/2014/main" id="{463A7C6C-F255-7441-8B16-5C3705717ABE}"/>
              </a:ext>
            </a:extLst>
          </p:cNvPr>
          <p:cNvSpPr>
            <a:spLocks noGrp="1"/>
          </p:cNvSpPr>
          <p:nvPr>
            <p:ph type="body" orient="vert" idx="1"/>
          </p:nvPr>
        </p:nvSpPr>
        <p:spPr>
          <a:xfrm>
            <a:off x="838200" y="365125"/>
            <a:ext cx="7734300" cy="5811838"/>
          </a:xfrm>
        </p:spPr>
        <p:txBody>
          <a:bodyPr vert="eaVert"/>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F0847F76-AED0-CF46-9DFB-417E96F74D25}"/>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4F8C35AD-E73D-B049-A809-5F85125508C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120219E4-D407-2D4C-AF46-CADB9E9D66EC}"/>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253124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77A26A-877D-EF49-868A-DF4D8198A7DD}"/>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C034BAAA-5FA0-414C-800A-5AB1D59B24FD}"/>
              </a:ext>
            </a:extLst>
          </p:cNvPr>
          <p:cNvSpPr>
            <a:spLocks noGrp="1"/>
          </p:cNvSpPr>
          <p:nvPr>
            <p:ph idx="1"/>
          </p:nvPr>
        </p:nvSpPr>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8ECB3494-BDF7-DF47-8262-A19FB42BF68F}"/>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B706EA63-DFAA-7A4C-9D57-A89051C1CF5E}"/>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C60C56A-A9C6-CC46-9039-831806D81645}"/>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3195822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FD75F7-E284-4946-A8FF-86259EA4ED87}"/>
              </a:ext>
            </a:extLst>
          </p:cNvPr>
          <p:cNvSpPr>
            <a:spLocks noGrp="1"/>
          </p:cNvSpPr>
          <p:nvPr>
            <p:ph type="title"/>
          </p:nvPr>
        </p:nvSpPr>
        <p:spPr>
          <a:xfrm>
            <a:off x="831850" y="1709738"/>
            <a:ext cx="10515600" cy="2852737"/>
          </a:xfrm>
        </p:spPr>
        <p:txBody>
          <a:bodyPr anchor="b"/>
          <a:lstStyle>
            <a:lvl1pPr>
              <a:defRPr sz="6000"/>
            </a:lvl1pPr>
          </a:lstStyle>
          <a:p>
            <a:r>
              <a:rPr lang="es-MX"/>
              <a:t>Haz clic para modificar el estilo de título del patrón</a:t>
            </a:r>
          </a:p>
        </p:txBody>
      </p:sp>
      <p:sp>
        <p:nvSpPr>
          <p:cNvPr id="3" name="Marcador de texto 2">
            <a:extLst>
              <a:ext uri="{FF2B5EF4-FFF2-40B4-BE49-F238E27FC236}">
                <a16:creationId xmlns:a16="http://schemas.microsoft.com/office/drawing/2014/main" id="{9874F287-D177-4240-9A71-F6487DDA914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MX"/>
              <a:t>Haga clic para modificar los estilos de texto del patrón</a:t>
            </a:r>
          </a:p>
        </p:txBody>
      </p:sp>
      <p:sp>
        <p:nvSpPr>
          <p:cNvPr id="4" name="Marcador de fecha 3">
            <a:extLst>
              <a:ext uri="{FF2B5EF4-FFF2-40B4-BE49-F238E27FC236}">
                <a16:creationId xmlns:a16="http://schemas.microsoft.com/office/drawing/2014/main" id="{26830DF6-1EF6-4743-8A86-F34ED4C2C29C}"/>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14DBA6AF-DBA9-E94B-B28E-022CEC7ED81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FEBBF857-5A04-344D-8661-370169B441AD}"/>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17448872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B904860-E514-604B-AAA0-B1F444D0305D}"/>
              </a:ext>
            </a:extLst>
          </p:cNvPr>
          <p:cNvSpPr>
            <a:spLocks noGrp="1"/>
          </p:cNvSpPr>
          <p:nvPr>
            <p:ph type="title"/>
          </p:nvPr>
        </p:nvSpPr>
        <p:spPr/>
        <p:txBody>
          <a:body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7B77E470-7307-4642-B3CF-492DEE27A316}"/>
              </a:ext>
            </a:extLst>
          </p:cNvPr>
          <p:cNvSpPr>
            <a:spLocks noGrp="1"/>
          </p:cNvSpPr>
          <p:nvPr>
            <p:ph sz="half" idx="1"/>
          </p:nvPr>
        </p:nvSpPr>
        <p:spPr>
          <a:xfrm>
            <a:off x="838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contenido 3">
            <a:extLst>
              <a:ext uri="{FF2B5EF4-FFF2-40B4-BE49-F238E27FC236}">
                <a16:creationId xmlns:a16="http://schemas.microsoft.com/office/drawing/2014/main" id="{1B22DF1F-C9F7-914D-A7A4-86727DF019F7}"/>
              </a:ext>
            </a:extLst>
          </p:cNvPr>
          <p:cNvSpPr>
            <a:spLocks noGrp="1"/>
          </p:cNvSpPr>
          <p:nvPr>
            <p:ph sz="half" idx="2"/>
          </p:nvPr>
        </p:nvSpPr>
        <p:spPr>
          <a:xfrm>
            <a:off x="6172200" y="1825625"/>
            <a:ext cx="5181600" cy="435133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fecha 4">
            <a:extLst>
              <a:ext uri="{FF2B5EF4-FFF2-40B4-BE49-F238E27FC236}">
                <a16:creationId xmlns:a16="http://schemas.microsoft.com/office/drawing/2014/main" id="{72F93E45-ED0F-6849-B72E-FFC4A9CFA535}"/>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6" name="Marcador de pie de página 5">
            <a:extLst>
              <a:ext uri="{FF2B5EF4-FFF2-40B4-BE49-F238E27FC236}">
                <a16:creationId xmlns:a16="http://schemas.microsoft.com/office/drawing/2014/main" id="{E349C0BA-CB29-7E48-A94F-70DE5623B879}"/>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D5C868F8-867C-C045-A04D-BDF664ED2CB9}"/>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2060132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2DF24F-C214-B748-A92B-A08730635D2A}"/>
              </a:ext>
            </a:extLst>
          </p:cNvPr>
          <p:cNvSpPr>
            <a:spLocks noGrp="1"/>
          </p:cNvSpPr>
          <p:nvPr>
            <p:ph type="title"/>
          </p:nvPr>
        </p:nvSpPr>
        <p:spPr>
          <a:xfrm>
            <a:off x="839788" y="365125"/>
            <a:ext cx="10515600" cy="1325563"/>
          </a:xfrm>
        </p:spPr>
        <p:txBody>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C8EB5A72-BF59-574D-957A-F8A49525A70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4" name="Marcador de contenido 3">
            <a:extLst>
              <a:ext uri="{FF2B5EF4-FFF2-40B4-BE49-F238E27FC236}">
                <a16:creationId xmlns:a16="http://schemas.microsoft.com/office/drawing/2014/main" id="{47E9FA09-C8CB-1B4F-AC11-F6EBE76A2F17}"/>
              </a:ext>
            </a:extLst>
          </p:cNvPr>
          <p:cNvSpPr>
            <a:spLocks noGrp="1"/>
          </p:cNvSpPr>
          <p:nvPr>
            <p:ph sz="half" idx="2"/>
          </p:nvPr>
        </p:nvSpPr>
        <p:spPr>
          <a:xfrm>
            <a:off x="839788" y="2505075"/>
            <a:ext cx="5157787"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5" name="Marcador de texto 4">
            <a:extLst>
              <a:ext uri="{FF2B5EF4-FFF2-40B4-BE49-F238E27FC236}">
                <a16:creationId xmlns:a16="http://schemas.microsoft.com/office/drawing/2014/main" id="{E71C464F-E8D0-9C45-8B4A-C9C9403A7B8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MX"/>
              <a:t>Haga clic para modificar los estilos de texto del patrón</a:t>
            </a:r>
          </a:p>
        </p:txBody>
      </p:sp>
      <p:sp>
        <p:nvSpPr>
          <p:cNvPr id="6" name="Marcador de contenido 5">
            <a:extLst>
              <a:ext uri="{FF2B5EF4-FFF2-40B4-BE49-F238E27FC236}">
                <a16:creationId xmlns:a16="http://schemas.microsoft.com/office/drawing/2014/main" id="{F1783D66-69DF-764E-9D3E-C045BCA724F5}"/>
              </a:ext>
            </a:extLst>
          </p:cNvPr>
          <p:cNvSpPr>
            <a:spLocks noGrp="1"/>
          </p:cNvSpPr>
          <p:nvPr>
            <p:ph sz="quarter" idx="4"/>
          </p:nvPr>
        </p:nvSpPr>
        <p:spPr>
          <a:xfrm>
            <a:off x="6172200" y="2505075"/>
            <a:ext cx="5183188" cy="3684588"/>
          </a:xfrm>
        </p:spPr>
        <p:txBody>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7" name="Marcador de fecha 6">
            <a:extLst>
              <a:ext uri="{FF2B5EF4-FFF2-40B4-BE49-F238E27FC236}">
                <a16:creationId xmlns:a16="http://schemas.microsoft.com/office/drawing/2014/main" id="{1638F32F-9E42-A341-B0F6-BA3ECAB362BF}"/>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8" name="Marcador de pie de página 7">
            <a:extLst>
              <a:ext uri="{FF2B5EF4-FFF2-40B4-BE49-F238E27FC236}">
                <a16:creationId xmlns:a16="http://schemas.microsoft.com/office/drawing/2014/main" id="{7C43C9C9-3E7C-3A4B-8C88-3EC008FC56AC}"/>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9AFD5FC6-7D74-D540-9286-54786BA5BCA3}"/>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3760287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F9CE8CB-D851-594A-A7A9-C9B8D8ACF2B3}"/>
              </a:ext>
            </a:extLst>
          </p:cNvPr>
          <p:cNvSpPr>
            <a:spLocks noGrp="1"/>
          </p:cNvSpPr>
          <p:nvPr>
            <p:ph type="title"/>
          </p:nvPr>
        </p:nvSpPr>
        <p:spPr/>
        <p:txBody>
          <a:bodyPr/>
          <a:lstStyle/>
          <a:p>
            <a:r>
              <a:rPr lang="es-MX"/>
              <a:t>Haz clic para modificar el estilo de título del patrón</a:t>
            </a:r>
          </a:p>
        </p:txBody>
      </p:sp>
      <p:sp>
        <p:nvSpPr>
          <p:cNvPr id="3" name="Marcador de fecha 2">
            <a:extLst>
              <a:ext uri="{FF2B5EF4-FFF2-40B4-BE49-F238E27FC236}">
                <a16:creationId xmlns:a16="http://schemas.microsoft.com/office/drawing/2014/main" id="{68FDB635-2E54-6B44-8D53-A82694B9B4B6}"/>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4" name="Marcador de pie de página 3">
            <a:extLst>
              <a:ext uri="{FF2B5EF4-FFF2-40B4-BE49-F238E27FC236}">
                <a16:creationId xmlns:a16="http://schemas.microsoft.com/office/drawing/2014/main" id="{33B7D77B-D55A-5049-AE6D-C05489AB217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FF9190B9-C927-3547-A17B-F99CAABECA75}"/>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1384506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0F046B1-09D4-104E-B4F9-43546594987D}"/>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3" name="Marcador de pie de página 2">
            <a:extLst>
              <a:ext uri="{FF2B5EF4-FFF2-40B4-BE49-F238E27FC236}">
                <a16:creationId xmlns:a16="http://schemas.microsoft.com/office/drawing/2014/main" id="{D8B88053-BDC4-A84B-8685-69487CF7B34D}"/>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70CD45FC-93E2-3C48-86B0-8C7607A8A428}"/>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36293117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27F12B7-20EF-A744-8A5E-C26A5D5E42CD}"/>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contenido 2">
            <a:extLst>
              <a:ext uri="{FF2B5EF4-FFF2-40B4-BE49-F238E27FC236}">
                <a16:creationId xmlns:a16="http://schemas.microsoft.com/office/drawing/2014/main" id="{5B2C90EF-DB28-F046-87B8-EE30F3598C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texto 3">
            <a:extLst>
              <a:ext uri="{FF2B5EF4-FFF2-40B4-BE49-F238E27FC236}">
                <a16:creationId xmlns:a16="http://schemas.microsoft.com/office/drawing/2014/main" id="{9EBF58EA-810B-CD45-8DB1-FEBDF9DA77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253D55B2-4E32-C34C-999E-DA6F22AA0BAC}"/>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6" name="Marcador de pie de página 5">
            <a:extLst>
              <a:ext uri="{FF2B5EF4-FFF2-40B4-BE49-F238E27FC236}">
                <a16:creationId xmlns:a16="http://schemas.microsoft.com/office/drawing/2014/main" id="{6556DC22-C11B-F04E-A5E8-D5388183DF8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026ECA22-6E49-DF42-85D1-2E2E2573E95A}"/>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41889368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0F9545F-C75A-D149-8474-37BE2C7055C1}"/>
              </a:ext>
            </a:extLst>
          </p:cNvPr>
          <p:cNvSpPr>
            <a:spLocks noGrp="1"/>
          </p:cNvSpPr>
          <p:nvPr>
            <p:ph type="title"/>
          </p:nvPr>
        </p:nvSpPr>
        <p:spPr>
          <a:xfrm>
            <a:off x="839788" y="457200"/>
            <a:ext cx="3932237" cy="1600200"/>
          </a:xfrm>
        </p:spPr>
        <p:txBody>
          <a:bodyPr anchor="b"/>
          <a:lstStyle>
            <a:lvl1pPr>
              <a:defRPr sz="3200"/>
            </a:lvl1pPr>
          </a:lstStyle>
          <a:p>
            <a:r>
              <a:rPr lang="es-MX"/>
              <a:t>Haz clic para modificar el estilo de título del patrón</a:t>
            </a:r>
          </a:p>
        </p:txBody>
      </p:sp>
      <p:sp>
        <p:nvSpPr>
          <p:cNvPr id="3" name="Marcador de posición de imagen 2">
            <a:extLst>
              <a:ext uri="{FF2B5EF4-FFF2-40B4-BE49-F238E27FC236}">
                <a16:creationId xmlns:a16="http://schemas.microsoft.com/office/drawing/2014/main" id="{F7496928-0ED0-984B-BA4D-460BFC22978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E57BD214-8841-1D44-AA2E-090932F336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MX"/>
              <a:t>Haga clic para modificar los estilos de texto del patrón</a:t>
            </a:r>
          </a:p>
        </p:txBody>
      </p:sp>
      <p:sp>
        <p:nvSpPr>
          <p:cNvPr id="5" name="Marcador de fecha 4">
            <a:extLst>
              <a:ext uri="{FF2B5EF4-FFF2-40B4-BE49-F238E27FC236}">
                <a16:creationId xmlns:a16="http://schemas.microsoft.com/office/drawing/2014/main" id="{EDE33EEA-C9EA-EC46-82D4-6D50CD01A707}"/>
              </a:ext>
            </a:extLst>
          </p:cNvPr>
          <p:cNvSpPr>
            <a:spLocks noGrp="1"/>
          </p:cNvSpPr>
          <p:nvPr>
            <p:ph type="dt" sz="half" idx="10"/>
          </p:nvPr>
        </p:nvSpPr>
        <p:spPr/>
        <p:txBody>
          <a:bodyPr/>
          <a:lstStyle/>
          <a:p>
            <a:fld id="{AD9BD0D9-2701-AA4A-A2C5-8E489BBEF955}" type="datetimeFigureOut">
              <a:rPr lang="es-MX" smtClean="0"/>
              <a:t>12/02/20</a:t>
            </a:fld>
            <a:endParaRPr lang="es-MX"/>
          </a:p>
        </p:txBody>
      </p:sp>
      <p:sp>
        <p:nvSpPr>
          <p:cNvPr id="6" name="Marcador de pie de página 5">
            <a:extLst>
              <a:ext uri="{FF2B5EF4-FFF2-40B4-BE49-F238E27FC236}">
                <a16:creationId xmlns:a16="http://schemas.microsoft.com/office/drawing/2014/main" id="{E2786106-C873-384D-95A3-9C9805CF19CA}"/>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C4A94AE0-84F8-9D4E-8D9A-03DF5B3D4128}"/>
              </a:ext>
            </a:extLst>
          </p:cNvPr>
          <p:cNvSpPr>
            <a:spLocks noGrp="1"/>
          </p:cNvSpPr>
          <p:nvPr>
            <p:ph type="sldNum" sz="quarter" idx="12"/>
          </p:nvPr>
        </p:nvSpPr>
        <p:spPr/>
        <p:txBody>
          <a:bodyPr/>
          <a:lstStyle/>
          <a:p>
            <a:fld id="{393F20DF-7BD4-5D41-B7F2-5A74CCC6DD2E}" type="slidenum">
              <a:rPr lang="es-MX" smtClean="0"/>
              <a:t>‹Nº›</a:t>
            </a:fld>
            <a:endParaRPr lang="es-MX"/>
          </a:p>
        </p:txBody>
      </p:sp>
    </p:spTree>
    <p:extLst>
      <p:ext uri="{BB962C8B-B14F-4D97-AF65-F5344CB8AC3E}">
        <p14:creationId xmlns:p14="http://schemas.microsoft.com/office/powerpoint/2010/main" val="14306211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4CAD5B99-1039-A146-A857-C9892627C6A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MX"/>
              <a:t>Haz clic para modificar el estilo de título del patrón</a:t>
            </a:r>
          </a:p>
        </p:txBody>
      </p:sp>
      <p:sp>
        <p:nvSpPr>
          <p:cNvPr id="3" name="Marcador de texto 2">
            <a:extLst>
              <a:ext uri="{FF2B5EF4-FFF2-40B4-BE49-F238E27FC236}">
                <a16:creationId xmlns:a16="http://schemas.microsoft.com/office/drawing/2014/main" id="{1FFF5506-35F1-694B-99F3-AB0D4ECC2A9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p>
        </p:txBody>
      </p:sp>
      <p:sp>
        <p:nvSpPr>
          <p:cNvPr id="4" name="Marcador de fecha 3">
            <a:extLst>
              <a:ext uri="{FF2B5EF4-FFF2-40B4-BE49-F238E27FC236}">
                <a16:creationId xmlns:a16="http://schemas.microsoft.com/office/drawing/2014/main" id="{CFA9798C-02B8-6D48-ADC9-D479D07BBAD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BD0D9-2701-AA4A-A2C5-8E489BBEF955}" type="datetimeFigureOut">
              <a:rPr lang="es-MX" smtClean="0"/>
              <a:t>12/02/20</a:t>
            </a:fld>
            <a:endParaRPr lang="es-MX"/>
          </a:p>
        </p:txBody>
      </p:sp>
      <p:sp>
        <p:nvSpPr>
          <p:cNvPr id="5" name="Marcador de pie de página 4">
            <a:extLst>
              <a:ext uri="{FF2B5EF4-FFF2-40B4-BE49-F238E27FC236}">
                <a16:creationId xmlns:a16="http://schemas.microsoft.com/office/drawing/2014/main" id="{1305F45D-D110-F843-812F-571E1554E31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AF1304E-1DB2-FF44-87D8-D045A562B0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3F20DF-7BD4-5D41-B7F2-5A74CCC6DD2E}" type="slidenum">
              <a:rPr lang="es-MX" smtClean="0"/>
              <a:t>‹Nº›</a:t>
            </a:fld>
            <a:endParaRPr lang="es-MX"/>
          </a:p>
        </p:txBody>
      </p:sp>
    </p:spTree>
    <p:extLst>
      <p:ext uri="{BB962C8B-B14F-4D97-AF65-F5344CB8AC3E}">
        <p14:creationId xmlns:p14="http://schemas.microsoft.com/office/powerpoint/2010/main" val="41623156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lzr@azc.uam.m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B67C3A7-67F4-4A45-8452-423F5C6EE6A7}"/>
              </a:ext>
            </a:extLst>
          </p:cNvPr>
          <p:cNvSpPr>
            <a:spLocks noGrp="1"/>
          </p:cNvSpPr>
          <p:nvPr>
            <p:ph type="ctrTitle"/>
          </p:nvPr>
        </p:nvSpPr>
        <p:spPr/>
        <p:txBody>
          <a:bodyPr>
            <a:normAutofit/>
          </a:bodyPr>
          <a:lstStyle/>
          <a:p>
            <a:r>
              <a:rPr lang="es-MX" sz="4000" dirty="0"/>
              <a:t>USO DE LAS TECNOLOGÍAS DE LA INFORMACION Y COMUNICACIÓN EN LA EDUCACIÓN SUPERIOR</a:t>
            </a:r>
          </a:p>
        </p:txBody>
      </p:sp>
      <p:sp>
        <p:nvSpPr>
          <p:cNvPr id="3" name="Subtítulo 2">
            <a:extLst>
              <a:ext uri="{FF2B5EF4-FFF2-40B4-BE49-F238E27FC236}">
                <a16:creationId xmlns:a16="http://schemas.microsoft.com/office/drawing/2014/main" id="{4499530B-FEFD-8141-987D-28C9903311E9}"/>
              </a:ext>
            </a:extLst>
          </p:cNvPr>
          <p:cNvSpPr>
            <a:spLocks noGrp="1"/>
          </p:cNvSpPr>
          <p:nvPr>
            <p:ph type="subTitle" idx="1"/>
          </p:nvPr>
        </p:nvSpPr>
        <p:spPr/>
        <p:txBody>
          <a:bodyPr>
            <a:normAutofit fontScale="55000" lnSpcReduction="20000"/>
          </a:bodyPr>
          <a:lstStyle/>
          <a:p>
            <a:r>
              <a:rPr lang="es-MX" dirty="0"/>
              <a:t>Primera Jornada de Innovaciónen Educación Superior.</a:t>
            </a:r>
          </a:p>
          <a:p>
            <a:r>
              <a:rPr lang="es-MX" dirty="0"/>
              <a:t>Centro de Investigación e Innovación en la Educación Superior.</a:t>
            </a:r>
          </a:p>
          <a:p>
            <a:r>
              <a:rPr lang="es-MX" dirty="0"/>
              <a:t>Universidad Veracruzana</a:t>
            </a:r>
          </a:p>
          <a:p>
            <a:r>
              <a:rPr lang="es-MX" dirty="0"/>
              <a:t>14 de febrero de 2020</a:t>
            </a:r>
          </a:p>
          <a:p>
            <a:r>
              <a:rPr lang="es-MX" dirty="0"/>
              <a:t>Dr. Oscar Manuel González Cuevas</a:t>
            </a:r>
          </a:p>
          <a:p>
            <a:r>
              <a:rPr lang="es-MX" dirty="0"/>
              <a:t>Dr. Romualdo Lopez Zárate.</a:t>
            </a:r>
          </a:p>
        </p:txBody>
      </p:sp>
    </p:spTree>
    <p:extLst>
      <p:ext uri="{BB962C8B-B14F-4D97-AF65-F5344CB8AC3E}">
        <p14:creationId xmlns:p14="http://schemas.microsoft.com/office/powerpoint/2010/main" val="41399079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6F5881B-5F06-B448-8A67-3FC65206BB33}"/>
              </a:ext>
            </a:extLst>
          </p:cNvPr>
          <p:cNvSpPr>
            <a:spLocks noGrp="1"/>
          </p:cNvSpPr>
          <p:nvPr>
            <p:ph type="title"/>
          </p:nvPr>
        </p:nvSpPr>
        <p:spPr/>
        <p:txBody>
          <a:bodyPr/>
          <a:lstStyle/>
          <a:p>
            <a:endParaRPr lang="es-MX"/>
          </a:p>
        </p:txBody>
      </p:sp>
      <p:sp>
        <p:nvSpPr>
          <p:cNvPr id="3" name="Marcador de contenido 2">
            <a:extLst>
              <a:ext uri="{FF2B5EF4-FFF2-40B4-BE49-F238E27FC236}">
                <a16:creationId xmlns:a16="http://schemas.microsoft.com/office/drawing/2014/main" id="{23207F41-614E-DD43-A56F-86A704B294F9}"/>
              </a:ext>
            </a:extLst>
          </p:cNvPr>
          <p:cNvSpPr>
            <a:spLocks noGrp="1"/>
          </p:cNvSpPr>
          <p:nvPr>
            <p:ph idx="1"/>
          </p:nvPr>
        </p:nvSpPr>
        <p:spPr/>
        <p:txBody>
          <a:bodyPr>
            <a:normAutofit fontScale="85000" lnSpcReduction="20000"/>
          </a:bodyPr>
          <a:lstStyle/>
          <a:p>
            <a:pPr marL="0" indent="0" algn="ctr">
              <a:buNone/>
            </a:pPr>
            <a:endParaRPr lang="es-MX" sz="5400" dirty="0"/>
          </a:p>
          <a:p>
            <a:pPr marL="0" indent="0" algn="ctr">
              <a:buNone/>
            </a:pPr>
            <a:endParaRPr lang="es-MX" sz="5400"/>
          </a:p>
          <a:p>
            <a:pPr marL="0" indent="0" algn="ctr">
              <a:buNone/>
            </a:pPr>
            <a:r>
              <a:rPr lang="es-MX" sz="5400"/>
              <a:t>MUCHAS </a:t>
            </a:r>
            <a:r>
              <a:rPr lang="es-MX" sz="5400" dirty="0"/>
              <a:t>GRACIAS</a:t>
            </a:r>
          </a:p>
          <a:p>
            <a:endParaRPr lang="es-MX" dirty="0"/>
          </a:p>
          <a:p>
            <a:endParaRPr lang="es-MX" dirty="0"/>
          </a:p>
          <a:p>
            <a:endParaRPr lang="es-MX" dirty="0"/>
          </a:p>
          <a:p>
            <a:r>
              <a:rPr lang="es-MX" dirty="0"/>
              <a:t>Comentarios </a:t>
            </a:r>
          </a:p>
          <a:p>
            <a:r>
              <a:rPr lang="es-MX" dirty="0"/>
              <a:t>Romualdo López Zárate: </a:t>
            </a:r>
            <a:r>
              <a:rPr lang="es-MX" dirty="0">
                <a:hlinkClick r:id="rId2"/>
              </a:rPr>
              <a:t>lzr@azc.uam.mx</a:t>
            </a:r>
            <a:endParaRPr lang="es-MX" dirty="0"/>
          </a:p>
          <a:p>
            <a:r>
              <a:rPr lang="es-MX" dirty="0"/>
              <a:t> Oscar Manuel González Cuevas: omgc@azc.uam.mx   </a:t>
            </a:r>
          </a:p>
        </p:txBody>
      </p:sp>
    </p:spTree>
    <p:extLst>
      <p:ext uri="{BB962C8B-B14F-4D97-AF65-F5344CB8AC3E}">
        <p14:creationId xmlns:p14="http://schemas.microsoft.com/office/powerpoint/2010/main" val="225892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D9DE0F2-B8C7-254D-9D2C-F27AC5E44A19}"/>
              </a:ext>
            </a:extLst>
          </p:cNvPr>
          <p:cNvSpPr>
            <a:spLocks noGrp="1"/>
          </p:cNvSpPr>
          <p:nvPr>
            <p:ph type="title"/>
          </p:nvPr>
        </p:nvSpPr>
        <p:spPr/>
        <p:txBody>
          <a:bodyPr/>
          <a:lstStyle/>
          <a:p>
            <a:r>
              <a:rPr lang="es-MX" dirty="0"/>
              <a:t>Temas a comentar</a:t>
            </a:r>
          </a:p>
        </p:txBody>
      </p:sp>
      <p:sp>
        <p:nvSpPr>
          <p:cNvPr id="3" name="Marcador de contenido 2">
            <a:extLst>
              <a:ext uri="{FF2B5EF4-FFF2-40B4-BE49-F238E27FC236}">
                <a16:creationId xmlns:a16="http://schemas.microsoft.com/office/drawing/2014/main" id="{3B37AE31-4519-1F48-92EF-2642EC971301}"/>
              </a:ext>
            </a:extLst>
          </p:cNvPr>
          <p:cNvSpPr>
            <a:spLocks noGrp="1"/>
          </p:cNvSpPr>
          <p:nvPr>
            <p:ph idx="1"/>
          </p:nvPr>
        </p:nvSpPr>
        <p:spPr/>
        <p:txBody>
          <a:bodyPr>
            <a:normAutofit/>
          </a:bodyPr>
          <a:lstStyle/>
          <a:p>
            <a:r>
              <a:rPr lang="es-MX" dirty="0"/>
              <a:t>1. Panorama general del uso de las TICs en la Educación Superior.</a:t>
            </a:r>
          </a:p>
          <a:p>
            <a:r>
              <a:rPr lang="es-MX" dirty="0"/>
              <a:t>2. Las TICs y los Cursos de Línea Masivos y Abiertos (Massive Open Online Courses, MOOC) en méxico</a:t>
            </a:r>
          </a:p>
          <a:p>
            <a:r>
              <a:rPr lang="es-MX" dirty="0"/>
              <a:t>3. La expansión del uso de las TICs en el país (licenciatura y posgrado) y la UAM en particular.</a:t>
            </a:r>
          </a:p>
          <a:p>
            <a:endParaRPr lang="es-MX" dirty="0"/>
          </a:p>
          <a:p>
            <a:endParaRPr lang="es-MX" dirty="0"/>
          </a:p>
          <a:p>
            <a:r>
              <a:rPr lang="es-MX" sz="2000" dirty="0"/>
              <a:t>Nota: Información tomada de: González Cuevas Oscar y Romualdo López Zárate (2019) LA UAM: UNA VISIÓN A 45 AÑOS, volumen I, capítulo 1: Formación de Recursos humanos. Ed. UAM, México.</a:t>
            </a:r>
          </a:p>
        </p:txBody>
      </p:sp>
    </p:spTree>
    <p:extLst>
      <p:ext uri="{BB962C8B-B14F-4D97-AF65-F5344CB8AC3E}">
        <p14:creationId xmlns:p14="http://schemas.microsoft.com/office/powerpoint/2010/main" val="3412071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C073033-1B58-1E46-80CF-E29BB30E83A7}"/>
              </a:ext>
            </a:extLst>
          </p:cNvPr>
          <p:cNvSpPr>
            <a:spLocks noGrp="1"/>
          </p:cNvSpPr>
          <p:nvPr>
            <p:ph type="title"/>
          </p:nvPr>
        </p:nvSpPr>
        <p:spPr/>
        <p:txBody>
          <a:bodyPr/>
          <a:lstStyle/>
          <a:p>
            <a:r>
              <a:rPr lang="es-MX" dirty="0"/>
              <a:t>Panorama general del uso de las TICs en la educación superior</a:t>
            </a:r>
          </a:p>
        </p:txBody>
      </p:sp>
      <p:sp>
        <p:nvSpPr>
          <p:cNvPr id="3" name="Marcador de contenido 2">
            <a:extLst>
              <a:ext uri="{FF2B5EF4-FFF2-40B4-BE49-F238E27FC236}">
                <a16:creationId xmlns:a16="http://schemas.microsoft.com/office/drawing/2014/main" id="{DB65A1E2-78A9-EE44-8A16-0E64D3AF96FD}"/>
              </a:ext>
            </a:extLst>
          </p:cNvPr>
          <p:cNvSpPr>
            <a:spLocks noGrp="1"/>
          </p:cNvSpPr>
          <p:nvPr>
            <p:ph idx="1"/>
          </p:nvPr>
        </p:nvSpPr>
        <p:spPr/>
        <p:txBody>
          <a:bodyPr>
            <a:normAutofit fontScale="92500" lnSpcReduction="10000"/>
          </a:bodyPr>
          <a:lstStyle/>
          <a:p>
            <a:r>
              <a:rPr lang="es-MX" dirty="0"/>
              <a:t>Desarrollo espectacular en los últimos años. 2000 a la fecha.</a:t>
            </a:r>
          </a:p>
          <a:p>
            <a:pPr marL="0" indent="0">
              <a:buNone/>
            </a:pPr>
            <a:r>
              <a:rPr lang="es-MX" dirty="0"/>
              <a:t>Por:</a:t>
            </a:r>
          </a:p>
          <a:p>
            <a:r>
              <a:rPr lang="es-MX" dirty="0"/>
              <a:t>Disponibilidad de mejores tecnologías.</a:t>
            </a:r>
          </a:p>
          <a:p>
            <a:r>
              <a:rPr lang="es-MX" dirty="0"/>
              <a:t>Tendencia a la “evaluación de los productos del aprendizaje”, más que a los procesos o insumos.</a:t>
            </a:r>
          </a:p>
          <a:p>
            <a:r>
              <a:rPr lang="es-MX" dirty="0"/>
              <a:t>Incremento de los costos de la educación superior presencial.</a:t>
            </a:r>
          </a:p>
          <a:p>
            <a:r>
              <a:rPr lang="es-MX" dirty="0"/>
              <a:t>Nuevos grupos sociales demandantes de la Educación Superior.</a:t>
            </a:r>
          </a:p>
          <a:p>
            <a:r>
              <a:rPr lang="es-MX" dirty="0"/>
              <a:t>Asociaciones púbico-privadas para diseñar y atender los cursos</a:t>
            </a:r>
          </a:p>
          <a:p>
            <a:pPr marL="0" indent="0">
              <a:buNone/>
            </a:pPr>
            <a:r>
              <a:rPr lang="es-MX" dirty="0"/>
              <a:t>En consecuencia se buscan INNOVACIONES DISRUPTIVAS que pueden sustituir, al menos parcialmente , la educación presencial</a:t>
            </a:r>
          </a:p>
        </p:txBody>
      </p:sp>
    </p:spTree>
    <p:extLst>
      <p:ext uri="{BB962C8B-B14F-4D97-AF65-F5344CB8AC3E}">
        <p14:creationId xmlns:p14="http://schemas.microsoft.com/office/powerpoint/2010/main" val="22843035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C97BA-5FFA-DC47-9C8C-D6E38FF61548}"/>
              </a:ext>
            </a:extLst>
          </p:cNvPr>
          <p:cNvSpPr>
            <a:spLocks noGrp="1"/>
          </p:cNvSpPr>
          <p:nvPr>
            <p:ph type="title"/>
          </p:nvPr>
        </p:nvSpPr>
        <p:spPr/>
        <p:txBody>
          <a:bodyPr/>
          <a:lstStyle/>
          <a:p>
            <a:r>
              <a:rPr lang="es-MX" dirty="0"/>
              <a:t>Ejemplos relevantes de este tipo de cursos</a:t>
            </a:r>
          </a:p>
        </p:txBody>
      </p:sp>
      <p:sp>
        <p:nvSpPr>
          <p:cNvPr id="3" name="Marcador de contenido 2">
            <a:extLst>
              <a:ext uri="{FF2B5EF4-FFF2-40B4-BE49-F238E27FC236}">
                <a16:creationId xmlns:a16="http://schemas.microsoft.com/office/drawing/2014/main" id="{55BC508F-32A7-A74C-9AFC-BDCD5A3CDC92}"/>
              </a:ext>
            </a:extLst>
          </p:cNvPr>
          <p:cNvSpPr>
            <a:spLocks noGrp="1"/>
          </p:cNvSpPr>
          <p:nvPr>
            <p:ph idx="1"/>
          </p:nvPr>
        </p:nvSpPr>
        <p:spPr/>
        <p:txBody>
          <a:bodyPr>
            <a:normAutofit fontScale="85000" lnSpcReduction="20000"/>
          </a:bodyPr>
          <a:lstStyle/>
          <a:p>
            <a:r>
              <a:rPr lang="es-MX" dirty="0"/>
              <a:t>Udacity</a:t>
            </a:r>
          </a:p>
          <a:p>
            <a:r>
              <a:rPr lang="es-MX" dirty="0"/>
              <a:t>Coursera</a:t>
            </a:r>
          </a:p>
          <a:p>
            <a:r>
              <a:rPr lang="es-MX" dirty="0"/>
              <a:t>edX</a:t>
            </a:r>
          </a:p>
          <a:p>
            <a:r>
              <a:rPr lang="es-MX" dirty="0"/>
              <a:t>Academias Khan</a:t>
            </a:r>
          </a:p>
          <a:p>
            <a:pPr marL="0" indent="0">
              <a:buNone/>
            </a:pPr>
            <a:r>
              <a:rPr lang="es-MX" dirty="0"/>
              <a:t>Algunos problemas</a:t>
            </a:r>
          </a:p>
          <a:p>
            <a:r>
              <a:rPr lang="es-MX" dirty="0"/>
              <a:t>Calidad del Aprendizaje</a:t>
            </a:r>
          </a:p>
          <a:p>
            <a:r>
              <a:rPr lang="es-MX" dirty="0"/>
              <a:t>Desplazamiento del personal académico y cierre de departamentos</a:t>
            </a:r>
          </a:p>
          <a:p>
            <a:pPr marL="0" indent="0">
              <a:buNone/>
            </a:pPr>
            <a:r>
              <a:rPr lang="es-MX" dirty="0"/>
              <a:t>Los costos ¿realmente son menores?</a:t>
            </a:r>
          </a:p>
          <a:p>
            <a:pPr marL="0" indent="0">
              <a:buNone/>
            </a:pPr>
            <a:r>
              <a:rPr lang="es-MX" dirty="0"/>
              <a:t>Otras Modalidades:</a:t>
            </a:r>
          </a:p>
          <a:p>
            <a:r>
              <a:rPr lang="es-MX" dirty="0"/>
              <a:t>Cursos híbridos o combinados (blended courses)</a:t>
            </a:r>
          </a:p>
          <a:p>
            <a:r>
              <a:rPr lang="es-MX" dirty="0"/>
              <a:t>Cursos al revés o cursos inversos (Flipped courses)</a:t>
            </a:r>
          </a:p>
          <a:p>
            <a:pPr marL="0" indent="0">
              <a:buNone/>
            </a:pPr>
            <a:endParaRPr lang="es-MX" dirty="0"/>
          </a:p>
          <a:p>
            <a:pPr marL="0" indent="0">
              <a:buNone/>
            </a:pPr>
            <a:endParaRPr lang="es-MX" dirty="0"/>
          </a:p>
          <a:p>
            <a:pPr marL="0" indent="0">
              <a:buNone/>
            </a:pPr>
            <a:endParaRPr lang="es-MX" dirty="0"/>
          </a:p>
          <a:p>
            <a:pPr marL="0" indent="0">
              <a:buNone/>
            </a:pPr>
            <a:endParaRPr lang="es-MX" dirty="0"/>
          </a:p>
        </p:txBody>
      </p:sp>
    </p:spTree>
    <p:extLst>
      <p:ext uri="{BB962C8B-B14F-4D97-AF65-F5344CB8AC3E}">
        <p14:creationId xmlns:p14="http://schemas.microsoft.com/office/powerpoint/2010/main" val="5165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43ECFF-7958-374D-89D7-FF453E5DCEB5}"/>
              </a:ext>
            </a:extLst>
          </p:cNvPr>
          <p:cNvSpPr>
            <a:spLocks noGrp="1"/>
          </p:cNvSpPr>
          <p:nvPr>
            <p:ph type="title"/>
          </p:nvPr>
        </p:nvSpPr>
        <p:spPr/>
        <p:txBody>
          <a:bodyPr>
            <a:normAutofit fontScale="90000"/>
          </a:bodyPr>
          <a:lstStyle/>
          <a:p>
            <a:r>
              <a:rPr lang="es-MX" dirty="0"/>
              <a:t>Las TICs y los Cursos de Línea Masivos y Abiertos (Massive Open Online Courses, MOOC) en méxico</a:t>
            </a:r>
          </a:p>
        </p:txBody>
      </p:sp>
      <p:sp>
        <p:nvSpPr>
          <p:cNvPr id="3" name="Marcador de contenido 2">
            <a:extLst>
              <a:ext uri="{FF2B5EF4-FFF2-40B4-BE49-F238E27FC236}">
                <a16:creationId xmlns:a16="http://schemas.microsoft.com/office/drawing/2014/main" id="{E4BC931F-EC7D-ED49-9E88-676BE397F9D3}"/>
              </a:ext>
            </a:extLst>
          </p:cNvPr>
          <p:cNvSpPr>
            <a:spLocks noGrp="1"/>
          </p:cNvSpPr>
          <p:nvPr>
            <p:ph idx="1"/>
          </p:nvPr>
        </p:nvSpPr>
        <p:spPr/>
        <p:txBody>
          <a:bodyPr>
            <a:normAutofit fontScale="92500" lnSpcReduction="10000"/>
          </a:bodyPr>
          <a:lstStyle/>
          <a:p>
            <a:r>
              <a:rPr lang="es-MX" dirty="0"/>
              <a:t>Desarrollo incipiente a pesar de su necesidad y potencialidades.</a:t>
            </a:r>
          </a:p>
          <a:p>
            <a:r>
              <a:rPr lang="es-MX" dirty="0"/>
              <a:t>Los más desarrollados, la UNAM, el IPN e instituciones particulares, especialmente el Tec de Monterrey.</a:t>
            </a:r>
          </a:p>
          <a:p>
            <a:r>
              <a:rPr lang="es-MX" dirty="0"/>
              <a:t>Alianzas Slim-Academias Khan (500 cursos) y UNAM-Coursera (39 licenciaturas, 3 maestrias, 3 doctorados).</a:t>
            </a:r>
          </a:p>
          <a:p>
            <a:r>
              <a:rPr lang="es-MX" dirty="0"/>
              <a:t>En 2006 se crea el Espacio Común de Educación Superior a Distancia (Ecoesad)</a:t>
            </a:r>
          </a:p>
          <a:p>
            <a:r>
              <a:rPr lang="es-MX" dirty="0"/>
              <a:t>La ANUIES crea en 2007 el Sistema Nacional de Educación a Distancia como una “red social, colaborativa e integrativa”.</a:t>
            </a:r>
          </a:p>
          <a:p>
            <a:r>
              <a:rPr lang="es-MX" dirty="0"/>
              <a:t>La SEP arranca en 2009 la UNIVERSIDAD ABIERTA Y A DISTANCIA DE MEXICO (UNADM)</a:t>
            </a:r>
          </a:p>
        </p:txBody>
      </p:sp>
    </p:spTree>
    <p:extLst>
      <p:ext uri="{BB962C8B-B14F-4D97-AF65-F5344CB8AC3E}">
        <p14:creationId xmlns:p14="http://schemas.microsoft.com/office/powerpoint/2010/main" val="152109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A38862A-5EE8-2648-8ADA-57EFAFE1D969}"/>
              </a:ext>
            </a:extLst>
          </p:cNvPr>
          <p:cNvSpPr>
            <a:spLocks noGrp="1"/>
          </p:cNvSpPr>
          <p:nvPr>
            <p:ph type="title"/>
          </p:nvPr>
        </p:nvSpPr>
        <p:spPr/>
        <p:txBody>
          <a:bodyPr/>
          <a:lstStyle/>
          <a:p>
            <a:r>
              <a:rPr lang="es-MX" dirty="0"/>
              <a:t>Matrícula no escolarizada en la ES 2016-2017</a:t>
            </a:r>
          </a:p>
        </p:txBody>
      </p:sp>
      <p:graphicFrame>
        <p:nvGraphicFramePr>
          <p:cNvPr id="7" name="Marcador de contenido 6">
            <a:extLst>
              <a:ext uri="{FF2B5EF4-FFF2-40B4-BE49-F238E27FC236}">
                <a16:creationId xmlns:a16="http://schemas.microsoft.com/office/drawing/2014/main" id="{BD5CA4B6-DAE8-1740-B35A-CC9674BC92E2}"/>
              </a:ext>
            </a:extLst>
          </p:cNvPr>
          <p:cNvGraphicFramePr>
            <a:graphicFrameLocks noGrp="1"/>
          </p:cNvGraphicFramePr>
          <p:nvPr>
            <p:ph idx="1"/>
            <p:extLst>
              <p:ext uri="{D42A27DB-BD31-4B8C-83A1-F6EECF244321}">
                <p14:modId xmlns:p14="http://schemas.microsoft.com/office/powerpoint/2010/main" val="2828547"/>
              </p:ext>
            </p:extLst>
          </p:nvPr>
        </p:nvGraphicFramePr>
        <p:xfrm>
          <a:off x="838200" y="1825625"/>
          <a:ext cx="10515600" cy="3505200"/>
        </p:xfrm>
        <a:graphic>
          <a:graphicData uri="http://schemas.openxmlformats.org/drawingml/2006/table">
            <a:tbl>
              <a:tblPr firstRow="1" bandRow="1">
                <a:tableStyleId>{5C22544A-7EE6-4342-B048-85BDC9FD1C3A}</a:tableStyleId>
              </a:tblPr>
              <a:tblGrid>
                <a:gridCol w="3505200">
                  <a:extLst>
                    <a:ext uri="{9D8B030D-6E8A-4147-A177-3AD203B41FA5}">
                      <a16:colId xmlns:a16="http://schemas.microsoft.com/office/drawing/2014/main" val="1181155052"/>
                    </a:ext>
                  </a:extLst>
                </a:gridCol>
                <a:gridCol w="3505200">
                  <a:extLst>
                    <a:ext uri="{9D8B030D-6E8A-4147-A177-3AD203B41FA5}">
                      <a16:colId xmlns:a16="http://schemas.microsoft.com/office/drawing/2014/main" val="1091894150"/>
                    </a:ext>
                  </a:extLst>
                </a:gridCol>
                <a:gridCol w="3505200">
                  <a:extLst>
                    <a:ext uri="{9D8B030D-6E8A-4147-A177-3AD203B41FA5}">
                      <a16:colId xmlns:a16="http://schemas.microsoft.com/office/drawing/2014/main" val="2464568670"/>
                    </a:ext>
                  </a:extLst>
                </a:gridCol>
              </a:tblGrid>
              <a:tr h="370840">
                <a:tc>
                  <a:txBody>
                    <a:bodyPr/>
                    <a:lstStyle/>
                    <a:p>
                      <a:r>
                        <a:rPr lang="es-MX" dirty="0"/>
                        <a:t>Tipo de instituciones</a:t>
                      </a:r>
                    </a:p>
                  </a:txBody>
                  <a:tcPr/>
                </a:tc>
                <a:tc>
                  <a:txBody>
                    <a:bodyPr/>
                    <a:lstStyle/>
                    <a:p>
                      <a:r>
                        <a:rPr lang="es-MX" dirty="0"/>
                        <a:t>Matrícula</a:t>
                      </a:r>
                    </a:p>
                  </a:txBody>
                  <a:tcPr/>
                </a:tc>
                <a:tc>
                  <a:txBody>
                    <a:bodyPr/>
                    <a:lstStyle/>
                    <a:p>
                      <a:r>
                        <a:rPr lang="es-MX" dirty="0"/>
                        <a:t>Distribución porcentual</a:t>
                      </a:r>
                    </a:p>
                  </a:txBody>
                  <a:tcPr/>
                </a:tc>
                <a:extLst>
                  <a:ext uri="{0D108BD9-81ED-4DB2-BD59-A6C34878D82A}">
                    <a16:rowId xmlns:a16="http://schemas.microsoft.com/office/drawing/2014/main" val="2654080635"/>
                  </a:ext>
                </a:extLst>
              </a:tr>
              <a:tr h="370840">
                <a:tc>
                  <a:txBody>
                    <a:bodyPr/>
                    <a:lstStyle/>
                    <a:p>
                      <a:r>
                        <a:rPr lang="es-MX" dirty="0"/>
                        <a:t>Universidades públicas (24)</a:t>
                      </a:r>
                    </a:p>
                  </a:txBody>
                  <a:tcPr/>
                </a:tc>
                <a:tc>
                  <a:txBody>
                    <a:bodyPr/>
                    <a:lstStyle/>
                    <a:p>
                      <a:pPr algn="ctr"/>
                      <a:r>
                        <a:rPr lang="es-MX" dirty="0"/>
                        <a:t>71,961</a:t>
                      </a:r>
                    </a:p>
                  </a:txBody>
                  <a:tcPr/>
                </a:tc>
                <a:tc>
                  <a:txBody>
                    <a:bodyPr/>
                    <a:lstStyle/>
                    <a:p>
                      <a:pPr algn="ctr"/>
                      <a:r>
                        <a:rPr lang="es-MX" dirty="0"/>
                        <a:t>13</a:t>
                      </a:r>
                    </a:p>
                  </a:txBody>
                  <a:tcPr/>
                </a:tc>
                <a:extLst>
                  <a:ext uri="{0D108BD9-81ED-4DB2-BD59-A6C34878D82A}">
                    <a16:rowId xmlns:a16="http://schemas.microsoft.com/office/drawing/2014/main" val="3001126329"/>
                  </a:ext>
                </a:extLst>
              </a:tr>
              <a:tr h="370840">
                <a:tc>
                  <a:txBody>
                    <a:bodyPr/>
                    <a:lstStyle/>
                    <a:p>
                      <a:r>
                        <a:rPr lang="es-MX" dirty="0"/>
                        <a:t>Universidades tecnológicas, politécnicas e interculturales</a:t>
                      </a:r>
                    </a:p>
                  </a:txBody>
                  <a:tcPr/>
                </a:tc>
                <a:tc>
                  <a:txBody>
                    <a:bodyPr/>
                    <a:lstStyle/>
                    <a:p>
                      <a:pPr algn="ctr"/>
                      <a:r>
                        <a:rPr lang="es-MX" dirty="0"/>
                        <a:t>4,497</a:t>
                      </a:r>
                    </a:p>
                  </a:txBody>
                  <a:tcPr/>
                </a:tc>
                <a:tc>
                  <a:txBody>
                    <a:bodyPr/>
                    <a:lstStyle/>
                    <a:p>
                      <a:pPr algn="ctr"/>
                      <a:r>
                        <a:rPr lang="es-MX" dirty="0"/>
                        <a:t>1</a:t>
                      </a:r>
                    </a:p>
                  </a:txBody>
                  <a:tcPr/>
                </a:tc>
                <a:extLst>
                  <a:ext uri="{0D108BD9-81ED-4DB2-BD59-A6C34878D82A}">
                    <a16:rowId xmlns:a16="http://schemas.microsoft.com/office/drawing/2014/main" val="1614130850"/>
                  </a:ext>
                </a:extLst>
              </a:tr>
              <a:tr h="370840">
                <a:tc>
                  <a:txBody>
                    <a:bodyPr/>
                    <a:lstStyle/>
                    <a:p>
                      <a:r>
                        <a:rPr lang="es-MX" dirty="0"/>
                        <a:t>Instituos tecnológicos federales y descentralizados</a:t>
                      </a:r>
                    </a:p>
                  </a:txBody>
                  <a:tcPr/>
                </a:tc>
                <a:tc>
                  <a:txBody>
                    <a:bodyPr/>
                    <a:lstStyle/>
                    <a:p>
                      <a:pPr algn="ctr"/>
                      <a:r>
                        <a:rPr lang="es-MX" dirty="0"/>
                        <a:t>15,209</a:t>
                      </a:r>
                    </a:p>
                  </a:txBody>
                  <a:tcPr/>
                </a:tc>
                <a:tc>
                  <a:txBody>
                    <a:bodyPr/>
                    <a:lstStyle/>
                    <a:p>
                      <a:pPr algn="ctr"/>
                      <a:r>
                        <a:rPr lang="es-MX" dirty="0"/>
                        <a:t>3</a:t>
                      </a:r>
                    </a:p>
                  </a:txBody>
                  <a:tcPr/>
                </a:tc>
                <a:extLst>
                  <a:ext uri="{0D108BD9-81ED-4DB2-BD59-A6C34878D82A}">
                    <a16:rowId xmlns:a16="http://schemas.microsoft.com/office/drawing/2014/main" val="3512821695"/>
                  </a:ext>
                </a:extLst>
              </a:tr>
              <a:tr h="370840">
                <a:tc>
                  <a:txBody>
                    <a:bodyPr/>
                    <a:lstStyle/>
                    <a:p>
                      <a:r>
                        <a:rPr lang="es-MX" dirty="0"/>
                        <a:t>Universidad abierta y a distancia</a:t>
                      </a:r>
                    </a:p>
                  </a:txBody>
                  <a:tcPr/>
                </a:tc>
                <a:tc>
                  <a:txBody>
                    <a:bodyPr/>
                    <a:lstStyle/>
                    <a:p>
                      <a:pPr algn="ctr"/>
                      <a:r>
                        <a:rPr lang="es-MX" dirty="0"/>
                        <a:t>105,221</a:t>
                      </a:r>
                    </a:p>
                  </a:txBody>
                  <a:tcPr/>
                </a:tc>
                <a:tc>
                  <a:txBody>
                    <a:bodyPr/>
                    <a:lstStyle/>
                    <a:p>
                      <a:pPr algn="ctr"/>
                      <a:r>
                        <a:rPr lang="es-MX" dirty="0"/>
                        <a:t>18</a:t>
                      </a:r>
                    </a:p>
                  </a:txBody>
                  <a:tcPr/>
                </a:tc>
                <a:extLst>
                  <a:ext uri="{0D108BD9-81ED-4DB2-BD59-A6C34878D82A}">
                    <a16:rowId xmlns:a16="http://schemas.microsoft.com/office/drawing/2014/main" val="3145911450"/>
                  </a:ext>
                </a:extLst>
              </a:tr>
              <a:tr h="370840">
                <a:tc>
                  <a:txBody>
                    <a:bodyPr/>
                    <a:lstStyle/>
                    <a:p>
                      <a:r>
                        <a:rPr lang="es-MX" dirty="0"/>
                        <a:t>Otras IES públicas</a:t>
                      </a:r>
                    </a:p>
                  </a:txBody>
                  <a:tcPr/>
                </a:tc>
                <a:tc>
                  <a:txBody>
                    <a:bodyPr/>
                    <a:lstStyle/>
                    <a:p>
                      <a:pPr algn="ctr"/>
                      <a:r>
                        <a:rPr lang="es-MX" dirty="0"/>
                        <a:t>71,151</a:t>
                      </a:r>
                    </a:p>
                  </a:txBody>
                  <a:tcPr/>
                </a:tc>
                <a:tc>
                  <a:txBody>
                    <a:bodyPr/>
                    <a:lstStyle/>
                    <a:p>
                      <a:pPr algn="ctr"/>
                      <a:r>
                        <a:rPr lang="es-MX" dirty="0"/>
                        <a:t>12</a:t>
                      </a:r>
                    </a:p>
                  </a:txBody>
                  <a:tcPr/>
                </a:tc>
                <a:extLst>
                  <a:ext uri="{0D108BD9-81ED-4DB2-BD59-A6C34878D82A}">
                    <a16:rowId xmlns:a16="http://schemas.microsoft.com/office/drawing/2014/main" val="3000416271"/>
                  </a:ext>
                </a:extLst>
              </a:tr>
              <a:tr h="370840">
                <a:tc>
                  <a:txBody>
                    <a:bodyPr/>
                    <a:lstStyle/>
                    <a:p>
                      <a:r>
                        <a:rPr lang="es-MX" dirty="0"/>
                        <a:t>Instituciones particulares (31)</a:t>
                      </a:r>
                    </a:p>
                  </a:txBody>
                  <a:tcPr/>
                </a:tc>
                <a:tc>
                  <a:txBody>
                    <a:bodyPr/>
                    <a:lstStyle/>
                    <a:p>
                      <a:pPr algn="ctr"/>
                      <a:r>
                        <a:rPr lang="es-MX" dirty="0"/>
                        <a:t>304,293</a:t>
                      </a:r>
                    </a:p>
                  </a:txBody>
                  <a:tcPr/>
                </a:tc>
                <a:tc>
                  <a:txBody>
                    <a:bodyPr/>
                    <a:lstStyle/>
                    <a:p>
                      <a:pPr algn="ctr"/>
                      <a:r>
                        <a:rPr lang="es-MX" dirty="0"/>
                        <a:t>53</a:t>
                      </a:r>
                    </a:p>
                  </a:txBody>
                  <a:tcPr/>
                </a:tc>
                <a:extLst>
                  <a:ext uri="{0D108BD9-81ED-4DB2-BD59-A6C34878D82A}">
                    <a16:rowId xmlns:a16="http://schemas.microsoft.com/office/drawing/2014/main" val="2749290387"/>
                  </a:ext>
                </a:extLst>
              </a:tr>
              <a:tr h="370840">
                <a:tc>
                  <a:txBody>
                    <a:bodyPr/>
                    <a:lstStyle/>
                    <a:p>
                      <a:r>
                        <a:rPr lang="es-MX" dirty="0"/>
                        <a:t>Total</a:t>
                      </a:r>
                    </a:p>
                  </a:txBody>
                  <a:tcPr/>
                </a:tc>
                <a:tc>
                  <a:txBody>
                    <a:bodyPr/>
                    <a:lstStyle/>
                    <a:p>
                      <a:pPr algn="ctr"/>
                      <a:r>
                        <a:rPr lang="es-MX" dirty="0"/>
                        <a:t>572,332</a:t>
                      </a:r>
                    </a:p>
                  </a:txBody>
                  <a:tcPr/>
                </a:tc>
                <a:tc>
                  <a:txBody>
                    <a:bodyPr/>
                    <a:lstStyle/>
                    <a:p>
                      <a:pPr algn="ctr"/>
                      <a:r>
                        <a:rPr lang="es-MX" dirty="0"/>
                        <a:t>100</a:t>
                      </a:r>
                    </a:p>
                  </a:txBody>
                  <a:tcPr/>
                </a:tc>
                <a:extLst>
                  <a:ext uri="{0D108BD9-81ED-4DB2-BD59-A6C34878D82A}">
                    <a16:rowId xmlns:a16="http://schemas.microsoft.com/office/drawing/2014/main" val="1074783998"/>
                  </a:ext>
                </a:extLst>
              </a:tr>
            </a:tbl>
          </a:graphicData>
        </a:graphic>
      </p:graphicFrame>
    </p:spTree>
    <p:extLst>
      <p:ext uri="{BB962C8B-B14F-4D97-AF65-F5344CB8AC3E}">
        <p14:creationId xmlns:p14="http://schemas.microsoft.com/office/powerpoint/2010/main" val="3952424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A531F0A-CEED-4E42-B269-94DA0E332587}"/>
              </a:ext>
            </a:extLst>
          </p:cNvPr>
          <p:cNvSpPr>
            <a:spLocks noGrp="1"/>
          </p:cNvSpPr>
          <p:nvPr>
            <p:ph type="title"/>
          </p:nvPr>
        </p:nvSpPr>
        <p:spPr/>
        <p:txBody>
          <a:bodyPr/>
          <a:lstStyle/>
          <a:p>
            <a:r>
              <a:rPr lang="es-MX" dirty="0"/>
              <a:t>Las TICs en la UAM</a:t>
            </a:r>
          </a:p>
        </p:txBody>
      </p:sp>
      <p:sp>
        <p:nvSpPr>
          <p:cNvPr id="3" name="Marcador de contenido 2">
            <a:extLst>
              <a:ext uri="{FF2B5EF4-FFF2-40B4-BE49-F238E27FC236}">
                <a16:creationId xmlns:a16="http://schemas.microsoft.com/office/drawing/2014/main" id="{EB509D6E-2F26-2E49-B1AB-88A165333606}"/>
              </a:ext>
            </a:extLst>
          </p:cNvPr>
          <p:cNvSpPr>
            <a:spLocks noGrp="1"/>
          </p:cNvSpPr>
          <p:nvPr>
            <p:ph idx="1"/>
          </p:nvPr>
        </p:nvSpPr>
        <p:spPr/>
        <p:txBody>
          <a:bodyPr>
            <a:normAutofit fontScale="70000" lnSpcReduction="20000"/>
          </a:bodyPr>
          <a:lstStyle/>
          <a:p>
            <a:r>
              <a:rPr lang="es-MX" dirty="0"/>
              <a:t>En su creación fue una gran propuesta promisoria: la  UAM tiene la faculta de ofrecer educación superior de licenciatura, maestría y doctorado,y cursos de especializacion en sus modalidades escolar y extraescolar” (Ley Orgánica, Art. 1).</a:t>
            </a:r>
          </a:p>
          <a:p>
            <a:r>
              <a:rPr lang="es-MX" dirty="0"/>
              <a:t>Esta facultad ha sido desaprovechada, sigue siendo un anhelo.</a:t>
            </a:r>
          </a:p>
          <a:p>
            <a:r>
              <a:rPr lang="es-MX" dirty="0"/>
              <a:t>Solo hay dos programas en la modalidad abierta:  Posgrado en Historiografía (AZC) y Maestría en Sociedades Sustentables (Xoch). Uno más es el Posgrado Virtual en Políticas Culturales y Gestión Cultural ( Diplomado en coordinación de UAM I, OEI y CENART).</a:t>
            </a:r>
          </a:p>
          <a:p>
            <a:r>
              <a:rPr lang="es-MX" dirty="0"/>
              <a:t>Uno de los últimos esfuerzos ha sido la organización del Foro Interunidades denominado. “La docencia en la UAM: innovación educativa”. </a:t>
            </a:r>
          </a:p>
          <a:p>
            <a:r>
              <a:rPr lang="es-MX" dirty="0"/>
              <a:t>Después de sesudas conferencias internacionales, se formaron mesas de trabajo que abordaron las siguientes preguntas: </a:t>
            </a:r>
          </a:p>
          <a:p>
            <a:r>
              <a:rPr lang="es-MX" dirty="0"/>
              <a:t>1. ¿Cómo hacer un mejor uso formativo de la tecnología?, </a:t>
            </a:r>
          </a:p>
          <a:p>
            <a:r>
              <a:rPr lang="es-MX" dirty="0"/>
              <a:t>2. ¿Cuál debiera ser el perfil del nuevo docente en la UAM?. </a:t>
            </a:r>
          </a:p>
          <a:p>
            <a:r>
              <a:rPr lang="es-MX" dirty="0"/>
              <a:t>3. ¿Cuál debiera ser el modelo educativo en formación virtual y a distancia? Y </a:t>
            </a:r>
          </a:p>
          <a:p>
            <a:r>
              <a:rPr lang="es-MX" dirty="0"/>
              <a:t>4. Cómo incrementar la oferta educativa de la UAM en la modalidad digital con calidad?</a:t>
            </a:r>
          </a:p>
          <a:p>
            <a:endParaRPr lang="es-MX" dirty="0"/>
          </a:p>
          <a:p>
            <a:endParaRPr lang="es-MX" dirty="0"/>
          </a:p>
          <a:p>
            <a:endParaRPr lang="es-MX" dirty="0"/>
          </a:p>
        </p:txBody>
      </p:sp>
    </p:spTree>
    <p:extLst>
      <p:ext uri="{BB962C8B-B14F-4D97-AF65-F5344CB8AC3E}">
        <p14:creationId xmlns:p14="http://schemas.microsoft.com/office/powerpoint/2010/main" val="355121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519B390-73E6-714B-80FD-2FC00CC7AB31}"/>
              </a:ext>
            </a:extLst>
          </p:cNvPr>
          <p:cNvSpPr>
            <a:spLocks noGrp="1"/>
          </p:cNvSpPr>
          <p:nvPr>
            <p:ph type="title"/>
          </p:nvPr>
        </p:nvSpPr>
        <p:spPr/>
        <p:txBody>
          <a:bodyPr/>
          <a:lstStyle/>
          <a:p>
            <a:r>
              <a:rPr lang="es-MX" dirty="0"/>
              <a:t>Desarrollo de la modalidad mixta (presencial y virtual)</a:t>
            </a:r>
          </a:p>
        </p:txBody>
      </p:sp>
      <p:sp>
        <p:nvSpPr>
          <p:cNvPr id="3" name="Marcador de contenido 2">
            <a:extLst>
              <a:ext uri="{FF2B5EF4-FFF2-40B4-BE49-F238E27FC236}">
                <a16:creationId xmlns:a16="http://schemas.microsoft.com/office/drawing/2014/main" id="{9CE812CD-F6F7-4E47-885B-1446AA048DB5}"/>
              </a:ext>
            </a:extLst>
          </p:cNvPr>
          <p:cNvSpPr>
            <a:spLocks noGrp="1"/>
          </p:cNvSpPr>
          <p:nvPr>
            <p:ph idx="1"/>
          </p:nvPr>
        </p:nvSpPr>
        <p:spPr/>
        <p:txBody>
          <a:bodyPr/>
          <a:lstStyle/>
          <a:p>
            <a:r>
              <a:rPr lang="es-MX" dirty="0"/>
              <a:t>Unidad Azcapotzalco: 10,480 usuarios; 1,100 aulas virtuales; 35,258 alumnos/uea; 174 profesores.</a:t>
            </a:r>
          </a:p>
          <a:p>
            <a:r>
              <a:rPr lang="es-MX" dirty="0"/>
              <a:t>Unidad Cuajimalpa: 1,036 aulas virtuales.</a:t>
            </a:r>
          </a:p>
          <a:p>
            <a:r>
              <a:rPr lang="es-MX" dirty="0"/>
              <a:t>Unidad Iztapalapa: </a:t>
            </a:r>
          </a:p>
          <a:p>
            <a:r>
              <a:rPr lang="es-MX" dirty="0"/>
              <a:t>Unidad Lerma: 853 usuarios; 72 grupos: 23 profesores.</a:t>
            </a:r>
          </a:p>
          <a:p>
            <a:r>
              <a:rPr lang="es-MX" dirty="0"/>
              <a:t>Unidad Xochimilco: usuarios 14,279, 441 grupos, 200 profesores.</a:t>
            </a:r>
          </a:p>
          <a:p>
            <a:r>
              <a:rPr lang="es-MX" dirty="0"/>
              <a:t>Se desarrollan cursos extracurriculares con apoyo de las TICs: Diplomados, cursos de actualización y capacitacion para alumnos de la UAM y otras IES y para servidores públicos.</a:t>
            </a:r>
          </a:p>
        </p:txBody>
      </p:sp>
    </p:spTree>
    <p:extLst>
      <p:ext uri="{BB962C8B-B14F-4D97-AF65-F5344CB8AC3E}">
        <p14:creationId xmlns:p14="http://schemas.microsoft.com/office/powerpoint/2010/main" val="3084033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B8E2E2-0531-E749-B50A-00BCE20018B2}"/>
              </a:ext>
            </a:extLst>
          </p:cNvPr>
          <p:cNvSpPr>
            <a:spLocks noGrp="1"/>
          </p:cNvSpPr>
          <p:nvPr>
            <p:ph type="title"/>
          </p:nvPr>
        </p:nvSpPr>
        <p:spPr/>
        <p:txBody>
          <a:bodyPr/>
          <a:lstStyle/>
          <a:p>
            <a:r>
              <a:rPr lang="es-MX" dirty="0"/>
              <a:t>Obstáculos al desarrollo de las MOOC en la UAM</a:t>
            </a:r>
          </a:p>
        </p:txBody>
      </p:sp>
      <p:sp>
        <p:nvSpPr>
          <p:cNvPr id="3" name="Marcador de contenido 2">
            <a:extLst>
              <a:ext uri="{FF2B5EF4-FFF2-40B4-BE49-F238E27FC236}">
                <a16:creationId xmlns:a16="http://schemas.microsoft.com/office/drawing/2014/main" id="{5CD25D0B-81A1-3541-A5B4-B51EBEA1A1FB}"/>
              </a:ext>
            </a:extLst>
          </p:cNvPr>
          <p:cNvSpPr>
            <a:spLocks noGrp="1"/>
          </p:cNvSpPr>
          <p:nvPr>
            <p:ph idx="1"/>
          </p:nvPr>
        </p:nvSpPr>
        <p:spPr/>
        <p:txBody>
          <a:bodyPr>
            <a:normAutofit lnSpcReduction="10000"/>
          </a:bodyPr>
          <a:lstStyle/>
          <a:p>
            <a:r>
              <a:rPr lang="es-MX" dirty="0"/>
              <a:t>Incertidumbre sobre la calidad del aprendizaje.</a:t>
            </a:r>
          </a:p>
          <a:p>
            <a:r>
              <a:rPr lang="es-MX" dirty="0"/>
              <a:t>Deserción muy elevada.</a:t>
            </a:r>
          </a:p>
          <a:p>
            <a:r>
              <a:rPr lang="es-MX" dirty="0"/>
              <a:t>Insuficiente reconocimiento institucional de su valor (medido en puntos. Por ej. atender 200 alumnos en línea y atender 10alumnos presenciales tienen el mismo “valor”)</a:t>
            </a:r>
          </a:p>
          <a:p>
            <a:r>
              <a:rPr lang="es-MX" dirty="0"/>
              <a:t>Dificultades en la normatividad interna para propiciar la interdisciplina.</a:t>
            </a:r>
          </a:p>
          <a:p>
            <a:r>
              <a:rPr lang="es-MX" dirty="0"/>
              <a:t>Ausencia de apoyos de personal técnico para desarrollarlos.</a:t>
            </a:r>
          </a:p>
          <a:p>
            <a:r>
              <a:rPr lang="es-MX" dirty="0"/>
              <a:t>Una planta más que madura: 63% es mayor a 56 años; 26% mayor de 66 años.</a:t>
            </a:r>
          </a:p>
          <a:p>
            <a:endParaRPr lang="es-MX" dirty="0"/>
          </a:p>
        </p:txBody>
      </p:sp>
    </p:spTree>
    <p:extLst>
      <p:ext uri="{BB962C8B-B14F-4D97-AF65-F5344CB8AC3E}">
        <p14:creationId xmlns:p14="http://schemas.microsoft.com/office/powerpoint/2010/main" val="48843126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458</TotalTime>
  <Words>1033</Words>
  <Application>Microsoft Macintosh PowerPoint</Application>
  <PresentationFormat>Panorámica</PresentationFormat>
  <Paragraphs>108</Paragraphs>
  <Slides>10</Slides>
  <Notes>3</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10</vt:i4>
      </vt:variant>
    </vt:vector>
  </HeadingPairs>
  <TitlesOfParts>
    <vt:vector size="14" baseType="lpstr">
      <vt:lpstr>Arial</vt:lpstr>
      <vt:lpstr>Calibri</vt:lpstr>
      <vt:lpstr>Calibri Light</vt:lpstr>
      <vt:lpstr>Tema de Office</vt:lpstr>
      <vt:lpstr>USO DE LAS TECNOLOGÍAS DE LA INFORMACION Y COMUNICACIÓN EN LA EDUCACIÓN SUPERIOR</vt:lpstr>
      <vt:lpstr>Temas a comentar</vt:lpstr>
      <vt:lpstr>Panorama general del uso de las TICs en la educación superior</vt:lpstr>
      <vt:lpstr>Ejemplos relevantes de este tipo de cursos</vt:lpstr>
      <vt:lpstr>Las TICs y los Cursos de Línea Masivos y Abiertos (Massive Open Online Courses, MOOC) en méxico</vt:lpstr>
      <vt:lpstr>Matrícula no escolarizada en la ES 2016-2017</vt:lpstr>
      <vt:lpstr>Las TICs en la UAM</vt:lpstr>
      <vt:lpstr>Desarrollo de la modalidad mixta (presencial y virtual)</vt:lpstr>
      <vt:lpstr>Obstáculos al desarrollo de las MOOC en la UAM</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USO DE LAS TECNOLOGÍAS DE LA INFORMACION Y COMUNICACIÓN EN LA EDUCACIÓN SUPERIOR</dc:title>
  <dc:creator>Romualdo Lopez Zarate</dc:creator>
  <cp:lastModifiedBy>Romualdo Lopez Zarate</cp:lastModifiedBy>
  <cp:revision>19</cp:revision>
  <dcterms:created xsi:type="dcterms:W3CDTF">2020-01-30T20:42:49Z</dcterms:created>
  <dcterms:modified xsi:type="dcterms:W3CDTF">2020-02-13T01:37:43Z</dcterms:modified>
</cp:coreProperties>
</file>