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2" r:id="rId7"/>
    <p:sldId id="259" r:id="rId8"/>
    <p:sldId id="267" r:id="rId9"/>
    <p:sldId id="260" r:id="rId10"/>
    <p:sldId id="261" r:id="rId11"/>
    <p:sldId id="268" r:id="rId12"/>
    <p:sldId id="264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9"/>
    <p:restoredTop sz="94694"/>
  </p:normalViewPr>
  <p:slideViewPr>
    <p:cSldViewPr snapToGrid="0" snapToObjects="1">
      <p:cViewPr>
        <p:scale>
          <a:sx n="70" d="100"/>
          <a:sy n="70" d="100"/>
        </p:scale>
        <p:origin x="-14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559320-48D6-1441-BFBA-C87FD098D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8F81E43-1B03-5E4B-96B6-F3A59F8C3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429F193-9303-C847-B901-29FBB686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ADE8D44-86F0-3B48-B9C3-8649A70F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6D87FB5-6167-0444-8E60-CA6AF6F8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49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44CBB8-A976-D842-9DB6-CA0B82F4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979BFCF-ABD1-984F-A6A4-D6B33DDF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DECB6C-DE1C-5D4F-A6F7-B54F1BD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9187BAF-FF13-EE45-9A02-072E42E9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E01C00-A23A-F14D-B3F9-2E9D7DAA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79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F4C6617-BC5A-C141-8151-A7A2BD547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DAD2396-D67D-5D4E-9AB3-B52C08961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F25392-94A2-C84F-B58D-E29026FE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3958CA4-F196-D648-B333-0FAD9755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038AB1-F1B3-A44A-A87C-98143C33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07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3F1A4A-8CC5-3A4F-BFB0-B25ABB84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BA21D3-637B-3C47-A423-5ACA18C8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CC2A93F-BFE8-A24D-90D7-AE42FC09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5F96FAC-3194-1642-BD23-24513415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EF8F821-3F74-9A4D-ABB7-EE8AB4E1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66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D2214D-3669-F04B-9AD9-FEAB2E51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6667DFF-DAE7-534C-A4C6-33A7EB84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BC56E96-2FB2-2E49-984E-AA575AE6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E6EA8C-B16B-BB4A-86D9-00C1A925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A06EFC-7B5B-C44A-91D2-B7B96983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5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D558FB-937E-454A-BEE0-92254D39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F799EBB-3E3F-AC41-A70F-F41C04BE6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B55EF99-CB17-684A-8272-281A35A34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E7DAFE0-E6E2-974D-8B8D-D3938C48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EDA21A-DDA1-344A-AFC9-1399D1AB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A60A10-2A12-A340-B082-914105B4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70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A23EC2-B038-0D4D-AADC-0606F3BC6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FCE573E-5751-8148-A0CB-2F6A02F75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D9E20B7-5A5F-D344-B00E-C8009C3DF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B4A38F3-07F7-8446-84FD-B1D47DD00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BBA24CF-A6E6-CA42-8B5B-009391575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46F01A5-9484-2C4B-BA73-C93F9FF4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CB5CBC4-03DC-C646-A5CF-D8DC5977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C82C147-27E9-684E-9A61-9876A9E7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0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51F3BC-ED5F-C045-8135-E581CE46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518B40D-B78B-1947-A620-604274B0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20FC623-E561-0E45-A3C2-3553EDFD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AA308C6-17BC-0D40-A1D0-643CB25B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5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3B87208-3744-AF49-B4C7-CAA5C8C5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D4802AC-CE16-B84B-8465-691CDF5C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A597E94-14CD-604A-B399-56C1C02A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FBF6F9-84EC-4749-B0C6-963F772A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E4C635-26E3-AF4F-8B77-C1BE040B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6AE7CBE-3745-C046-BDEB-0216A106E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AD12D4A-9E2B-8A44-9B72-1E9E6580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8E867B2-8DB7-6647-AA62-AF7E2257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FD56D90-229A-8248-AA90-6B7A7DCC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79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4BA5BC-6DFC-BF44-ABEC-71F676E9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240C3BC-23FC-5B44-959A-48B3C633C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2A8F37D-0D67-C04D-B5C6-161B7A77C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8116250-A65F-3348-B3AD-CCBC0D16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5F5D1F8-3D2E-394D-9AEA-3F138C40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4E9FA90-9BCA-7F48-A2D7-8C048E23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BCED915-75A4-CA47-8A3F-8B018EB9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06AD0D-8143-3E42-B5F5-520970C7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B43719C-A26E-5B4B-BEC5-34F59791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81B6-57AE-A141-BFBE-FA54218E4BAE}" type="datetimeFigureOut">
              <a:rPr lang="es-MX" smtClean="0"/>
              <a:t>14/02/20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812F475-CC17-094B-87CD-73B7309DD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183FCF-B4E1-444D-BE2C-32BB905FD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BFF8-2DFB-264A-8885-5770C477E14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aloamati.azc.uam.mx/handle/11191/1494" TargetMode="External"/><Relationship Id="rId3" Type="http://schemas.openxmlformats.org/officeDocument/2006/relationships/hyperlink" Target="http://www.uv.mx/cpue/num1/inves/InnovacionyCambio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asillas@uv.mx" TargetMode="External"/><Relationship Id="rId3" Type="http://schemas.openxmlformats.org/officeDocument/2006/relationships/hyperlink" Target="http://www.uv.mx/personal/mcasill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1066A232-DA3A-45DA-90CB-5D1C8F256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62">
            <a:extLst>
              <a:ext uri="{FF2B5EF4-FFF2-40B4-BE49-F238E27FC236}">
                <a16:creationId xmlns:a16="http://schemas.microsoft.com/office/drawing/2014/main" xmlns="" id="{84621B30-14E9-46CC-BC16-11C343C7CF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54552" y="-3757380"/>
            <a:ext cx="4682893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F2A094-D5E5-7B42-B0F0-E414EC7A0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66" y="1122363"/>
            <a:ext cx="9842269" cy="2751368"/>
          </a:xfrm>
        </p:spPr>
        <p:txBody>
          <a:bodyPr>
            <a:normAutofit/>
          </a:bodyPr>
          <a:lstStyle/>
          <a:p>
            <a:r>
              <a:rPr lang="es-MX" sz="6200"/>
              <a:t>Rasgos de innovación en la Universidad Autónoma Metropolitana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A101985-9460-3540-9436-B10BAC4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866" y="4794576"/>
            <a:ext cx="9842269" cy="1446833"/>
          </a:xfrm>
        </p:spPr>
        <p:txBody>
          <a:bodyPr>
            <a:normAutofit/>
          </a:bodyPr>
          <a:lstStyle/>
          <a:p>
            <a:r>
              <a:rPr lang="es-MX" dirty="0"/>
              <a:t>Dr. Miguel Casillas</a:t>
            </a:r>
          </a:p>
          <a:p>
            <a:r>
              <a:rPr lang="es-MX" dirty="0"/>
              <a:t>1ª Jornada de innovación en educación superior/febrero 2020</a:t>
            </a:r>
          </a:p>
          <a:p>
            <a:r>
              <a:rPr lang="es-MX" dirty="0"/>
              <a:t>Centro de Investigación e Innovación en Educación Superior (CIIES)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D12E764-0992-43A1-B56A-B33BC391B7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22392" y="64008"/>
            <a:ext cx="1178966" cy="232963"/>
            <a:chOff x="5422392" y="64008"/>
            <a:chExt cx="1178966" cy="232963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xmlns="" id="{049CC334-F54B-4383-9B09-BACE5AA688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xmlns="" id="{C6843BFB-87B4-4AE2-BB9E-2CD0D1DC79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xmlns="" id="{7C9A06E3-C813-4CC4-BAAC-374B6C8744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xmlns="" id="{01810C15-F1AD-438A-A987-1C3E2C5E60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xmlns="" id="{74459CCB-6F53-4C8F-8C44-485971D1A1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xmlns="" id="{FE6BED97-B150-4B72-97A5-E8DF48025E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xmlns="" id="{946D18BB-8338-43D9-8567-1FFB25C633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xmlns="" id="{7298284E-350F-4886-A447-FC33ED648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xmlns="" id="{F2605B63-233B-4115-BF59-C60984206A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xmlns="" id="{794850D4-9DF3-41C3-9915-EA003EC85D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xmlns="" id="{A7914252-1864-4298-B230-799AA4C557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xmlns="" id="{B07F2F15-BB3A-4A3F-B024-D01611E29C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xmlns="" id="{BA15824F-3845-4493-A8CD-0F8E1040AF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xmlns="" id="{5EF36111-5761-485C-B5C4-04558FD15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xmlns="" id="{E3F91C66-D12F-4C9E-A83F-2D763F8EFB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xmlns="" id="{BE1BCA71-94E6-49DA-AC0E-F346F41D9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xmlns="" id="{A886068B-8D2E-47C3-A188-829E77DDEC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xmlns="" id="{3A82B866-4C61-412C-B3E6-118CBDC9EC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xmlns="" id="{470B9270-289C-4CAE-A237-A2F7AF5D1F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xmlns="" id="{35AB7C89-5505-4CC2-9376-845C3AFBAB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B1D0220-8502-4FC9-A709-1F268DFE73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6501384"/>
            <a:ext cx="12191999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62E77C-5BD7-FC44-BCBF-AEB330BC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272" y="201840"/>
            <a:ext cx="3635829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El sindicalismo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965CA8D-F575-FC49-B950-84369EEA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47491"/>
            <a:ext cx="10936224" cy="4971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La sindicalización de los trabajores universitarios era inexistente, el trabajo manual y administrativo estaba sometido a la discrecionalidad de los mandos administrativos universitarios. </a:t>
            </a:r>
          </a:p>
          <a:p>
            <a:pPr algn="just"/>
            <a:r>
              <a:rPr lang="es-MX" sz="2400" dirty="0"/>
              <a:t>Cuestiones básicas (salarios, prestaciones, horarios y cargas de trabajo) estaban a merced de acuerdos informales y de disposiciones unilaterales.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El sindicalismo universitario que emerge en los setenta, de corte democrático y promotor de ideas por la reforma universitaria, vino a sacudir la calma de las universidades públicas.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En 1980 se rompió la relación bilateral de la UAM con el Sindicato por no tener viabilidad.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AC51CCCA-8FAC-B245-B4D2-4532A55F539D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91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F9E310-F48D-A54C-86BC-782D6369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128" y="633650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Fuentes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0E458B4-D24A-E74B-B7EB-38B25B623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772" y="2213105"/>
            <a:ext cx="10515600" cy="30355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600" dirty="0"/>
              <a:t>López , R., González, O., y Casillas, M. A. (2000). </a:t>
            </a:r>
            <a:r>
              <a:rPr lang="es-MX" sz="2600" i="1" dirty="0"/>
              <a:t>Una historia de la UAM: Sus primeros 25 años.</a:t>
            </a:r>
            <a:r>
              <a:rPr lang="es-MX" sz="2600" dirty="0"/>
              <a:t> México, D.F.: Universidad Autónoma Metropolitana</a:t>
            </a:r>
          </a:p>
          <a:p>
            <a:pPr marL="0" indent="0" algn="just">
              <a:buNone/>
            </a:pPr>
            <a:r>
              <a:rPr lang="es-MX" sz="2600" dirty="0">
                <a:hlinkClick r:id="rId2"/>
              </a:rPr>
              <a:t>http://zaloamati.azc.uam.mx/handle/11191/1494</a:t>
            </a:r>
            <a:r>
              <a:rPr lang="es-MX" sz="2600" dirty="0"/>
              <a:t>  </a:t>
            </a:r>
          </a:p>
          <a:p>
            <a:pPr algn="just"/>
            <a:endParaRPr lang="es-MX" sz="2600" dirty="0"/>
          </a:p>
          <a:p>
            <a:pPr marL="0" indent="0" algn="just">
              <a:buNone/>
            </a:pPr>
            <a:r>
              <a:rPr lang="es-MX" sz="2600" dirty="0"/>
              <a:t>Casillas, M. A. &amp; López, R. (2005, julio-diciembre). Innovación y cambio en la Universidad Autónoma Metropolitana en el futuro próximo. </a:t>
            </a:r>
            <a:r>
              <a:rPr lang="es-MX" sz="2600" i="1" dirty="0"/>
              <a:t>CPU-e, Revista de Investigación Educativa, 1</a:t>
            </a:r>
            <a:r>
              <a:rPr lang="es-MX" sz="2600" dirty="0"/>
              <a:t>. </a:t>
            </a:r>
            <a:r>
              <a:rPr lang="es-MX" sz="2600" dirty="0">
                <a:hlinkClick r:id="rId3"/>
              </a:rPr>
              <a:t>http://www.uv.mx/cpue/num1/inves/InnovacionyCambio.htm</a:t>
            </a:r>
            <a:r>
              <a:rPr lang="es-MX" sz="2600" dirty="0"/>
              <a:t>  </a:t>
            </a:r>
          </a:p>
          <a:p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B2C194BC-9646-8C43-9EDB-B12F02774F26}"/>
              </a:ext>
            </a:extLst>
          </p:cNvPr>
          <p:cNvSpPr/>
          <p:nvPr/>
        </p:nvSpPr>
        <p:spPr>
          <a:xfrm>
            <a:off x="1005840" y="521205"/>
            <a:ext cx="217932" cy="155045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1B84903E-9C02-A24B-B9D4-0A9CA96FEF3C}"/>
              </a:ext>
            </a:extLst>
          </p:cNvPr>
          <p:cNvSpPr/>
          <p:nvPr/>
        </p:nvSpPr>
        <p:spPr>
          <a:xfrm>
            <a:off x="0" y="6414873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17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099E44-C91F-3C41-A009-9E09C1C05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105472"/>
            <a:ext cx="10515600" cy="3557968"/>
          </a:xfrm>
        </p:spPr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r>
              <a:rPr lang="es-MX" sz="4800" dirty="0">
                <a:solidFill>
                  <a:srgbClr val="002060"/>
                </a:solidFill>
              </a:rPr>
              <a:t>GRACIAS</a:t>
            </a:r>
            <a:r>
              <a:rPr lang="es-MX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CORREO: </a:t>
            </a:r>
            <a:r>
              <a:rPr lang="es-MX" dirty="0">
                <a:hlinkClick r:id="rId2"/>
              </a:rPr>
              <a:t>mcasillas@uv.mx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Página web: </a:t>
            </a:r>
            <a:r>
              <a:rPr lang="es-MX" dirty="0">
                <a:hlinkClick r:id="rId3"/>
              </a:rPr>
              <a:t>www.uv.mx/personal/mcasillas</a:t>
            </a:r>
            <a:r>
              <a:rPr lang="es-MX" dirty="0"/>
              <a:t> </a:t>
            </a:r>
          </a:p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5105E06-58C9-A94F-B651-DAE6ADABAAFC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96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179F7551-E956-43CB-8F36-268A5DA443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53E68D9A-86E1-4C0E-BBF2-8769D0523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23805"/>
            <a:ext cx="6313655" cy="5696020"/>
          </a:xfrm>
          <a:custGeom>
            <a:avLst/>
            <a:gdLst>
              <a:gd name="connsiteX0" fmla="*/ 0 w 6313655"/>
              <a:gd name="connsiteY0" fmla="*/ 0 h 5696020"/>
              <a:gd name="connsiteX1" fmla="*/ 6313655 w 6313655"/>
              <a:gd name="connsiteY1" fmla="*/ 0 h 5696020"/>
              <a:gd name="connsiteX2" fmla="*/ 3550375 w 6313655"/>
              <a:gd name="connsiteY2" fmla="*/ 5696020 h 5696020"/>
              <a:gd name="connsiteX3" fmla="*/ 0 w 6313655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3655" h="5696020">
                <a:moveTo>
                  <a:pt x="0" y="0"/>
                </a:moveTo>
                <a:lnTo>
                  <a:pt x="6313655" y="0"/>
                </a:lnTo>
                <a:lnTo>
                  <a:pt x="3550375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0BA5FA-2851-2844-8108-E69A7EFE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55" y="1383551"/>
            <a:ext cx="4626488" cy="3333592"/>
          </a:xfrm>
        </p:spPr>
        <p:txBody>
          <a:bodyPr anchor="b">
            <a:normAutofit/>
          </a:bodyPr>
          <a:lstStyle/>
          <a:p>
            <a:r>
              <a:rPr lang="es-MX" sz="4800" b="1" dirty="0">
                <a:solidFill>
                  <a:srgbClr val="FFFFFF"/>
                </a:solidFill>
              </a:rPr>
              <a:t>6 Rasgos característicos de </a:t>
            </a:r>
            <a:r>
              <a:rPr lang="es-MX" sz="4800" b="1" dirty="0" smtClean="0">
                <a:solidFill>
                  <a:srgbClr val="FFFFFF"/>
                </a:solidFill>
              </a:rPr>
              <a:t>la </a:t>
            </a:r>
            <a:r>
              <a:rPr lang="es-MX" sz="4800" b="1" dirty="0">
                <a:solidFill>
                  <a:srgbClr val="FFFFFF"/>
                </a:solidFill>
              </a:rPr>
              <a:t>UAM: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7E7D4A1-5916-1A45-86EC-8AB3E455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27872"/>
            <a:ext cx="5878345" cy="509195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Perspectiva interdisciplinaria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Organización académica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Organización multi-campus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El personal académico y desarrollo de la carrera académica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Sistema de gobierno y gestión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El sindicalismo</a:t>
            </a:r>
          </a:p>
        </p:txBody>
      </p:sp>
    </p:spTree>
    <p:extLst>
      <p:ext uri="{BB962C8B-B14F-4D97-AF65-F5344CB8AC3E}">
        <p14:creationId xmlns:p14="http://schemas.microsoft.com/office/powerpoint/2010/main" val="31273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553C6B-807A-CE4F-A0D9-B38D36F6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Características de base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27837D8-D91F-A640-B385-E71FEAFD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Pública y casi gratuita</a:t>
            </a:r>
          </a:p>
          <a:p>
            <a:r>
              <a:rPr lang="es-MX" dirty="0"/>
              <a:t>Federal</a:t>
            </a:r>
          </a:p>
          <a:p>
            <a:r>
              <a:rPr lang="es-MX" dirty="0"/>
              <a:t>Autónoma</a:t>
            </a:r>
          </a:p>
          <a:p>
            <a:r>
              <a:rPr lang="es-MX" dirty="0"/>
              <a:t>Selección al ingreso</a:t>
            </a:r>
          </a:p>
          <a:p>
            <a:r>
              <a:rPr lang="es-MX" dirty="0"/>
              <a:t>Innovadora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3600" dirty="0"/>
              <a:t>Resultado de un diseño deliberado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1D94F5E5-0D99-E748-8AF0-567E244A094C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36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6">
            <a:extLst>
              <a:ext uri="{FF2B5EF4-FFF2-40B4-BE49-F238E27FC236}">
                <a16:creationId xmlns:a16="http://schemas.microsoft.com/office/drawing/2014/main" xmlns="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18">
            <a:extLst>
              <a:ext uri="{FF2B5EF4-FFF2-40B4-BE49-F238E27FC236}">
                <a16:creationId xmlns:a16="http://schemas.microsoft.com/office/drawing/2014/main" xmlns="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20">
            <a:extLst>
              <a:ext uri="{FF2B5EF4-FFF2-40B4-BE49-F238E27FC236}">
                <a16:creationId xmlns:a16="http://schemas.microsoft.com/office/drawing/2014/main" xmlns="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0AD1E9-D83B-C740-B09F-4C84E4F7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4" y="2520203"/>
            <a:ext cx="3785616" cy="908797"/>
          </a:xfrm>
        </p:spPr>
        <p:txBody>
          <a:bodyPr anchor="b">
            <a:normAutofit/>
          </a:bodyPr>
          <a:lstStyle/>
          <a:p>
            <a:r>
              <a:rPr lang="es-MX"/>
              <a:t>Interdisciplina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7831776-598D-3D41-86F6-49193F99D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9186" y="704850"/>
            <a:ext cx="6511289" cy="61531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Frente a la división convencional del conocimineto en facultades y escuelas disciplinarias; la UAM se funda bajo una perspectiva del trabajo académico interdisciplinario.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Divisiones: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Sociales y Humanidades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y Artes para el Diseño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básicas e ingeniería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básicas y de la salud</a:t>
            </a:r>
          </a:p>
          <a:p>
            <a:pPr marL="0" indent="0">
              <a:buNone/>
            </a:pPr>
            <a:endParaRPr lang="es-MX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5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ECA482-2B42-4244-A6F9-B7E1D4DC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967" y="182621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Organización académica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5D499E3-EE35-0A40-A55F-688340BB8C58}"/>
              </a:ext>
            </a:extLst>
          </p:cNvPr>
          <p:cNvSpPr txBox="1"/>
          <p:nvPr/>
        </p:nvSpPr>
        <p:spPr>
          <a:xfrm>
            <a:off x="689905" y="1508184"/>
            <a:ext cx="111524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Frente a la insuficiencia del modelo tradicional de organización académica (Napoleónico)  que separa investigación y docencia.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Proyecto institucional: Universidad de la Investigación</a:t>
            </a:r>
          </a:p>
          <a:p>
            <a:pPr algn="just"/>
            <a:r>
              <a:rPr lang="es-MX" sz="2000" b="1" dirty="0"/>
              <a:t>Misión institucional: </a:t>
            </a:r>
            <a:r>
              <a:rPr lang="es-MX" sz="2000" dirty="0"/>
              <a:t>Vinculación de la investigación con la docencia en la figura del profesor-investigador.</a:t>
            </a:r>
          </a:p>
          <a:p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914234B-D1F4-D64E-93DC-B99CD3FDEEB5}"/>
              </a:ext>
            </a:extLst>
          </p:cNvPr>
          <p:cNvSpPr/>
          <p:nvPr/>
        </p:nvSpPr>
        <p:spPr>
          <a:xfrm>
            <a:off x="1453214" y="3705233"/>
            <a:ext cx="3403600" cy="20734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/>
              <a:t>Organización departamental (agrupa áreas de investigación)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Divisiones (agrupan programas de docencia)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D874E17D-1706-E24C-A842-95F02367C973}"/>
              </a:ext>
            </a:extLst>
          </p:cNvPr>
          <p:cNvSpPr/>
          <p:nvPr/>
        </p:nvSpPr>
        <p:spPr>
          <a:xfrm>
            <a:off x="6816777" y="3705233"/>
            <a:ext cx="3676338" cy="20734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Figura de profesor-investigador: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Desarrollar proyectos de investigación y participar en procesos de enseñanza – aprendizaje.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961B74DA-7308-6948-B387-0D2D273AB655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32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1E8F6B-385B-8545-8542-DCA433FC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312" y="75593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Organización multi-campus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3BB23E-0CE8-1A4C-82D4-FFDCB18D5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0115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2400" dirty="0"/>
              <a:t>Frente al agotamiento de la organización centralizada, incapáz de ser una opción para la ampliación de la matrícula.</a:t>
            </a:r>
          </a:p>
          <a:p>
            <a:pPr marL="0" indent="0" algn="just">
              <a:buNone/>
            </a:pPr>
            <a:r>
              <a:rPr lang="es-MX" sz="2400" dirty="0"/>
              <a:t>El esquema organizacional de la UAM es desconcentrado, originalmente fue constituida por varias unidades: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EA5601C-2E41-E840-8C42-56CD2AA85D11}"/>
              </a:ext>
            </a:extLst>
          </p:cNvPr>
          <p:cNvSpPr txBox="1"/>
          <p:nvPr/>
        </p:nvSpPr>
        <p:spPr>
          <a:xfrm>
            <a:off x="1558119" y="3156247"/>
            <a:ext cx="90757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IZTAPALAPA: Perfil científico básico. Químicos, físicos y biólogos</a:t>
            </a:r>
          </a:p>
          <a:p>
            <a:endParaRPr lang="es-MX" sz="2200" dirty="0"/>
          </a:p>
          <a:p>
            <a:r>
              <a:rPr lang="es-MX" sz="2200" dirty="0"/>
              <a:t>AZCAPOTZALCO: Profesiones liberales. Ingenieros </a:t>
            </a:r>
          </a:p>
          <a:p>
            <a:endParaRPr lang="es-MX" sz="2200" dirty="0"/>
          </a:p>
          <a:p>
            <a:r>
              <a:rPr lang="es-MX" sz="2200" dirty="0"/>
              <a:t>XOCHIMILCO: Modelo pedagógico innovador. Médicos, biólogos, diseñadores .</a:t>
            </a:r>
          </a:p>
          <a:p>
            <a:endParaRPr lang="es-MX" sz="2200" dirty="0"/>
          </a:p>
          <a:p>
            <a:r>
              <a:rPr lang="es-MX" sz="2200" dirty="0"/>
              <a:t>En el proceso se han creado las unidades de Cuajimalpa en 2005 y Lerma en 2009 (Edomex).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AF8762CF-F7FB-644F-B1B4-504982EF38C7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85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D57534-964A-614D-830F-9B1CABC0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002060"/>
                </a:solidFill>
              </a:rPr>
              <a:t>El personal académico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0B5B5C-0CFC-2D43-8E33-50F876B60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178"/>
            <a:ext cx="10515600" cy="4199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r>
              <a:rPr lang="es-MX" sz="2600" b="1" dirty="0"/>
              <a:t>Reclutamiento</a:t>
            </a:r>
            <a:r>
              <a:rPr lang="es-MX" sz="2600" dirty="0"/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r>
              <a:rPr lang="es-MX" sz="2600" b="1" dirty="0"/>
              <a:t>Profesionalización</a:t>
            </a:r>
            <a:endParaRPr lang="es-MX" b="1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4" name="Flecha derecha 3">
            <a:extLst>
              <a:ext uri="{FF2B5EF4-FFF2-40B4-BE49-F238E27FC236}">
                <a16:creationId xmlns:a16="http://schemas.microsoft.com/office/drawing/2014/main" xmlns="" id="{E8B1B2D3-8EE7-3F42-9750-3D0D51C4425C}"/>
              </a:ext>
            </a:extLst>
          </p:cNvPr>
          <p:cNvSpPr/>
          <p:nvPr/>
        </p:nvSpPr>
        <p:spPr>
          <a:xfrm>
            <a:off x="5371800" y="2468598"/>
            <a:ext cx="1457924" cy="72428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xmlns="" id="{00818589-89C9-A94B-9411-6B303AA7A26C}"/>
              </a:ext>
            </a:extLst>
          </p:cNvPr>
          <p:cNvSpPr/>
          <p:nvPr/>
        </p:nvSpPr>
        <p:spPr>
          <a:xfrm>
            <a:off x="5359609" y="4518446"/>
            <a:ext cx="1457924" cy="72428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CA646CA0-0824-0447-8DD3-8DBD25EB449A}"/>
              </a:ext>
            </a:extLst>
          </p:cNvPr>
          <p:cNvSpPr/>
          <p:nvPr/>
        </p:nvSpPr>
        <p:spPr>
          <a:xfrm>
            <a:off x="835533" y="1529029"/>
            <a:ext cx="3481850" cy="41995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Tradicional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(crisis del sistema tradicional de la cátedra, procesos personalizados)</a:t>
            </a: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Por asignaturas 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   (horas)</a:t>
            </a:r>
          </a:p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B5A885E9-A0BD-294D-8419-6ECE766AE33E}"/>
              </a:ext>
            </a:extLst>
          </p:cNvPr>
          <p:cNvSpPr/>
          <p:nvPr/>
        </p:nvSpPr>
        <p:spPr>
          <a:xfrm>
            <a:off x="7871950" y="1529029"/>
            <a:ext cx="3481850" cy="41995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Orden legal</a:t>
            </a:r>
          </a:p>
          <a:p>
            <a:pPr algn="ctr"/>
            <a:r>
              <a:rPr lang="es-MX" sz="2400" dirty="0"/>
              <a:t> </a:t>
            </a:r>
            <a:r>
              <a:rPr lang="es-MX" sz="2400" dirty="0">
                <a:solidFill>
                  <a:schemeClr val="tx1"/>
                </a:solidFill>
              </a:rPr>
              <a:t>(procesos regulados con base en el mérito académico, evaluación de pares, Tabulador)</a:t>
            </a: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Contratos definitivos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   (tiempo completo)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68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9A7E7A-7AAA-5B43-A5AB-ED70DB752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328" y="443127"/>
            <a:ext cx="10515600" cy="960356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 Desarrollo de la carrera académica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DB96DFB-6E09-EA46-9341-B59FD29A7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Reglamento de Ingreso, Permanencia y Promoción Académica.</a:t>
            </a:r>
          </a:p>
          <a:p>
            <a:r>
              <a:rPr lang="es-MX" dirty="0"/>
              <a:t>Niveles y funciones precisos</a:t>
            </a:r>
          </a:p>
          <a:p>
            <a:r>
              <a:rPr lang="es-MX" dirty="0"/>
              <a:t>Promoción de estudios de posgrado</a:t>
            </a:r>
          </a:p>
          <a:p>
            <a:r>
              <a:rPr lang="es-MX" dirty="0"/>
              <a:t>Antigüedad vs: Méritos</a:t>
            </a:r>
          </a:p>
          <a:p>
            <a:r>
              <a:rPr lang="es-MX" dirty="0"/>
              <a:t>Salarios y estímulos</a:t>
            </a:r>
          </a:p>
          <a:p>
            <a:pPr lvl="1" algn="just"/>
            <a:r>
              <a:rPr lang="es-MX" dirty="0"/>
              <a:t>La UAM fue la 1º universidad en establecer un sistema de estímulos por productividad en 1989 y sostiene desde entonces un diverso programa de becas y estímulos.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xmlns="" id="{03B247AF-7E52-CA4E-9E58-56810991F728}"/>
              </a:ext>
            </a:extLst>
          </p:cNvPr>
          <p:cNvSpPr/>
          <p:nvPr/>
        </p:nvSpPr>
        <p:spPr>
          <a:xfrm>
            <a:off x="0" y="6414873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81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5E2546-E66D-5D46-BD66-7253D1B5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486" y="230445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El sistema de gobierno y de gestión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5DDD9AE-7456-0D4D-9C37-2D762CD32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555" y="1344943"/>
            <a:ext cx="10515600" cy="2491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/>
              <a:t>Frente a las críticas a los gobiernos autoritarios y verticales de las instituciones insuficientes para garantizar el gobierno y la gobernanza. </a:t>
            </a:r>
          </a:p>
          <a:p>
            <a:pPr marL="0" indent="0" algn="just">
              <a:buNone/>
            </a:pPr>
            <a:r>
              <a:rPr lang="es-MX" sz="2400" dirty="0"/>
              <a:t>La conformación de una estructura de gobierno de corte democrático se basa en la participación de estudiantes, profesores y autoridades; por un amplio proceso de elección de autoridades y representantes; y por un sistema de equilibrios entre órganos personales y órganos colegiados. Hay órganos de gobierno a nivel Departamental, Divisional, por Unidad, general de la Universidad. </a:t>
            </a:r>
          </a:p>
          <a:p>
            <a:pPr marL="0" indent="0">
              <a:buNone/>
            </a:pPr>
            <a:r>
              <a:rPr lang="es-MX" sz="2400" dirty="0"/>
              <a:t> 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8AE3044F-A602-744B-828E-59CDE9F3ECE9}"/>
              </a:ext>
            </a:extLst>
          </p:cNvPr>
          <p:cNvCxnSpPr/>
          <p:nvPr/>
        </p:nvCxnSpPr>
        <p:spPr>
          <a:xfrm>
            <a:off x="9496262" y="4350745"/>
            <a:ext cx="0" cy="440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BA99DA2-2E23-F740-B34B-E442BB6F9F52}"/>
              </a:ext>
            </a:extLst>
          </p:cNvPr>
          <p:cNvSpPr txBox="1"/>
          <p:nvPr/>
        </p:nvSpPr>
        <p:spPr>
          <a:xfrm>
            <a:off x="990598" y="4006065"/>
            <a:ext cx="4068533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/>
              <a:t>Colegiados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DBDADAF-77AD-4A47-AF5C-0F272618A081}"/>
              </a:ext>
            </a:extLst>
          </p:cNvPr>
          <p:cNvSpPr txBox="1"/>
          <p:nvPr/>
        </p:nvSpPr>
        <p:spPr>
          <a:xfrm>
            <a:off x="7388085" y="4006065"/>
            <a:ext cx="3946070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/>
              <a:t>Personales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xmlns="" id="{B43E0491-F6D8-2C4E-BC70-849199900306}"/>
              </a:ext>
            </a:extLst>
          </p:cNvPr>
          <p:cNvCxnSpPr>
            <a:cxnSpLocks/>
          </p:cNvCxnSpPr>
          <p:nvPr/>
        </p:nvCxnSpPr>
        <p:spPr>
          <a:xfrm>
            <a:off x="2980119" y="4436952"/>
            <a:ext cx="0" cy="5387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F8D95E0-467E-B249-A7D5-2C9FA030E1FD}"/>
              </a:ext>
            </a:extLst>
          </p:cNvPr>
          <p:cNvSpPr txBox="1"/>
          <p:nvPr/>
        </p:nvSpPr>
        <p:spPr>
          <a:xfrm>
            <a:off x="990598" y="4889502"/>
            <a:ext cx="4068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Conducir las labores académicas de la Universidad.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F06FD562-7DED-5B42-9B03-B07D54300E8C}"/>
              </a:ext>
            </a:extLst>
          </p:cNvPr>
          <p:cNvSpPr txBox="1"/>
          <p:nvPr/>
        </p:nvSpPr>
        <p:spPr>
          <a:xfrm>
            <a:off x="7407729" y="4766391"/>
            <a:ext cx="39460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Cumplir acuerdos que expidan los órganos colegiados, labores de administracion y gestión. </a:t>
            </a:r>
          </a:p>
          <a:p>
            <a:pPr algn="just"/>
            <a:endParaRPr lang="es-MX" sz="2200" dirty="0"/>
          </a:p>
          <a:p>
            <a:pPr algn="just"/>
            <a:r>
              <a:rPr lang="es-MX" sz="2200" dirty="0"/>
              <a:t>En ningún caso hay reelección.</a:t>
            </a:r>
          </a:p>
        </p:txBody>
      </p:sp>
    </p:spTree>
    <p:extLst>
      <p:ext uri="{BB962C8B-B14F-4D97-AF65-F5344CB8AC3E}">
        <p14:creationId xmlns:p14="http://schemas.microsoft.com/office/powerpoint/2010/main" val="409864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669</Words>
  <Application>Microsoft Macintosh PowerPoint</Application>
  <PresentationFormat>Personalizado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Rasgos de innovación en la Universidad Autónoma Metropolitana</vt:lpstr>
      <vt:lpstr>6 Rasgos característicos de la UAM: </vt:lpstr>
      <vt:lpstr>Características de base</vt:lpstr>
      <vt:lpstr>Interdisciplina</vt:lpstr>
      <vt:lpstr>Organización académica</vt:lpstr>
      <vt:lpstr>Organización multi-campus</vt:lpstr>
      <vt:lpstr>El personal académico</vt:lpstr>
      <vt:lpstr> Desarrollo de la carrera académica</vt:lpstr>
      <vt:lpstr>El sistema de gobierno y de gestión </vt:lpstr>
      <vt:lpstr>El sindicalismo </vt:lpstr>
      <vt:lpstr>Fuentes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Rasgos de innovación en la Universidad Autónoma Metropolitana</dc:title>
  <dc:creator>Casillas Alvarado Miguel Angel</dc:creator>
  <cp:lastModifiedBy>Miguel Angel Casillas Alvarado</cp:lastModifiedBy>
  <cp:revision>6</cp:revision>
  <dcterms:created xsi:type="dcterms:W3CDTF">2020-02-13T17:38:45Z</dcterms:created>
  <dcterms:modified xsi:type="dcterms:W3CDTF">2020-02-14T23:45:05Z</dcterms:modified>
</cp:coreProperties>
</file>