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9" r:id="rId3"/>
    <p:sldId id="295" r:id="rId4"/>
    <p:sldId id="296" r:id="rId5"/>
    <p:sldId id="303" r:id="rId6"/>
    <p:sldId id="290" r:id="rId7"/>
    <p:sldId id="291" r:id="rId8"/>
    <p:sldId id="300" r:id="rId9"/>
    <p:sldId id="299" r:id="rId10"/>
    <p:sldId id="297" r:id="rId11"/>
    <p:sldId id="298" r:id="rId12"/>
    <p:sldId id="277" r:id="rId13"/>
    <p:sldId id="293" r:id="rId14"/>
    <p:sldId id="301" r:id="rId15"/>
  </p:sldIdLst>
  <p:sldSz cx="12192000" cy="6858000"/>
  <p:notesSz cx="7102475" cy="8972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6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4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8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3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4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3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3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3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2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2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EF43-68DE-41DB-A69E-1DC7268C1CDB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B20CF-5A95-4D6C-B0D7-E1D37B34F2A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0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72563C-96F6-4464-82E9-F7C3D072D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442913"/>
            <a:ext cx="10515600" cy="5572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Innovar para incorporar la educación en línea en una universidad presencial tradicional</a:t>
            </a:r>
          </a:p>
          <a:p>
            <a:pPr marL="0" indent="0" algn="ctr">
              <a:buNone/>
            </a:pPr>
            <a:endParaRPr lang="es-MX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MX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creación del Sistema de Universidad Virtual de la Universidad de Guadalajara    </a:t>
            </a:r>
          </a:p>
          <a:p>
            <a:pPr marL="0" indent="0" algn="ctr">
              <a:buNone/>
            </a:pPr>
            <a:endParaRPr lang="es-MX" sz="1800" i="1" dirty="0"/>
          </a:p>
          <a:p>
            <a:pPr marL="0" indent="0" algn="ctr">
              <a:buNone/>
            </a:pPr>
            <a:endParaRPr lang="es-MX" sz="1800" i="1" dirty="0"/>
          </a:p>
          <a:p>
            <a:pPr marL="0" indent="0" algn="ctr">
              <a:buNone/>
            </a:pPr>
            <a:r>
              <a:rPr lang="es-MX" sz="1800" i="1" dirty="0"/>
              <a:t>Manuel Moreno Castañeda</a:t>
            </a:r>
          </a:p>
          <a:p>
            <a:pPr marL="0" indent="0" algn="ctr">
              <a:buNone/>
            </a:pPr>
            <a:r>
              <a:rPr lang="es-MX" sz="1900" dirty="0"/>
              <a:t>manuel.morenoc7@gmail.com</a:t>
            </a:r>
            <a:endParaRPr lang="es-MX" sz="1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102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C255A-6E9F-4562-B27E-ACFD75E2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Innovaciones logradas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441B98-80C1-467E-9861-5F32512B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75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Superar las distancias al ir más allá de las aulas.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Posibilitar el acceso universitario a personas que con otra modalidad no lo lograrían.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Contar con una estructura organizacional y algunas normas acordes con la modalidad académica.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Desarrollar un modelo de educación a distancia que cumpliera con todas las funciones académicas.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Desarrollar y operar un modelo académico innovador.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Incidir en las políticas nacionales referidas a la educación a distancia.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A través de eventos y medios trascender internacionalmente.      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3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2A5FC-4F2B-491F-9315-183AF525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1"/>
            <a:ext cx="10515600" cy="977900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Logros pendientes 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B7EC9E-CAB0-425A-A4E1-219DF9546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713" y="1554163"/>
            <a:ext cx="10515600" cy="4351338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Superar los tiempos escolares.</a:t>
            </a:r>
          </a:p>
          <a:p>
            <a:r>
              <a:rPr lang="es-MX" dirty="0">
                <a:solidFill>
                  <a:srgbClr val="C00000"/>
                </a:solidFill>
              </a:rPr>
              <a:t>Mayor posicionamiento y penetración social. </a:t>
            </a:r>
          </a:p>
          <a:p>
            <a:r>
              <a:rPr lang="es-MX" dirty="0">
                <a:solidFill>
                  <a:srgbClr val="C00000"/>
                </a:solidFill>
              </a:rPr>
              <a:t>Mayor y mejor incidencia en otras unidades académicas de la universidad. </a:t>
            </a:r>
          </a:p>
          <a:p>
            <a:r>
              <a:rPr lang="es-MX" dirty="0">
                <a:solidFill>
                  <a:srgbClr val="C00000"/>
                </a:solidFill>
              </a:rPr>
              <a:t>Mayor y mejor movilidad entre modalidades.   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98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229858" y="3186112"/>
            <a:ext cx="1107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s-MX" dirty="0"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99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14660" y="487180"/>
            <a:ext cx="11248740" cy="574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n-US" sz="3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aprendido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3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lang="es-MX" altLang="en-US" sz="9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 innovación surge tanto de las cúpulas como de las bases académicas. 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kumimoji="0" lang="es-MX" altLang="en-US" sz="9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kumimoji="0" lang="es-MX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Hay grandes distancias entre el ideal educativo y su institucionalización académica. 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kumimoji="0" lang="es-MX" altLang="en-US" sz="9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Los factores que inciden en lo académico están más allá de lo académico. 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lang="es-MX" altLang="en-US" sz="9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 innovación como proceso de negociación, cedes en lo circunstancial para lograr lo esencial.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lang="es-MX" altLang="en-US" sz="9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 llegó a una mezcla de innovaciones académicas con mantenimientos burocráticos.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lang="es-MX" altLang="en-US" sz="9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Primero luchas para que tu propuesta se institucionalice y luego para que la institucionalización burocrática no la atrape.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endParaRPr lang="es-MX" altLang="en-US" sz="9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Quienes detentan el poder limitan los cambios a su entendimiento y capacidad de control.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2400" dirty="0">
              <a:solidFill>
                <a:srgbClr val="C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n-US" sz="24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</a:t>
            </a:r>
            <a:endParaRPr kumimoji="0" lang="es-MX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339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365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229858" y="3186112"/>
            <a:ext cx="1107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s-MX" dirty="0"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493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                                       </a:t>
            </a: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 rot="10800000" flipV="1">
            <a:off x="986649" y="1718587"/>
            <a:ext cx="1080790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Innovación no es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cosa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ahora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</a:p>
          <a:p>
            <a:pPr algn="ctr"/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Una visión educativa renovadora, amplia y de largo aliento requiere de una memoria histórica profunda y de largo alcance.      </a:t>
            </a:r>
          </a:p>
        </p:txBody>
      </p:sp>
    </p:spTree>
    <p:extLst>
      <p:ext uri="{BB962C8B-B14F-4D97-AF65-F5344CB8AC3E}">
        <p14:creationId xmlns:p14="http://schemas.microsoft.com/office/powerpoint/2010/main" val="29670431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229858" y="3186112"/>
            <a:ext cx="1107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s-MX" dirty="0"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493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                                       </a:t>
            </a: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136CABA-DE8C-4C23-8486-57403866F4CA}"/>
              </a:ext>
            </a:extLst>
          </p:cNvPr>
          <p:cNvSpPr/>
          <p:nvPr/>
        </p:nvSpPr>
        <p:spPr>
          <a:xfrm>
            <a:off x="1376364" y="813375"/>
            <a:ext cx="9417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UcPeriod"/>
            </a:pPr>
            <a:endParaRPr lang="pt-BR" sz="2400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lphaUcPeriod"/>
            </a:pP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E170DA5-03F3-4CBF-8A36-E8F9406E220E}"/>
              </a:ext>
            </a:extLst>
          </p:cNvPr>
          <p:cNvSpPr txBox="1"/>
          <p:nvPr/>
        </p:nvSpPr>
        <p:spPr>
          <a:xfrm flipH="1">
            <a:off x="1824037" y="2432607"/>
            <a:ext cx="85439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</a:rPr>
              <a:t>Muchas gracias por su atención y disposición al diálogo.</a:t>
            </a:r>
          </a:p>
          <a:p>
            <a:pPr algn="ctr"/>
            <a:endParaRPr lang="es-MX" sz="2800" dirty="0">
              <a:solidFill>
                <a:srgbClr val="C00000"/>
              </a:solidFill>
            </a:endParaRPr>
          </a:p>
          <a:p>
            <a:pPr algn="ctr"/>
            <a:r>
              <a:rPr lang="es-MX" i="1" dirty="0">
                <a:solidFill>
                  <a:srgbClr val="C00000"/>
                </a:solidFill>
              </a:rPr>
              <a:t>Manuel Moreno Castañeda</a:t>
            </a:r>
          </a:p>
          <a:p>
            <a:pPr algn="ctr"/>
            <a:r>
              <a:rPr lang="es-MX" i="1" dirty="0">
                <a:solidFill>
                  <a:srgbClr val="C00000"/>
                </a:solidFill>
              </a:rPr>
              <a:t>manuel.morenoc7@Gmail.com</a:t>
            </a:r>
          </a:p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233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2"/>
          <p:cNvSpPr>
            <a:spLocks noChangeArrowheads="1"/>
          </p:cNvSpPr>
          <p:nvPr/>
        </p:nvSpPr>
        <p:spPr bwMode="auto">
          <a:xfrm rot="-5400000">
            <a:off x="6061869" y="1699419"/>
            <a:ext cx="46038" cy="9144001"/>
          </a:xfrm>
          <a:prstGeom prst="rect">
            <a:avLst/>
          </a:prstGeom>
          <a:solidFill>
            <a:srgbClr val="800000">
              <a:alpha val="83920"/>
            </a:srgbClr>
          </a:solidFill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Abrir llave 3"/>
          <p:cNvSpPr/>
          <p:nvPr/>
        </p:nvSpPr>
        <p:spPr>
          <a:xfrm>
            <a:off x="4706599" y="580987"/>
            <a:ext cx="273727" cy="46098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782E431-1D18-4465-8B45-AAB0D57FC072}"/>
              </a:ext>
            </a:extLst>
          </p:cNvPr>
          <p:cNvSpPr txBox="1"/>
          <p:nvPr/>
        </p:nvSpPr>
        <p:spPr>
          <a:xfrm>
            <a:off x="1437026" y="2624316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Conceptos clave </a:t>
            </a:r>
            <a:endParaRPr lang="es-E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1297D4-3908-4D5D-BBBA-7F150C46C321}"/>
              </a:ext>
            </a:extLst>
          </p:cNvPr>
          <p:cNvSpPr txBox="1"/>
          <p:nvPr/>
        </p:nvSpPr>
        <p:spPr>
          <a:xfrm>
            <a:off x="4843463" y="469880"/>
            <a:ext cx="469994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rgbClr val="C00000"/>
                </a:solidFill>
              </a:rPr>
              <a:t>Educación a distancia </a:t>
            </a:r>
          </a:p>
          <a:p>
            <a:endParaRPr lang="es-MX" sz="2800" dirty="0">
              <a:solidFill>
                <a:srgbClr val="C00000"/>
              </a:solidFill>
            </a:endParaRPr>
          </a:p>
          <a:p>
            <a:r>
              <a:rPr lang="es-MX" sz="2800" dirty="0">
                <a:solidFill>
                  <a:srgbClr val="C00000"/>
                </a:solidFill>
              </a:rPr>
              <a:t>Innovación educativa</a:t>
            </a:r>
          </a:p>
          <a:p>
            <a:r>
              <a:rPr lang="es-MX" sz="2800" dirty="0">
                <a:solidFill>
                  <a:srgbClr val="C00000"/>
                </a:solidFill>
              </a:rPr>
              <a:t> </a:t>
            </a:r>
          </a:p>
          <a:p>
            <a:r>
              <a:rPr lang="es-MX" sz="2800" dirty="0">
                <a:solidFill>
                  <a:srgbClr val="C00000"/>
                </a:solidFill>
              </a:rPr>
              <a:t>Inercias históricas tendenciales</a:t>
            </a:r>
          </a:p>
          <a:p>
            <a:endParaRPr lang="es-MX" sz="2800" dirty="0">
              <a:solidFill>
                <a:srgbClr val="C00000"/>
              </a:solidFill>
            </a:endParaRPr>
          </a:p>
          <a:p>
            <a:r>
              <a:rPr lang="es-MX" sz="2800" dirty="0">
                <a:solidFill>
                  <a:srgbClr val="C00000"/>
                </a:solidFill>
              </a:rPr>
              <a:t>Rupturas y continuidades   </a:t>
            </a:r>
            <a:endParaRPr lang="es-ES" sz="2800" dirty="0">
              <a:solidFill>
                <a:srgbClr val="C00000"/>
              </a:solidFill>
            </a:endParaRPr>
          </a:p>
          <a:p>
            <a:endParaRPr lang="es-MX" sz="2800" dirty="0">
              <a:solidFill>
                <a:srgbClr val="C00000"/>
              </a:solidFill>
            </a:endParaRPr>
          </a:p>
          <a:p>
            <a:r>
              <a:rPr lang="es-MX" sz="2800" dirty="0">
                <a:solidFill>
                  <a:srgbClr val="C00000"/>
                </a:solidFill>
              </a:rPr>
              <a:t>Modalidades académicas </a:t>
            </a:r>
          </a:p>
          <a:p>
            <a:endParaRPr lang="es-MX" sz="2800" dirty="0">
              <a:solidFill>
                <a:srgbClr val="C00000"/>
              </a:solidFill>
            </a:endParaRPr>
          </a:p>
          <a:p>
            <a:r>
              <a:rPr lang="es-MX" sz="2800" dirty="0">
                <a:solidFill>
                  <a:srgbClr val="C00000"/>
                </a:solidFill>
              </a:rPr>
              <a:t>Factores críticos</a:t>
            </a:r>
          </a:p>
          <a:p>
            <a:endParaRPr lang="es-MX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151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AEE6F-E3D0-4B9F-B904-DF43EDA8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90646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C5F135-E862-4F1E-AF5E-08225E6B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182686"/>
            <a:ext cx="11201400" cy="471805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La innovación educativa es mucho más que la innovación académica.</a:t>
            </a:r>
          </a:p>
          <a:p>
            <a:pPr marL="514350" indent="-514350">
              <a:buAutoNum type="arabicPeriod"/>
            </a:pPr>
            <a:endParaRPr lang="es-MX" sz="10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La educación como un proceso relacional.</a:t>
            </a:r>
          </a:p>
          <a:p>
            <a:pPr marL="0" indent="0">
              <a:buNone/>
            </a:pPr>
            <a:endParaRPr lang="es-MX" sz="9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C00000"/>
                </a:solidFill>
              </a:rPr>
              <a:t>3. La innovación académica implica nuevas relaciones educativas.</a:t>
            </a:r>
          </a:p>
          <a:p>
            <a:pPr marL="0" indent="0">
              <a:buNone/>
            </a:pPr>
            <a:endParaRPr lang="es-MX" sz="9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C00000"/>
                </a:solidFill>
              </a:rPr>
              <a:t>4. Entender las diferencias y relaciones entre procesos educativos esenciales y las circunstancias en que suceden. </a:t>
            </a:r>
          </a:p>
          <a:p>
            <a:endParaRPr lang="es-MX" sz="9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C00000"/>
                </a:solidFill>
              </a:rPr>
              <a:t>5.  Suele suceder que los cambios en las modalidades académicas sean más en las circunstancias en que suceden y los medios utilizados, que en los procesos educativos.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62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CA58F-05EE-4ACC-B279-12D7B670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académicas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CCD89B-6C06-4FD1-A7F1-238046BA4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3240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Entre personas.</a:t>
            </a:r>
          </a:p>
          <a:p>
            <a:r>
              <a:rPr lang="es-MX" dirty="0">
                <a:solidFill>
                  <a:srgbClr val="C00000"/>
                </a:solidFill>
              </a:rPr>
              <a:t>Con el conocimiento.</a:t>
            </a:r>
          </a:p>
          <a:p>
            <a:r>
              <a:rPr lang="es-MX" dirty="0">
                <a:solidFill>
                  <a:srgbClr val="C00000"/>
                </a:solidFill>
              </a:rPr>
              <a:t>Institucionales.</a:t>
            </a:r>
          </a:p>
          <a:p>
            <a:r>
              <a:rPr lang="es-MX" dirty="0">
                <a:solidFill>
                  <a:srgbClr val="C00000"/>
                </a:solidFill>
              </a:rPr>
              <a:t>Con la realidad.</a:t>
            </a:r>
          </a:p>
          <a:p>
            <a:r>
              <a:rPr lang="pt-BR" dirty="0">
                <a:solidFill>
                  <a:srgbClr val="C00000"/>
                </a:solidFill>
              </a:rPr>
              <a:t>Entre institución educativa y sociedad. </a:t>
            </a:r>
          </a:p>
          <a:p>
            <a:r>
              <a:rPr lang="pt-BR" dirty="0">
                <a:solidFill>
                  <a:srgbClr val="C00000"/>
                </a:solidFill>
              </a:rPr>
              <a:t>Con los médios utilizados.</a:t>
            </a:r>
          </a:p>
          <a:p>
            <a:endParaRPr lang="pt-BR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i="1" dirty="0">
                <a:solidFill>
                  <a:srgbClr val="C00000"/>
                </a:solidFill>
              </a:rPr>
              <a:t>Relaciones que no son ajenas a la cultura, el afecto y el poder.  </a:t>
            </a:r>
          </a:p>
        </p:txBody>
      </p:sp>
    </p:spTree>
    <p:extLst>
      <p:ext uri="{BB962C8B-B14F-4D97-AF65-F5344CB8AC3E}">
        <p14:creationId xmlns:p14="http://schemas.microsoft.com/office/powerpoint/2010/main" val="139749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E6846-C730-4D73-B8BB-B1491935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Nueve vivencias en intentos de innovación educativa 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6A5EC-4C05-4205-A382-104F46721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450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Radio comunitaria para aprender historia.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Centro Educacional Unión Ejidal Bahía de Banderas.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Estadísticas significativas en la escuela primaria. 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Formación de promotoras rurales.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Centro de Estudios para el Desarrollo de las comunidades rurales. 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Aprender historia en entornos digitales. 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Curso: “Teoría y práctica de la educación a distancia”.   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Sistema de Universidad Virtual en la UDG.</a:t>
            </a:r>
          </a:p>
          <a:p>
            <a:pPr marL="514350" indent="-514350">
              <a:buAutoNum type="arabicPeriod"/>
            </a:pPr>
            <a:r>
              <a:rPr lang="es-MX" dirty="0">
                <a:solidFill>
                  <a:srgbClr val="C00000"/>
                </a:solidFill>
              </a:rPr>
              <a:t>CASAS Universitarias.  </a:t>
            </a:r>
          </a:p>
          <a:p>
            <a:pPr marL="514350" indent="-514350">
              <a:buAutoNum type="arabicPeriod"/>
            </a:pPr>
            <a:endParaRPr lang="es-MX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1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229858" y="3186112"/>
            <a:ext cx="1107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s-MX" dirty="0"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493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                                       </a:t>
            </a: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 rot="10800000" flipV="1">
            <a:off x="1512887" y="1274534"/>
            <a:ext cx="958691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Universidad de Guadalajara</a:t>
            </a:r>
          </a:p>
          <a:p>
            <a:pPr algn="ctr"/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relevancia de este estudio</a:t>
            </a:r>
          </a:p>
          <a:p>
            <a:pPr algn="ctr"/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 los factores que inciden en las negociaciones para los cambios académicos.  </a:t>
            </a:r>
          </a:p>
        </p:txBody>
      </p:sp>
    </p:spTree>
    <p:extLst>
      <p:ext uri="{BB962C8B-B14F-4D97-AF65-F5344CB8AC3E}">
        <p14:creationId xmlns:p14="http://schemas.microsoft.com/office/powerpoint/2010/main" val="34826005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121001" y="2530477"/>
            <a:ext cx="1107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s-MX" dirty="0"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493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                                       </a:t>
            </a: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 rot="10800000" flipV="1">
            <a:off x="1121001" y="584437"/>
            <a:ext cx="1107099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 pasos en un recorrido de negociaciones politico-académicas.</a:t>
            </a:r>
          </a:p>
          <a:p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dirty="0"/>
              <a:t> </a:t>
            </a:r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1. Sistema de Universidad Abierta y a Distancia. (1989_92</a:t>
            </a:r>
          </a:p>
          <a:p>
            <a:endParaRPr lang="en-US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2. División de Educación Abierta y a Distancia. (1999-94)</a:t>
            </a:r>
          </a:p>
          <a:p>
            <a:endParaRPr lang="en-US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3. Coordinación de Educación Continua, Abierta y a Distancia.(1994-99)</a:t>
            </a:r>
          </a:p>
          <a:p>
            <a:endParaRPr lang="en-US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4. Coordinación General de Innovación Educativa. (1999-2005)</a:t>
            </a:r>
          </a:p>
          <a:p>
            <a:endParaRPr lang="en-US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5. Sistema de Universidad Virtual. (2005 a la actualidad.</a:t>
            </a:r>
          </a:p>
          <a:p>
            <a:endParaRPr lang="en-US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1894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7CFE335-0579-4325-8082-D043A8A1221A}"/>
              </a:ext>
            </a:extLst>
          </p:cNvPr>
          <p:cNvSpPr txBox="1"/>
          <p:nvPr/>
        </p:nvSpPr>
        <p:spPr>
          <a:xfrm>
            <a:off x="2057400" y="771526"/>
            <a:ext cx="848677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clave de discusiones y acuerdos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C00000"/>
                </a:solidFill>
              </a:rPr>
              <a:t>Programas académicos. </a:t>
            </a:r>
            <a:endParaRPr lang="pt-BR" sz="24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9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C00000"/>
                </a:solidFill>
              </a:rPr>
              <a:t>Tiempos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9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C00000"/>
                </a:solidFill>
              </a:rPr>
              <a:t>Lugares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9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C00000"/>
                </a:solidFill>
              </a:rPr>
              <a:t>Estudiantes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9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C00000"/>
                </a:solidFill>
              </a:rPr>
              <a:t>Profesores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9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C00000"/>
                </a:solidFill>
              </a:rPr>
              <a:t>Presupuesto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9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Concepción y fines de la educación a distancia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8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1229858" y="3186112"/>
            <a:ext cx="110709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rIns="1371600" bIns="0" anchor="b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s-MX" dirty="0"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200" dirty="0">
              <a:solidFill>
                <a:srgbClr val="FFFFFF"/>
              </a:solidFill>
              <a:latin typeface="Times"/>
              <a:cs typeface="Times New Roman" pitchFamily="18" charset="0"/>
            </a:endParaRPr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/>
            <a:r>
              <a:rPr lang="es-MX" sz="1200" b="1" dirty="0"/>
              <a:t> </a:t>
            </a:r>
            <a:endParaRPr lang="en-US" sz="1200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en-US" sz="360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8857" y="8095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493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                                       </a:t>
            </a: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123C321-6809-4B99-80F3-6FCD4753F745}"/>
              </a:ext>
            </a:extLst>
          </p:cNvPr>
          <p:cNvSpPr txBox="1"/>
          <p:nvPr/>
        </p:nvSpPr>
        <p:spPr>
          <a:xfrm>
            <a:off x="731950" y="364270"/>
            <a:ext cx="1127283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acuerdos y  decisiones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r>
              <a:rPr lang="en-US" sz="2400" dirty="0">
                <a:solidFill>
                  <a:srgbClr val="C00000"/>
                </a:solidFill>
              </a:rPr>
              <a:t>Aceptación de la idea de la educación a distancia en la mentalidad de funcionarios y personal universitario.</a:t>
            </a:r>
          </a:p>
          <a:p>
            <a:endParaRPr lang="en-US" sz="9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Convencimiento de nuevas políticas universitarias.</a:t>
            </a:r>
          </a:p>
          <a:p>
            <a:endParaRPr lang="en-US" sz="9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Incorporación de nuevos criterios académicos y prácticas administrativas. .</a:t>
            </a:r>
          </a:p>
          <a:p>
            <a:endParaRPr lang="en-US" sz="9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Incorporación de nuevas Tecnologías para el aprendizaje.</a:t>
            </a:r>
          </a:p>
          <a:p>
            <a:endParaRPr lang="en-US" sz="9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Posicionamiento social de nuevas modalidades académicas. 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280F429-3363-4A2F-9120-30594BBD6CB1}"/>
              </a:ext>
            </a:extLst>
          </p:cNvPr>
          <p:cNvSpPr/>
          <p:nvPr/>
        </p:nvSpPr>
        <p:spPr>
          <a:xfrm>
            <a:off x="731950" y="4580310"/>
            <a:ext cx="10286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i="1" dirty="0">
                <a:solidFill>
                  <a:srgbClr val="C00000"/>
                </a:solidFill>
              </a:rPr>
              <a:t>Durante todo el proceso, lo más importante fue llegar a acuerdos sobre el significado y la importancia de la educación a distancia en línea para un mejor cumplimiento de las funciones universitarias y para la sociedad</a:t>
            </a:r>
            <a:r>
              <a:rPr lang="es-MX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39227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756</Words>
  <Application>Microsoft Office PowerPoint</Application>
  <PresentationFormat>Panorámica</PresentationFormat>
  <Paragraphs>206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</vt:lpstr>
      <vt:lpstr>Wingdings</vt:lpstr>
      <vt:lpstr>Tema de Office</vt:lpstr>
      <vt:lpstr>Presentación de PowerPoint</vt:lpstr>
      <vt:lpstr>Presentación de PowerPoint</vt:lpstr>
      <vt:lpstr>Principios </vt:lpstr>
      <vt:lpstr>Relaciones académicas</vt:lpstr>
      <vt:lpstr>Nueve vivencias en intentos de innovación educativa </vt:lpstr>
      <vt:lpstr>Presentación de PowerPoint</vt:lpstr>
      <vt:lpstr>Presentación de PowerPoint</vt:lpstr>
      <vt:lpstr>Presentación de PowerPoint</vt:lpstr>
      <vt:lpstr>Presentación de PowerPoint</vt:lpstr>
      <vt:lpstr>Innovaciones logradas</vt:lpstr>
      <vt:lpstr>Logros pendientes 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garduño</dc:creator>
  <cp:lastModifiedBy>Manuel Moreno</cp:lastModifiedBy>
  <cp:revision>131</cp:revision>
  <cp:lastPrinted>2020-02-11T22:05:03Z</cp:lastPrinted>
  <dcterms:created xsi:type="dcterms:W3CDTF">2018-05-07T17:05:07Z</dcterms:created>
  <dcterms:modified xsi:type="dcterms:W3CDTF">2020-02-11T22:11:19Z</dcterms:modified>
</cp:coreProperties>
</file>