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359" r:id="rId2"/>
    <p:sldId id="363" r:id="rId3"/>
    <p:sldId id="361" r:id="rId4"/>
    <p:sldId id="370" r:id="rId5"/>
    <p:sldId id="367" r:id="rId6"/>
    <p:sldId id="360" r:id="rId7"/>
    <p:sldId id="364" r:id="rId8"/>
    <p:sldId id="368" r:id="rId9"/>
    <p:sldId id="362" r:id="rId10"/>
    <p:sldId id="365" r:id="rId11"/>
    <p:sldId id="369" r:id="rId12"/>
    <p:sldId id="366" r:id="rId1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75"/>
    <p:restoredTop sz="94886"/>
  </p:normalViewPr>
  <p:slideViewPr>
    <p:cSldViewPr snapToGrid="0" snapToObjects="1">
      <p:cViewPr varScale="1">
        <p:scale>
          <a:sx n="82" d="100"/>
          <a:sy n="82" d="100"/>
        </p:scale>
        <p:origin x="192" y="23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3F1797-87E1-5845-8E03-31C86FD4A214}" type="datetimeFigureOut">
              <a:rPr lang="es-MX" smtClean="0"/>
              <a:t>13/02/20</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D60DD0-2390-714F-A270-8E4A0DC5F565}" type="slidenum">
              <a:rPr lang="es-MX" smtClean="0"/>
              <a:t>‹Nº›</a:t>
            </a:fld>
            <a:endParaRPr lang="es-MX"/>
          </a:p>
        </p:txBody>
      </p:sp>
    </p:spTree>
    <p:extLst>
      <p:ext uri="{BB962C8B-B14F-4D97-AF65-F5344CB8AC3E}">
        <p14:creationId xmlns:p14="http://schemas.microsoft.com/office/powerpoint/2010/main" val="3331123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spcAft>
                <a:spcPts val="1000"/>
              </a:spcAft>
            </a:pPr>
            <a:r>
              <a:rPr lang="es-MX" dirty="0">
                <a:solidFill>
                  <a:srgbClr val="2A2A2A"/>
                </a:solidFill>
                <a:latin typeface="Arial" panose="020B0604020202020204" pitchFamily="34" charset="0"/>
                <a:ea typeface="Times New Roman" panose="02020603050405020304" pitchFamily="18" charset="0"/>
                <a:cs typeface="Times New Roman" panose="02020603050405020304" pitchFamily="18" charset="0"/>
              </a:rPr>
              <a:t>El proceso de ingreso a la UV alcanzó un amplio reconocimiento gracias al orden y  transparencia que garantizan al solicitante igualdad de oportunidades. En el marco de una sociedad con mayor acceso a las tecnologías de la información, se incrementó su eficiencia sin demérito de sus principales atributos: equidad y transparencia. Transitó desde un proceso basado en la solicitud de documentos, impresión de formatos, asistencia obligada, filas y publicación en prensa de resultados, hacia una operación  totalmente en línea. Se creó un ambiente en el cual los usuarios contaron con la información necesaria y los recursos para realizar la solicitud de examen, contestar cuestionarios, generar el pago, imprimir su propia credencial, consultar sus resultados e imprimir su ficha de inscripción.</a:t>
            </a:r>
            <a:endParaRPr lang="es-MX"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000"/>
              </a:spcAft>
            </a:pPr>
            <a:r>
              <a:rPr lang="es-MX" dirty="0">
                <a:solidFill>
                  <a:srgbClr val="2A2A2A"/>
                </a:solidFill>
                <a:latin typeface="Arial" panose="020B0604020202020204" pitchFamily="34" charset="0"/>
                <a:ea typeface="Times New Roman" panose="02020603050405020304" pitchFamily="18" charset="0"/>
                <a:cs typeface="Times New Roman" panose="02020603050405020304" pitchFamily="18" charset="0"/>
              </a:rPr>
              <a:t>La experiencia indica que la disponibilidad de acceso a Internet y a herramientas de programación son un elemento necesario pero no suficiente para garantizar el éxito en la oferta de servicio en línea. Se requiere de consolidar equipos de trabajo que incorporan personal especializado en el terreno de las TICs en colaboración con los responsables de tomar decisiones y conocedores de las necesidades de los usuarios y de la institución. En el caso que se expone esta colaboración permitió atender a  37 mil aspirantes  de manera ágil, eficiente y segura, además de un significativo ahorro para los usuarios, sus familias y la propia institución.</a:t>
            </a:r>
            <a:endParaRPr lang="es-MX"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s-MX" dirty="0"/>
          </a:p>
        </p:txBody>
      </p:sp>
      <p:sp>
        <p:nvSpPr>
          <p:cNvPr id="4" name="Marcador de número de diapositiva 3"/>
          <p:cNvSpPr>
            <a:spLocks noGrp="1"/>
          </p:cNvSpPr>
          <p:nvPr>
            <p:ph type="sldNum" sz="quarter" idx="5"/>
          </p:nvPr>
        </p:nvSpPr>
        <p:spPr/>
        <p:txBody>
          <a:bodyPr/>
          <a:lstStyle/>
          <a:p>
            <a:fld id="{08D60DD0-2390-714F-A270-8E4A0DC5F565}" type="slidenum">
              <a:rPr lang="es-MX" smtClean="0"/>
              <a:t>1</a:t>
            </a:fld>
            <a:endParaRPr lang="es-MX"/>
          </a:p>
        </p:txBody>
      </p:sp>
    </p:spTree>
    <p:extLst>
      <p:ext uri="{BB962C8B-B14F-4D97-AF65-F5344CB8AC3E}">
        <p14:creationId xmlns:p14="http://schemas.microsoft.com/office/powerpoint/2010/main" val="50669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Identificar, evaluar, retroalimentar</a:t>
            </a:r>
          </a:p>
        </p:txBody>
      </p:sp>
      <p:sp>
        <p:nvSpPr>
          <p:cNvPr id="4" name="Marcador de número de diapositiva 3"/>
          <p:cNvSpPr>
            <a:spLocks noGrp="1"/>
          </p:cNvSpPr>
          <p:nvPr>
            <p:ph type="sldNum" sz="quarter" idx="5"/>
          </p:nvPr>
        </p:nvSpPr>
        <p:spPr/>
        <p:txBody>
          <a:bodyPr/>
          <a:lstStyle/>
          <a:p>
            <a:fld id="{08D60DD0-2390-714F-A270-8E4A0DC5F565}" type="slidenum">
              <a:rPr lang="es-MX" smtClean="0"/>
              <a:t>10</a:t>
            </a:fld>
            <a:endParaRPr lang="es-MX"/>
          </a:p>
        </p:txBody>
      </p:sp>
    </p:spTree>
    <p:extLst>
      <p:ext uri="{BB962C8B-B14F-4D97-AF65-F5344CB8AC3E}">
        <p14:creationId xmlns:p14="http://schemas.microsoft.com/office/powerpoint/2010/main" val="1599777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95DF4C-E4EA-6A4E-A739-532F48D6930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CDE0FA48-A90C-4747-A535-978DA85C41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89448540-EFCD-7644-8939-482A4D08BA55}"/>
              </a:ext>
            </a:extLst>
          </p:cNvPr>
          <p:cNvSpPr>
            <a:spLocks noGrp="1"/>
          </p:cNvSpPr>
          <p:nvPr>
            <p:ph type="dt" sz="half" idx="10"/>
          </p:nvPr>
        </p:nvSpPr>
        <p:spPr/>
        <p:txBody>
          <a:bodyPr/>
          <a:lstStyle/>
          <a:p>
            <a:fld id="{8F9371B3-D05A-0E4E-8277-A5341A244659}" type="datetimeFigureOut">
              <a:rPr lang="es-MX" smtClean="0"/>
              <a:t>12/02/20</a:t>
            </a:fld>
            <a:endParaRPr lang="es-MX"/>
          </a:p>
        </p:txBody>
      </p:sp>
      <p:sp>
        <p:nvSpPr>
          <p:cNvPr id="5" name="Marcador de pie de página 4">
            <a:extLst>
              <a:ext uri="{FF2B5EF4-FFF2-40B4-BE49-F238E27FC236}">
                <a16:creationId xmlns:a16="http://schemas.microsoft.com/office/drawing/2014/main" id="{C6B968C3-5749-434E-B763-BBF12D4C205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4E8082B-7FB0-D84E-A650-090DA8C29C6B}"/>
              </a:ext>
            </a:extLst>
          </p:cNvPr>
          <p:cNvSpPr>
            <a:spLocks noGrp="1"/>
          </p:cNvSpPr>
          <p:nvPr>
            <p:ph type="sldNum" sz="quarter" idx="12"/>
          </p:nvPr>
        </p:nvSpPr>
        <p:spPr/>
        <p:txBody>
          <a:bodyPr/>
          <a:lstStyle/>
          <a:p>
            <a:fld id="{269F51C5-3459-F046-B6C8-496DB32451D0}" type="slidenum">
              <a:rPr lang="es-MX" smtClean="0"/>
              <a:t>‹Nº›</a:t>
            </a:fld>
            <a:endParaRPr lang="es-MX"/>
          </a:p>
        </p:txBody>
      </p:sp>
    </p:spTree>
    <p:extLst>
      <p:ext uri="{BB962C8B-B14F-4D97-AF65-F5344CB8AC3E}">
        <p14:creationId xmlns:p14="http://schemas.microsoft.com/office/powerpoint/2010/main" val="418559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E355FC-CF96-6B43-92A8-37742674506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0AEAE8D2-D959-944D-A240-4216AA249534}"/>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A1998CC8-C35E-304C-A889-C994AB1B8FD6}"/>
              </a:ext>
            </a:extLst>
          </p:cNvPr>
          <p:cNvSpPr>
            <a:spLocks noGrp="1"/>
          </p:cNvSpPr>
          <p:nvPr>
            <p:ph type="dt" sz="half" idx="10"/>
          </p:nvPr>
        </p:nvSpPr>
        <p:spPr/>
        <p:txBody>
          <a:bodyPr/>
          <a:lstStyle/>
          <a:p>
            <a:fld id="{8F9371B3-D05A-0E4E-8277-A5341A244659}" type="datetimeFigureOut">
              <a:rPr lang="es-MX" smtClean="0"/>
              <a:t>12/02/20</a:t>
            </a:fld>
            <a:endParaRPr lang="es-MX"/>
          </a:p>
        </p:txBody>
      </p:sp>
      <p:sp>
        <p:nvSpPr>
          <p:cNvPr id="5" name="Marcador de pie de página 4">
            <a:extLst>
              <a:ext uri="{FF2B5EF4-FFF2-40B4-BE49-F238E27FC236}">
                <a16:creationId xmlns:a16="http://schemas.microsoft.com/office/drawing/2014/main" id="{3C7755D8-8D7F-454B-8CAA-D55F249F18F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F821B74-7D66-0246-86FE-B71D819EBD6C}"/>
              </a:ext>
            </a:extLst>
          </p:cNvPr>
          <p:cNvSpPr>
            <a:spLocks noGrp="1"/>
          </p:cNvSpPr>
          <p:nvPr>
            <p:ph type="sldNum" sz="quarter" idx="12"/>
          </p:nvPr>
        </p:nvSpPr>
        <p:spPr/>
        <p:txBody>
          <a:bodyPr/>
          <a:lstStyle/>
          <a:p>
            <a:fld id="{269F51C5-3459-F046-B6C8-496DB32451D0}" type="slidenum">
              <a:rPr lang="es-MX" smtClean="0"/>
              <a:t>‹Nº›</a:t>
            </a:fld>
            <a:endParaRPr lang="es-MX"/>
          </a:p>
        </p:txBody>
      </p:sp>
    </p:spTree>
    <p:extLst>
      <p:ext uri="{BB962C8B-B14F-4D97-AF65-F5344CB8AC3E}">
        <p14:creationId xmlns:p14="http://schemas.microsoft.com/office/powerpoint/2010/main" val="118400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EED7EDB-6981-2642-AF8C-674C4A4184F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3675B333-953A-044A-AABE-B540EBD63054}"/>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9B55132-D80C-FE4A-81D1-D1A7B320B600}"/>
              </a:ext>
            </a:extLst>
          </p:cNvPr>
          <p:cNvSpPr>
            <a:spLocks noGrp="1"/>
          </p:cNvSpPr>
          <p:nvPr>
            <p:ph type="dt" sz="half" idx="10"/>
          </p:nvPr>
        </p:nvSpPr>
        <p:spPr/>
        <p:txBody>
          <a:bodyPr/>
          <a:lstStyle/>
          <a:p>
            <a:fld id="{8F9371B3-D05A-0E4E-8277-A5341A244659}" type="datetimeFigureOut">
              <a:rPr lang="es-MX" smtClean="0"/>
              <a:t>12/02/20</a:t>
            </a:fld>
            <a:endParaRPr lang="es-MX"/>
          </a:p>
        </p:txBody>
      </p:sp>
      <p:sp>
        <p:nvSpPr>
          <p:cNvPr id="5" name="Marcador de pie de página 4">
            <a:extLst>
              <a:ext uri="{FF2B5EF4-FFF2-40B4-BE49-F238E27FC236}">
                <a16:creationId xmlns:a16="http://schemas.microsoft.com/office/drawing/2014/main" id="{EE72F391-0B0F-0941-9E5D-D10912BB399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E6F531C-E99E-904F-9EE5-8CFA71DDADBA}"/>
              </a:ext>
            </a:extLst>
          </p:cNvPr>
          <p:cNvSpPr>
            <a:spLocks noGrp="1"/>
          </p:cNvSpPr>
          <p:nvPr>
            <p:ph type="sldNum" sz="quarter" idx="12"/>
          </p:nvPr>
        </p:nvSpPr>
        <p:spPr/>
        <p:txBody>
          <a:bodyPr/>
          <a:lstStyle/>
          <a:p>
            <a:fld id="{269F51C5-3459-F046-B6C8-496DB32451D0}" type="slidenum">
              <a:rPr lang="es-MX" smtClean="0"/>
              <a:t>‹Nº›</a:t>
            </a:fld>
            <a:endParaRPr lang="es-MX"/>
          </a:p>
        </p:txBody>
      </p:sp>
    </p:spTree>
    <p:extLst>
      <p:ext uri="{BB962C8B-B14F-4D97-AF65-F5344CB8AC3E}">
        <p14:creationId xmlns:p14="http://schemas.microsoft.com/office/powerpoint/2010/main" val="4118390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erpo de texto">
    <p:spTree>
      <p:nvGrpSpPr>
        <p:cNvPr id="1" name=""/>
        <p:cNvGrpSpPr/>
        <p:nvPr/>
      </p:nvGrpSpPr>
      <p:grpSpPr>
        <a:xfrm>
          <a:off x="0" y="0"/>
          <a:ext cx="0" cy="0"/>
          <a:chOff x="0" y="0"/>
          <a:chExt cx="0" cy="0"/>
        </a:xfrm>
      </p:grpSpPr>
      <p:pic>
        <p:nvPicPr>
          <p:cNvPr id="6" name="3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998" y="30351"/>
            <a:ext cx="12187836" cy="6827649"/>
          </a:xfrm>
          <a:prstGeom prst="rect">
            <a:avLst/>
          </a:prstGeom>
        </p:spPr>
      </p:pic>
      <p:sp>
        <p:nvSpPr>
          <p:cNvPr id="2" name="1 Título"/>
          <p:cNvSpPr>
            <a:spLocks noGrp="1"/>
          </p:cNvSpPr>
          <p:nvPr>
            <p:ph type="title"/>
          </p:nvPr>
        </p:nvSpPr>
        <p:spPr>
          <a:xfrm>
            <a:off x="677648" y="1524073"/>
            <a:ext cx="10711856" cy="382166"/>
          </a:xfrm>
        </p:spPr>
        <p:txBody>
          <a:bodyPr lIns="82095" tIns="41047" rIns="82095" bIns="41047"/>
          <a:lstStyle>
            <a:lvl1pPr>
              <a:defRPr>
                <a:solidFill>
                  <a:schemeClr val="tx1"/>
                </a:solidFill>
              </a:defRPr>
            </a:lvl1pPr>
          </a:lstStyle>
          <a:p>
            <a:r>
              <a:rPr lang="es-ES"/>
              <a:t>Haga clic para modificar el estilo de título del patrón</a:t>
            </a:r>
            <a:endParaRPr lang="es-MX" dirty="0"/>
          </a:p>
        </p:txBody>
      </p:sp>
      <p:sp>
        <p:nvSpPr>
          <p:cNvPr id="4" name="3 Marcador de texto"/>
          <p:cNvSpPr>
            <a:spLocks noGrp="1"/>
          </p:cNvSpPr>
          <p:nvPr>
            <p:ph type="body" sz="quarter" idx="10"/>
          </p:nvPr>
        </p:nvSpPr>
        <p:spPr>
          <a:xfrm>
            <a:off x="1726362" y="2159050"/>
            <a:ext cx="9613204" cy="4127341"/>
          </a:xfrm>
        </p:spPr>
        <p:txBody>
          <a:bodyPr lIns="82095" tIns="41047" rIns="82095" bIns="41047"/>
          <a:lstStyle>
            <a:lvl1pPr>
              <a:defRPr sz="2200">
                <a:solidFill>
                  <a:schemeClr val="tx1">
                    <a:lumMod val="50000"/>
                    <a:lumOff val="50000"/>
                  </a:schemeClr>
                </a:solidFill>
              </a:defRPr>
            </a:lvl1pPr>
          </a:lstStyle>
          <a:p>
            <a:pPr lvl="0"/>
            <a:r>
              <a:rPr lang="es-ES"/>
              <a:t>Haga clic para modificar el estilo de texto del patrón</a:t>
            </a:r>
          </a:p>
        </p:txBody>
      </p:sp>
      <p:pic>
        <p:nvPicPr>
          <p:cNvPr id="5" name="Picture 3"/>
          <p:cNvPicPr>
            <a:picLocks noChangeAspect="1"/>
          </p:cNvPicPr>
          <p:nvPr userDrawn="1"/>
        </p:nvPicPr>
        <p:blipFill rotWithShape="1">
          <a:blip r:embed="rId3"/>
          <a:srcRect l="40741" t="-9415" b="-1"/>
          <a:stretch/>
        </p:blipFill>
        <p:spPr>
          <a:xfrm>
            <a:off x="-48683" y="6093297"/>
            <a:ext cx="12263379" cy="836817"/>
          </a:xfrm>
          <a:prstGeom prst="rect">
            <a:avLst/>
          </a:prstGeom>
        </p:spPr>
      </p:pic>
    </p:spTree>
    <p:extLst>
      <p:ext uri="{BB962C8B-B14F-4D97-AF65-F5344CB8AC3E}">
        <p14:creationId xmlns:p14="http://schemas.microsoft.com/office/powerpoint/2010/main" val="1319245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B4511F-428F-9D4C-99AE-E216679E3CC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C10872D-3C97-9246-91C6-52C22671CA3C}"/>
              </a:ext>
            </a:extLst>
          </p:cNvPr>
          <p:cNvSpPr>
            <a:spLocks noGrp="1"/>
          </p:cNvSpPr>
          <p:nvPr>
            <p:ph idx="1"/>
          </p:nvPr>
        </p:nvSpPr>
        <p:spPr/>
        <p:txBody>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D8D54912-3903-9242-8983-2DA3EA23C87C}"/>
              </a:ext>
            </a:extLst>
          </p:cNvPr>
          <p:cNvSpPr>
            <a:spLocks noGrp="1"/>
          </p:cNvSpPr>
          <p:nvPr>
            <p:ph type="dt" sz="half" idx="10"/>
          </p:nvPr>
        </p:nvSpPr>
        <p:spPr/>
        <p:txBody>
          <a:bodyPr/>
          <a:lstStyle/>
          <a:p>
            <a:fld id="{8F9371B3-D05A-0E4E-8277-A5341A244659}" type="datetimeFigureOut">
              <a:rPr lang="es-MX" smtClean="0"/>
              <a:t>12/02/20</a:t>
            </a:fld>
            <a:endParaRPr lang="es-MX"/>
          </a:p>
        </p:txBody>
      </p:sp>
      <p:sp>
        <p:nvSpPr>
          <p:cNvPr id="5" name="Marcador de pie de página 4">
            <a:extLst>
              <a:ext uri="{FF2B5EF4-FFF2-40B4-BE49-F238E27FC236}">
                <a16:creationId xmlns:a16="http://schemas.microsoft.com/office/drawing/2014/main" id="{D188851B-0378-624C-8DC3-61D1EB6B3D6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7CE8C09-9D9F-D14C-8C62-D2C03581A929}"/>
              </a:ext>
            </a:extLst>
          </p:cNvPr>
          <p:cNvSpPr>
            <a:spLocks noGrp="1"/>
          </p:cNvSpPr>
          <p:nvPr>
            <p:ph type="sldNum" sz="quarter" idx="12"/>
          </p:nvPr>
        </p:nvSpPr>
        <p:spPr/>
        <p:txBody>
          <a:bodyPr/>
          <a:lstStyle/>
          <a:p>
            <a:fld id="{269F51C5-3459-F046-B6C8-496DB32451D0}" type="slidenum">
              <a:rPr lang="es-MX" smtClean="0"/>
              <a:t>‹Nº›</a:t>
            </a:fld>
            <a:endParaRPr lang="es-MX"/>
          </a:p>
        </p:txBody>
      </p:sp>
    </p:spTree>
    <p:extLst>
      <p:ext uri="{BB962C8B-B14F-4D97-AF65-F5344CB8AC3E}">
        <p14:creationId xmlns:p14="http://schemas.microsoft.com/office/powerpoint/2010/main" val="2328016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D75A4D-9F44-0E45-93AF-6172FF9C1CE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F58A0863-F50E-8046-AD0C-FA8456A3A1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1BD83731-8613-0B4D-B2AF-D46630D9E32A}"/>
              </a:ext>
            </a:extLst>
          </p:cNvPr>
          <p:cNvSpPr>
            <a:spLocks noGrp="1"/>
          </p:cNvSpPr>
          <p:nvPr>
            <p:ph type="dt" sz="half" idx="10"/>
          </p:nvPr>
        </p:nvSpPr>
        <p:spPr/>
        <p:txBody>
          <a:bodyPr/>
          <a:lstStyle/>
          <a:p>
            <a:fld id="{8F9371B3-D05A-0E4E-8277-A5341A244659}" type="datetimeFigureOut">
              <a:rPr lang="es-MX" smtClean="0"/>
              <a:t>12/02/20</a:t>
            </a:fld>
            <a:endParaRPr lang="es-MX"/>
          </a:p>
        </p:txBody>
      </p:sp>
      <p:sp>
        <p:nvSpPr>
          <p:cNvPr id="5" name="Marcador de pie de página 4">
            <a:extLst>
              <a:ext uri="{FF2B5EF4-FFF2-40B4-BE49-F238E27FC236}">
                <a16:creationId xmlns:a16="http://schemas.microsoft.com/office/drawing/2014/main" id="{3021EEEE-3B33-434A-8210-057EE592010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14BBEA1-21BE-C845-A44E-760A338BC9F8}"/>
              </a:ext>
            </a:extLst>
          </p:cNvPr>
          <p:cNvSpPr>
            <a:spLocks noGrp="1"/>
          </p:cNvSpPr>
          <p:nvPr>
            <p:ph type="sldNum" sz="quarter" idx="12"/>
          </p:nvPr>
        </p:nvSpPr>
        <p:spPr/>
        <p:txBody>
          <a:bodyPr/>
          <a:lstStyle/>
          <a:p>
            <a:fld id="{269F51C5-3459-F046-B6C8-496DB32451D0}" type="slidenum">
              <a:rPr lang="es-MX" smtClean="0"/>
              <a:t>‹Nº›</a:t>
            </a:fld>
            <a:endParaRPr lang="es-MX"/>
          </a:p>
        </p:txBody>
      </p:sp>
    </p:spTree>
    <p:extLst>
      <p:ext uri="{BB962C8B-B14F-4D97-AF65-F5344CB8AC3E}">
        <p14:creationId xmlns:p14="http://schemas.microsoft.com/office/powerpoint/2010/main" val="1666405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430380-21CE-054D-9941-AF3FD5FA962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33BA976-E649-B24C-B65F-E4DD2E822142}"/>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3ECE4AA7-4F4C-4146-8016-9143F77C373E}"/>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3E3BB921-D097-D440-B7A1-3F6527116ADC}"/>
              </a:ext>
            </a:extLst>
          </p:cNvPr>
          <p:cNvSpPr>
            <a:spLocks noGrp="1"/>
          </p:cNvSpPr>
          <p:nvPr>
            <p:ph type="dt" sz="half" idx="10"/>
          </p:nvPr>
        </p:nvSpPr>
        <p:spPr/>
        <p:txBody>
          <a:bodyPr/>
          <a:lstStyle/>
          <a:p>
            <a:fld id="{8F9371B3-D05A-0E4E-8277-A5341A244659}" type="datetimeFigureOut">
              <a:rPr lang="es-MX" smtClean="0"/>
              <a:t>12/02/20</a:t>
            </a:fld>
            <a:endParaRPr lang="es-MX"/>
          </a:p>
        </p:txBody>
      </p:sp>
      <p:sp>
        <p:nvSpPr>
          <p:cNvPr id="6" name="Marcador de pie de página 5">
            <a:extLst>
              <a:ext uri="{FF2B5EF4-FFF2-40B4-BE49-F238E27FC236}">
                <a16:creationId xmlns:a16="http://schemas.microsoft.com/office/drawing/2014/main" id="{E757F068-D5CA-E343-BE68-3199747D098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4AF5027-BFE0-8B44-A4C5-278D02E6D567}"/>
              </a:ext>
            </a:extLst>
          </p:cNvPr>
          <p:cNvSpPr>
            <a:spLocks noGrp="1"/>
          </p:cNvSpPr>
          <p:nvPr>
            <p:ph type="sldNum" sz="quarter" idx="12"/>
          </p:nvPr>
        </p:nvSpPr>
        <p:spPr/>
        <p:txBody>
          <a:bodyPr/>
          <a:lstStyle/>
          <a:p>
            <a:fld id="{269F51C5-3459-F046-B6C8-496DB32451D0}" type="slidenum">
              <a:rPr lang="es-MX" smtClean="0"/>
              <a:t>‹Nº›</a:t>
            </a:fld>
            <a:endParaRPr lang="es-MX"/>
          </a:p>
        </p:txBody>
      </p:sp>
    </p:spTree>
    <p:extLst>
      <p:ext uri="{BB962C8B-B14F-4D97-AF65-F5344CB8AC3E}">
        <p14:creationId xmlns:p14="http://schemas.microsoft.com/office/powerpoint/2010/main" val="2224061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4D6149-B584-B741-9A0B-E87A70E62F1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5BDE49A-0EBA-6D44-9D61-251C3629BC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D9F91BB1-BDC0-CA49-ABE0-E7CAAD0AF3B9}"/>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MX"/>
          </a:p>
        </p:txBody>
      </p:sp>
      <p:sp>
        <p:nvSpPr>
          <p:cNvPr id="5" name="Marcador de texto 4">
            <a:extLst>
              <a:ext uri="{FF2B5EF4-FFF2-40B4-BE49-F238E27FC236}">
                <a16:creationId xmlns:a16="http://schemas.microsoft.com/office/drawing/2014/main" id="{8B2179BF-A01E-5D41-9A70-6EFE35FB82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6" name="Marcador de contenido 5">
            <a:extLst>
              <a:ext uri="{FF2B5EF4-FFF2-40B4-BE49-F238E27FC236}">
                <a16:creationId xmlns:a16="http://schemas.microsoft.com/office/drawing/2014/main" id="{A205E125-3A28-424E-A96E-4EC665097E9C}"/>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MX"/>
          </a:p>
        </p:txBody>
      </p:sp>
      <p:sp>
        <p:nvSpPr>
          <p:cNvPr id="7" name="Marcador de fecha 6">
            <a:extLst>
              <a:ext uri="{FF2B5EF4-FFF2-40B4-BE49-F238E27FC236}">
                <a16:creationId xmlns:a16="http://schemas.microsoft.com/office/drawing/2014/main" id="{524FF287-D01C-9A4B-97E4-460BE6E38B8A}"/>
              </a:ext>
            </a:extLst>
          </p:cNvPr>
          <p:cNvSpPr>
            <a:spLocks noGrp="1"/>
          </p:cNvSpPr>
          <p:nvPr>
            <p:ph type="dt" sz="half" idx="10"/>
          </p:nvPr>
        </p:nvSpPr>
        <p:spPr/>
        <p:txBody>
          <a:bodyPr/>
          <a:lstStyle/>
          <a:p>
            <a:fld id="{8F9371B3-D05A-0E4E-8277-A5341A244659}" type="datetimeFigureOut">
              <a:rPr lang="es-MX" smtClean="0"/>
              <a:t>12/02/20</a:t>
            </a:fld>
            <a:endParaRPr lang="es-MX"/>
          </a:p>
        </p:txBody>
      </p:sp>
      <p:sp>
        <p:nvSpPr>
          <p:cNvPr id="8" name="Marcador de pie de página 7">
            <a:extLst>
              <a:ext uri="{FF2B5EF4-FFF2-40B4-BE49-F238E27FC236}">
                <a16:creationId xmlns:a16="http://schemas.microsoft.com/office/drawing/2014/main" id="{51413B6E-5BB7-7348-8B48-7414C9837DFF}"/>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523742C4-013D-6444-9156-0AF2C7A54EF1}"/>
              </a:ext>
            </a:extLst>
          </p:cNvPr>
          <p:cNvSpPr>
            <a:spLocks noGrp="1"/>
          </p:cNvSpPr>
          <p:nvPr>
            <p:ph type="sldNum" sz="quarter" idx="12"/>
          </p:nvPr>
        </p:nvSpPr>
        <p:spPr/>
        <p:txBody>
          <a:bodyPr/>
          <a:lstStyle/>
          <a:p>
            <a:fld id="{269F51C5-3459-F046-B6C8-496DB32451D0}" type="slidenum">
              <a:rPr lang="es-MX" smtClean="0"/>
              <a:t>‹Nº›</a:t>
            </a:fld>
            <a:endParaRPr lang="es-MX"/>
          </a:p>
        </p:txBody>
      </p:sp>
    </p:spTree>
    <p:extLst>
      <p:ext uri="{BB962C8B-B14F-4D97-AF65-F5344CB8AC3E}">
        <p14:creationId xmlns:p14="http://schemas.microsoft.com/office/powerpoint/2010/main" val="4039445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F16131-0926-F740-A55C-DD8E430D325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1D409355-8BA2-054E-AFFD-A060A48B45DC}"/>
              </a:ext>
            </a:extLst>
          </p:cNvPr>
          <p:cNvSpPr>
            <a:spLocks noGrp="1"/>
          </p:cNvSpPr>
          <p:nvPr>
            <p:ph type="dt" sz="half" idx="10"/>
          </p:nvPr>
        </p:nvSpPr>
        <p:spPr/>
        <p:txBody>
          <a:bodyPr/>
          <a:lstStyle/>
          <a:p>
            <a:fld id="{8F9371B3-D05A-0E4E-8277-A5341A244659}" type="datetimeFigureOut">
              <a:rPr lang="es-MX" smtClean="0"/>
              <a:t>12/02/20</a:t>
            </a:fld>
            <a:endParaRPr lang="es-MX"/>
          </a:p>
        </p:txBody>
      </p:sp>
      <p:sp>
        <p:nvSpPr>
          <p:cNvPr id="4" name="Marcador de pie de página 3">
            <a:extLst>
              <a:ext uri="{FF2B5EF4-FFF2-40B4-BE49-F238E27FC236}">
                <a16:creationId xmlns:a16="http://schemas.microsoft.com/office/drawing/2014/main" id="{C2420E8E-475C-D340-9A40-E6D59943BB04}"/>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5EC208C5-CA0F-734E-95FB-530E23DA9908}"/>
              </a:ext>
            </a:extLst>
          </p:cNvPr>
          <p:cNvSpPr>
            <a:spLocks noGrp="1"/>
          </p:cNvSpPr>
          <p:nvPr>
            <p:ph type="sldNum" sz="quarter" idx="12"/>
          </p:nvPr>
        </p:nvSpPr>
        <p:spPr/>
        <p:txBody>
          <a:bodyPr/>
          <a:lstStyle/>
          <a:p>
            <a:fld id="{269F51C5-3459-F046-B6C8-496DB32451D0}" type="slidenum">
              <a:rPr lang="es-MX" smtClean="0"/>
              <a:t>‹Nº›</a:t>
            </a:fld>
            <a:endParaRPr lang="es-MX"/>
          </a:p>
        </p:txBody>
      </p:sp>
    </p:spTree>
    <p:extLst>
      <p:ext uri="{BB962C8B-B14F-4D97-AF65-F5344CB8AC3E}">
        <p14:creationId xmlns:p14="http://schemas.microsoft.com/office/powerpoint/2010/main" val="1660215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583D990-40AB-AA4B-87EE-B5558376840C}"/>
              </a:ext>
            </a:extLst>
          </p:cNvPr>
          <p:cNvSpPr>
            <a:spLocks noGrp="1"/>
          </p:cNvSpPr>
          <p:nvPr>
            <p:ph type="dt" sz="half" idx="10"/>
          </p:nvPr>
        </p:nvSpPr>
        <p:spPr/>
        <p:txBody>
          <a:bodyPr/>
          <a:lstStyle/>
          <a:p>
            <a:fld id="{8F9371B3-D05A-0E4E-8277-A5341A244659}" type="datetimeFigureOut">
              <a:rPr lang="es-MX" smtClean="0"/>
              <a:t>12/02/20</a:t>
            </a:fld>
            <a:endParaRPr lang="es-MX"/>
          </a:p>
        </p:txBody>
      </p:sp>
      <p:sp>
        <p:nvSpPr>
          <p:cNvPr id="3" name="Marcador de pie de página 2">
            <a:extLst>
              <a:ext uri="{FF2B5EF4-FFF2-40B4-BE49-F238E27FC236}">
                <a16:creationId xmlns:a16="http://schemas.microsoft.com/office/drawing/2014/main" id="{B209F5E6-D437-CC4B-A933-D48D35435228}"/>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9EADBE90-6BC1-0247-BD44-82FA80C99C9B}"/>
              </a:ext>
            </a:extLst>
          </p:cNvPr>
          <p:cNvSpPr>
            <a:spLocks noGrp="1"/>
          </p:cNvSpPr>
          <p:nvPr>
            <p:ph type="sldNum" sz="quarter" idx="12"/>
          </p:nvPr>
        </p:nvSpPr>
        <p:spPr/>
        <p:txBody>
          <a:bodyPr/>
          <a:lstStyle/>
          <a:p>
            <a:fld id="{269F51C5-3459-F046-B6C8-496DB32451D0}" type="slidenum">
              <a:rPr lang="es-MX" smtClean="0"/>
              <a:t>‹Nº›</a:t>
            </a:fld>
            <a:endParaRPr lang="es-MX"/>
          </a:p>
        </p:txBody>
      </p:sp>
    </p:spTree>
    <p:extLst>
      <p:ext uri="{BB962C8B-B14F-4D97-AF65-F5344CB8AC3E}">
        <p14:creationId xmlns:p14="http://schemas.microsoft.com/office/powerpoint/2010/main" val="1119993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D6086A-F8E8-D448-A5CA-76A2D3339D3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1DE41320-6314-7741-A353-B901A85C2E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MX"/>
          </a:p>
        </p:txBody>
      </p:sp>
      <p:sp>
        <p:nvSpPr>
          <p:cNvPr id="4" name="Marcador de texto 3">
            <a:extLst>
              <a:ext uri="{FF2B5EF4-FFF2-40B4-BE49-F238E27FC236}">
                <a16:creationId xmlns:a16="http://schemas.microsoft.com/office/drawing/2014/main" id="{43A75F65-54D6-DD4E-A4A1-9A880CBE78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796D1164-0824-D143-AF8C-3E814D4C230D}"/>
              </a:ext>
            </a:extLst>
          </p:cNvPr>
          <p:cNvSpPr>
            <a:spLocks noGrp="1"/>
          </p:cNvSpPr>
          <p:nvPr>
            <p:ph type="dt" sz="half" idx="10"/>
          </p:nvPr>
        </p:nvSpPr>
        <p:spPr/>
        <p:txBody>
          <a:bodyPr/>
          <a:lstStyle/>
          <a:p>
            <a:fld id="{8F9371B3-D05A-0E4E-8277-A5341A244659}" type="datetimeFigureOut">
              <a:rPr lang="es-MX" smtClean="0"/>
              <a:t>12/02/20</a:t>
            </a:fld>
            <a:endParaRPr lang="es-MX"/>
          </a:p>
        </p:txBody>
      </p:sp>
      <p:sp>
        <p:nvSpPr>
          <p:cNvPr id="6" name="Marcador de pie de página 5">
            <a:extLst>
              <a:ext uri="{FF2B5EF4-FFF2-40B4-BE49-F238E27FC236}">
                <a16:creationId xmlns:a16="http://schemas.microsoft.com/office/drawing/2014/main" id="{3BD53575-EA03-8E45-8CBE-082A81703FC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4FAD4CE9-0863-0B4C-9622-11E2115E71AC}"/>
              </a:ext>
            </a:extLst>
          </p:cNvPr>
          <p:cNvSpPr>
            <a:spLocks noGrp="1"/>
          </p:cNvSpPr>
          <p:nvPr>
            <p:ph type="sldNum" sz="quarter" idx="12"/>
          </p:nvPr>
        </p:nvSpPr>
        <p:spPr/>
        <p:txBody>
          <a:bodyPr/>
          <a:lstStyle/>
          <a:p>
            <a:fld id="{269F51C5-3459-F046-B6C8-496DB32451D0}" type="slidenum">
              <a:rPr lang="es-MX" smtClean="0"/>
              <a:t>‹Nº›</a:t>
            </a:fld>
            <a:endParaRPr lang="es-MX"/>
          </a:p>
        </p:txBody>
      </p:sp>
    </p:spTree>
    <p:extLst>
      <p:ext uri="{BB962C8B-B14F-4D97-AF65-F5344CB8AC3E}">
        <p14:creationId xmlns:p14="http://schemas.microsoft.com/office/powerpoint/2010/main" val="2205537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72705B-6D8D-284B-A7AB-4DBB2FB447E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4375310D-265B-CC4C-AEB0-AC2BAF643C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677520B2-50F9-FF42-8A7C-54D34642C2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792B6094-29B1-6E46-949A-E1FD0747360A}"/>
              </a:ext>
            </a:extLst>
          </p:cNvPr>
          <p:cNvSpPr>
            <a:spLocks noGrp="1"/>
          </p:cNvSpPr>
          <p:nvPr>
            <p:ph type="dt" sz="half" idx="10"/>
          </p:nvPr>
        </p:nvSpPr>
        <p:spPr/>
        <p:txBody>
          <a:bodyPr/>
          <a:lstStyle/>
          <a:p>
            <a:fld id="{8F9371B3-D05A-0E4E-8277-A5341A244659}" type="datetimeFigureOut">
              <a:rPr lang="es-MX" smtClean="0"/>
              <a:t>12/02/20</a:t>
            </a:fld>
            <a:endParaRPr lang="es-MX"/>
          </a:p>
        </p:txBody>
      </p:sp>
      <p:sp>
        <p:nvSpPr>
          <p:cNvPr id="6" name="Marcador de pie de página 5">
            <a:extLst>
              <a:ext uri="{FF2B5EF4-FFF2-40B4-BE49-F238E27FC236}">
                <a16:creationId xmlns:a16="http://schemas.microsoft.com/office/drawing/2014/main" id="{64FEAC97-9FB1-0B44-ACBF-F39962EF78B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F0D87C4-93AA-B947-AFBB-42706C3959C1}"/>
              </a:ext>
            </a:extLst>
          </p:cNvPr>
          <p:cNvSpPr>
            <a:spLocks noGrp="1"/>
          </p:cNvSpPr>
          <p:nvPr>
            <p:ph type="sldNum" sz="quarter" idx="12"/>
          </p:nvPr>
        </p:nvSpPr>
        <p:spPr/>
        <p:txBody>
          <a:bodyPr/>
          <a:lstStyle/>
          <a:p>
            <a:fld id="{269F51C5-3459-F046-B6C8-496DB32451D0}" type="slidenum">
              <a:rPr lang="es-MX" smtClean="0"/>
              <a:t>‹Nº›</a:t>
            </a:fld>
            <a:endParaRPr lang="es-MX"/>
          </a:p>
        </p:txBody>
      </p:sp>
    </p:spTree>
    <p:extLst>
      <p:ext uri="{BB962C8B-B14F-4D97-AF65-F5344CB8AC3E}">
        <p14:creationId xmlns:p14="http://schemas.microsoft.com/office/powerpoint/2010/main" val="128925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66636BB-AF8F-B043-81FB-17DF2100D3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9E30FD2-726D-2145-ABAA-E1D4C9D695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39DBF2FF-6DA0-4442-9F43-77FF19D75F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371B3-D05A-0E4E-8277-A5341A244659}" type="datetimeFigureOut">
              <a:rPr lang="es-MX" smtClean="0"/>
              <a:t>12/02/20</a:t>
            </a:fld>
            <a:endParaRPr lang="es-MX"/>
          </a:p>
        </p:txBody>
      </p:sp>
      <p:sp>
        <p:nvSpPr>
          <p:cNvPr id="5" name="Marcador de pie de página 4">
            <a:extLst>
              <a:ext uri="{FF2B5EF4-FFF2-40B4-BE49-F238E27FC236}">
                <a16:creationId xmlns:a16="http://schemas.microsoft.com/office/drawing/2014/main" id="{8EA26324-C201-004C-BE20-537FC7BE7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B6245085-6711-6343-BBB0-A9E1ACBF89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F51C5-3459-F046-B6C8-496DB32451D0}" type="slidenum">
              <a:rPr lang="es-MX" smtClean="0"/>
              <a:t>‹Nº›</a:t>
            </a:fld>
            <a:endParaRPr lang="es-MX"/>
          </a:p>
        </p:txBody>
      </p:sp>
    </p:spTree>
    <p:extLst>
      <p:ext uri="{BB962C8B-B14F-4D97-AF65-F5344CB8AC3E}">
        <p14:creationId xmlns:p14="http://schemas.microsoft.com/office/powerpoint/2010/main" val="2473063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12.xml"/><Relationship Id="rId4" Type="http://schemas.openxmlformats.org/officeDocument/2006/relationships/image" Target="../media/image7.tiff"/></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120351" y="4027864"/>
            <a:ext cx="5976664" cy="329117"/>
          </a:xfrm>
          <a:prstGeom prst="rect">
            <a:avLst/>
          </a:prstGeom>
          <a:noFill/>
        </p:spPr>
        <p:txBody>
          <a:bodyPr wrap="square" lIns="82095" tIns="41047" rIns="82095" bIns="41047" rtlCol="0">
            <a:spAutoFit/>
          </a:bodyPr>
          <a:lstStyle/>
          <a:p>
            <a:pPr algn="ctr"/>
            <a:r>
              <a:rPr lang="es-ES" sz="1600" b="1" dirty="0">
                <a:latin typeface="Gill Sans MT" panose="020B0502020104020203" pitchFamily="34" charset="0"/>
                <a:cs typeface="Arial" panose="020B0604020202020204" pitchFamily="34" charset="0"/>
              </a:rPr>
              <a:t>Centro de Investigación e Innovación en Educación Superior</a:t>
            </a:r>
            <a:endParaRPr lang="es-MX" sz="1600" b="1" dirty="0">
              <a:latin typeface="Gill Sans MT" panose="020B0502020104020203" pitchFamily="34" charset="0"/>
              <a:cs typeface="Arial" panose="020B0604020202020204" pitchFamily="34" charset="0"/>
            </a:endParaRPr>
          </a:p>
        </p:txBody>
      </p:sp>
      <p:pic>
        <p:nvPicPr>
          <p:cNvPr id="7" name="6 Imagen" descr="logo simbolo RGB.png"/>
          <p:cNvPicPr>
            <a:picLocks noChangeAspect="1"/>
          </p:cNvPicPr>
          <p:nvPr userDrawn="1"/>
        </p:nvPicPr>
        <p:blipFill>
          <a:blip r:embed="rId3" cstate="print"/>
          <a:stretch>
            <a:fillRect/>
          </a:stretch>
        </p:blipFill>
        <p:spPr>
          <a:xfrm>
            <a:off x="4457199" y="1270083"/>
            <a:ext cx="3302971" cy="2757780"/>
          </a:xfrm>
          <a:prstGeom prst="rect">
            <a:avLst/>
          </a:prstGeom>
        </p:spPr>
      </p:pic>
      <p:sp>
        <p:nvSpPr>
          <p:cNvPr id="4" name="5 CuadroTexto"/>
          <p:cNvSpPr txBox="1"/>
          <p:nvPr/>
        </p:nvSpPr>
        <p:spPr>
          <a:xfrm>
            <a:off x="9030854" y="5684836"/>
            <a:ext cx="3161146" cy="821559"/>
          </a:xfrm>
          <a:prstGeom prst="rect">
            <a:avLst/>
          </a:prstGeom>
          <a:noFill/>
        </p:spPr>
        <p:txBody>
          <a:bodyPr wrap="square" lIns="82095" tIns="41047" rIns="82095" bIns="41047" rtlCol="0">
            <a:spAutoFit/>
          </a:bodyPr>
          <a:lstStyle/>
          <a:p>
            <a:r>
              <a:rPr lang="es-ES" sz="1600" b="1" dirty="0">
                <a:latin typeface="Gill Sans MT" panose="020B0502020104020203" pitchFamily="34" charset="0"/>
                <a:cs typeface="Arial" panose="020B0604020202020204" pitchFamily="34" charset="0"/>
              </a:rPr>
              <a:t>Dr.  </a:t>
            </a:r>
            <a:r>
              <a:rPr lang="es-ES" sz="1600" b="1" dirty="0" err="1">
                <a:latin typeface="Gill Sans MT" panose="020B0502020104020203" pitchFamily="34" charset="0"/>
                <a:cs typeface="Arial" panose="020B0604020202020204" pitchFamily="34" charset="0"/>
              </a:rPr>
              <a:t>Ragueb</a:t>
            </a:r>
            <a:r>
              <a:rPr lang="es-ES" sz="1600" b="1" dirty="0">
                <a:latin typeface="Gill Sans MT" panose="020B0502020104020203" pitchFamily="34" charset="0"/>
                <a:cs typeface="Arial" panose="020B0604020202020204" pitchFamily="34" charset="0"/>
              </a:rPr>
              <a:t> </a:t>
            </a:r>
            <a:r>
              <a:rPr lang="es-ES" sz="1600" b="1" dirty="0" err="1">
                <a:latin typeface="Gill Sans MT" panose="020B0502020104020203" pitchFamily="34" charset="0"/>
                <a:cs typeface="Arial" panose="020B0604020202020204" pitchFamily="34" charset="0"/>
              </a:rPr>
              <a:t>Chain</a:t>
            </a:r>
            <a:r>
              <a:rPr lang="es-ES" sz="1600" b="1" dirty="0">
                <a:latin typeface="Gill Sans MT" panose="020B0502020104020203" pitchFamily="34" charset="0"/>
                <a:cs typeface="Arial" panose="020B0604020202020204" pitchFamily="34" charset="0"/>
              </a:rPr>
              <a:t> Revuelta</a:t>
            </a:r>
          </a:p>
          <a:p>
            <a:r>
              <a:rPr lang="es-ES" sz="1600" b="1" dirty="0">
                <a:latin typeface="Gill Sans MT" panose="020B0502020104020203" pitchFamily="34" charset="0"/>
                <a:cs typeface="Arial" panose="020B0604020202020204" pitchFamily="34" charset="0"/>
              </a:rPr>
              <a:t>Mtra. Nancy Jácome Ávila </a:t>
            </a:r>
          </a:p>
          <a:p>
            <a:r>
              <a:rPr lang="es-ES" sz="1600" b="1" dirty="0">
                <a:latin typeface="Gill Sans MT" panose="020B0502020104020203" pitchFamily="34" charset="0"/>
                <a:cs typeface="Arial" panose="020B0604020202020204" pitchFamily="34" charset="0"/>
              </a:rPr>
              <a:t>Mtro. Carlos García Trujillo</a:t>
            </a:r>
            <a:endParaRPr lang="es-MX" sz="1600" b="1" dirty="0">
              <a:latin typeface="Gill Sans MT" panose="020B0502020104020203" pitchFamily="34" charset="0"/>
              <a:cs typeface="Arial" panose="020B0604020202020204" pitchFamily="34" charset="0"/>
            </a:endParaRPr>
          </a:p>
        </p:txBody>
      </p:sp>
      <p:sp>
        <p:nvSpPr>
          <p:cNvPr id="2" name="CuadroTexto 1">
            <a:extLst>
              <a:ext uri="{FF2B5EF4-FFF2-40B4-BE49-F238E27FC236}">
                <a16:creationId xmlns:a16="http://schemas.microsoft.com/office/drawing/2014/main" id="{495EC8E2-20C0-114D-9502-9B7C964C7C67}"/>
              </a:ext>
            </a:extLst>
          </p:cNvPr>
          <p:cNvSpPr txBox="1"/>
          <p:nvPr/>
        </p:nvSpPr>
        <p:spPr>
          <a:xfrm>
            <a:off x="3193400" y="4706910"/>
            <a:ext cx="5676683" cy="523220"/>
          </a:xfrm>
          <a:prstGeom prst="rect">
            <a:avLst/>
          </a:prstGeom>
          <a:noFill/>
        </p:spPr>
        <p:txBody>
          <a:bodyPr wrap="none" rtlCol="0">
            <a:spAutoFit/>
          </a:bodyPr>
          <a:lstStyle/>
          <a:p>
            <a:pPr algn="ctr"/>
            <a:r>
              <a:rPr lang="es-MX" sz="2800" dirty="0">
                <a:latin typeface="Gill Sans MT" panose="020B0502020104020203" pitchFamily="34" charset="77"/>
              </a:rPr>
              <a:t>El ingreso a la UV: Retos y Decisiones</a:t>
            </a:r>
          </a:p>
        </p:txBody>
      </p:sp>
    </p:spTree>
    <p:extLst>
      <p:ext uri="{BB962C8B-B14F-4D97-AF65-F5344CB8AC3E}">
        <p14:creationId xmlns:p14="http://schemas.microsoft.com/office/powerpoint/2010/main" val="41136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595D5AF-4B1A-D742-96C6-5503B7E9C0E8}"/>
              </a:ext>
            </a:extLst>
          </p:cNvPr>
          <p:cNvSpPr txBox="1"/>
          <p:nvPr/>
        </p:nvSpPr>
        <p:spPr>
          <a:xfrm>
            <a:off x="8867717" y="356461"/>
            <a:ext cx="2071401" cy="646331"/>
          </a:xfrm>
          <a:prstGeom prst="rect">
            <a:avLst/>
          </a:prstGeom>
          <a:noFill/>
        </p:spPr>
        <p:txBody>
          <a:bodyPr wrap="none" rtlCol="0">
            <a:spAutoFit/>
          </a:bodyPr>
          <a:lstStyle/>
          <a:p>
            <a:pPr algn="ctr"/>
            <a:r>
              <a:rPr lang="es-MX" sz="3600" dirty="0">
                <a:latin typeface="Gill Sans MT" panose="020B0502020104020203" pitchFamily="34" charset="77"/>
              </a:rPr>
              <a:t>A </a:t>
            </a:r>
            <a:r>
              <a:rPr lang="es-MX" sz="3600" b="1" dirty="0">
                <a:latin typeface="+mj-lt"/>
              </a:rPr>
              <a:t>10</a:t>
            </a:r>
            <a:r>
              <a:rPr lang="es-MX" sz="3600" dirty="0">
                <a:latin typeface="Gill Sans MT" panose="020B0502020104020203" pitchFamily="34" charset="77"/>
              </a:rPr>
              <a:t> años</a:t>
            </a:r>
          </a:p>
        </p:txBody>
      </p:sp>
      <p:sp>
        <p:nvSpPr>
          <p:cNvPr id="3" name="CuadroTexto 2">
            <a:extLst>
              <a:ext uri="{FF2B5EF4-FFF2-40B4-BE49-F238E27FC236}">
                <a16:creationId xmlns:a16="http://schemas.microsoft.com/office/drawing/2014/main" id="{D754C76C-30BD-BB47-9675-61275280279C}"/>
              </a:ext>
            </a:extLst>
          </p:cNvPr>
          <p:cNvSpPr txBox="1"/>
          <p:nvPr/>
        </p:nvSpPr>
        <p:spPr>
          <a:xfrm>
            <a:off x="495946" y="1239865"/>
            <a:ext cx="9082006" cy="3970318"/>
          </a:xfrm>
          <a:prstGeom prst="rect">
            <a:avLst/>
          </a:prstGeom>
          <a:noFill/>
        </p:spPr>
        <p:txBody>
          <a:bodyPr wrap="square" rtlCol="0">
            <a:spAutoFit/>
          </a:bodyPr>
          <a:lstStyle/>
          <a:p>
            <a:pPr marL="457200" indent="-457200">
              <a:buFont typeface="Arial" panose="020B0604020202020204" pitchFamily="34" charset="0"/>
              <a:buChar char="•"/>
            </a:pPr>
            <a:r>
              <a:rPr lang="es-MX" sz="2800" dirty="0">
                <a:latin typeface="Gill Sans MT" panose="020B0502020104020203" pitchFamily="34" charset="77"/>
              </a:rPr>
              <a:t>Adopción institucional del uso de cloud computing</a:t>
            </a:r>
          </a:p>
          <a:p>
            <a:pPr marL="457200" indent="-457200">
              <a:buFont typeface="Arial" panose="020B0604020202020204" pitchFamily="34" charset="0"/>
              <a:buChar char="•"/>
            </a:pPr>
            <a:endParaRPr lang="es-MX" sz="2800" dirty="0">
              <a:latin typeface="Gill Sans MT" panose="020B0502020104020203" pitchFamily="34" charset="77"/>
            </a:endParaRPr>
          </a:p>
          <a:p>
            <a:pPr marL="457200" indent="-457200">
              <a:buFont typeface="Arial" panose="020B0604020202020204" pitchFamily="34" charset="0"/>
              <a:buChar char="•"/>
            </a:pPr>
            <a:r>
              <a:rPr lang="es-MX" sz="2800" dirty="0">
                <a:latin typeface="Gill Sans MT" panose="020B0502020104020203" pitchFamily="34" charset="77"/>
              </a:rPr>
              <a:t>Sistemas de información estratégicos</a:t>
            </a:r>
          </a:p>
          <a:p>
            <a:pPr marL="457200" indent="-457200">
              <a:buFont typeface="Arial" panose="020B0604020202020204" pitchFamily="34" charset="0"/>
              <a:buChar char="•"/>
            </a:pPr>
            <a:endParaRPr lang="es-MX" sz="2800" dirty="0">
              <a:latin typeface="Gill Sans MT" panose="020B0502020104020203" pitchFamily="34" charset="77"/>
            </a:endParaRPr>
          </a:p>
          <a:p>
            <a:pPr marL="457200" indent="-457200">
              <a:buFont typeface="Arial" panose="020B0604020202020204" pitchFamily="34" charset="0"/>
              <a:buChar char="•"/>
            </a:pPr>
            <a:r>
              <a:rPr lang="es-MX" sz="2800" dirty="0">
                <a:latin typeface="Gill Sans MT" panose="020B0502020104020203" pitchFamily="34" charset="77"/>
              </a:rPr>
              <a:t>Mapeo de los datos de ingreso en las trayectorias escolares</a:t>
            </a:r>
          </a:p>
          <a:p>
            <a:pPr marL="457200" indent="-457200">
              <a:buFont typeface="Arial" panose="020B0604020202020204" pitchFamily="34" charset="0"/>
              <a:buChar char="•"/>
            </a:pPr>
            <a:endParaRPr lang="es-MX" sz="2800" dirty="0">
              <a:latin typeface="Gill Sans MT" panose="020B0502020104020203" pitchFamily="34" charset="77"/>
            </a:endParaRPr>
          </a:p>
          <a:p>
            <a:pPr marL="457200" indent="-457200">
              <a:buFont typeface="Arial" panose="020B0604020202020204" pitchFamily="34" charset="0"/>
              <a:buChar char="•"/>
            </a:pPr>
            <a:r>
              <a:rPr lang="es-MX" sz="2800" dirty="0">
                <a:latin typeface="Gill Sans MT" panose="020B0502020104020203" pitchFamily="34" charset="77"/>
              </a:rPr>
              <a:t>Se transita de autovaluación a autopreparación para el examen de admisión </a:t>
            </a:r>
          </a:p>
        </p:txBody>
      </p:sp>
    </p:spTree>
    <p:extLst>
      <p:ext uri="{BB962C8B-B14F-4D97-AF65-F5344CB8AC3E}">
        <p14:creationId xmlns:p14="http://schemas.microsoft.com/office/powerpoint/2010/main" val="285723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E9F7D71-E355-354D-A161-BBFD59F14752}"/>
              </a:ext>
            </a:extLst>
          </p:cNvPr>
          <p:cNvSpPr txBox="1"/>
          <p:nvPr/>
        </p:nvSpPr>
        <p:spPr>
          <a:xfrm>
            <a:off x="713745" y="449451"/>
            <a:ext cx="2137125" cy="523220"/>
          </a:xfrm>
          <a:prstGeom prst="rect">
            <a:avLst/>
          </a:prstGeom>
          <a:noFill/>
        </p:spPr>
        <p:txBody>
          <a:bodyPr wrap="none" rtlCol="0">
            <a:spAutoFit/>
          </a:bodyPr>
          <a:lstStyle/>
          <a:p>
            <a:pPr algn="ctr"/>
            <a:r>
              <a:rPr lang="es-MX" sz="2800" dirty="0">
                <a:latin typeface="Gill Sans MT" panose="020B0502020104020203" pitchFamily="34" charset="77"/>
              </a:rPr>
              <a:t>Conclusiones</a:t>
            </a:r>
          </a:p>
        </p:txBody>
      </p:sp>
      <p:sp>
        <p:nvSpPr>
          <p:cNvPr id="3" name="CuadroTexto 2">
            <a:extLst>
              <a:ext uri="{FF2B5EF4-FFF2-40B4-BE49-F238E27FC236}">
                <a16:creationId xmlns:a16="http://schemas.microsoft.com/office/drawing/2014/main" id="{D45A2839-EDB3-1B43-9FE3-40CA7A1AB52E}"/>
              </a:ext>
            </a:extLst>
          </p:cNvPr>
          <p:cNvSpPr txBox="1"/>
          <p:nvPr/>
        </p:nvSpPr>
        <p:spPr>
          <a:xfrm>
            <a:off x="278970" y="1673817"/>
            <a:ext cx="11437750" cy="3539430"/>
          </a:xfrm>
          <a:prstGeom prst="rect">
            <a:avLst/>
          </a:prstGeom>
          <a:noFill/>
        </p:spPr>
        <p:txBody>
          <a:bodyPr wrap="square" rtlCol="0">
            <a:spAutoFit/>
          </a:bodyPr>
          <a:lstStyle/>
          <a:p>
            <a:pPr marL="457200" indent="-457200" algn="just">
              <a:buFont typeface="Arial" panose="020B0604020202020204" pitchFamily="34" charset="0"/>
              <a:buChar char="•"/>
            </a:pPr>
            <a:r>
              <a:rPr lang="es-MX" sz="2800" dirty="0">
                <a:solidFill>
                  <a:srgbClr val="2A2A2A"/>
                </a:solidFill>
                <a:latin typeface="Arial" panose="020B0604020202020204" pitchFamily="34" charset="0"/>
                <a:ea typeface="Times New Roman" panose="02020603050405020304" pitchFamily="18" charset="0"/>
                <a:cs typeface="Times New Roman" panose="02020603050405020304" pitchFamily="18" charset="0"/>
              </a:rPr>
              <a:t>El dominio de herramientas de programación son un elemento necesario pero no suficiente para garantizar el éxito en la oferta de servicios en línea</a:t>
            </a:r>
          </a:p>
          <a:p>
            <a:pPr marL="457200" indent="-457200" algn="just">
              <a:buFont typeface="Arial" panose="020B0604020202020204" pitchFamily="34" charset="0"/>
              <a:buChar char="•"/>
            </a:pPr>
            <a:endParaRPr lang="es-MX" sz="2800" dirty="0">
              <a:solidFill>
                <a:srgbClr val="2A2A2A"/>
              </a:solidFill>
              <a:latin typeface="Arial" panose="020B0604020202020204" pitchFamily="34" charset="0"/>
              <a:cs typeface="Times New Roman" panose="02020603050405020304" pitchFamily="18" charset="0"/>
            </a:endParaRPr>
          </a:p>
          <a:p>
            <a:pPr marL="457200" indent="-457200" algn="just">
              <a:buFont typeface="Arial" panose="020B0604020202020204" pitchFamily="34" charset="0"/>
              <a:buChar char="•"/>
            </a:pPr>
            <a:r>
              <a:rPr lang="es-MX" sz="2800" dirty="0">
                <a:solidFill>
                  <a:srgbClr val="2A2A2A"/>
                </a:solidFill>
                <a:latin typeface="Arial" panose="020B0604020202020204" pitchFamily="34" charset="0"/>
                <a:ea typeface="Times New Roman" panose="02020603050405020304" pitchFamily="18" charset="0"/>
                <a:cs typeface="Times New Roman" panose="02020603050405020304" pitchFamily="18" charset="0"/>
              </a:rPr>
              <a:t>Se requiere de consolidar equipos de trabajo que incorporan personal especializado en el terreno de las TICs en colaboración con los responsables de tomar decisiones y conocedores de las necesidades de los usuarios y de la institución</a:t>
            </a:r>
            <a:endParaRPr lang="es-MX" sz="2800" dirty="0">
              <a:latin typeface="Gill Sans MT" panose="020B0502020104020203" pitchFamily="34" charset="77"/>
            </a:endParaRPr>
          </a:p>
        </p:txBody>
      </p:sp>
    </p:spTree>
    <p:extLst>
      <p:ext uri="{BB962C8B-B14F-4D97-AF65-F5344CB8AC3E}">
        <p14:creationId xmlns:p14="http://schemas.microsoft.com/office/powerpoint/2010/main" val="2484992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D090418-F32B-E64B-A053-01B775ADE538}"/>
              </a:ext>
            </a:extLst>
          </p:cNvPr>
          <p:cNvSpPr txBox="1"/>
          <p:nvPr/>
        </p:nvSpPr>
        <p:spPr>
          <a:xfrm>
            <a:off x="4029898" y="2619215"/>
            <a:ext cx="2727029" cy="830997"/>
          </a:xfrm>
          <a:prstGeom prst="rect">
            <a:avLst/>
          </a:prstGeom>
          <a:noFill/>
        </p:spPr>
        <p:txBody>
          <a:bodyPr wrap="none" rtlCol="0">
            <a:spAutoFit/>
          </a:bodyPr>
          <a:lstStyle/>
          <a:p>
            <a:pPr algn="ctr"/>
            <a:r>
              <a:rPr lang="es-MX" sz="4800" dirty="0">
                <a:latin typeface="Gill Sans MT" panose="020B0502020104020203" pitchFamily="34" charset="77"/>
              </a:rPr>
              <a:t>! Gracias !</a:t>
            </a:r>
          </a:p>
        </p:txBody>
      </p:sp>
    </p:spTree>
    <p:extLst>
      <p:ext uri="{BB962C8B-B14F-4D97-AF65-F5344CB8AC3E}">
        <p14:creationId xmlns:p14="http://schemas.microsoft.com/office/powerpoint/2010/main" val="3134485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8854CCF8-9194-414E-979C-E05A9E4CAFE3}"/>
              </a:ext>
            </a:extLst>
          </p:cNvPr>
          <p:cNvSpPr txBox="1"/>
          <p:nvPr/>
        </p:nvSpPr>
        <p:spPr>
          <a:xfrm>
            <a:off x="635429" y="1735811"/>
            <a:ext cx="10817817" cy="3539430"/>
          </a:xfrm>
          <a:prstGeom prst="rect">
            <a:avLst/>
          </a:prstGeom>
          <a:noFill/>
        </p:spPr>
        <p:txBody>
          <a:bodyPr wrap="square" rtlCol="0">
            <a:spAutoFit/>
          </a:bodyPr>
          <a:lstStyle/>
          <a:p>
            <a:pPr marL="457200" indent="-457200" algn="just">
              <a:buFont typeface="Arial" panose="020B0604020202020204" pitchFamily="34" charset="0"/>
              <a:buChar char="•"/>
            </a:pPr>
            <a:r>
              <a:rPr lang="es-MX" sz="2800" dirty="0">
                <a:solidFill>
                  <a:srgbClr val="2A2A2A"/>
                </a:solidFill>
                <a:latin typeface="Arial" panose="020B0604020202020204" pitchFamily="34" charset="0"/>
                <a:ea typeface="Times New Roman" panose="02020603050405020304" pitchFamily="18" charset="0"/>
                <a:cs typeface="Times New Roman" panose="02020603050405020304" pitchFamily="18" charset="0"/>
              </a:rPr>
              <a:t>En el marco de una sociedad con mayor acceso a las tecnologías de la información, se incrementó su eficiencia sin demérito de sus principales atributos: equidad y transparencia.</a:t>
            </a:r>
          </a:p>
          <a:p>
            <a:pPr marL="457200" indent="-457200" algn="just">
              <a:buFont typeface="Arial" panose="020B0604020202020204" pitchFamily="34" charset="0"/>
              <a:buChar char="•"/>
            </a:pPr>
            <a:endParaRPr lang="es-MX" sz="2800" dirty="0">
              <a:solidFill>
                <a:srgbClr val="2A2A2A"/>
              </a:solidFill>
              <a:latin typeface="Arial" panose="020B0604020202020204" pitchFamily="34" charset="0"/>
              <a:cs typeface="Times New Roman" panose="02020603050405020304" pitchFamily="18" charset="0"/>
            </a:endParaRPr>
          </a:p>
          <a:p>
            <a:pPr marL="457200" indent="-457200" algn="just">
              <a:buFont typeface="Arial" panose="020B0604020202020204" pitchFamily="34" charset="0"/>
              <a:buChar char="•"/>
            </a:pPr>
            <a:r>
              <a:rPr lang="es-MX" sz="2800" dirty="0">
                <a:solidFill>
                  <a:srgbClr val="2A2A2A"/>
                </a:solidFill>
                <a:latin typeface="Arial" panose="020B0604020202020204" pitchFamily="34" charset="0"/>
                <a:ea typeface="Times New Roman" panose="02020603050405020304" pitchFamily="18" charset="0"/>
                <a:cs typeface="Times New Roman" panose="02020603050405020304" pitchFamily="18" charset="0"/>
              </a:rPr>
              <a:t>Transitó desde un proceso basado en la solicitud de documentos, impresión de formatos, asistencia obligada, filas y publicación en prensa de resultados, hacia una operación  totalmente en línea</a:t>
            </a:r>
            <a:endParaRPr lang="es-MX" sz="2800" dirty="0">
              <a:latin typeface="Gill Sans MT" panose="020B0502020104020203" pitchFamily="34" charset="77"/>
            </a:endParaRPr>
          </a:p>
        </p:txBody>
      </p:sp>
      <p:sp>
        <p:nvSpPr>
          <p:cNvPr id="7" name="CuadroTexto 6">
            <a:extLst>
              <a:ext uri="{FF2B5EF4-FFF2-40B4-BE49-F238E27FC236}">
                <a16:creationId xmlns:a16="http://schemas.microsoft.com/office/drawing/2014/main" id="{934AF2DA-CF30-454E-ADB0-670655F81B2D}"/>
              </a:ext>
            </a:extLst>
          </p:cNvPr>
          <p:cNvSpPr txBox="1"/>
          <p:nvPr/>
        </p:nvSpPr>
        <p:spPr>
          <a:xfrm>
            <a:off x="1932586" y="480447"/>
            <a:ext cx="7634590" cy="523220"/>
          </a:xfrm>
          <a:prstGeom prst="rect">
            <a:avLst/>
          </a:prstGeom>
          <a:noFill/>
        </p:spPr>
        <p:txBody>
          <a:bodyPr wrap="none" rtlCol="0">
            <a:spAutoFit/>
          </a:bodyPr>
          <a:lstStyle/>
          <a:p>
            <a:pPr algn="ctr"/>
            <a:r>
              <a:rPr lang="es-MX" sz="2800" dirty="0">
                <a:latin typeface="Gill Sans MT" panose="020B0502020104020203" pitchFamily="34" charset="77"/>
              </a:rPr>
              <a:t>El proceso de ingreso a la Universidad  Veracruzana</a:t>
            </a:r>
          </a:p>
        </p:txBody>
      </p:sp>
    </p:spTree>
    <p:extLst>
      <p:ext uri="{BB962C8B-B14F-4D97-AF65-F5344CB8AC3E}">
        <p14:creationId xmlns:p14="http://schemas.microsoft.com/office/powerpoint/2010/main" val="1851724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FF86C9E6-F5DF-EA40-BFE0-CF2197D5E2C1}"/>
              </a:ext>
            </a:extLst>
          </p:cNvPr>
          <p:cNvSpPr/>
          <p:nvPr/>
        </p:nvSpPr>
        <p:spPr>
          <a:xfrm>
            <a:off x="6797856" y="579035"/>
            <a:ext cx="5394144" cy="5693866"/>
          </a:xfrm>
          <a:prstGeom prst="rect">
            <a:avLst/>
          </a:prstGeom>
        </p:spPr>
        <p:txBody>
          <a:bodyPr wrap="square">
            <a:spAutoFit/>
          </a:bodyPr>
          <a:lstStyle/>
          <a:p>
            <a:pPr marL="285750" indent="-285750">
              <a:buFont typeface="Arial" panose="020B0604020202020204" pitchFamily="34" charset="0"/>
              <a:buChar char="•"/>
            </a:pPr>
            <a:r>
              <a:rPr lang="es-MX" sz="2800" dirty="0">
                <a:latin typeface="Gill Sans MT" panose="020B0502020104020203" pitchFamily="34" charset="77"/>
              </a:rPr>
              <a:t>Largas filas por una ficha</a:t>
            </a:r>
          </a:p>
          <a:p>
            <a:pPr marL="285750" indent="-285750">
              <a:buFont typeface="Arial" panose="020B0604020202020204" pitchFamily="34" charset="0"/>
              <a:buChar char="•"/>
            </a:pPr>
            <a:endParaRPr lang="es-MX" sz="2800" dirty="0">
              <a:latin typeface="Gill Sans MT" panose="020B0502020104020203" pitchFamily="34" charset="77"/>
            </a:endParaRPr>
          </a:p>
          <a:p>
            <a:pPr marL="285750" indent="-285750">
              <a:buFont typeface="Arial" panose="020B0604020202020204" pitchFamily="34" charset="0"/>
              <a:buChar char="•"/>
            </a:pPr>
            <a:r>
              <a:rPr lang="es-MX" sz="2800" dirty="0">
                <a:latin typeface="Gill Sans MT" panose="020B0502020104020203" pitchFamily="34" charset="77"/>
              </a:rPr>
              <a:t>Mucho desperdicio de papel</a:t>
            </a:r>
          </a:p>
          <a:p>
            <a:pPr marL="285750" indent="-285750">
              <a:buFont typeface="Arial" panose="020B0604020202020204" pitchFamily="34" charset="0"/>
              <a:buChar char="•"/>
            </a:pPr>
            <a:endParaRPr lang="es-MX" sz="2800" dirty="0">
              <a:latin typeface="Gill Sans MT" panose="020B0502020104020203" pitchFamily="34" charset="77"/>
            </a:endParaRPr>
          </a:p>
          <a:p>
            <a:pPr marL="285750" indent="-285750">
              <a:buFont typeface="Arial" panose="020B0604020202020204" pitchFamily="34" charset="0"/>
              <a:buChar char="•"/>
            </a:pPr>
            <a:r>
              <a:rPr lang="es-MX" sz="2800" dirty="0">
                <a:latin typeface="Gill Sans MT" panose="020B0502020104020203" pitchFamily="34" charset="77"/>
              </a:rPr>
              <a:t>Desplazar mucho personal</a:t>
            </a:r>
          </a:p>
          <a:p>
            <a:pPr marL="285750" indent="-285750">
              <a:buFont typeface="Arial" panose="020B0604020202020204" pitchFamily="34" charset="0"/>
              <a:buChar char="•"/>
            </a:pPr>
            <a:endParaRPr lang="es-MX" sz="2800" dirty="0">
              <a:latin typeface="Gill Sans MT" panose="020B0502020104020203" pitchFamily="34" charset="77"/>
            </a:endParaRPr>
          </a:p>
          <a:p>
            <a:pPr marL="285750" indent="-285750">
              <a:buFont typeface="Arial" panose="020B0604020202020204" pitchFamily="34" charset="0"/>
              <a:buChar char="•"/>
            </a:pPr>
            <a:r>
              <a:rPr lang="es-MX" sz="2800" dirty="0">
                <a:latin typeface="Gill Sans MT" panose="020B0502020104020203" pitchFamily="34" charset="77"/>
              </a:rPr>
              <a:t>Proceso Costoso</a:t>
            </a:r>
          </a:p>
          <a:p>
            <a:pPr marL="285750" indent="-285750">
              <a:buFont typeface="Arial" panose="020B0604020202020204" pitchFamily="34" charset="0"/>
              <a:buChar char="•"/>
            </a:pPr>
            <a:endParaRPr lang="es-MX" sz="2800" dirty="0">
              <a:latin typeface="Gill Sans MT" panose="020B0502020104020203" pitchFamily="34" charset="77"/>
            </a:endParaRPr>
          </a:p>
          <a:p>
            <a:pPr marL="285750" indent="-285750">
              <a:buFont typeface="Arial" panose="020B0604020202020204" pitchFamily="34" charset="0"/>
              <a:buChar char="•"/>
            </a:pPr>
            <a:r>
              <a:rPr lang="es-MX" sz="2800" dirty="0">
                <a:latin typeface="Gill Sans MT" panose="020B0502020104020203" pitchFamily="34" charset="77"/>
              </a:rPr>
              <a:t>Diez personas capturaban la información de los 30,000 aspirantes</a:t>
            </a:r>
          </a:p>
          <a:p>
            <a:pPr marL="285750" indent="-285750">
              <a:buFont typeface="Arial" panose="020B0604020202020204" pitchFamily="34" charset="0"/>
              <a:buChar char="•"/>
            </a:pPr>
            <a:endParaRPr lang="es-MX" sz="2800" dirty="0">
              <a:latin typeface="Gill Sans MT" panose="020B0502020104020203" pitchFamily="34" charset="77"/>
            </a:endParaRPr>
          </a:p>
          <a:p>
            <a:pPr marL="285750" indent="-285750">
              <a:buFont typeface="Arial" panose="020B0604020202020204" pitchFamily="34" charset="0"/>
              <a:buChar char="•"/>
            </a:pPr>
            <a:r>
              <a:rPr lang="es-MX" sz="2800" dirty="0">
                <a:latin typeface="Gill Sans MT" panose="020B0502020104020203" pitchFamily="34" charset="77"/>
              </a:rPr>
              <a:t>Proceso centralizado</a:t>
            </a:r>
          </a:p>
        </p:txBody>
      </p:sp>
      <p:sp>
        <p:nvSpPr>
          <p:cNvPr id="4" name="CuadroTexto 3">
            <a:extLst>
              <a:ext uri="{FF2B5EF4-FFF2-40B4-BE49-F238E27FC236}">
                <a16:creationId xmlns:a16="http://schemas.microsoft.com/office/drawing/2014/main" id="{75ABA754-0A48-AC4E-A0A2-625786179632}"/>
              </a:ext>
            </a:extLst>
          </p:cNvPr>
          <p:cNvSpPr txBox="1"/>
          <p:nvPr/>
        </p:nvSpPr>
        <p:spPr>
          <a:xfrm>
            <a:off x="404616" y="161843"/>
            <a:ext cx="3419526" cy="646331"/>
          </a:xfrm>
          <a:prstGeom prst="rect">
            <a:avLst/>
          </a:prstGeom>
          <a:noFill/>
        </p:spPr>
        <p:txBody>
          <a:bodyPr wrap="none" rtlCol="0">
            <a:spAutoFit/>
          </a:bodyPr>
          <a:lstStyle/>
          <a:p>
            <a:pPr algn="ctr"/>
            <a:r>
              <a:rPr lang="es-MX" sz="3600" dirty="0">
                <a:latin typeface="Gill Sans MT" panose="020B0502020104020203" pitchFamily="34" charset="77"/>
              </a:rPr>
              <a:t>Proceso Anterior</a:t>
            </a:r>
          </a:p>
        </p:txBody>
      </p:sp>
      <p:pic>
        <p:nvPicPr>
          <p:cNvPr id="6" name="Imagen 5">
            <a:extLst>
              <a:ext uri="{FF2B5EF4-FFF2-40B4-BE49-F238E27FC236}">
                <a16:creationId xmlns:a16="http://schemas.microsoft.com/office/drawing/2014/main" id="{B631AABB-62F2-6540-87F1-A5A6A329F0BD}"/>
              </a:ext>
            </a:extLst>
          </p:cNvPr>
          <p:cNvPicPr>
            <a:picLocks noChangeAspect="1"/>
          </p:cNvPicPr>
          <p:nvPr/>
        </p:nvPicPr>
        <p:blipFill>
          <a:blip r:embed="rId2"/>
          <a:stretch>
            <a:fillRect/>
          </a:stretch>
        </p:blipFill>
        <p:spPr>
          <a:xfrm>
            <a:off x="139484" y="619932"/>
            <a:ext cx="6476883" cy="4579614"/>
          </a:xfrm>
          <a:prstGeom prst="rect">
            <a:avLst/>
          </a:prstGeom>
        </p:spPr>
      </p:pic>
    </p:spTree>
    <p:extLst>
      <p:ext uri="{BB962C8B-B14F-4D97-AF65-F5344CB8AC3E}">
        <p14:creationId xmlns:p14="http://schemas.microsoft.com/office/powerpoint/2010/main" val="1631983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F43B5BD-4284-D044-853C-F05FDF637051}"/>
              </a:ext>
            </a:extLst>
          </p:cNvPr>
          <p:cNvSpPr txBox="1"/>
          <p:nvPr/>
        </p:nvSpPr>
        <p:spPr>
          <a:xfrm>
            <a:off x="593486" y="645460"/>
            <a:ext cx="1107997" cy="523220"/>
          </a:xfrm>
          <a:prstGeom prst="rect">
            <a:avLst/>
          </a:prstGeom>
          <a:noFill/>
        </p:spPr>
        <p:txBody>
          <a:bodyPr wrap="none" rtlCol="0">
            <a:spAutoFit/>
          </a:bodyPr>
          <a:lstStyle/>
          <a:p>
            <a:pPr algn="ctr"/>
            <a:r>
              <a:rPr lang="es-MX" sz="2800" dirty="0">
                <a:latin typeface="Gill Sans MT" panose="020B0502020104020203" pitchFamily="34" charset="77"/>
              </a:rPr>
              <a:t>Retos:</a:t>
            </a:r>
          </a:p>
        </p:txBody>
      </p:sp>
      <p:sp>
        <p:nvSpPr>
          <p:cNvPr id="3" name="CuadroTexto 2">
            <a:extLst>
              <a:ext uri="{FF2B5EF4-FFF2-40B4-BE49-F238E27FC236}">
                <a16:creationId xmlns:a16="http://schemas.microsoft.com/office/drawing/2014/main" id="{EAA2EABC-7FF8-4D47-9A45-D52258D88435}"/>
              </a:ext>
            </a:extLst>
          </p:cNvPr>
          <p:cNvSpPr txBox="1"/>
          <p:nvPr/>
        </p:nvSpPr>
        <p:spPr>
          <a:xfrm>
            <a:off x="589153" y="1487836"/>
            <a:ext cx="6666890" cy="3970318"/>
          </a:xfrm>
          <a:prstGeom prst="rect">
            <a:avLst/>
          </a:prstGeom>
          <a:noFill/>
        </p:spPr>
        <p:txBody>
          <a:bodyPr wrap="none" rtlCol="0">
            <a:spAutoFit/>
          </a:bodyPr>
          <a:lstStyle/>
          <a:p>
            <a:pPr marL="457200" indent="-457200">
              <a:buFont typeface="Arial" panose="020B0604020202020204" pitchFamily="34" charset="0"/>
              <a:buChar char="•"/>
            </a:pPr>
            <a:r>
              <a:rPr lang="es-MX" sz="2800" dirty="0">
                <a:latin typeface="Gill Sans MT" panose="020B0502020104020203" pitchFamily="34" charset="77"/>
              </a:rPr>
              <a:t>Proceso de alta concurrencia</a:t>
            </a:r>
          </a:p>
          <a:p>
            <a:pPr marL="457200" indent="-457200">
              <a:buFont typeface="Arial" panose="020B0604020202020204" pitchFamily="34" charset="0"/>
              <a:buChar char="•"/>
            </a:pPr>
            <a:endParaRPr lang="es-MX" sz="2800" dirty="0">
              <a:latin typeface="Gill Sans MT" panose="020B0502020104020203" pitchFamily="34" charset="77"/>
            </a:endParaRPr>
          </a:p>
          <a:p>
            <a:pPr marL="457200" indent="-457200">
              <a:buFont typeface="Arial" panose="020B0604020202020204" pitchFamily="34" charset="0"/>
              <a:buChar char="•"/>
            </a:pPr>
            <a:r>
              <a:rPr lang="es-MX" sz="2800" dirty="0">
                <a:latin typeface="Gill Sans MT" panose="020B0502020104020203" pitchFamily="34" charset="77"/>
              </a:rPr>
              <a:t>Equidad en el acceso y oportunidad</a:t>
            </a:r>
          </a:p>
          <a:p>
            <a:pPr marL="457200" indent="-457200">
              <a:buFont typeface="Arial" panose="020B0604020202020204" pitchFamily="34" charset="0"/>
              <a:buChar char="•"/>
            </a:pPr>
            <a:endParaRPr lang="es-MX" sz="2800" dirty="0">
              <a:latin typeface="Gill Sans MT" panose="020B0502020104020203" pitchFamily="34" charset="77"/>
            </a:endParaRPr>
          </a:p>
          <a:p>
            <a:pPr marL="457200" indent="-457200">
              <a:buFont typeface="Arial" panose="020B0604020202020204" pitchFamily="34" charset="0"/>
              <a:buChar char="•"/>
            </a:pPr>
            <a:r>
              <a:rPr lang="es-MX" sz="2800" dirty="0">
                <a:latin typeface="Gill Sans MT" panose="020B0502020104020203" pitchFamily="34" charset="77"/>
              </a:rPr>
              <a:t>Proceso sin papeles</a:t>
            </a:r>
          </a:p>
          <a:p>
            <a:pPr marL="457200" indent="-457200">
              <a:buFont typeface="Arial" panose="020B0604020202020204" pitchFamily="34" charset="0"/>
              <a:buChar char="•"/>
            </a:pPr>
            <a:endParaRPr lang="es-MX" sz="2800" dirty="0">
              <a:latin typeface="Gill Sans MT" panose="020B0502020104020203" pitchFamily="34" charset="77"/>
            </a:endParaRPr>
          </a:p>
          <a:p>
            <a:pPr marL="457200" indent="-457200">
              <a:buFont typeface="Arial" panose="020B0604020202020204" pitchFamily="34" charset="0"/>
              <a:buChar char="•"/>
            </a:pPr>
            <a:r>
              <a:rPr lang="es-MX" sz="2800" dirty="0">
                <a:latin typeface="Gill Sans MT" panose="020B0502020104020203" pitchFamily="34" charset="77"/>
              </a:rPr>
              <a:t>Atención de los aspirantes en línea</a:t>
            </a:r>
          </a:p>
          <a:p>
            <a:pPr marL="457200" indent="-457200">
              <a:buFont typeface="Arial" panose="020B0604020202020204" pitchFamily="34" charset="0"/>
              <a:buChar char="•"/>
            </a:pPr>
            <a:endParaRPr lang="es-MX" sz="2800" dirty="0">
              <a:latin typeface="Gill Sans MT" panose="020B0502020104020203" pitchFamily="34" charset="77"/>
            </a:endParaRPr>
          </a:p>
          <a:p>
            <a:pPr marL="457200" indent="-457200">
              <a:buFont typeface="Arial" panose="020B0604020202020204" pitchFamily="34" charset="0"/>
              <a:buChar char="•"/>
            </a:pPr>
            <a:r>
              <a:rPr lang="es-MX" sz="2800" dirty="0">
                <a:latin typeface="Gill Sans MT" panose="020B0502020104020203" pitchFamily="34" charset="77"/>
              </a:rPr>
              <a:t>Identificación de aspirantes por fotografía</a:t>
            </a:r>
          </a:p>
        </p:txBody>
      </p:sp>
    </p:spTree>
    <p:extLst>
      <p:ext uri="{BB962C8B-B14F-4D97-AF65-F5344CB8AC3E}">
        <p14:creationId xmlns:p14="http://schemas.microsoft.com/office/powerpoint/2010/main" val="2556992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B4C5367-F520-E641-9A3C-9C9DA4741416}"/>
              </a:ext>
            </a:extLst>
          </p:cNvPr>
          <p:cNvSpPr txBox="1"/>
          <p:nvPr/>
        </p:nvSpPr>
        <p:spPr>
          <a:xfrm>
            <a:off x="506312" y="495945"/>
            <a:ext cx="4318811" cy="646331"/>
          </a:xfrm>
          <a:prstGeom prst="rect">
            <a:avLst/>
          </a:prstGeom>
          <a:noFill/>
        </p:spPr>
        <p:txBody>
          <a:bodyPr wrap="none" rtlCol="0">
            <a:spAutoFit/>
          </a:bodyPr>
          <a:lstStyle/>
          <a:p>
            <a:pPr algn="ctr"/>
            <a:r>
              <a:rPr lang="es-MX" sz="3600" dirty="0">
                <a:latin typeface="Gill Sans MT" panose="020B0502020104020203" pitchFamily="34" charset="77"/>
              </a:rPr>
              <a:t>Momento tecnológico</a:t>
            </a:r>
          </a:p>
        </p:txBody>
      </p:sp>
      <p:sp>
        <p:nvSpPr>
          <p:cNvPr id="3" name="CuadroTexto 2">
            <a:extLst>
              <a:ext uri="{FF2B5EF4-FFF2-40B4-BE49-F238E27FC236}">
                <a16:creationId xmlns:a16="http://schemas.microsoft.com/office/drawing/2014/main" id="{C1628AF8-C299-F64B-A1F1-6B943665B235}"/>
              </a:ext>
            </a:extLst>
          </p:cNvPr>
          <p:cNvSpPr txBox="1"/>
          <p:nvPr/>
        </p:nvSpPr>
        <p:spPr>
          <a:xfrm>
            <a:off x="1182135" y="1704814"/>
            <a:ext cx="5113387" cy="3539430"/>
          </a:xfrm>
          <a:prstGeom prst="rect">
            <a:avLst/>
          </a:prstGeom>
          <a:noFill/>
        </p:spPr>
        <p:txBody>
          <a:bodyPr wrap="none" rtlCol="0">
            <a:spAutoFit/>
          </a:bodyPr>
          <a:lstStyle/>
          <a:p>
            <a:pPr marL="457200" indent="-457200">
              <a:buFont typeface="Arial" panose="020B0604020202020204" pitchFamily="34" charset="0"/>
              <a:buChar char="•"/>
            </a:pPr>
            <a:r>
              <a:rPr lang="es-MX" sz="2800" dirty="0">
                <a:latin typeface="Gill Sans MT" panose="020B0502020104020203" pitchFamily="34" charset="77"/>
              </a:rPr>
              <a:t>Auge de redes sociales</a:t>
            </a:r>
          </a:p>
          <a:p>
            <a:pPr marL="457200" indent="-457200">
              <a:buFont typeface="Arial" panose="020B0604020202020204" pitchFamily="34" charset="0"/>
              <a:buChar char="•"/>
            </a:pPr>
            <a:endParaRPr lang="es-MX" sz="2800" dirty="0">
              <a:latin typeface="Gill Sans MT" panose="020B0502020104020203" pitchFamily="34" charset="77"/>
            </a:endParaRPr>
          </a:p>
          <a:p>
            <a:pPr marL="457200" indent="-457200">
              <a:buFont typeface="Arial" panose="020B0604020202020204" pitchFamily="34" charset="0"/>
              <a:buChar char="•"/>
            </a:pPr>
            <a:r>
              <a:rPr lang="es-MX" sz="2800" dirty="0">
                <a:latin typeface="Gill Sans MT" panose="020B0502020104020203" pitchFamily="34" charset="77"/>
              </a:rPr>
              <a:t>Web 2.0</a:t>
            </a:r>
          </a:p>
          <a:p>
            <a:pPr marL="457200" indent="-457200">
              <a:buFont typeface="Arial" panose="020B0604020202020204" pitchFamily="34" charset="0"/>
              <a:buChar char="•"/>
            </a:pPr>
            <a:endParaRPr lang="es-MX" sz="2800" dirty="0">
              <a:latin typeface="Gill Sans MT" panose="020B0502020104020203" pitchFamily="34" charset="77"/>
            </a:endParaRPr>
          </a:p>
          <a:p>
            <a:pPr marL="457200" indent="-457200">
              <a:buFont typeface="Arial" panose="020B0604020202020204" pitchFamily="34" charset="0"/>
              <a:buChar char="•"/>
            </a:pPr>
            <a:r>
              <a:rPr lang="es-MX" sz="2800" dirty="0">
                <a:latin typeface="Gill Sans MT" panose="020B0502020104020203" pitchFamily="34" charset="77"/>
              </a:rPr>
              <a:t>Frameworks de desarrollo</a:t>
            </a:r>
          </a:p>
          <a:p>
            <a:pPr marL="457200" indent="-457200">
              <a:buFont typeface="Arial" panose="020B0604020202020204" pitchFamily="34" charset="0"/>
              <a:buChar char="•"/>
            </a:pPr>
            <a:endParaRPr lang="es-MX" sz="2800" dirty="0">
              <a:latin typeface="Gill Sans MT" panose="020B0502020104020203" pitchFamily="34" charset="77"/>
            </a:endParaRPr>
          </a:p>
          <a:p>
            <a:pPr marL="457200" indent="-457200">
              <a:buFont typeface="Arial" panose="020B0604020202020204" pitchFamily="34" charset="0"/>
              <a:buChar char="•"/>
            </a:pPr>
            <a:r>
              <a:rPr lang="es-MX" sz="2800" dirty="0">
                <a:latin typeface="Gill Sans MT" panose="020B0502020104020203" pitchFamily="34" charset="77"/>
              </a:rPr>
              <a:t>Servicios de Cloud Computing</a:t>
            </a:r>
          </a:p>
          <a:p>
            <a:r>
              <a:rPr lang="es-MX" sz="2800" dirty="0">
                <a:latin typeface="Gill Sans MT" panose="020B0502020104020203" pitchFamily="34" charset="77"/>
              </a:rPr>
              <a:t>      (PAAS)</a:t>
            </a:r>
          </a:p>
        </p:txBody>
      </p:sp>
      <p:pic>
        <p:nvPicPr>
          <p:cNvPr id="4" name="Imagen 3">
            <a:extLst>
              <a:ext uri="{FF2B5EF4-FFF2-40B4-BE49-F238E27FC236}">
                <a16:creationId xmlns:a16="http://schemas.microsoft.com/office/drawing/2014/main" id="{E1E50F23-0F62-E54B-B3ED-4F7758566B38}"/>
              </a:ext>
            </a:extLst>
          </p:cNvPr>
          <p:cNvPicPr>
            <a:picLocks noChangeAspect="1"/>
          </p:cNvPicPr>
          <p:nvPr/>
        </p:nvPicPr>
        <p:blipFill>
          <a:blip r:embed="rId2"/>
          <a:stretch>
            <a:fillRect/>
          </a:stretch>
        </p:blipFill>
        <p:spPr>
          <a:xfrm>
            <a:off x="6810643" y="251848"/>
            <a:ext cx="3251200" cy="1828800"/>
          </a:xfrm>
          <a:prstGeom prst="rect">
            <a:avLst/>
          </a:prstGeom>
        </p:spPr>
      </p:pic>
      <p:pic>
        <p:nvPicPr>
          <p:cNvPr id="5" name="Imagen 4">
            <a:extLst>
              <a:ext uri="{FF2B5EF4-FFF2-40B4-BE49-F238E27FC236}">
                <a16:creationId xmlns:a16="http://schemas.microsoft.com/office/drawing/2014/main" id="{4B7A2BA8-3E63-9847-B12B-D2AB74794CD6}"/>
              </a:ext>
            </a:extLst>
          </p:cNvPr>
          <p:cNvPicPr>
            <a:picLocks noChangeAspect="1"/>
          </p:cNvPicPr>
          <p:nvPr/>
        </p:nvPicPr>
        <p:blipFill>
          <a:blip r:embed="rId3"/>
          <a:stretch>
            <a:fillRect/>
          </a:stretch>
        </p:blipFill>
        <p:spPr>
          <a:xfrm>
            <a:off x="3905573" y="4969320"/>
            <a:ext cx="2010448" cy="1253179"/>
          </a:xfrm>
          <a:prstGeom prst="rect">
            <a:avLst/>
          </a:prstGeom>
        </p:spPr>
      </p:pic>
      <p:pic>
        <p:nvPicPr>
          <p:cNvPr id="7" name="Imagen 6">
            <a:extLst>
              <a:ext uri="{FF2B5EF4-FFF2-40B4-BE49-F238E27FC236}">
                <a16:creationId xmlns:a16="http://schemas.microsoft.com/office/drawing/2014/main" id="{34EFA4FD-2739-884C-B515-DFE32FC80D29}"/>
              </a:ext>
            </a:extLst>
          </p:cNvPr>
          <p:cNvPicPr>
            <a:picLocks noChangeAspect="1"/>
          </p:cNvPicPr>
          <p:nvPr/>
        </p:nvPicPr>
        <p:blipFill>
          <a:blip r:embed="rId4"/>
          <a:stretch>
            <a:fillRect/>
          </a:stretch>
        </p:blipFill>
        <p:spPr>
          <a:xfrm>
            <a:off x="6888918" y="2156847"/>
            <a:ext cx="5303082" cy="3500034"/>
          </a:xfrm>
          <a:prstGeom prst="rect">
            <a:avLst/>
          </a:prstGeom>
        </p:spPr>
      </p:pic>
    </p:spTree>
    <p:extLst>
      <p:ext uri="{BB962C8B-B14F-4D97-AF65-F5344CB8AC3E}">
        <p14:creationId xmlns:p14="http://schemas.microsoft.com/office/powerpoint/2010/main" val="225098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B7714CF-FCDC-6C48-8BF2-1F1633BD76AC}"/>
              </a:ext>
            </a:extLst>
          </p:cNvPr>
          <p:cNvPicPr>
            <a:picLocks noChangeAspect="1"/>
          </p:cNvPicPr>
          <p:nvPr/>
        </p:nvPicPr>
        <p:blipFill>
          <a:blip r:embed="rId2"/>
          <a:stretch>
            <a:fillRect/>
          </a:stretch>
        </p:blipFill>
        <p:spPr>
          <a:xfrm>
            <a:off x="3463338" y="154983"/>
            <a:ext cx="7473638" cy="6594386"/>
          </a:xfrm>
          <a:prstGeom prst="rect">
            <a:avLst/>
          </a:prstGeom>
        </p:spPr>
      </p:pic>
      <p:sp>
        <p:nvSpPr>
          <p:cNvPr id="4" name="CuadroTexto 3">
            <a:extLst>
              <a:ext uri="{FF2B5EF4-FFF2-40B4-BE49-F238E27FC236}">
                <a16:creationId xmlns:a16="http://schemas.microsoft.com/office/drawing/2014/main" id="{ABE0165C-5371-174F-A29C-B2592ED40D1F}"/>
              </a:ext>
            </a:extLst>
          </p:cNvPr>
          <p:cNvSpPr txBox="1"/>
          <p:nvPr/>
        </p:nvSpPr>
        <p:spPr>
          <a:xfrm>
            <a:off x="135693" y="425568"/>
            <a:ext cx="2761718" cy="584775"/>
          </a:xfrm>
          <a:prstGeom prst="rect">
            <a:avLst/>
          </a:prstGeom>
          <a:noFill/>
        </p:spPr>
        <p:txBody>
          <a:bodyPr wrap="none" rtlCol="0">
            <a:spAutoFit/>
          </a:bodyPr>
          <a:lstStyle/>
          <a:p>
            <a:pPr algn="ctr"/>
            <a:r>
              <a:rPr lang="es-MX" sz="3200" dirty="0">
                <a:latin typeface="Gill Sans MT" panose="020B0502020104020203" pitchFamily="34" charset="77"/>
              </a:rPr>
              <a:t>Proceso Nuevo</a:t>
            </a:r>
          </a:p>
        </p:txBody>
      </p:sp>
    </p:spTree>
    <p:extLst>
      <p:ext uri="{BB962C8B-B14F-4D97-AF65-F5344CB8AC3E}">
        <p14:creationId xmlns:p14="http://schemas.microsoft.com/office/powerpoint/2010/main" val="2774839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B4C5367-F520-E641-9A3C-9C9DA4741416}"/>
              </a:ext>
            </a:extLst>
          </p:cNvPr>
          <p:cNvSpPr txBox="1"/>
          <p:nvPr/>
        </p:nvSpPr>
        <p:spPr>
          <a:xfrm>
            <a:off x="787329" y="263471"/>
            <a:ext cx="1184043" cy="523220"/>
          </a:xfrm>
          <a:prstGeom prst="rect">
            <a:avLst/>
          </a:prstGeom>
          <a:noFill/>
        </p:spPr>
        <p:txBody>
          <a:bodyPr wrap="none" rtlCol="0">
            <a:spAutoFit/>
          </a:bodyPr>
          <a:lstStyle/>
          <a:p>
            <a:pPr algn="ctr"/>
            <a:r>
              <a:rPr lang="es-MX" sz="2800" dirty="0">
                <a:latin typeface="Gill Sans MT" panose="020B0502020104020203" pitchFamily="34" charset="77"/>
              </a:rPr>
              <a:t>Logros</a:t>
            </a:r>
          </a:p>
        </p:txBody>
      </p:sp>
      <p:sp>
        <p:nvSpPr>
          <p:cNvPr id="3" name="CuadroTexto 2">
            <a:extLst>
              <a:ext uri="{FF2B5EF4-FFF2-40B4-BE49-F238E27FC236}">
                <a16:creationId xmlns:a16="http://schemas.microsoft.com/office/drawing/2014/main" id="{D5A3C7B0-01CE-C64D-8B11-7264D3052182}"/>
              </a:ext>
            </a:extLst>
          </p:cNvPr>
          <p:cNvSpPr txBox="1"/>
          <p:nvPr/>
        </p:nvSpPr>
        <p:spPr>
          <a:xfrm>
            <a:off x="1635680" y="898902"/>
            <a:ext cx="9879561" cy="5262979"/>
          </a:xfrm>
          <a:prstGeom prst="rect">
            <a:avLst/>
          </a:prstGeom>
          <a:noFill/>
        </p:spPr>
        <p:txBody>
          <a:bodyPr wrap="square" rtlCol="0">
            <a:spAutoFit/>
          </a:bodyPr>
          <a:lstStyle/>
          <a:p>
            <a:pPr algn="just"/>
            <a:r>
              <a:rPr lang="es-MX" sz="2800" dirty="0">
                <a:latin typeface="Gill Sans MT" panose="020B0502020104020203" pitchFamily="34" charset="77"/>
              </a:rPr>
              <a:t>Beneficios para los aspirantes:</a:t>
            </a:r>
          </a:p>
          <a:p>
            <a:pPr algn="just"/>
            <a:endParaRPr lang="es-MX" sz="2800" dirty="0">
              <a:latin typeface="Gill Sans MT" panose="020B0502020104020203" pitchFamily="34" charset="77"/>
            </a:endParaRPr>
          </a:p>
          <a:p>
            <a:pPr marL="457200" indent="-457200" algn="just">
              <a:buFont typeface="Arial" panose="020B0604020202020204" pitchFamily="34" charset="0"/>
              <a:buChar char="•"/>
            </a:pPr>
            <a:r>
              <a:rPr lang="es-MX" sz="2800" dirty="0">
                <a:latin typeface="Gill Sans MT" panose="020B0502020104020203" pitchFamily="34" charset="77"/>
              </a:rPr>
              <a:t>No necesidad de traslado</a:t>
            </a:r>
          </a:p>
          <a:p>
            <a:pPr marL="457200" indent="-457200" algn="just">
              <a:buFont typeface="Arial" panose="020B0604020202020204" pitchFamily="34" charset="0"/>
              <a:buChar char="•"/>
            </a:pPr>
            <a:endParaRPr lang="es-MX" sz="2800" dirty="0">
              <a:latin typeface="Gill Sans MT" panose="020B0502020104020203" pitchFamily="34" charset="77"/>
            </a:endParaRPr>
          </a:p>
          <a:p>
            <a:pPr marL="457200" indent="-457200" algn="just">
              <a:buFont typeface="Arial" panose="020B0604020202020204" pitchFamily="34" charset="0"/>
              <a:buChar char="•"/>
            </a:pPr>
            <a:r>
              <a:rPr lang="es-MX" sz="2800" dirty="0">
                <a:latin typeface="Gill Sans MT" panose="020B0502020104020203" pitchFamily="34" charset="77"/>
              </a:rPr>
              <a:t>Facilidad económica para obtener ficha por pagos y un margen de tiempo para realizarlos</a:t>
            </a:r>
          </a:p>
          <a:p>
            <a:pPr marL="457200" indent="-457200" algn="just">
              <a:buFont typeface="Arial" panose="020B0604020202020204" pitchFamily="34" charset="0"/>
              <a:buChar char="•"/>
            </a:pPr>
            <a:endParaRPr lang="es-MX" sz="2800" dirty="0">
              <a:latin typeface="Gill Sans MT" panose="020B0502020104020203" pitchFamily="34" charset="77"/>
            </a:endParaRPr>
          </a:p>
          <a:p>
            <a:pPr marL="457200" indent="-457200" algn="just">
              <a:buFont typeface="Arial" panose="020B0604020202020204" pitchFamily="34" charset="0"/>
              <a:buChar char="•"/>
            </a:pPr>
            <a:r>
              <a:rPr lang="es-MX" sz="2800" dirty="0">
                <a:latin typeface="Gill Sans MT" panose="020B0502020104020203" pitchFamily="34" charset="77"/>
              </a:rPr>
              <a:t>Se superó la idea del prejuicio acerca de la falta de capacidad de los aspirantes en el uso de la tecnología para tomar total responsabilidad en su registro</a:t>
            </a:r>
          </a:p>
          <a:p>
            <a:pPr marL="457200" indent="-457200" algn="just">
              <a:buFont typeface="Arial" panose="020B0604020202020204" pitchFamily="34" charset="0"/>
              <a:buChar char="•"/>
            </a:pPr>
            <a:endParaRPr lang="es-MX" sz="2800" dirty="0">
              <a:latin typeface="Gill Sans MT" panose="020B0502020104020203" pitchFamily="34" charset="77"/>
            </a:endParaRPr>
          </a:p>
          <a:p>
            <a:pPr marL="457200" indent="-457200" algn="just">
              <a:buFont typeface="Arial" panose="020B0604020202020204" pitchFamily="34" charset="0"/>
              <a:buChar char="•"/>
            </a:pPr>
            <a:r>
              <a:rPr lang="es-MX" sz="2800" dirty="0">
                <a:latin typeface="Gill Sans MT" panose="020B0502020104020203" pitchFamily="34" charset="77"/>
              </a:rPr>
              <a:t>Datos extraidos directamente de la RENAPO via servicios web</a:t>
            </a:r>
          </a:p>
        </p:txBody>
      </p:sp>
    </p:spTree>
    <p:extLst>
      <p:ext uri="{BB962C8B-B14F-4D97-AF65-F5344CB8AC3E}">
        <p14:creationId xmlns:p14="http://schemas.microsoft.com/office/powerpoint/2010/main" val="1601245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B4C5367-F520-E641-9A3C-9C9DA4741416}"/>
              </a:ext>
            </a:extLst>
          </p:cNvPr>
          <p:cNvSpPr txBox="1"/>
          <p:nvPr/>
        </p:nvSpPr>
        <p:spPr>
          <a:xfrm>
            <a:off x="864821" y="387457"/>
            <a:ext cx="1184043" cy="523220"/>
          </a:xfrm>
          <a:prstGeom prst="rect">
            <a:avLst/>
          </a:prstGeom>
          <a:noFill/>
        </p:spPr>
        <p:txBody>
          <a:bodyPr wrap="none" rtlCol="0">
            <a:spAutoFit/>
          </a:bodyPr>
          <a:lstStyle/>
          <a:p>
            <a:pPr algn="ctr"/>
            <a:r>
              <a:rPr lang="es-MX" sz="2800" dirty="0">
                <a:latin typeface="Gill Sans MT" panose="020B0502020104020203" pitchFamily="34" charset="77"/>
              </a:rPr>
              <a:t>Logros</a:t>
            </a:r>
          </a:p>
        </p:txBody>
      </p:sp>
      <p:sp>
        <p:nvSpPr>
          <p:cNvPr id="4" name="CuadroTexto 3">
            <a:extLst>
              <a:ext uri="{FF2B5EF4-FFF2-40B4-BE49-F238E27FC236}">
                <a16:creationId xmlns:a16="http://schemas.microsoft.com/office/drawing/2014/main" id="{F9D70BC5-7D90-BB41-A3E8-0A99DD350710}"/>
              </a:ext>
            </a:extLst>
          </p:cNvPr>
          <p:cNvSpPr txBox="1"/>
          <p:nvPr/>
        </p:nvSpPr>
        <p:spPr>
          <a:xfrm>
            <a:off x="908648" y="1751308"/>
            <a:ext cx="9134254" cy="3539430"/>
          </a:xfrm>
          <a:prstGeom prst="rect">
            <a:avLst/>
          </a:prstGeom>
          <a:noFill/>
        </p:spPr>
        <p:txBody>
          <a:bodyPr wrap="square" rtlCol="0">
            <a:spAutoFit/>
          </a:bodyPr>
          <a:lstStyle/>
          <a:p>
            <a:r>
              <a:rPr lang="es-MX" sz="2800" dirty="0">
                <a:latin typeface="Gill Sans MT" panose="020B0502020104020203" pitchFamily="34" charset="77"/>
              </a:rPr>
              <a:t>Beneficios institucionales</a:t>
            </a:r>
          </a:p>
          <a:p>
            <a:pPr algn="ctr"/>
            <a:endParaRPr lang="es-MX" sz="2800" dirty="0">
              <a:latin typeface="Gill Sans MT" panose="020B0502020104020203" pitchFamily="34" charset="77"/>
            </a:endParaRPr>
          </a:p>
          <a:p>
            <a:pPr marL="457200" indent="-457200">
              <a:buFont typeface="Arial" panose="020B0604020202020204" pitchFamily="34" charset="0"/>
              <a:buChar char="•"/>
            </a:pPr>
            <a:r>
              <a:rPr lang="es-MX" sz="2800" dirty="0">
                <a:latin typeface="Gill Sans MT" panose="020B0502020104020203" pitchFamily="34" charset="77"/>
              </a:rPr>
              <a:t>Ahorro en insumos</a:t>
            </a:r>
          </a:p>
          <a:p>
            <a:pPr marL="457200" indent="-457200">
              <a:buFont typeface="Arial" panose="020B0604020202020204" pitchFamily="34" charset="0"/>
              <a:buChar char="•"/>
            </a:pPr>
            <a:r>
              <a:rPr lang="es-MX" sz="2800" dirty="0">
                <a:latin typeface="Gill Sans MT" panose="020B0502020104020203" pitchFamily="34" charset="77"/>
              </a:rPr>
              <a:t>Traslados y viáticos</a:t>
            </a:r>
          </a:p>
          <a:p>
            <a:pPr marL="457200" indent="-457200">
              <a:buFont typeface="Arial" panose="020B0604020202020204" pitchFamily="34" charset="0"/>
              <a:buChar char="•"/>
            </a:pPr>
            <a:r>
              <a:rPr lang="es-MX" sz="2800" dirty="0">
                <a:latin typeface="Gill Sans MT" panose="020B0502020104020203" pitchFamily="34" charset="77"/>
              </a:rPr>
              <a:t>Optimización del uso de recursos de la institución</a:t>
            </a:r>
          </a:p>
          <a:p>
            <a:pPr marL="457200" indent="-457200">
              <a:buFont typeface="Arial" panose="020B0604020202020204" pitchFamily="34" charset="0"/>
              <a:buChar char="•"/>
            </a:pPr>
            <a:endParaRPr lang="es-MX" sz="2800" dirty="0">
              <a:latin typeface="Gill Sans MT" panose="020B0502020104020203" pitchFamily="34" charset="77"/>
            </a:endParaRPr>
          </a:p>
          <a:p>
            <a:pPr marL="457200" indent="-457200">
              <a:buFont typeface="Arial" panose="020B0604020202020204" pitchFamily="34" charset="0"/>
              <a:buChar char="•"/>
            </a:pPr>
            <a:r>
              <a:rPr lang="es-MX" sz="2800" dirty="0">
                <a:latin typeface="Gill Sans MT" panose="020B0502020104020203" pitchFamily="34" charset="77"/>
              </a:rPr>
              <a:t>Se fomentó el uso de los portales institucionales que antes eran poco visitados</a:t>
            </a:r>
          </a:p>
        </p:txBody>
      </p:sp>
    </p:spTree>
    <p:extLst>
      <p:ext uri="{BB962C8B-B14F-4D97-AF65-F5344CB8AC3E}">
        <p14:creationId xmlns:p14="http://schemas.microsoft.com/office/powerpoint/2010/main" val="3051752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03D92A-CC98-4B40-92E0-A6C69BA5045F}"/>
              </a:ext>
            </a:extLst>
          </p:cNvPr>
          <p:cNvSpPr txBox="1"/>
          <p:nvPr/>
        </p:nvSpPr>
        <p:spPr>
          <a:xfrm>
            <a:off x="668880" y="735106"/>
            <a:ext cx="4256230" cy="523220"/>
          </a:xfrm>
          <a:prstGeom prst="rect">
            <a:avLst/>
          </a:prstGeom>
          <a:noFill/>
        </p:spPr>
        <p:txBody>
          <a:bodyPr wrap="none" rtlCol="0">
            <a:spAutoFit/>
          </a:bodyPr>
          <a:lstStyle/>
          <a:p>
            <a:pPr algn="ctr"/>
            <a:r>
              <a:rPr lang="es-MX" sz="2800" dirty="0">
                <a:latin typeface="Gill Sans MT" panose="020B0502020104020203" pitchFamily="34" charset="77"/>
              </a:rPr>
              <a:t>Transparencia en el proceso</a:t>
            </a:r>
          </a:p>
        </p:txBody>
      </p:sp>
      <p:sp>
        <p:nvSpPr>
          <p:cNvPr id="4" name="CuadroTexto 3">
            <a:extLst>
              <a:ext uri="{FF2B5EF4-FFF2-40B4-BE49-F238E27FC236}">
                <a16:creationId xmlns:a16="http://schemas.microsoft.com/office/drawing/2014/main" id="{84414303-27B8-374D-A794-DA888D10F584}"/>
              </a:ext>
            </a:extLst>
          </p:cNvPr>
          <p:cNvSpPr txBox="1"/>
          <p:nvPr/>
        </p:nvSpPr>
        <p:spPr>
          <a:xfrm>
            <a:off x="4324057" y="1644036"/>
            <a:ext cx="7303015" cy="3970318"/>
          </a:xfrm>
          <a:prstGeom prst="rect">
            <a:avLst/>
          </a:prstGeom>
          <a:noFill/>
        </p:spPr>
        <p:txBody>
          <a:bodyPr wrap="square" rtlCol="0">
            <a:spAutoFit/>
          </a:bodyPr>
          <a:lstStyle/>
          <a:p>
            <a:pPr marL="457200" indent="-457200">
              <a:buFont typeface="Arial" panose="020B0604020202020204" pitchFamily="34" charset="0"/>
              <a:buChar char="•"/>
            </a:pPr>
            <a:r>
              <a:rPr lang="es-MX" sz="2800" dirty="0">
                <a:latin typeface="Gill Sans MT" panose="020B0502020104020203" pitchFamily="34" charset="77"/>
              </a:rPr>
              <a:t>Seguimiento de la demanda en tiempo real durante el registro</a:t>
            </a:r>
          </a:p>
          <a:p>
            <a:pPr marL="457200" indent="-457200">
              <a:buFont typeface="Arial" panose="020B0604020202020204" pitchFamily="34" charset="0"/>
              <a:buChar char="•"/>
            </a:pPr>
            <a:endParaRPr lang="es-MX" sz="2800" dirty="0">
              <a:latin typeface="Gill Sans MT" panose="020B0502020104020203" pitchFamily="34" charset="77"/>
            </a:endParaRPr>
          </a:p>
          <a:p>
            <a:pPr marL="457200" indent="-457200">
              <a:buFont typeface="Arial" panose="020B0604020202020204" pitchFamily="34" charset="0"/>
              <a:buChar char="•"/>
            </a:pPr>
            <a:r>
              <a:rPr lang="es-MX" sz="2800" dirty="0">
                <a:latin typeface="Gill Sans MT" panose="020B0502020104020203" pitchFamily="34" charset="77"/>
              </a:rPr>
              <a:t>Publicación de las calificaciones individuales por área de los aspirantes en su perfil</a:t>
            </a:r>
          </a:p>
          <a:p>
            <a:pPr marL="457200" indent="-457200">
              <a:buFont typeface="Arial" panose="020B0604020202020204" pitchFamily="34" charset="0"/>
              <a:buChar char="•"/>
            </a:pPr>
            <a:endParaRPr lang="es-MX" sz="2800" dirty="0">
              <a:latin typeface="Gill Sans MT" panose="020B0502020104020203" pitchFamily="34" charset="77"/>
            </a:endParaRPr>
          </a:p>
          <a:p>
            <a:pPr marL="457200" indent="-457200">
              <a:buFont typeface="Arial" panose="020B0604020202020204" pitchFamily="34" charset="0"/>
              <a:buChar char="•"/>
            </a:pPr>
            <a:r>
              <a:rPr lang="es-MX" sz="2800" dirty="0">
                <a:latin typeface="Gill Sans MT" panose="020B0502020104020203" pitchFamily="34" charset="77"/>
              </a:rPr>
              <a:t>Publicación de aspirantes no inscritos y justificación de los lugares de corrimiento y vacantes</a:t>
            </a:r>
          </a:p>
        </p:txBody>
      </p:sp>
    </p:spTree>
    <p:extLst>
      <p:ext uri="{BB962C8B-B14F-4D97-AF65-F5344CB8AC3E}">
        <p14:creationId xmlns:p14="http://schemas.microsoft.com/office/powerpoint/2010/main" val="379030561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ctr">
          <a:defRPr sz="2800" dirty="0" smtClean="0">
            <a:latin typeface="Gill Sans MT" panose="020B0502020104020203" pitchFamily="34" charset="7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670</Words>
  <Application>Microsoft Macintosh PowerPoint</Application>
  <PresentationFormat>Panorámica</PresentationFormat>
  <Paragraphs>83</Paragraphs>
  <Slides>12</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Arial</vt:lpstr>
      <vt:lpstr>Calibri</vt:lpstr>
      <vt:lpstr>Calibri Light</vt:lpstr>
      <vt:lpstr>Gill Sans MT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Microsoft Office User</cp:lastModifiedBy>
  <cp:revision>77</cp:revision>
  <dcterms:created xsi:type="dcterms:W3CDTF">2020-02-13T01:23:11Z</dcterms:created>
  <dcterms:modified xsi:type="dcterms:W3CDTF">2020-02-14T05:46:13Z</dcterms:modified>
</cp:coreProperties>
</file>