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5" r:id="rId3"/>
    <p:sldId id="267" r:id="rId4"/>
    <p:sldId id="268" r:id="rId5"/>
    <p:sldId id="270" r:id="rId6"/>
    <p:sldId id="271" r:id="rId7"/>
    <p:sldId id="272" r:id="rId8"/>
    <p:sldId id="273" r:id="rId9"/>
    <p:sldId id="274" r:id="rId10"/>
    <p:sldId id="275" r:id="rId11"/>
    <p:sldId id="276" r:id="rId12"/>
    <p:sldId id="277" r:id="rId13"/>
    <p:sldId id="278" r:id="rId14"/>
    <p:sldId id="281" r:id="rId15"/>
    <p:sldId id="283" r:id="rId1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909"/>
  </p:normalViewPr>
  <p:slideViewPr>
    <p:cSldViewPr snapToGrid="0" snapToObjects="1">
      <p:cViewPr varScale="1">
        <p:scale>
          <a:sx n="60" d="100"/>
          <a:sy n="60" d="100"/>
        </p:scale>
        <p:origin x="-992"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A97A056-5AE5-C24A-9F80-E06DF896AB0C}"/>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xmlns="" id="{9F8381B0-6086-4A4C-B095-FC401D3C90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xmlns="" id="{E0D272BF-7DF7-AA45-9E64-166556F3A470}"/>
              </a:ext>
            </a:extLst>
          </p:cNvPr>
          <p:cNvSpPr>
            <a:spLocks noGrp="1"/>
          </p:cNvSpPr>
          <p:nvPr>
            <p:ph type="dt" sz="half" idx="10"/>
          </p:nvPr>
        </p:nvSpPr>
        <p:spPr/>
        <p:txBody>
          <a:bodyPr/>
          <a:lstStyle/>
          <a:p>
            <a:fld id="{0CA89ECC-D20B-E948-9500-6D9EE6C9B6F8}" type="datetimeFigureOut">
              <a:rPr lang="es-MX" smtClean="0"/>
              <a:t>13/02/20</a:t>
            </a:fld>
            <a:endParaRPr lang="es-MX"/>
          </a:p>
        </p:txBody>
      </p:sp>
      <p:sp>
        <p:nvSpPr>
          <p:cNvPr id="5" name="Marcador de pie de página 4">
            <a:extLst>
              <a:ext uri="{FF2B5EF4-FFF2-40B4-BE49-F238E27FC236}">
                <a16:creationId xmlns:a16="http://schemas.microsoft.com/office/drawing/2014/main" xmlns="" id="{33F42E45-CF70-A542-802E-9B4684E7EC0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06E0107F-3666-1240-9B80-BBC621087591}"/>
              </a:ext>
            </a:extLst>
          </p:cNvPr>
          <p:cNvSpPr>
            <a:spLocks noGrp="1"/>
          </p:cNvSpPr>
          <p:nvPr>
            <p:ph type="sldNum" sz="quarter" idx="12"/>
          </p:nvPr>
        </p:nvSpPr>
        <p:spPr/>
        <p:txBody>
          <a:bodyPr/>
          <a:lstStyle/>
          <a:p>
            <a:fld id="{31E04E4C-61DB-5040-A931-9386FBAE0BDA}" type="slidenum">
              <a:rPr lang="es-MX" smtClean="0"/>
              <a:t>‹Nr.›</a:t>
            </a:fld>
            <a:endParaRPr lang="es-MX"/>
          </a:p>
        </p:txBody>
      </p:sp>
    </p:spTree>
    <p:extLst>
      <p:ext uri="{BB962C8B-B14F-4D97-AF65-F5344CB8AC3E}">
        <p14:creationId xmlns:p14="http://schemas.microsoft.com/office/powerpoint/2010/main" val="394924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DAC4134-F08C-1346-A6C4-EDE84CD7E13B}"/>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xmlns="" id="{CA102FD6-76A4-B64C-8FA5-8B616367F744}"/>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xmlns="" id="{58E3AFC1-B07C-B049-B1D7-4C445E1C83E0}"/>
              </a:ext>
            </a:extLst>
          </p:cNvPr>
          <p:cNvSpPr>
            <a:spLocks noGrp="1"/>
          </p:cNvSpPr>
          <p:nvPr>
            <p:ph type="dt" sz="half" idx="10"/>
          </p:nvPr>
        </p:nvSpPr>
        <p:spPr/>
        <p:txBody>
          <a:bodyPr/>
          <a:lstStyle/>
          <a:p>
            <a:fld id="{0CA89ECC-D20B-E948-9500-6D9EE6C9B6F8}" type="datetimeFigureOut">
              <a:rPr lang="es-MX" smtClean="0"/>
              <a:t>13/02/20</a:t>
            </a:fld>
            <a:endParaRPr lang="es-MX"/>
          </a:p>
        </p:txBody>
      </p:sp>
      <p:sp>
        <p:nvSpPr>
          <p:cNvPr id="5" name="Marcador de pie de página 4">
            <a:extLst>
              <a:ext uri="{FF2B5EF4-FFF2-40B4-BE49-F238E27FC236}">
                <a16:creationId xmlns:a16="http://schemas.microsoft.com/office/drawing/2014/main" xmlns="" id="{68B8F746-6EE7-8D45-BFCE-AAB8129585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E512E164-AA5D-7F48-AD02-35BD1B48BA74}"/>
              </a:ext>
            </a:extLst>
          </p:cNvPr>
          <p:cNvSpPr>
            <a:spLocks noGrp="1"/>
          </p:cNvSpPr>
          <p:nvPr>
            <p:ph type="sldNum" sz="quarter" idx="12"/>
          </p:nvPr>
        </p:nvSpPr>
        <p:spPr/>
        <p:txBody>
          <a:bodyPr/>
          <a:lstStyle/>
          <a:p>
            <a:fld id="{31E04E4C-61DB-5040-A931-9386FBAE0BDA}" type="slidenum">
              <a:rPr lang="es-MX" smtClean="0"/>
              <a:t>‹Nr.›</a:t>
            </a:fld>
            <a:endParaRPr lang="es-MX"/>
          </a:p>
        </p:txBody>
      </p:sp>
    </p:spTree>
    <p:extLst>
      <p:ext uri="{BB962C8B-B14F-4D97-AF65-F5344CB8AC3E}">
        <p14:creationId xmlns:p14="http://schemas.microsoft.com/office/powerpoint/2010/main" val="2929897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1B59DFB7-7B64-D84D-AE94-83EDBA2EAAF9}"/>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xmlns="" id="{183B0121-81C9-324E-8F97-E2AFFB3F793B}"/>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xmlns="" id="{5AB99339-05C2-5846-99CE-5A71AF3F70EA}"/>
              </a:ext>
            </a:extLst>
          </p:cNvPr>
          <p:cNvSpPr>
            <a:spLocks noGrp="1"/>
          </p:cNvSpPr>
          <p:nvPr>
            <p:ph type="dt" sz="half" idx="10"/>
          </p:nvPr>
        </p:nvSpPr>
        <p:spPr/>
        <p:txBody>
          <a:bodyPr/>
          <a:lstStyle/>
          <a:p>
            <a:fld id="{0CA89ECC-D20B-E948-9500-6D9EE6C9B6F8}" type="datetimeFigureOut">
              <a:rPr lang="es-MX" smtClean="0"/>
              <a:t>13/02/20</a:t>
            </a:fld>
            <a:endParaRPr lang="es-MX"/>
          </a:p>
        </p:txBody>
      </p:sp>
      <p:sp>
        <p:nvSpPr>
          <p:cNvPr id="5" name="Marcador de pie de página 4">
            <a:extLst>
              <a:ext uri="{FF2B5EF4-FFF2-40B4-BE49-F238E27FC236}">
                <a16:creationId xmlns:a16="http://schemas.microsoft.com/office/drawing/2014/main" xmlns="" id="{CDD19C2D-8DD6-1F4E-81E9-8E228B38D61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A386A26C-6D27-AC4B-BAF4-73395F5BBCFC}"/>
              </a:ext>
            </a:extLst>
          </p:cNvPr>
          <p:cNvSpPr>
            <a:spLocks noGrp="1"/>
          </p:cNvSpPr>
          <p:nvPr>
            <p:ph type="sldNum" sz="quarter" idx="12"/>
          </p:nvPr>
        </p:nvSpPr>
        <p:spPr/>
        <p:txBody>
          <a:bodyPr/>
          <a:lstStyle/>
          <a:p>
            <a:fld id="{31E04E4C-61DB-5040-A931-9386FBAE0BDA}" type="slidenum">
              <a:rPr lang="es-MX" smtClean="0"/>
              <a:t>‹Nr.›</a:t>
            </a:fld>
            <a:endParaRPr lang="es-MX"/>
          </a:p>
        </p:txBody>
      </p:sp>
    </p:spTree>
    <p:extLst>
      <p:ext uri="{BB962C8B-B14F-4D97-AF65-F5344CB8AC3E}">
        <p14:creationId xmlns:p14="http://schemas.microsoft.com/office/powerpoint/2010/main" val="965678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5" name="4 Rectángulo"/>
          <p:cNvSpPr/>
          <p:nvPr userDrawn="1"/>
        </p:nvSpPr>
        <p:spPr>
          <a:xfrm>
            <a:off x="0" y="0"/>
            <a:ext cx="12192000" cy="6858000"/>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98480" fontAlgn="auto">
              <a:spcBef>
                <a:spcPts val="0"/>
              </a:spcBef>
              <a:spcAft>
                <a:spcPts val="0"/>
              </a:spcAft>
              <a:defRPr/>
            </a:pPr>
            <a:endParaRPr lang="es-MX" sz="1587"/>
          </a:p>
        </p:txBody>
      </p:sp>
      <p:sp>
        <p:nvSpPr>
          <p:cNvPr id="9" name="8 CuadroTexto"/>
          <p:cNvSpPr txBox="1"/>
          <p:nvPr/>
        </p:nvSpPr>
        <p:spPr>
          <a:xfrm>
            <a:off x="5833822" y="6159395"/>
            <a:ext cx="4893755" cy="232821"/>
          </a:xfrm>
          <a:prstGeom prst="rect">
            <a:avLst/>
          </a:prstGeom>
          <a:noFill/>
        </p:spPr>
        <p:txBody>
          <a:bodyPr>
            <a:spAutoFit/>
          </a:bodyPr>
          <a:lstStyle/>
          <a:p>
            <a:pPr algn="r">
              <a:lnSpc>
                <a:spcPts val="882"/>
              </a:lnSpc>
              <a:defRPr/>
            </a:pPr>
            <a:r>
              <a:rPr lang="es-MX" sz="1764" dirty="0">
                <a:solidFill>
                  <a:schemeClr val="tx1">
                    <a:lumMod val="65000"/>
                    <a:lumOff val="35000"/>
                  </a:schemeClr>
                </a:solidFill>
                <a:latin typeface="Gill Sans MT" pitchFamily="34" charset="0"/>
              </a:rPr>
              <a:t>“Lis de Veracruz:  Arte, Ciencia, Luz”</a:t>
            </a:r>
          </a:p>
        </p:txBody>
      </p:sp>
      <p:sp>
        <p:nvSpPr>
          <p:cNvPr id="14" name="13 Marcador de texto"/>
          <p:cNvSpPr>
            <a:spLocks noGrp="1"/>
          </p:cNvSpPr>
          <p:nvPr>
            <p:ph type="body" sz="quarter" idx="10" hasCustomPrompt="1"/>
          </p:nvPr>
        </p:nvSpPr>
        <p:spPr>
          <a:xfrm>
            <a:off x="3037253" y="3175010"/>
            <a:ext cx="7690474" cy="317356"/>
          </a:xfrm>
        </p:spPr>
        <p:txBody>
          <a:bodyPr/>
          <a:lstStyle>
            <a:lvl1pPr algn="r">
              <a:lnSpc>
                <a:spcPts val="2293"/>
              </a:lnSpc>
              <a:defRPr sz="2116" baseline="0">
                <a:solidFill>
                  <a:schemeClr val="tx1">
                    <a:lumMod val="95000"/>
                    <a:lumOff val="5000"/>
                  </a:schemeClr>
                </a:solidFill>
              </a:defRPr>
            </a:lvl1pPr>
          </a:lstStyle>
          <a:p>
            <a:pPr lvl="0"/>
            <a:r>
              <a:rPr lang="es-ES" dirty="0"/>
              <a:t>Haga clic para agregar títulos</a:t>
            </a:r>
          </a:p>
        </p:txBody>
      </p:sp>
      <p:sp>
        <p:nvSpPr>
          <p:cNvPr id="15" name="13 Marcador de texto"/>
          <p:cNvSpPr>
            <a:spLocks noGrp="1"/>
          </p:cNvSpPr>
          <p:nvPr>
            <p:ph type="body" sz="quarter" idx="11" hasCustomPrompt="1"/>
          </p:nvPr>
        </p:nvSpPr>
        <p:spPr>
          <a:xfrm>
            <a:off x="3037253" y="3587214"/>
            <a:ext cx="7690474" cy="317356"/>
          </a:xfrm>
        </p:spPr>
        <p:txBody>
          <a:bodyPr/>
          <a:lstStyle>
            <a:lvl1pPr algn="r">
              <a:lnSpc>
                <a:spcPts val="1411"/>
              </a:lnSpc>
              <a:defRPr sz="2116" baseline="0">
                <a:solidFill>
                  <a:schemeClr val="tx1">
                    <a:lumMod val="65000"/>
                    <a:lumOff val="35000"/>
                  </a:schemeClr>
                </a:solidFill>
              </a:defRPr>
            </a:lvl1pPr>
          </a:lstStyle>
          <a:p>
            <a:pPr lvl="0"/>
            <a:r>
              <a:rPr lang="es-ES" dirty="0"/>
              <a:t>Haga clic para agregar subtítulo</a:t>
            </a:r>
          </a:p>
        </p:txBody>
      </p:sp>
      <p:sp>
        <p:nvSpPr>
          <p:cNvPr id="8" name="7 Marcador de texto"/>
          <p:cNvSpPr>
            <a:spLocks noGrp="1"/>
          </p:cNvSpPr>
          <p:nvPr>
            <p:ph type="body" sz="quarter" idx="12" hasCustomPrompt="1"/>
          </p:nvPr>
        </p:nvSpPr>
        <p:spPr>
          <a:xfrm>
            <a:off x="4785109" y="4191059"/>
            <a:ext cx="5942620" cy="190404"/>
          </a:xfrm>
        </p:spPr>
        <p:txBody>
          <a:bodyPr/>
          <a:lstStyle>
            <a:lvl1pPr algn="r">
              <a:lnSpc>
                <a:spcPts val="1146"/>
              </a:lnSpc>
              <a:defRPr sz="1764">
                <a:solidFill>
                  <a:schemeClr val="tx1">
                    <a:lumMod val="65000"/>
                    <a:lumOff val="35000"/>
                  </a:schemeClr>
                </a:solidFill>
              </a:defRPr>
            </a:lvl1pPr>
          </a:lstStyle>
          <a:p>
            <a:pPr lvl="0"/>
            <a:r>
              <a:rPr lang="es-ES" dirty="0"/>
              <a:t>Haga clic para agregar fecha</a:t>
            </a:r>
          </a:p>
        </p:txBody>
      </p:sp>
      <p:pic>
        <p:nvPicPr>
          <p:cNvPr id="17" name="16 Imagen" descr="logo simbolo RGB.png"/>
          <p:cNvPicPr>
            <a:picLocks noChangeAspect="1"/>
          </p:cNvPicPr>
          <p:nvPr userDrawn="1"/>
        </p:nvPicPr>
        <p:blipFill>
          <a:blip r:embed="rId2" cstate="print"/>
          <a:stretch>
            <a:fillRect/>
          </a:stretch>
        </p:blipFill>
        <p:spPr>
          <a:xfrm>
            <a:off x="9341249" y="571609"/>
            <a:ext cx="2446998" cy="1531211"/>
          </a:xfrm>
          <a:prstGeom prst="rect">
            <a:avLst/>
          </a:prstGeom>
        </p:spPr>
      </p:pic>
      <p:sp>
        <p:nvSpPr>
          <p:cNvPr id="6" name="5 Marcador de texto"/>
          <p:cNvSpPr>
            <a:spLocks noGrp="1"/>
          </p:cNvSpPr>
          <p:nvPr>
            <p:ph type="body" sz="quarter" idx="13" hasCustomPrompt="1"/>
          </p:nvPr>
        </p:nvSpPr>
        <p:spPr>
          <a:xfrm>
            <a:off x="2302097" y="2094369"/>
            <a:ext cx="8389014" cy="445665"/>
          </a:xfrm>
        </p:spPr>
        <p:txBody>
          <a:bodyPr/>
          <a:lstStyle>
            <a:lvl1pPr algn="r">
              <a:lnSpc>
                <a:spcPts val="1235"/>
              </a:lnSpc>
              <a:spcBef>
                <a:spcPts val="0"/>
              </a:spcBef>
              <a:defRPr sz="1058" b="1" baseline="0">
                <a:solidFill>
                  <a:schemeClr val="tx1"/>
                </a:solidFill>
              </a:defRPr>
            </a:lvl1pPr>
          </a:lstStyle>
          <a:p>
            <a:pPr lvl="0"/>
            <a:r>
              <a:rPr lang="es-ES" dirty="0"/>
              <a:t>Haga clic para escribir el nombre de su entidad o dependencia</a:t>
            </a:r>
          </a:p>
        </p:txBody>
      </p:sp>
      <p:pic>
        <p:nvPicPr>
          <p:cNvPr id="4" name="3 Image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1522" y="5671918"/>
            <a:ext cx="2822266" cy="680653"/>
          </a:xfrm>
          <a:prstGeom prst="rect">
            <a:avLst/>
          </a:prstGeom>
        </p:spPr>
      </p:pic>
    </p:spTree>
    <p:extLst>
      <p:ext uri="{BB962C8B-B14F-4D97-AF65-F5344CB8AC3E}">
        <p14:creationId xmlns:p14="http://schemas.microsoft.com/office/powerpoint/2010/main" val="1560863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erpo de texto">
    <p:spTree>
      <p:nvGrpSpPr>
        <p:cNvPr id="1" name=""/>
        <p:cNvGrpSpPr/>
        <p:nvPr/>
      </p:nvGrpSpPr>
      <p:grpSpPr>
        <a:xfrm>
          <a:off x="0" y="0"/>
          <a:ext cx="0" cy="0"/>
          <a:chOff x="0" y="0"/>
          <a:chExt cx="0" cy="0"/>
        </a:xfrm>
      </p:grpSpPr>
      <p:sp>
        <p:nvSpPr>
          <p:cNvPr id="2" name="1 Título"/>
          <p:cNvSpPr>
            <a:spLocks noGrp="1"/>
          </p:cNvSpPr>
          <p:nvPr>
            <p:ph type="title"/>
          </p:nvPr>
        </p:nvSpPr>
        <p:spPr>
          <a:xfrm>
            <a:off x="677648" y="1333581"/>
            <a:ext cx="10711856" cy="382166"/>
          </a:xfrm>
        </p:spPr>
        <p:txBody>
          <a:bodyPr/>
          <a:lstStyle>
            <a:lvl1pPr>
              <a:defRPr>
                <a:solidFill>
                  <a:schemeClr val="tx1"/>
                </a:solidFill>
              </a:defRPr>
            </a:lvl1pPr>
          </a:lstStyle>
          <a:p>
            <a:r>
              <a:rPr lang="es-ES_tradnl"/>
              <a:t>Clic para editar título</a:t>
            </a:r>
            <a:endParaRPr lang="es-MX" dirty="0"/>
          </a:p>
        </p:txBody>
      </p:sp>
      <p:sp>
        <p:nvSpPr>
          <p:cNvPr id="4" name="3 Marcador de texto"/>
          <p:cNvSpPr>
            <a:spLocks noGrp="1"/>
          </p:cNvSpPr>
          <p:nvPr>
            <p:ph type="body" sz="quarter" idx="10"/>
          </p:nvPr>
        </p:nvSpPr>
        <p:spPr>
          <a:xfrm>
            <a:off x="1726361" y="1968556"/>
            <a:ext cx="9613205" cy="4127341"/>
          </a:xfrm>
        </p:spPr>
        <p:txBody>
          <a:bodyPr/>
          <a:lstStyle>
            <a:lvl1pPr>
              <a:defRPr sz="2116">
                <a:solidFill>
                  <a:schemeClr val="tx1">
                    <a:lumMod val="50000"/>
                    <a:lumOff val="50000"/>
                  </a:schemeClr>
                </a:solidFill>
              </a:defRPr>
            </a:lvl1pPr>
          </a:lstStyle>
          <a:p>
            <a:pPr lvl="0"/>
            <a:r>
              <a:rPr lang="es-ES_tradnl"/>
              <a:t>Haga clic para modificar el estilo de texto del patrón</a:t>
            </a:r>
          </a:p>
        </p:txBody>
      </p:sp>
      <p:pic>
        <p:nvPicPr>
          <p:cNvPr id="5" name="Picture 8" descr="COLOR (3).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465639" y="6222892"/>
            <a:ext cx="1512333" cy="508680"/>
          </a:xfrm>
          <a:prstGeom prst="rect">
            <a:avLst/>
          </a:prstGeom>
        </p:spPr>
      </p:pic>
    </p:spTree>
    <p:extLst>
      <p:ext uri="{BB962C8B-B14F-4D97-AF65-F5344CB8AC3E}">
        <p14:creationId xmlns:p14="http://schemas.microsoft.com/office/powerpoint/2010/main" val="517279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4557984-1B9C-B545-95D7-378D91B48F95}"/>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xmlns="" id="{84AF1E55-6F09-D24C-983D-70B21EF335D2}"/>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xmlns="" id="{05EABC2A-91B7-2B47-B0BA-C83DF5527953}"/>
              </a:ext>
            </a:extLst>
          </p:cNvPr>
          <p:cNvSpPr>
            <a:spLocks noGrp="1"/>
          </p:cNvSpPr>
          <p:nvPr>
            <p:ph type="dt" sz="half" idx="10"/>
          </p:nvPr>
        </p:nvSpPr>
        <p:spPr/>
        <p:txBody>
          <a:bodyPr/>
          <a:lstStyle/>
          <a:p>
            <a:fld id="{0CA89ECC-D20B-E948-9500-6D9EE6C9B6F8}" type="datetimeFigureOut">
              <a:rPr lang="es-MX" smtClean="0"/>
              <a:t>13/02/20</a:t>
            </a:fld>
            <a:endParaRPr lang="es-MX"/>
          </a:p>
        </p:txBody>
      </p:sp>
      <p:sp>
        <p:nvSpPr>
          <p:cNvPr id="5" name="Marcador de pie de página 4">
            <a:extLst>
              <a:ext uri="{FF2B5EF4-FFF2-40B4-BE49-F238E27FC236}">
                <a16:creationId xmlns:a16="http://schemas.microsoft.com/office/drawing/2014/main" xmlns="" id="{21F27A68-CB31-B747-B056-E4ED48763D6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912A7508-0D10-5343-9ACC-039DDE417E19}"/>
              </a:ext>
            </a:extLst>
          </p:cNvPr>
          <p:cNvSpPr>
            <a:spLocks noGrp="1"/>
          </p:cNvSpPr>
          <p:nvPr>
            <p:ph type="sldNum" sz="quarter" idx="12"/>
          </p:nvPr>
        </p:nvSpPr>
        <p:spPr/>
        <p:txBody>
          <a:bodyPr/>
          <a:lstStyle/>
          <a:p>
            <a:fld id="{31E04E4C-61DB-5040-A931-9386FBAE0BDA}" type="slidenum">
              <a:rPr lang="es-MX" smtClean="0"/>
              <a:t>‹Nr.›</a:t>
            </a:fld>
            <a:endParaRPr lang="es-MX"/>
          </a:p>
        </p:txBody>
      </p:sp>
    </p:spTree>
    <p:extLst>
      <p:ext uri="{BB962C8B-B14F-4D97-AF65-F5344CB8AC3E}">
        <p14:creationId xmlns:p14="http://schemas.microsoft.com/office/powerpoint/2010/main" val="1004360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1735209-649D-2640-97F1-825C5271825E}"/>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xmlns="" id="{9DEC9E21-10AA-E746-9355-05517E9AB2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xmlns="" id="{6BE9C471-51B2-FF49-82AA-2BEF5AD5C378}"/>
              </a:ext>
            </a:extLst>
          </p:cNvPr>
          <p:cNvSpPr>
            <a:spLocks noGrp="1"/>
          </p:cNvSpPr>
          <p:nvPr>
            <p:ph type="dt" sz="half" idx="10"/>
          </p:nvPr>
        </p:nvSpPr>
        <p:spPr/>
        <p:txBody>
          <a:bodyPr/>
          <a:lstStyle/>
          <a:p>
            <a:fld id="{0CA89ECC-D20B-E948-9500-6D9EE6C9B6F8}" type="datetimeFigureOut">
              <a:rPr lang="es-MX" smtClean="0"/>
              <a:t>13/02/20</a:t>
            </a:fld>
            <a:endParaRPr lang="es-MX"/>
          </a:p>
        </p:txBody>
      </p:sp>
      <p:sp>
        <p:nvSpPr>
          <p:cNvPr id="5" name="Marcador de pie de página 4">
            <a:extLst>
              <a:ext uri="{FF2B5EF4-FFF2-40B4-BE49-F238E27FC236}">
                <a16:creationId xmlns:a16="http://schemas.microsoft.com/office/drawing/2014/main" xmlns="" id="{AFEB11BD-06C3-0947-92FC-A421FCEFA91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97D85211-DC20-0941-9ED1-C0536021BD7F}"/>
              </a:ext>
            </a:extLst>
          </p:cNvPr>
          <p:cNvSpPr>
            <a:spLocks noGrp="1"/>
          </p:cNvSpPr>
          <p:nvPr>
            <p:ph type="sldNum" sz="quarter" idx="12"/>
          </p:nvPr>
        </p:nvSpPr>
        <p:spPr/>
        <p:txBody>
          <a:bodyPr/>
          <a:lstStyle/>
          <a:p>
            <a:fld id="{31E04E4C-61DB-5040-A931-9386FBAE0BDA}" type="slidenum">
              <a:rPr lang="es-MX" smtClean="0"/>
              <a:t>‹Nr.›</a:t>
            </a:fld>
            <a:endParaRPr lang="es-MX"/>
          </a:p>
        </p:txBody>
      </p:sp>
    </p:spTree>
    <p:extLst>
      <p:ext uri="{BB962C8B-B14F-4D97-AF65-F5344CB8AC3E}">
        <p14:creationId xmlns:p14="http://schemas.microsoft.com/office/powerpoint/2010/main" val="1487715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042B790-4FD0-DB4B-8E62-2DA83995EA90}"/>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xmlns="" id="{81F6D88C-9FD5-CF46-B48D-7B8949AB3081}"/>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xmlns="" id="{570132BD-2B37-BF44-BFD1-8EEEA8DB9666}"/>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xmlns="" id="{F6918BFA-AA99-914A-B473-285D43F69C4B}"/>
              </a:ext>
            </a:extLst>
          </p:cNvPr>
          <p:cNvSpPr>
            <a:spLocks noGrp="1"/>
          </p:cNvSpPr>
          <p:nvPr>
            <p:ph type="dt" sz="half" idx="10"/>
          </p:nvPr>
        </p:nvSpPr>
        <p:spPr/>
        <p:txBody>
          <a:bodyPr/>
          <a:lstStyle/>
          <a:p>
            <a:fld id="{0CA89ECC-D20B-E948-9500-6D9EE6C9B6F8}" type="datetimeFigureOut">
              <a:rPr lang="es-MX" smtClean="0"/>
              <a:t>13/02/20</a:t>
            </a:fld>
            <a:endParaRPr lang="es-MX"/>
          </a:p>
        </p:txBody>
      </p:sp>
      <p:sp>
        <p:nvSpPr>
          <p:cNvPr id="6" name="Marcador de pie de página 5">
            <a:extLst>
              <a:ext uri="{FF2B5EF4-FFF2-40B4-BE49-F238E27FC236}">
                <a16:creationId xmlns:a16="http://schemas.microsoft.com/office/drawing/2014/main" xmlns="" id="{7301B7D8-346A-884C-8D83-F78F5CBB681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A04D5DBA-6E73-E645-8922-380C4DC2AE44}"/>
              </a:ext>
            </a:extLst>
          </p:cNvPr>
          <p:cNvSpPr>
            <a:spLocks noGrp="1"/>
          </p:cNvSpPr>
          <p:nvPr>
            <p:ph type="sldNum" sz="quarter" idx="12"/>
          </p:nvPr>
        </p:nvSpPr>
        <p:spPr/>
        <p:txBody>
          <a:bodyPr/>
          <a:lstStyle/>
          <a:p>
            <a:fld id="{31E04E4C-61DB-5040-A931-9386FBAE0BDA}" type="slidenum">
              <a:rPr lang="es-MX" smtClean="0"/>
              <a:t>‹Nr.›</a:t>
            </a:fld>
            <a:endParaRPr lang="es-MX"/>
          </a:p>
        </p:txBody>
      </p:sp>
    </p:spTree>
    <p:extLst>
      <p:ext uri="{BB962C8B-B14F-4D97-AF65-F5344CB8AC3E}">
        <p14:creationId xmlns:p14="http://schemas.microsoft.com/office/powerpoint/2010/main" val="504002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2076416-8FBE-764B-BFE5-71B0E449D2F9}"/>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xmlns="" id="{F672DBE9-D233-C448-8DC7-FC943C3D09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xmlns="" id="{E8EFFD06-7664-0845-8E33-26BB147B2525}"/>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xmlns="" id="{2ADEE546-4E88-9649-B558-27B848E539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xmlns="" id="{FD457009-5C14-9748-92E7-AEFE70AAD2F9}"/>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xmlns="" id="{B1F09B12-ADFB-8B4F-B541-73D13C2D48E7}"/>
              </a:ext>
            </a:extLst>
          </p:cNvPr>
          <p:cNvSpPr>
            <a:spLocks noGrp="1"/>
          </p:cNvSpPr>
          <p:nvPr>
            <p:ph type="dt" sz="half" idx="10"/>
          </p:nvPr>
        </p:nvSpPr>
        <p:spPr/>
        <p:txBody>
          <a:bodyPr/>
          <a:lstStyle/>
          <a:p>
            <a:fld id="{0CA89ECC-D20B-E948-9500-6D9EE6C9B6F8}" type="datetimeFigureOut">
              <a:rPr lang="es-MX" smtClean="0"/>
              <a:t>13/02/20</a:t>
            </a:fld>
            <a:endParaRPr lang="es-MX"/>
          </a:p>
        </p:txBody>
      </p:sp>
      <p:sp>
        <p:nvSpPr>
          <p:cNvPr id="8" name="Marcador de pie de página 7">
            <a:extLst>
              <a:ext uri="{FF2B5EF4-FFF2-40B4-BE49-F238E27FC236}">
                <a16:creationId xmlns:a16="http://schemas.microsoft.com/office/drawing/2014/main" xmlns="" id="{D52E60C8-EBDE-D042-8EEB-E0B2D434326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xmlns="" id="{1FABA9E5-08D7-3E44-9A1B-DE529DA58E95}"/>
              </a:ext>
            </a:extLst>
          </p:cNvPr>
          <p:cNvSpPr>
            <a:spLocks noGrp="1"/>
          </p:cNvSpPr>
          <p:nvPr>
            <p:ph type="sldNum" sz="quarter" idx="12"/>
          </p:nvPr>
        </p:nvSpPr>
        <p:spPr/>
        <p:txBody>
          <a:bodyPr/>
          <a:lstStyle/>
          <a:p>
            <a:fld id="{31E04E4C-61DB-5040-A931-9386FBAE0BDA}" type="slidenum">
              <a:rPr lang="es-MX" smtClean="0"/>
              <a:t>‹Nr.›</a:t>
            </a:fld>
            <a:endParaRPr lang="es-MX"/>
          </a:p>
        </p:txBody>
      </p:sp>
    </p:spTree>
    <p:extLst>
      <p:ext uri="{BB962C8B-B14F-4D97-AF65-F5344CB8AC3E}">
        <p14:creationId xmlns:p14="http://schemas.microsoft.com/office/powerpoint/2010/main" val="989914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C647ED9-9EC6-D148-9DBE-B23E438B5783}"/>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xmlns="" id="{AA89552F-ECB8-1B45-A6FB-52B00FDFB5FA}"/>
              </a:ext>
            </a:extLst>
          </p:cNvPr>
          <p:cNvSpPr>
            <a:spLocks noGrp="1"/>
          </p:cNvSpPr>
          <p:nvPr>
            <p:ph type="dt" sz="half" idx="10"/>
          </p:nvPr>
        </p:nvSpPr>
        <p:spPr/>
        <p:txBody>
          <a:bodyPr/>
          <a:lstStyle/>
          <a:p>
            <a:fld id="{0CA89ECC-D20B-E948-9500-6D9EE6C9B6F8}" type="datetimeFigureOut">
              <a:rPr lang="es-MX" smtClean="0"/>
              <a:t>13/02/20</a:t>
            </a:fld>
            <a:endParaRPr lang="es-MX"/>
          </a:p>
        </p:txBody>
      </p:sp>
      <p:sp>
        <p:nvSpPr>
          <p:cNvPr id="4" name="Marcador de pie de página 3">
            <a:extLst>
              <a:ext uri="{FF2B5EF4-FFF2-40B4-BE49-F238E27FC236}">
                <a16:creationId xmlns:a16="http://schemas.microsoft.com/office/drawing/2014/main" xmlns="" id="{6171316E-D163-4A4E-ACDB-4573643BDEEA}"/>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xmlns="" id="{20F94BE2-F3D5-FE45-AFD2-BC612B23A8F8}"/>
              </a:ext>
            </a:extLst>
          </p:cNvPr>
          <p:cNvSpPr>
            <a:spLocks noGrp="1"/>
          </p:cNvSpPr>
          <p:nvPr>
            <p:ph type="sldNum" sz="quarter" idx="12"/>
          </p:nvPr>
        </p:nvSpPr>
        <p:spPr/>
        <p:txBody>
          <a:bodyPr/>
          <a:lstStyle/>
          <a:p>
            <a:fld id="{31E04E4C-61DB-5040-A931-9386FBAE0BDA}" type="slidenum">
              <a:rPr lang="es-MX" smtClean="0"/>
              <a:t>‹Nr.›</a:t>
            </a:fld>
            <a:endParaRPr lang="es-MX"/>
          </a:p>
        </p:txBody>
      </p:sp>
    </p:spTree>
    <p:extLst>
      <p:ext uri="{BB962C8B-B14F-4D97-AF65-F5344CB8AC3E}">
        <p14:creationId xmlns:p14="http://schemas.microsoft.com/office/powerpoint/2010/main" val="97301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02A2019F-D259-3645-B5DA-2B215288446B}"/>
              </a:ext>
            </a:extLst>
          </p:cNvPr>
          <p:cNvSpPr>
            <a:spLocks noGrp="1"/>
          </p:cNvSpPr>
          <p:nvPr>
            <p:ph type="dt" sz="half" idx="10"/>
          </p:nvPr>
        </p:nvSpPr>
        <p:spPr/>
        <p:txBody>
          <a:bodyPr/>
          <a:lstStyle/>
          <a:p>
            <a:fld id="{0CA89ECC-D20B-E948-9500-6D9EE6C9B6F8}" type="datetimeFigureOut">
              <a:rPr lang="es-MX" smtClean="0"/>
              <a:t>13/02/20</a:t>
            </a:fld>
            <a:endParaRPr lang="es-MX"/>
          </a:p>
        </p:txBody>
      </p:sp>
      <p:sp>
        <p:nvSpPr>
          <p:cNvPr id="3" name="Marcador de pie de página 2">
            <a:extLst>
              <a:ext uri="{FF2B5EF4-FFF2-40B4-BE49-F238E27FC236}">
                <a16:creationId xmlns:a16="http://schemas.microsoft.com/office/drawing/2014/main" xmlns="" id="{F447B9C1-C82B-E443-820D-6DF01FD2059A}"/>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xmlns="" id="{AA838834-8D47-BB46-8962-DF286734757C}"/>
              </a:ext>
            </a:extLst>
          </p:cNvPr>
          <p:cNvSpPr>
            <a:spLocks noGrp="1"/>
          </p:cNvSpPr>
          <p:nvPr>
            <p:ph type="sldNum" sz="quarter" idx="12"/>
          </p:nvPr>
        </p:nvSpPr>
        <p:spPr/>
        <p:txBody>
          <a:bodyPr/>
          <a:lstStyle/>
          <a:p>
            <a:fld id="{31E04E4C-61DB-5040-A931-9386FBAE0BDA}" type="slidenum">
              <a:rPr lang="es-MX" smtClean="0"/>
              <a:t>‹Nr.›</a:t>
            </a:fld>
            <a:endParaRPr lang="es-MX"/>
          </a:p>
        </p:txBody>
      </p:sp>
    </p:spTree>
    <p:extLst>
      <p:ext uri="{BB962C8B-B14F-4D97-AF65-F5344CB8AC3E}">
        <p14:creationId xmlns:p14="http://schemas.microsoft.com/office/powerpoint/2010/main" val="989746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C74EA93-253B-4049-9F9E-C217078323FE}"/>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xmlns="" id="{6AE033F7-F933-EE48-808D-F986D68372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xmlns="" id="{77185FE3-18F9-674E-8BE8-C772A08709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xmlns="" id="{EB5C92C0-D157-2C4C-AED9-7E0B94D873E4}"/>
              </a:ext>
            </a:extLst>
          </p:cNvPr>
          <p:cNvSpPr>
            <a:spLocks noGrp="1"/>
          </p:cNvSpPr>
          <p:nvPr>
            <p:ph type="dt" sz="half" idx="10"/>
          </p:nvPr>
        </p:nvSpPr>
        <p:spPr/>
        <p:txBody>
          <a:bodyPr/>
          <a:lstStyle/>
          <a:p>
            <a:fld id="{0CA89ECC-D20B-E948-9500-6D9EE6C9B6F8}" type="datetimeFigureOut">
              <a:rPr lang="es-MX" smtClean="0"/>
              <a:t>13/02/20</a:t>
            </a:fld>
            <a:endParaRPr lang="es-MX"/>
          </a:p>
        </p:txBody>
      </p:sp>
      <p:sp>
        <p:nvSpPr>
          <p:cNvPr id="6" name="Marcador de pie de página 5">
            <a:extLst>
              <a:ext uri="{FF2B5EF4-FFF2-40B4-BE49-F238E27FC236}">
                <a16:creationId xmlns:a16="http://schemas.microsoft.com/office/drawing/2014/main" xmlns="" id="{BA2BA405-4B79-A949-AC55-48AB4642B58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53CCDD7A-5EB8-3A42-8AAF-9CD233D969D7}"/>
              </a:ext>
            </a:extLst>
          </p:cNvPr>
          <p:cNvSpPr>
            <a:spLocks noGrp="1"/>
          </p:cNvSpPr>
          <p:nvPr>
            <p:ph type="sldNum" sz="quarter" idx="12"/>
          </p:nvPr>
        </p:nvSpPr>
        <p:spPr/>
        <p:txBody>
          <a:bodyPr/>
          <a:lstStyle/>
          <a:p>
            <a:fld id="{31E04E4C-61DB-5040-A931-9386FBAE0BDA}" type="slidenum">
              <a:rPr lang="es-MX" smtClean="0"/>
              <a:t>‹Nr.›</a:t>
            </a:fld>
            <a:endParaRPr lang="es-MX"/>
          </a:p>
        </p:txBody>
      </p:sp>
    </p:spTree>
    <p:extLst>
      <p:ext uri="{BB962C8B-B14F-4D97-AF65-F5344CB8AC3E}">
        <p14:creationId xmlns:p14="http://schemas.microsoft.com/office/powerpoint/2010/main" val="4188463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3D952CB-7030-6248-B1D8-00D86DCC8749}"/>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xmlns="" id="{82F2DF21-22C2-A845-995A-A66A3A61B9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xmlns="" id="{1331D744-E157-2A43-95C2-87E873D36A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xmlns="" id="{32A77D6F-5E3D-B444-B54B-7B54B839C7C2}"/>
              </a:ext>
            </a:extLst>
          </p:cNvPr>
          <p:cNvSpPr>
            <a:spLocks noGrp="1"/>
          </p:cNvSpPr>
          <p:nvPr>
            <p:ph type="dt" sz="half" idx="10"/>
          </p:nvPr>
        </p:nvSpPr>
        <p:spPr/>
        <p:txBody>
          <a:bodyPr/>
          <a:lstStyle/>
          <a:p>
            <a:fld id="{0CA89ECC-D20B-E948-9500-6D9EE6C9B6F8}" type="datetimeFigureOut">
              <a:rPr lang="es-MX" smtClean="0"/>
              <a:t>13/02/20</a:t>
            </a:fld>
            <a:endParaRPr lang="es-MX"/>
          </a:p>
        </p:txBody>
      </p:sp>
      <p:sp>
        <p:nvSpPr>
          <p:cNvPr id="6" name="Marcador de pie de página 5">
            <a:extLst>
              <a:ext uri="{FF2B5EF4-FFF2-40B4-BE49-F238E27FC236}">
                <a16:creationId xmlns:a16="http://schemas.microsoft.com/office/drawing/2014/main" xmlns="" id="{DBD487C9-FA20-294C-B657-EF4651BFBC3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E7B5EA3F-EDBA-5840-991E-C1175053CAFF}"/>
              </a:ext>
            </a:extLst>
          </p:cNvPr>
          <p:cNvSpPr>
            <a:spLocks noGrp="1"/>
          </p:cNvSpPr>
          <p:nvPr>
            <p:ph type="sldNum" sz="quarter" idx="12"/>
          </p:nvPr>
        </p:nvSpPr>
        <p:spPr/>
        <p:txBody>
          <a:bodyPr/>
          <a:lstStyle/>
          <a:p>
            <a:fld id="{31E04E4C-61DB-5040-A931-9386FBAE0BDA}" type="slidenum">
              <a:rPr lang="es-MX" smtClean="0"/>
              <a:t>‹Nr.›</a:t>
            </a:fld>
            <a:endParaRPr lang="es-MX"/>
          </a:p>
        </p:txBody>
      </p:sp>
    </p:spTree>
    <p:extLst>
      <p:ext uri="{BB962C8B-B14F-4D97-AF65-F5344CB8AC3E}">
        <p14:creationId xmlns:p14="http://schemas.microsoft.com/office/powerpoint/2010/main" val="30059678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A07CA6DF-1134-834D-85CA-A310E2E7EB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xmlns="" id="{AAC9FB44-765D-0041-9C35-2B461993A9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xmlns="" id="{2D64478E-B172-FE47-8CE6-DD4E078A50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89ECC-D20B-E948-9500-6D9EE6C9B6F8}" type="datetimeFigureOut">
              <a:rPr lang="es-MX" smtClean="0"/>
              <a:t>13/02/20</a:t>
            </a:fld>
            <a:endParaRPr lang="es-MX"/>
          </a:p>
        </p:txBody>
      </p:sp>
      <p:sp>
        <p:nvSpPr>
          <p:cNvPr id="5" name="Marcador de pie de página 4">
            <a:extLst>
              <a:ext uri="{FF2B5EF4-FFF2-40B4-BE49-F238E27FC236}">
                <a16:creationId xmlns:a16="http://schemas.microsoft.com/office/drawing/2014/main" xmlns="" id="{647CF164-2726-B641-835B-149316442F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xmlns="" id="{8D4EF687-F07C-2148-A43B-3D1732F77F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04E4C-61DB-5040-A931-9386FBAE0BDA}" type="slidenum">
              <a:rPr lang="es-MX" smtClean="0"/>
              <a:t>‹Nr.›</a:t>
            </a:fld>
            <a:endParaRPr lang="es-MX"/>
          </a:p>
        </p:txBody>
      </p:sp>
    </p:spTree>
    <p:extLst>
      <p:ext uri="{BB962C8B-B14F-4D97-AF65-F5344CB8AC3E}">
        <p14:creationId xmlns:p14="http://schemas.microsoft.com/office/powerpoint/2010/main" val="2762711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mailto:deies@uv.mx" TargetMode="External"/><Relationship Id="rId4" Type="http://schemas.openxmlformats.org/officeDocument/2006/relationships/hyperlink" Target="https://www.facebook.com/CIIESUV/" TargetMode="External"/><Relationship Id="rId5" Type="http://schemas.openxmlformats.org/officeDocument/2006/relationships/hyperlink" Target="https://twitter.com/CIIES_UV" TargetMode="External"/><Relationship Id="rId1" Type="http://schemas.openxmlformats.org/officeDocument/2006/relationships/slideLayout" Target="../slideLayouts/slideLayout12.xml"/><Relationship Id="rId2" Type="http://schemas.openxmlformats.org/officeDocument/2006/relationships/hyperlink" Target="http://www.uv.mx/dei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sz="quarter" idx="10"/>
          </p:nvPr>
        </p:nvSpPr>
        <p:spPr>
          <a:xfrm>
            <a:off x="404813" y="2540034"/>
            <a:ext cx="11103246" cy="1047181"/>
          </a:xfrm>
        </p:spPr>
        <p:txBody>
          <a:bodyPr>
            <a:normAutofit/>
          </a:bodyPr>
          <a:lstStyle/>
          <a:p>
            <a:pPr marL="0" indent="0">
              <a:buNone/>
            </a:pPr>
            <a:endParaRPr lang="es-MX" sz="3600" dirty="0">
              <a:solidFill>
                <a:schemeClr val="tx1"/>
              </a:solidFill>
            </a:endParaRPr>
          </a:p>
          <a:p>
            <a:pPr marL="0" indent="0">
              <a:buNone/>
            </a:pPr>
            <a:r>
              <a:rPr lang="es-MX" sz="4000" dirty="0">
                <a:solidFill>
                  <a:schemeClr val="tx1"/>
                </a:solidFill>
              </a:rPr>
              <a:t>Doctorado en Innovación en Educación Superior</a:t>
            </a:r>
          </a:p>
          <a:p>
            <a:endParaRPr lang="es-MX" sz="529" dirty="0">
              <a:solidFill>
                <a:schemeClr val="tx1"/>
              </a:solidFill>
            </a:endParaRPr>
          </a:p>
        </p:txBody>
      </p:sp>
      <p:sp>
        <p:nvSpPr>
          <p:cNvPr id="5" name="4 Marcador de texto"/>
          <p:cNvSpPr>
            <a:spLocks noGrp="1"/>
          </p:cNvSpPr>
          <p:nvPr>
            <p:ph type="body" sz="quarter" idx="11"/>
          </p:nvPr>
        </p:nvSpPr>
        <p:spPr>
          <a:xfrm>
            <a:off x="2603634" y="3900488"/>
            <a:ext cx="6857672" cy="1357312"/>
          </a:xfrm>
        </p:spPr>
        <p:txBody>
          <a:bodyPr/>
          <a:lstStyle/>
          <a:p>
            <a:pPr marL="0" indent="0">
              <a:buNone/>
            </a:pPr>
            <a:r>
              <a:rPr lang="es-MX" sz="2469" dirty="0">
                <a:solidFill>
                  <a:schemeClr val="tx1"/>
                </a:solidFill>
              </a:rPr>
              <a:t>Orientación Investigación</a:t>
            </a:r>
          </a:p>
          <a:p>
            <a:pPr marL="0" indent="0">
              <a:buNone/>
            </a:pPr>
            <a:r>
              <a:rPr lang="es-MX" sz="2469" dirty="0">
                <a:solidFill>
                  <a:schemeClr val="tx1"/>
                </a:solidFill>
              </a:rPr>
              <a:t>Escolarizado</a:t>
            </a:r>
          </a:p>
          <a:p>
            <a:pPr marL="0" indent="0">
              <a:buNone/>
            </a:pPr>
            <a:r>
              <a:rPr lang="es-MX" sz="2469" dirty="0">
                <a:solidFill>
                  <a:schemeClr val="tx1"/>
                </a:solidFill>
              </a:rPr>
              <a:t>Dedicación de tiempo completo</a:t>
            </a:r>
          </a:p>
          <a:p>
            <a:pPr marL="0" indent="0">
              <a:buNone/>
            </a:pPr>
            <a:r>
              <a:rPr lang="es-MX" sz="2469" dirty="0">
                <a:solidFill>
                  <a:schemeClr val="tx1"/>
                </a:solidFill>
              </a:rPr>
              <a:t>1º Generación 2020-2024</a:t>
            </a:r>
          </a:p>
          <a:p>
            <a:pPr marL="0" indent="0">
              <a:buNone/>
            </a:pPr>
            <a:endParaRPr lang="es-MX" sz="2469" dirty="0">
              <a:solidFill>
                <a:schemeClr val="tx1"/>
              </a:solidFill>
            </a:endParaRPr>
          </a:p>
          <a:p>
            <a:endParaRPr lang="es-MX" sz="2469" dirty="0">
              <a:solidFill>
                <a:schemeClr val="tx1"/>
              </a:solidFill>
            </a:endParaRPr>
          </a:p>
        </p:txBody>
      </p:sp>
      <p:sp>
        <p:nvSpPr>
          <p:cNvPr id="7" name="6 Marcador de texto"/>
          <p:cNvSpPr>
            <a:spLocks noGrp="1"/>
          </p:cNvSpPr>
          <p:nvPr>
            <p:ph type="body" sz="quarter" idx="13"/>
          </p:nvPr>
        </p:nvSpPr>
        <p:spPr>
          <a:xfrm>
            <a:off x="3339438" y="2094369"/>
            <a:ext cx="8447750" cy="445665"/>
          </a:xfrm>
        </p:spPr>
        <p:txBody>
          <a:bodyPr/>
          <a:lstStyle/>
          <a:p>
            <a:pPr marL="0" indent="0">
              <a:buNone/>
            </a:pPr>
            <a:r>
              <a:rPr lang="es-ES" dirty="0"/>
              <a:t>CENTRO DE INVESTIGACIÓN E INNOVACIÓN EN EDUCACIÓN SUPERIOR</a:t>
            </a:r>
          </a:p>
        </p:txBody>
      </p:sp>
    </p:spTree>
    <p:extLst>
      <p:ext uri="{BB962C8B-B14F-4D97-AF65-F5344CB8AC3E}">
        <p14:creationId xmlns:p14="http://schemas.microsoft.com/office/powerpoint/2010/main" val="1833834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701CB2F-FC71-43C6-B1DF-5A0D9A4F77F0}"/>
              </a:ext>
            </a:extLst>
          </p:cNvPr>
          <p:cNvSpPr>
            <a:spLocks noGrp="1"/>
          </p:cNvSpPr>
          <p:nvPr>
            <p:ph type="title"/>
          </p:nvPr>
        </p:nvSpPr>
        <p:spPr/>
        <p:txBody>
          <a:bodyPr/>
          <a:lstStyle/>
          <a:p>
            <a:r>
              <a:rPr lang="x-none" sz="2325" b="1" dirty="0"/>
              <a:t>Núcleo académico básico</a:t>
            </a:r>
          </a:p>
        </p:txBody>
      </p:sp>
      <p:sp>
        <p:nvSpPr>
          <p:cNvPr id="3" name="Marcador de texto 2">
            <a:extLst>
              <a:ext uri="{FF2B5EF4-FFF2-40B4-BE49-F238E27FC236}">
                <a16:creationId xmlns:a16="http://schemas.microsoft.com/office/drawing/2014/main" xmlns="" id="{8C69BBA7-4FEC-4284-B3F9-95304FC2E103}"/>
              </a:ext>
            </a:extLst>
          </p:cNvPr>
          <p:cNvSpPr>
            <a:spLocks noGrp="1"/>
          </p:cNvSpPr>
          <p:nvPr>
            <p:ph type="body" idx="1"/>
          </p:nvPr>
        </p:nvSpPr>
        <p:spPr/>
        <p:txBody>
          <a:bodyPr/>
          <a:lstStyle/>
          <a:p>
            <a:r>
              <a:rPr lang="es-MX" dirty="0">
                <a:solidFill>
                  <a:schemeClr val="tx1"/>
                </a:solidFill>
                <a:latin typeface="Gill Sans MT" panose="020B0502020104020203" pitchFamily="34" charset="0"/>
              </a:rPr>
              <a:t>Doctorado en Innovación en Educación Superior</a:t>
            </a:r>
          </a:p>
        </p:txBody>
      </p:sp>
    </p:spTree>
    <p:extLst>
      <p:ext uri="{BB962C8B-B14F-4D97-AF65-F5344CB8AC3E}">
        <p14:creationId xmlns:p14="http://schemas.microsoft.com/office/powerpoint/2010/main" val="1642593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a 8">
            <a:extLst>
              <a:ext uri="{FF2B5EF4-FFF2-40B4-BE49-F238E27FC236}">
                <a16:creationId xmlns:a16="http://schemas.microsoft.com/office/drawing/2014/main" xmlns="" id="{9454CB54-73AF-4B44-92FB-A9946040A527}"/>
              </a:ext>
            </a:extLst>
          </p:cNvPr>
          <p:cNvGraphicFramePr>
            <a:graphicFrameLocks noGrp="1"/>
          </p:cNvGraphicFramePr>
          <p:nvPr>
            <p:extLst>
              <p:ext uri="{D42A27DB-BD31-4B8C-83A1-F6EECF244321}">
                <p14:modId xmlns:p14="http://schemas.microsoft.com/office/powerpoint/2010/main" val="4070340281"/>
              </p:ext>
            </p:extLst>
          </p:nvPr>
        </p:nvGraphicFramePr>
        <p:xfrm>
          <a:off x="885825" y="757238"/>
          <a:ext cx="8743950" cy="5129101"/>
        </p:xfrm>
        <a:graphic>
          <a:graphicData uri="http://schemas.openxmlformats.org/drawingml/2006/table">
            <a:tbl>
              <a:tblPr firstRow="1" firstCol="1" bandRow="1"/>
              <a:tblGrid>
                <a:gridCol w="2886570">
                  <a:extLst>
                    <a:ext uri="{9D8B030D-6E8A-4147-A177-3AD203B41FA5}">
                      <a16:colId xmlns:a16="http://schemas.microsoft.com/office/drawing/2014/main" xmlns="" val="3503414256"/>
                    </a:ext>
                  </a:extLst>
                </a:gridCol>
                <a:gridCol w="2114055">
                  <a:extLst>
                    <a:ext uri="{9D8B030D-6E8A-4147-A177-3AD203B41FA5}">
                      <a16:colId xmlns:a16="http://schemas.microsoft.com/office/drawing/2014/main" xmlns="" val="3799467494"/>
                    </a:ext>
                  </a:extLst>
                </a:gridCol>
                <a:gridCol w="3743325">
                  <a:extLst>
                    <a:ext uri="{9D8B030D-6E8A-4147-A177-3AD203B41FA5}">
                      <a16:colId xmlns:a16="http://schemas.microsoft.com/office/drawing/2014/main" xmlns="" val="2528564331"/>
                    </a:ext>
                  </a:extLst>
                </a:gridCol>
              </a:tblGrid>
              <a:tr h="309675">
                <a:tc>
                  <a:txBody>
                    <a:bodyPr/>
                    <a:lstStyle/>
                    <a:p>
                      <a:pPr marL="228600" algn="l">
                        <a:spcAft>
                          <a:spcPts val="0"/>
                        </a:spcAft>
                      </a:pPr>
                      <a:r>
                        <a:rPr lang="es-ES_tradnl" sz="1400" b="1" dirty="0">
                          <a:effectLst/>
                          <a:latin typeface="Gill Sans MT" panose="020B0502020104020203" pitchFamily="34" charset="0"/>
                          <a:ea typeface="MS Mincho" panose="02020609040205080304" pitchFamily="49" charset="-128"/>
                          <a:cs typeface="Times New Roman" panose="02020603050405020304" pitchFamily="18" charset="0"/>
                        </a:rPr>
                        <a:t>NOMBRE</a:t>
                      </a:r>
                      <a:endParaRPr lang="x-none" sz="14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solidFill>
                      <a:schemeClr val="accent1">
                        <a:lumMod val="60000"/>
                        <a:lumOff val="40000"/>
                      </a:schemeClr>
                    </a:solidFill>
                  </a:tcPr>
                </a:tc>
                <a:tc>
                  <a:txBody>
                    <a:bodyPr/>
                    <a:lstStyle/>
                    <a:p>
                      <a:pPr algn="l">
                        <a:spcAft>
                          <a:spcPts val="0"/>
                        </a:spcAft>
                      </a:pPr>
                      <a:r>
                        <a:rPr lang="es-ES_tradnl" sz="1400" b="1" dirty="0">
                          <a:effectLst/>
                          <a:latin typeface="Gill Sans MT" panose="020B0502020104020203" pitchFamily="34" charset="0"/>
                          <a:ea typeface="MS Mincho" panose="02020609040205080304" pitchFamily="49" charset="-128"/>
                          <a:cs typeface="Times New Roman" panose="02020603050405020304" pitchFamily="18" charset="0"/>
                        </a:rPr>
                        <a:t>SNI</a:t>
                      </a:r>
                      <a:endParaRPr lang="x-none" sz="14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solidFill>
                      <a:schemeClr val="accent1">
                        <a:lumMod val="60000"/>
                        <a:lumOff val="40000"/>
                      </a:schemeClr>
                    </a:solidFill>
                  </a:tcPr>
                </a:tc>
                <a:tc>
                  <a:txBody>
                    <a:bodyPr/>
                    <a:lstStyle/>
                    <a:p>
                      <a:pPr algn="l">
                        <a:spcAft>
                          <a:spcPts val="0"/>
                        </a:spcAft>
                      </a:pPr>
                      <a:r>
                        <a:rPr lang="es-ES_tradnl" sz="1400" b="1" dirty="0">
                          <a:effectLst/>
                          <a:latin typeface="Gill Sans MT" panose="020B0502020104020203" pitchFamily="34" charset="0"/>
                          <a:ea typeface="MS Mincho" panose="02020609040205080304" pitchFamily="49" charset="-128"/>
                          <a:cs typeface="Times New Roman" panose="02020603050405020304" pitchFamily="18" charset="0"/>
                        </a:rPr>
                        <a:t>ADSCRIPCIÓN</a:t>
                      </a:r>
                      <a:endParaRPr lang="x-none" sz="14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212479461"/>
                  </a:ext>
                </a:extLst>
              </a:tr>
              <a:tr h="309675">
                <a:tc>
                  <a:txBody>
                    <a:bodyPr/>
                    <a:lstStyle/>
                    <a:p>
                      <a:pPr marL="0" lvl="0" indent="0" algn="l">
                        <a:spcAft>
                          <a:spcPts val="0"/>
                        </a:spcAft>
                        <a:buFont typeface="Arial" panose="020B0604020202020204" pitchFamily="34" charset="0"/>
                        <a:buNone/>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1. Juan Carlos Ortega</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a:effectLst/>
                          <a:latin typeface="Gill Sans MT" panose="020B0502020104020203" pitchFamily="34" charset="0"/>
                          <a:ea typeface="MS Mincho" panose="02020609040205080304" pitchFamily="49" charset="-128"/>
                          <a:cs typeface="Times New Roman" panose="02020603050405020304" pitchFamily="18" charset="0"/>
                        </a:rPr>
                        <a:t>SNI 1</a:t>
                      </a:r>
                      <a:endParaRPr lang="x-none" sz="200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CIIES</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extLst>
                  <a:ext uri="{0D108BD9-81ED-4DB2-BD59-A6C34878D82A}">
                    <a16:rowId xmlns:a16="http://schemas.microsoft.com/office/drawing/2014/main" xmlns="" val="2507745252"/>
                  </a:ext>
                </a:extLst>
              </a:tr>
              <a:tr h="309675">
                <a:tc>
                  <a:txBody>
                    <a:bodyPr/>
                    <a:lstStyle/>
                    <a:p>
                      <a:pPr marL="0" lvl="0" indent="0" algn="l">
                        <a:spcAft>
                          <a:spcPts val="0"/>
                        </a:spcAft>
                        <a:buFont typeface="Arial" panose="020B0604020202020204" pitchFamily="34" charset="0"/>
                        <a:buNone/>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2. </a:t>
                      </a:r>
                      <a:r>
                        <a:rPr lang="es-ES_tradnl" sz="2000" dirty="0" err="1">
                          <a:effectLst/>
                          <a:latin typeface="Gill Sans MT" panose="020B0502020104020203" pitchFamily="34" charset="0"/>
                          <a:ea typeface="MS Mincho" panose="02020609040205080304" pitchFamily="49" charset="-128"/>
                          <a:cs typeface="Times New Roman" panose="02020603050405020304" pitchFamily="18" charset="0"/>
                        </a:rPr>
                        <a:t>Ragueb</a:t>
                      </a: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 </a:t>
                      </a:r>
                      <a:r>
                        <a:rPr lang="es-ES_tradnl" sz="2000" dirty="0" err="1">
                          <a:effectLst/>
                          <a:latin typeface="Gill Sans MT" panose="020B0502020104020203" pitchFamily="34" charset="0"/>
                          <a:ea typeface="MS Mincho" panose="02020609040205080304" pitchFamily="49" charset="-128"/>
                          <a:cs typeface="Times New Roman" panose="02020603050405020304" pitchFamily="18" charset="0"/>
                        </a:rPr>
                        <a:t>Chain</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 </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a:effectLst/>
                          <a:latin typeface="Gill Sans MT" panose="020B0502020104020203" pitchFamily="34" charset="0"/>
                          <a:ea typeface="MS Mincho" panose="02020609040205080304" pitchFamily="49" charset="-128"/>
                          <a:cs typeface="Times New Roman" panose="02020603050405020304" pitchFamily="18" charset="0"/>
                        </a:rPr>
                        <a:t>CIIES</a:t>
                      </a:r>
                      <a:endParaRPr lang="x-none" sz="200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extLst>
                  <a:ext uri="{0D108BD9-81ED-4DB2-BD59-A6C34878D82A}">
                    <a16:rowId xmlns:a16="http://schemas.microsoft.com/office/drawing/2014/main" xmlns="" val="1104123575"/>
                  </a:ext>
                </a:extLst>
              </a:tr>
              <a:tr h="309675">
                <a:tc>
                  <a:txBody>
                    <a:bodyPr/>
                    <a:lstStyle/>
                    <a:p>
                      <a:pPr marL="0" lvl="0" indent="0" algn="l">
                        <a:spcAft>
                          <a:spcPts val="0"/>
                        </a:spcAft>
                        <a:buFont typeface="Arial" panose="020B0604020202020204" pitchFamily="34" charset="0"/>
                        <a:buNone/>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3. Mario Miguel Ojeda</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a:effectLst/>
                          <a:latin typeface="Gill Sans MT" panose="020B0502020104020203" pitchFamily="34" charset="0"/>
                          <a:ea typeface="MS Mincho" panose="02020609040205080304" pitchFamily="49" charset="-128"/>
                          <a:cs typeface="Times New Roman" panose="02020603050405020304" pitchFamily="18" charset="0"/>
                        </a:rPr>
                        <a:t>SNI 1</a:t>
                      </a:r>
                      <a:endParaRPr lang="x-none" sz="200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Facultad de Estadística</a:t>
                      </a:r>
                      <a:endParaRPr lang="x-none" sz="200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extLst>
                  <a:ext uri="{0D108BD9-81ED-4DB2-BD59-A6C34878D82A}">
                    <a16:rowId xmlns:a16="http://schemas.microsoft.com/office/drawing/2014/main" xmlns="" val="3060953051"/>
                  </a:ext>
                </a:extLst>
              </a:tr>
              <a:tr h="309675">
                <a:tc>
                  <a:txBody>
                    <a:bodyPr/>
                    <a:lstStyle/>
                    <a:p>
                      <a:pPr marL="0" lvl="0" indent="0" algn="l">
                        <a:spcAft>
                          <a:spcPts val="0"/>
                        </a:spcAft>
                        <a:buFont typeface="Arial" panose="020B0604020202020204" pitchFamily="34" charset="0"/>
                        <a:buNone/>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4. Alberto Ramírez </a:t>
                      </a:r>
                      <a:r>
                        <a:rPr lang="es-ES_tradnl" sz="2000" dirty="0" err="1">
                          <a:effectLst/>
                          <a:latin typeface="Gill Sans MT" panose="020B0502020104020203" pitchFamily="34" charset="0"/>
                          <a:ea typeface="MS Mincho" panose="02020609040205080304" pitchFamily="49" charset="-128"/>
                          <a:cs typeface="Times New Roman" panose="02020603050405020304" pitchFamily="18" charset="0"/>
                        </a:rPr>
                        <a:t>Martinell</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SNI 1</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CIIES</a:t>
                      </a:r>
                      <a:endParaRPr lang="x-none" sz="200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extLst>
                  <a:ext uri="{0D108BD9-81ED-4DB2-BD59-A6C34878D82A}">
                    <a16:rowId xmlns:a16="http://schemas.microsoft.com/office/drawing/2014/main" xmlns="" val="4097223412"/>
                  </a:ext>
                </a:extLst>
              </a:tr>
              <a:tr h="309675">
                <a:tc>
                  <a:txBody>
                    <a:bodyPr/>
                    <a:lstStyle/>
                    <a:p>
                      <a:pPr marL="0" lvl="0" indent="0" algn="l">
                        <a:spcAft>
                          <a:spcPts val="0"/>
                        </a:spcAft>
                        <a:buFont typeface="Arial" panose="020B0604020202020204" pitchFamily="34" charset="0"/>
                        <a:buNone/>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5. Rocío López</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SNI 1</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CIIES</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extLst>
                  <a:ext uri="{0D108BD9-81ED-4DB2-BD59-A6C34878D82A}">
                    <a16:rowId xmlns:a16="http://schemas.microsoft.com/office/drawing/2014/main" xmlns="" val="597259439"/>
                  </a:ext>
                </a:extLst>
              </a:tr>
              <a:tr h="309675">
                <a:tc>
                  <a:txBody>
                    <a:bodyPr/>
                    <a:lstStyle/>
                    <a:p>
                      <a:pPr marL="0" lvl="0" indent="0" algn="l">
                        <a:spcAft>
                          <a:spcPts val="0"/>
                        </a:spcAft>
                        <a:buFont typeface="Arial" panose="020B0604020202020204" pitchFamily="34" charset="0"/>
                        <a:buNone/>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6. Denise Hernández</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SNI C</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CIIES</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extLst>
                  <a:ext uri="{0D108BD9-81ED-4DB2-BD59-A6C34878D82A}">
                    <a16:rowId xmlns:a16="http://schemas.microsoft.com/office/drawing/2014/main" xmlns="" val="3663663819"/>
                  </a:ext>
                </a:extLst>
              </a:tr>
              <a:tr h="309675">
                <a:tc>
                  <a:txBody>
                    <a:bodyPr/>
                    <a:lstStyle/>
                    <a:p>
                      <a:pPr marL="0" lvl="0" indent="0" algn="l">
                        <a:spcAft>
                          <a:spcPts val="0"/>
                        </a:spcAft>
                        <a:buFont typeface="Arial" panose="020B0604020202020204" pitchFamily="34" charset="0"/>
                        <a:buNone/>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7. Ricardo Mercado</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a:effectLst/>
                          <a:latin typeface="Gill Sans MT" panose="020B0502020104020203" pitchFamily="34" charset="0"/>
                          <a:ea typeface="MS Mincho" panose="02020609040205080304" pitchFamily="49" charset="-128"/>
                          <a:cs typeface="Times New Roman" panose="02020603050405020304" pitchFamily="18" charset="0"/>
                        </a:rPr>
                        <a:t> </a:t>
                      </a:r>
                      <a:endParaRPr lang="x-none" sz="200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CIIES</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extLst>
                  <a:ext uri="{0D108BD9-81ED-4DB2-BD59-A6C34878D82A}">
                    <a16:rowId xmlns:a16="http://schemas.microsoft.com/office/drawing/2014/main" xmlns="" val="928378202"/>
                  </a:ext>
                </a:extLst>
              </a:tr>
              <a:tr h="309675">
                <a:tc>
                  <a:txBody>
                    <a:bodyPr/>
                    <a:lstStyle/>
                    <a:p>
                      <a:pPr marL="0" lvl="0" indent="0" algn="l">
                        <a:spcAft>
                          <a:spcPts val="0"/>
                        </a:spcAft>
                        <a:buFont typeface="Arial" panose="020B0604020202020204" pitchFamily="34" charset="0"/>
                        <a:buNone/>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8. </a:t>
                      </a:r>
                      <a:r>
                        <a:rPr lang="es-ES_tradnl" sz="2000" dirty="0" err="1">
                          <a:effectLst/>
                          <a:latin typeface="Gill Sans MT" panose="020B0502020104020203" pitchFamily="34" charset="0"/>
                          <a:ea typeface="MS Mincho" panose="02020609040205080304" pitchFamily="49" charset="-128"/>
                          <a:cs typeface="Times New Roman" panose="02020603050405020304" pitchFamily="18" charset="0"/>
                        </a:rPr>
                        <a:t>Jeysira</a:t>
                      </a: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 Dorantes</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a:effectLst/>
                          <a:latin typeface="Gill Sans MT" panose="020B0502020104020203" pitchFamily="34" charset="0"/>
                          <a:ea typeface="MS Mincho" panose="02020609040205080304" pitchFamily="49" charset="-128"/>
                          <a:cs typeface="Times New Roman" panose="02020603050405020304" pitchFamily="18" charset="0"/>
                        </a:rPr>
                        <a:t>SNI 1</a:t>
                      </a:r>
                      <a:endParaRPr lang="x-none" sz="200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Centro de Estudios de Género</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extLst>
                  <a:ext uri="{0D108BD9-81ED-4DB2-BD59-A6C34878D82A}">
                    <a16:rowId xmlns:a16="http://schemas.microsoft.com/office/drawing/2014/main" xmlns="" val="824060253"/>
                  </a:ext>
                </a:extLst>
              </a:tr>
              <a:tr h="309675">
                <a:tc>
                  <a:txBody>
                    <a:bodyPr/>
                    <a:lstStyle/>
                    <a:p>
                      <a:pPr marL="0" lvl="0" indent="0" algn="l">
                        <a:spcAft>
                          <a:spcPts val="0"/>
                        </a:spcAft>
                        <a:buFont typeface="Arial" panose="020B0604020202020204" pitchFamily="34" charset="0"/>
                        <a:buNone/>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9. Miguel Casillas</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a:effectLst/>
                          <a:latin typeface="Gill Sans MT" panose="020B0502020104020203" pitchFamily="34" charset="0"/>
                          <a:ea typeface="MS Mincho" panose="02020609040205080304" pitchFamily="49" charset="-128"/>
                          <a:cs typeface="Times New Roman" panose="02020603050405020304" pitchFamily="18" charset="0"/>
                        </a:rPr>
                        <a:t>SNI 2</a:t>
                      </a:r>
                      <a:endParaRPr lang="x-none" sz="200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CIIES</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extLst>
                  <a:ext uri="{0D108BD9-81ED-4DB2-BD59-A6C34878D82A}">
                    <a16:rowId xmlns:a16="http://schemas.microsoft.com/office/drawing/2014/main" xmlns="" val="513283761"/>
                  </a:ext>
                </a:extLst>
              </a:tr>
              <a:tr h="619351">
                <a:tc>
                  <a:txBody>
                    <a:bodyPr/>
                    <a:lstStyle/>
                    <a:p>
                      <a:pPr marL="0" lvl="0" indent="0" algn="l">
                        <a:spcAft>
                          <a:spcPts val="0"/>
                        </a:spcAft>
                        <a:buFont typeface="Arial" panose="020B0604020202020204" pitchFamily="34" charset="0"/>
                        <a:buNone/>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10. Alma Delia Otero</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a:effectLst/>
                          <a:latin typeface="Gill Sans MT" panose="020B0502020104020203" pitchFamily="34" charset="0"/>
                          <a:ea typeface="MS Mincho" panose="02020609040205080304" pitchFamily="49" charset="-128"/>
                          <a:cs typeface="Times New Roman" panose="02020603050405020304" pitchFamily="18" charset="0"/>
                        </a:rPr>
                        <a:t>SNI 1</a:t>
                      </a:r>
                      <a:endParaRPr lang="x-none" sz="200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Facultad de Contaduría y Administración</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extLst>
                  <a:ext uri="{0D108BD9-81ED-4DB2-BD59-A6C34878D82A}">
                    <a16:rowId xmlns:a16="http://schemas.microsoft.com/office/drawing/2014/main" xmlns="" val="1195578178"/>
                  </a:ext>
                </a:extLst>
              </a:tr>
              <a:tr h="619351">
                <a:tc>
                  <a:txBody>
                    <a:bodyPr/>
                    <a:lstStyle/>
                    <a:p>
                      <a:pPr marL="0" lvl="0" indent="0" algn="l">
                        <a:spcAft>
                          <a:spcPts val="0"/>
                        </a:spcAft>
                        <a:buFont typeface="Arial" panose="020B0604020202020204" pitchFamily="34" charset="0"/>
                        <a:buNone/>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11. Jaqueline </a:t>
                      </a:r>
                      <a:r>
                        <a:rPr lang="es-ES_tradnl" sz="2000" dirty="0" err="1">
                          <a:effectLst/>
                          <a:latin typeface="Gill Sans MT" panose="020B0502020104020203" pitchFamily="34" charset="0"/>
                          <a:ea typeface="MS Mincho" panose="02020609040205080304" pitchFamily="49" charset="-128"/>
                          <a:cs typeface="Times New Roman" panose="02020603050405020304" pitchFamily="18" charset="0"/>
                        </a:rPr>
                        <a:t>Jongitud</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a:effectLst/>
                          <a:latin typeface="Gill Sans MT" panose="020B0502020104020203" pitchFamily="34" charset="0"/>
                          <a:ea typeface="MS Mincho" panose="02020609040205080304" pitchFamily="49" charset="-128"/>
                          <a:cs typeface="Times New Roman" panose="02020603050405020304" pitchFamily="18" charset="0"/>
                        </a:rPr>
                        <a:t>SNI 1</a:t>
                      </a:r>
                      <a:endParaRPr lang="x-none" sz="200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dirty="0">
                          <a:effectLst/>
                          <a:latin typeface="Gill Sans MT" panose="020B0502020104020203" pitchFamily="34" charset="0"/>
                          <a:ea typeface="MS Mincho" panose="02020609040205080304" pitchFamily="49" charset="-128"/>
                          <a:cs typeface="Times New Roman" panose="02020603050405020304" pitchFamily="18" charset="0"/>
                        </a:rPr>
                        <a:t>Centro de estudios sobre derecho, globalización y seguridad</a:t>
                      </a:r>
                      <a:endParaRPr lang="x-none" sz="20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extLst>
                  <a:ext uri="{0D108BD9-81ED-4DB2-BD59-A6C34878D82A}">
                    <a16:rowId xmlns:a16="http://schemas.microsoft.com/office/drawing/2014/main" xmlns="" val="1802257732"/>
                  </a:ext>
                </a:extLst>
              </a:tr>
              <a:tr h="493724">
                <a:tc>
                  <a:txBody>
                    <a:bodyPr/>
                    <a:lstStyle/>
                    <a:p>
                      <a:pPr marL="228600" algn="l">
                        <a:spcAft>
                          <a:spcPts val="0"/>
                        </a:spcAft>
                      </a:pPr>
                      <a:r>
                        <a:rPr lang="es-ES_tradnl" sz="2000" b="1" dirty="0">
                          <a:effectLst/>
                          <a:latin typeface="Gill Sans MT" panose="020B0502020104020203" pitchFamily="34" charset="0"/>
                          <a:ea typeface="MS Mincho" panose="02020609040205080304" pitchFamily="49" charset="-128"/>
                          <a:cs typeface="Times New Roman" panose="02020603050405020304" pitchFamily="18" charset="0"/>
                        </a:rPr>
                        <a:t> </a:t>
                      </a:r>
                      <a:endParaRPr lang="x-none" sz="2000" b="1"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b="1" dirty="0">
                          <a:effectLst/>
                          <a:latin typeface="Gill Sans MT" panose="020B0502020104020203" pitchFamily="34" charset="0"/>
                          <a:ea typeface="MS Mincho" panose="02020609040205080304" pitchFamily="49" charset="-128"/>
                          <a:cs typeface="Times New Roman" panose="02020603050405020304" pitchFamily="18" charset="0"/>
                        </a:rPr>
                        <a:t>9/11 = 82% SNI</a:t>
                      </a:r>
                      <a:endParaRPr lang="x-none" sz="2000" b="1"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tc>
                  <a:txBody>
                    <a:bodyPr/>
                    <a:lstStyle/>
                    <a:p>
                      <a:pPr algn="l">
                        <a:spcAft>
                          <a:spcPts val="0"/>
                        </a:spcAft>
                      </a:pPr>
                      <a:r>
                        <a:rPr lang="es-ES_tradnl" sz="2000" b="1" dirty="0">
                          <a:effectLst/>
                          <a:latin typeface="Gill Sans MT" panose="020B0502020104020203" pitchFamily="34" charset="0"/>
                          <a:ea typeface="MS Mincho" panose="02020609040205080304" pitchFamily="49" charset="-128"/>
                          <a:cs typeface="Times New Roman" panose="02020603050405020304" pitchFamily="18" charset="0"/>
                        </a:rPr>
                        <a:t> </a:t>
                      </a:r>
                      <a:endParaRPr lang="x-none" sz="2000" b="1"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66438" marR="66438" marT="0" marB="0">
                    <a:lnL w="12700" cap="flat" cmpd="sng" algn="ctr">
                      <a:solidFill>
                        <a:srgbClr val="18529D"/>
                      </a:solidFill>
                      <a:prstDash val="solid"/>
                      <a:round/>
                      <a:headEnd type="none" w="med" len="med"/>
                      <a:tailEnd type="none" w="med" len="med"/>
                    </a:lnL>
                    <a:lnR w="12700" cap="flat" cmpd="sng" algn="ctr">
                      <a:solidFill>
                        <a:srgbClr val="18529D"/>
                      </a:solidFill>
                      <a:prstDash val="solid"/>
                      <a:round/>
                      <a:headEnd type="none" w="med" len="med"/>
                      <a:tailEnd type="none" w="med" len="med"/>
                    </a:lnR>
                    <a:lnT w="12700" cap="flat" cmpd="sng" algn="ctr">
                      <a:solidFill>
                        <a:srgbClr val="18529D"/>
                      </a:solidFill>
                      <a:prstDash val="solid"/>
                      <a:round/>
                      <a:headEnd type="none" w="med" len="med"/>
                      <a:tailEnd type="none" w="med" len="med"/>
                    </a:lnT>
                    <a:lnB w="12700" cap="flat" cmpd="sng" algn="ctr">
                      <a:solidFill>
                        <a:srgbClr val="18529D"/>
                      </a:solidFill>
                      <a:prstDash val="solid"/>
                      <a:round/>
                      <a:headEnd type="none" w="med" len="med"/>
                      <a:tailEnd type="none" w="med" len="med"/>
                    </a:lnB>
                  </a:tcPr>
                </a:tc>
                <a:extLst>
                  <a:ext uri="{0D108BD9-81ED-4DB2-BD59-A6C34878D82A}">
                    <a16:rowId xmlns:a16="http://schemas.microsoft.com/office/drawing/2014/main" xmlns="" val="3212638149"/>
                  </a:ext>
                </a:extLst>
              </a:tr>
            </a:tbl>
          </a:graphicData>
        </a:graphic>
      </p:graphicFrame>
    </p:spTree>
    <p:extLst>
      <p:ext uri="{BB962C8B-B14F-4D97-AF65-F5344CB8AC3E}">
        <p14:creationId xmlns:p14="http://schemas.microsoft.com/office/powerpoint/2010/main" val="486677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2EC9E06-5670-45BE-89FE-E6274620AE40}"/>
              </a:ext>
            </a:extLst>
          </p:cNvPr>
          <p:cNvSpPr>
            <a:spLocks noGrp="1"/>
          </p:cNvSpPr>
          <p:nvPr>
            <p:ph type="title"/>
          </p:nvPr>
        </p:nvSpPr>
        <p:spPr>
          <a:xfrm>
            <a:off x="1073302" y="1333580"/>
            <a:ext cx="7782987" cy="277674"/>
          </a:xfrm>
        </p:spPr>
        <p:txBody>
          <a:bodyPr>
            <a:normAutofit fontScale="90000"/>
          </a:bodyPr>
          <a:lstStyle/>
          <a:p>
            <a:r>
              <a:rPr lang="x-none" b="1" dirty="0">
                <a:latin typeface="Gill Sans MT" panose="020B0502020104020203" pitchFamily="34" charset="0"/>
              </a:rPr>
              <a:t>NAB</a:t>
            </a:r>
          </a:p>
        </p:txBody>
      </p:sp>
      <p:sp>
        <p:nvSpPr>
          <p:cNvPr id="3" name="Marcador de texto 2">
            <a:extLst>
              <a:ext uri="{FF2B5EF4-FFF2-40B4-BE49-F238E27FC236}">
                <a16:creationId xmlns:a16="http://schemas.microsoft.com/office/drawing/2014/main" xmlns="" id="{E08C4BB4-6E9E-43F4-99C6-A2D18FA27A87}"/>
              </a:ext>
            </a:extLst>
          </p:cNvPr>
          <p:cNvSpPr>
            <a:spLocks noGrp="1"/>
          </p:cNvSpPr>
          <p:nvPr>
            <p:ph type="body" sz="quarter" idx="10"/>
          </p:nvPr>
        </p:nvSpPr>
        <p:spPr>
          <a:xfrm>
            <a:off x="771525" y="1708342"/>
            <a:ext cx="9134329" cy="3816078"/>
          </a:xfrm>
        </p:spPr>
        <p:txBody>
          <a:bodyPr>
            <a:noAutofit/>
          </a:bodyPr>
          <a:lstStyle/>
          <a:p>
            <a:pPr algn="just"/>
            <a:r>
              <a:rPr lang="es-ES" sz="2400" dirty="0">
                <a:solidFill>
                  <a:schemeClr val="tx1"/>
                </a:solidFill>
              </a:rPr>
              <a:t>Además de ser académicos con una larga trayectoria de docencia y de investigación, el NAB tiene como característica la experiencia acumulada en la </a:t>
            </a:r>
            <a:r>
              <a:rPr lang="es-ES" sz="2400" b="1" dirty="0">
                <a:solidFill>
                  <a:schemeClr val="tx1"/>
                </a:solidFill>
              </a:rPr>
              <a:t>gestión institucional</a:t>
            </a:r>
            <a:r>
              <a:rPr lang="es-ES" sz="2400" dirty="0">
                <a:solidFill>
                  <a:schemeClr val="tx1"/>
                </a:solidFill>
              </a:rPr>
              <a:t>, participan académicos que han integrado la Junta de gobierno, otros han sido altos funcionarios (Planeación, Posgrado, Desarrollo Académico, Direcciones de Área académica, Innovación, Administración escolar), también hay experiencia acumulada en la </a:t>
            </a:r>
            <a:r>
              <a:rPr lang="es-ES" sz="2400" b="1" dirty="0">
                <a:solidFill>
                  <a:schemeClr val="tx1"/>
                </a:solidFill>
              </a:rPr>
              <a:t>dirección</a:t>
            </a:r>
            <a:r>
              <a:rPr lang="es-ES" sz="2400" dirty="0">
                <a:solidFill>
                  <a:schemeClr val="tx1"/>
                </a:solidFill>
              </a:rPr>
              <a:t> de entidades académicas, coordinación de programas de estudio (licenciatura y posgrado), en la </a:t>
            </a:r>
            <a:r>
              <a:rPr lang="es-ES" sz="2400" b="1" dirty="0">
                <a:solidFill>
                  <a:schemeClr val="tx1"/>
                </a:solidFill>
              </a:rPr>
              <a:t>evaluación</a:t>
            </a:r>
            <a:r>
              <a:rPr lang="es-ES" sz="2400" dirty="0">
                <a:solidFill>
                  <a:schemeClr val="tx1"/>
                </a:solidFill>
              </a:rPr>
              <a:t> de proyectos </a:t>
            </a:r>
            <a:r>
              <a:rPr lang="es-ES" sz="2400" dirty="0" err="1">
                <a:solidFill>
                  <a:schemeClr val="tx1"/>
                </a:solidFill>
              </a:rPr>
              <a:t>Conacyt</a:t>
            </a:r>
            <a:r>
              <a:rPr lang="es-ES" sz="2400" dirty="0">
                <a:solidFill>
                  <a:schemeClr val="tx1"/>
                </a:solidFill>
              </a:rPr>
              <a:t>, como evaluadores del PNPC y como partícipes de decenas de comisiones de trabajo institucional.</a:t>
            </a:r>
          </a:p>
        </p:txBody>
      </p:sp>
    </p:spTree>
    <p:extLst>
      <p:ext uri="{BB962C8B-B14F-4D97-AF65-F5344CB8AC3E}">
        <p14:creationId xmlns:p14="http://schemas.microsoft.com/office/powerpoint/2010/main" val="1881592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x-none" b="1" dirty="0">
                <a:latin typeface="Gill Sans MT" panose="020B0502020104020203" pitchFamily="34" charset="0"/>
              </a:rPr>
              <a:t>NAB</a:t>
            </a:r>
            <a:endParaRPr lang="es-ES" b="1" dirty="0">
              <a:latin typeface="Gill Sans MT" panose="020B0502020104020203" pitchFamily="34" charset="0"/>
            </a:endParaRPr>
          </a:p>
        </p:txBody>
      </p:sp>
      <p:sp>
        <p:nvSpPr>
          <p:cNvPr id="3" name="Marcador de texto 2"/>
          <p:cNvSpPr>
            <a:spLocks noGrp="1"/>
          </p:cNvSpPr>
          <p:nvPr>
            <p:ph type="body" sz="quarter" idx="10"/>
          </p:nvPr>
        </p:nvSpPr>
        <p:spPr/>
        <p:txBody>
          <a:bodyPr/>
          <a:lstStyle/>
          <a:p>
            <a:pPr algn="just"/>
            <a:r>
              <a:rPr lang="es-ES" b="1" dirty="0">
                <a:solidFill>
                  <a:schemeClr val="tx1"/>
                </a:solidFill>
                <a:latin typeface="Gill Sans MT" panose="020B0502020104020203" pitchFamily="34" charset="0"/>
              </a:rPr>
              <a:t>Integración interdisciplinaria </a:t>
            </a:r>
            <a:r>
              <a:rPr lang="es-ES" dirty="0">
                <a:solidFill>
                  <a:schemeClr val="tx1"/>
                </a:solidFill>
                <a:latin typeface="Gill Sans MT" panose="020B0502020104020203" pitchFamily="34" charset="0"/>
              </a:rPr>
              <a:t>con académicos de muy diversos orígenes: psicología, pedagogía, sociología, estadística, inteligencia artificial, derecho, investigación educativa, entre otras. </a:t>
            </a:r>
          </a:p>
          <a:p>
            <a:pPr algn="just"/>
            <a:r>
              <a:rPr lang="es-ES" b="1" dirty="0">
                <a:solidFill>
                  <a:schemeClr val="tx1"/>
                </a:solidFill>
                <a:latin typeface="Gill Sans MT" panose="020B0502020104020203" pitchFamily="34" charset="0"/>
              </a:rPr>
              <a:t>Perspectiva compartida</a:t>
            </a:r>
            <a:r>
              <a:rPr lang="es-ES" dirty="0">
                <a:solidFill>
                  <a:schemeClr val="tx1"/>
                </a:solidFill>
                <a:latin typeface="Gill Sans MT" panose="020B0502020104020203" pitchFamily="34" charset="0"/>
              </a:rPr>
              <a:t>: visión de innovación, defensa del medio ambiente, derechos humanos, género, cultura política democrática, inclusión social. </a:t>
            </a:r>
          </a:p>
          <a:p>
            <a:pPr algn="just"/>
            <a:r>
              <a:rPr lang="es-ES" b="1" dirty="0">
                <a:solidFill>
                  <a:schemeClr val="tx1"/>
                </a:solidFill>
                <a:latin typeface="Gill Sans MT" panose="020B0502020104020203" pitchFamily="34" charset="0"/>
              </a:rPr>
              <a:t>Experiencia</a:t>
            </a:r>
            <a:r>
              <a:rPr lang="es-ES" dirty="0">
                <a:solidFill>
                  <a:schemeClr val="tx1"/>
                </a:solidFill>
                <a:latin typeface="Gill Sans MT" panose="020B0502020104020203" pitchFamily="34" charset="0"/>
              </a:rPr>
              <a:t> de trabajo conjunto</a:t>
            </a:r>
          </a:p>
        </p:txBody>
      </p:sp>
    </p:spTree>
    <p:extLst>
      <p:ext uri="{BB962C8B-B14F-4D97-AF65-F5344CB8AC3E}">
        <p14:creationId xmlns:p14="http://schemas.microsoft.com/office/powerpoint/2010/main" val="2153762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2EC9E06-5670-45BE-89FE-E6274620AE40}"/>
              </a:ext>
            </a:extLst>
          </p:cNvPr>
          <p:cNvSpPr>
            <a:spLocks noGrp="1"/>
          </p:cNvSpPr>
          <p:nvPr>
            <p:ph type="title"/>
          </p:nvPr>
        </p:nvSpPr>
        <p:spPr>
          <a:xfrm>
            <a:off x="2122867" y="889098"/>
            <a:ext cx="7782987" cy="348795"/>
          </a:xfrm>
        </p:spPr>
        <p:txBody>
          <a:bodyPr>
            <a:normAutofit fontScale="90000"/>
          </a:bodyPr>
          <a:lstStyle/>
          <a:p>
            <a:r>
              <a:rPr lang="es-ES" b="1" dirty="0">
                <a:latin typeface="Gill Sans MT" panose="020B0502020104020203" pitchFamily="34" charset="0"/>
              </a:rPr>
              <a:t>Rasgos que nos diferencian</a:t>
            </a:r>
            <a:endParaRPr lang="x-none" b="1" dirty="0">
              <a:latin typeface="Gill Sans MT" panose="020B0502020104020203" pitchFamily="34" charset="0"/>
            </a:endParaRPr>
          </a:p>
        </p:txBody>
      </p:sp>
      <p:sp>
        <p:nvSpPr>
          <p:cNvPr id="3" name="Marcador de texto 2">
            <a:extLst>
              <a:ext uri="{FF2B5EF4-FFF2-40B4-BE49-F238E27FC236}">
                <a16:creationId xmlns:a16="http://schemas.microsoft.com/office/drawing/2014/main" xmlns="" id="{E08C4BB4-6E9E-43F4-99C6-A2D18FA27A87}"/>
              </a:ext>
            </a:extLst>
          </p:cNvPr>
          <p:cNvSpPr>
            <a:spLocks noGrp="1"/>
          </p:cNvSpPr>
          <p:nvPr>
            <p:ph type="body" sz="quarter" idx="10"/>
          </p:nvPr>
        </p:nvSpPr>
        <p:spPr>
          <a:xfrm>
            <a:off x="771525" y="1778064"/>
            <a:ext cx="9119678" cy="4190838"/>
          </a:xfrm>
        </p:spPr>
        <p:txBody>
          <a:bodyPr>
            <a:noAutofit/>
          </a:bodyPr>
          <a:lstStyle/>
          <a:p>
            <a:pPr marL="332195" indent="-332195" algn="just">
              <a:buFont typeface="Arial" charset="0"/>
              <a:buChar char="•"/>
            </a:pPr>
            <a:r>
              <a:rPr lang="es-ES" sz="2400" dirty="0">
                <a:solidFill>
                  <a:schemeClr val="tx1"/>
                </a:solidFill>
                <a:latin typeface="Gill Sans MT" panose="020B0502020104020203" pitchFamily="34" charset="0"/>
              </a:rPr>
              <a:t>Mirada especializada en </a:t>
            </a:r>
            <a:r>
              <a:rPr lang="es-ES" sz="2400" b="1" dirty="0">
                <a:solidFill>
                  <a:schemeClr val="tx1"/>
                </a:solidFill>
                <a:latin typeface="Gill Sans MT" panose="020B0502020104020203" pitchFamily="34" charset="0"/>
              </a:rPr>
              <a:t>educación superior </a:t>
            </a:r>
            <a:r>
              <a:rPr lang="es-ES" sz="2400" dirty="0">
                <a:solidFill>
                  <a:schemeClr val="tx1"/>
                </a:solidFill>
                <a:latin typeface="Gill Sans MT" pitchFamily="34" charset="0"/>
              </a:rPr>
              <a:t>a través de </a:t>
            </a:r>
            <a:r>
              <a:rPr lang="es-ES" sz="2400" b="1" dirty="0">
                <a:solidFill>
                  <a:schemeClr val="tx1"/>
                </a:solidFill>
                <a:latin typeface="Gill Sans MT" pitchFamily="34" charset="0"/>
              </a:rPr>
              <a:t>Líneas</a:t>
            </a:r>
            <a:r>
              <a:rPr lang="es-ES" sz="2400" dirty="0">
                <a:solidFill>
                  <a:schemeClr val="tx1"/>
                </a:solidFill>
                <a:latin typeface="Gill Sans MT" pitchFamily="34" charset="0"/>
              </a:rPr>
              <a:t> de generación y aplicación del conocimiento muy diferentes;</a:t>
            </a:r>
          </a:p>
          <a:p>
            <a:pPr marL="332195" indent="-332195" algn="just">
              <a:buFont typeface="Arial" charset="0"/>
              <a:buChar char="•"/>
            </a:pPr>
            <a:r>
              <a:rPr lang="es-ES" sz="2400" dirty="0">
                <a:solidFill>
                  <a:schemeClr val="tx1"/>
                </a:solidFill>
                <a:latin typeface="Gill Sans MT" pitchFamily="34" charset="0"/>
              </a:rPr>
              <a:t>Enfoque </a:t>
            </a:r>
            <a:r>
              <a:rPr lang="es-ES" sz="2400" b="1" dirty="0">
                <a:solidFill>
                  <a:schemeClr val="tx1"/>
                </a:solidFill>
                <a:latin typeface="Gill Sans MT" panose="020B0502020104020203" pitchFamily="34" charset="0"/>
              </a:rPr>
              <a:t>interdisciplinario</a:t>
            </a:r>
            <a:r>
              <a:rPr lang="es-ES" sz="2400" dirty="0">
                <a:solidFill>
                  <a:schemeClr val="tx1"/>
                </a:solidFill>
                <a:latin typeface="Gill Sans MT" panose="020B0502020104020203" pitchFamily="34" charset="0"/>
              </a:rPr>
              <a:t> hacia la </a:t>
            </a:r>
            <a:r>
              <a:rPr lang="es-ES" sz="2400" b="1" dirty="0">
                <a:solidFill>
                  <a:schemeClr val="tx1"/>
                </a:solidFill>
                <a:latin typeface="Gill Sans MT" panose="020B0502020104020203" pitchFamily="34" charset="0"/>
              </a:rPr>
              <a:t>innovación</a:t>
            </a:r>
            <a:r>
              <a:rPr lang="es-ES" sz="2400" dirty="0">
                <a:solidFill>
                  <a:schemeClr val="tx1"/>
                </a:solidFill>
                <a:latin typeface="Gill Sans MT" panose="020B0502020104020203" pitchFamily="34" charset="0"/>
              </a:rPr>
              <a:t>;</a:t>
            </a:r>
          </a:p>
          <a:p>
            <a:pPr marL="332195" indent="-332195">
              <a:buFont typeface="Arial" charset="0"/>
              <a:buChar char="•"/>
            </a:pPr>
            <a:r>
              <a:rPr lang="es-ES" sz="2400" b="1" dirty="0">
                <a:solidFill>
                  <a:schemeClr val="tx1"/>
                </a:solidFill>
                <a:latin typeface="Gill Sans MT" panose="020B0502020104020203" pitchFamily="34" charset="0"/>
              </a:rPr>
              <a:t>Núcleo</a:t>
            </a:r>
            <a:r>
              <a:rPr lang="es-ES" sz="2400" dirty="0">
                <a:solidFill>
                  <a:schemeClr val="tx1"/>
                </a:solidFill>
                <a:latin typeface="Gill Sans MT" panose="020B0502020104020203" pitchFamily="34" charset="0"/>
              </a:rPr>
              <a:t> académico altamente especializado (grados, reconocimientos y experiencia)</a:t>
            </a:r>
          </a:p>
          <a:p>
            <a:pPr marL="678585" lvl="2" indent="-332195" algn="just">
              <a:lnSpc>
                <a:spcPts val="2174"/>
              </a:lnSpc>
            </a:pPr>
            <a:r>
              <a:rPr lang="es-ES" sz="2400" dirty="0">
                <a:latin typeface="Gill Sans MT" pitchFamily="34" charset="0"/>
              </a:rPr>
              <a:t>Cohesionado y experiencia en programas de posgrado de la UV, </a:t>
            </a:r>
          </a:p>
          <a:p>
            <a:pPr marL="678585" lvl="2" indent="-332195" algn="just">
              <a:lnSpc>
                <a:spcPts val="2174"/>
              </a:lnSpc>
            </a:pPr>
            <a:r>
              <a:rPr lang="es-ES" sz="2400" dirty="0">
                <a:latin typeface="Gill Sans MT" pitchFamily="34" charset="0"/>
              </a:rPr>
              <a:t>Larga experiencia de investigación y amplio conocimiento del SES de México y el mundo,  </a:t>
            </a:r>
          </a:p>
          <a:p>
            <a:pPr marL="678585" lvl="2" indent="-332195" algn="just">
              <a:lnSpc>
                <a:spcPts val="2174"/>
              </a:lnSpc>
            </a:pPr>
            <a:r>
              <a:rPr lang="es-ES" sz="2400" dirty="0">
                <a:latin typeface="Gill Sans MT" pitchFamily="34" charset="0"/>
              </a:rPr>
              <a:t>Larga experiencia de gestión en las universidades, </a:t>
            </a:r>
          </a:p>
          <a:p>
            <a:pPr marL="678585" lvl="2" indent="-332195" algn="just">
              <a:lnSpc>
                <a:spcPts val="2174"/>
              </a:lnSpc>
            </a:pPr>
            <a:r>
              <a:rPr lang="es-ES" sz="2400" dirty="0">
                <a:latin typeface="Gill Sans MT" pitchFamily="34" charset="0"/>
              </a:rPr>
              <a:t>Con bases teóricas y metodológicas sólidas y originales en cada LGAC</a:t>
            </a:r>
            <a:endParaRPr lang="es-ES" sz="2400" dirty="0">
              <a:latin typeface="Gill Sans MT" panose="020B0502020104020203" pitchFamily="34" charset="0"/>
              <a:cs typeface="Gill Sans MT"/>
            </a:endParaRPr>
          </a:p>
          <a:p>
            <a:pPr marL="678585" lvl="2" indent="-332195" algn="just">
              <a:lnSpc>
                <a:spcPts val="2174"/>
              </a:lnSpc>
            </a:pPr>
            <a:endParaRPr lang="es-ES" sz="2116" dirty="0">
              <a:latin typeface="Gill Sans MT" panose="020B0502020104020203" pitchFamily="34" charset="0"/>
            </a:endParaRPr>
          </a:p>
          <a:p>
            <a:pPr marL="332195" indent="-332195" algn="just">
              <a:buFont typeface="Arial" charset="0"/>
              <a:buChar char="•"/>
            </a:pPr>
            <a:endParaRPr lang="es-ES" dirty="0">
              <a:solidFill>
                <a:schemeClr val="tx1"/>
              </a:solidFill>
              <a:latin typeface="Gill Sans MT" panose="020B0502020104020203" pitchFamily="34" charset="0"/>
            </a:endParaRPr>
          </a:p>
          <a:p>
            <a:pPr marL="332195" indent="-332195" algn="just">
              <a:buFont typeface="Arial" charset="0"/>
              <a:buChar char="•"/>
            </a:pPr>
            <a:endParaRPr lang="es-ES" dirty="0">
              <a:solidFill>
                <a:schemeClr val="tx1"/>
              </a:solidFill>
              <a:latin typeface="Gill Sans MT" panose="020B0502020104020203" pitchFamily="34" charset="0"/>
            </a:endParaRPr>
          </a:p>
        </p:txBody>
      </p:sp>
    </p:spTree>
    <p:extLst>
      <p:ext uri="{BB962C8B-B14F-4D97-AF65-F5344CB8AC3E}">
        <p14:creationId xmlns:p14="http://schemas.microsoft.com/office/powerpoint/2010/main" val="3960175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sz="quarter" idx="10"/>
          </p:nvPr>
        </p:nvSpPr>
        <p:spPr>
          <a:xfrm>
            <a:off x="557213" y="3254580"/>
            <a:ext cx="10517187" cy="1017131"/>
          </a:xfrm>
        </p:spPr>
        <p:txBody>
          <a:bodyPr>
            <a:normAutofit fontScale="25000" lnSpcReduction="20000"/>
          </a:bodyPr>
          <a:lstStyle/>
          <a:p>
            <a:pPr marL="0" indent="0">
              <a:buNone/>
            </a:pPr>
            <a:endParaRPr lang="es-MX" sz="3600" dirty="0">
              <a:solidFill>
                <a:schemeClr val="tx1"/>
              </a:solidFill>
            </a:endParaRPr>
          </a:p>
          <a:p>
            <a:pPr marL="0" indent="0" algn="l">
              <a:buNone/>
            </a:pPr>
            <a:r>
              <a:rPr lang="es-MX" sz="12800" dirty="0" smtClean="0">
                <a:solidFill>
                  <a:schemeClr val="tx1"/>
                </a:solidFill>
              </a:rPr>
              <a:t>Centro de Investigaci</a:t>
            </a:r>
            <a:r>
              <a:rPr lang="es-MX" sz="12800" dirty="0" smtClean="0">
                <a:solidFill>
                  <a:schemeClr val="tx1"/>
                </a:solidFill>
              </a:rPr>
              <a:t>ón e Innovación en Educación Superior</a:t>
            </a:r>
            <a:endParaRPr lang="es-MX" sz="12800" dirty="0">
              <a:solidFill>
                <a:schemeClr val="tx1"/>
              </a:solidFill>
            </a:endParaRPr>
          </a:p>
          <a:p>
            <a:endParaRPr lang="es-MX" sz="529" dirty="0">
              <a:solidFill>
                <a:schemeClr val="tx1"/>
              </a:solidFill>
            </a:endParaRPr>
          </a:p>
        </p:txBody>
      </p:sp>
      <p:sp>
        <p:nvSpPr>
          <p:cNvPr id="5" name="4 Marcador de texto"/>
          <p:cNvSpPr>
            <a:spLocks noGrp="1"/>
          </p:cNvSpPr>
          <p:nvPr>
            <p:ph type="body" sz="quarter" idx="11"/>
          </p:nvPr>
        </p:nvSpPr>
        <p:spPr>
          <a:xfrm>
            <a:off x="404813" y="1825488"/>
            <a:ext cx="6857672" cy="1429092"/>
          </a:xfrm>
        </p:spPr>
        <p:txBody>
          <a:bodyPr/>
          <a:lstStyle/>
          <a:p>
            <a:pPr marL="0" indent="0" algn="ctr">
              <a:buNone/>
            </a:pPr>
            <a:r>
              <a:rPr lang="es-MX" sz="3200" dirty="0">
                <a:solidFill>
                  <a:schemeClr val="tx1"/>
                </a:solidFill>
                <a:hlinkClick r:id="rId2"/>
              </a:rPr>
              <a:t>www.uv.mx/deies/</a:t>
            </a:r>
            <a:endParaRPr lang="es-MX" sz="3200" dirty="0">
              <a:solidFill>
                <a:schemeClr val="tx1"/>
              </a:solidFill>
            </a:endParaRPr>
          </a:p>
          <a:p>
            <a:pPr marL="0" indent="0" algn="ctr">
              <a:buNone/>
            </a:pPr>
            <a:endParaRPr lang="es-MX" sz="3200" dirty="0">
              <a:solidFill>
                <a:schemeClr val="tx1"/>
              </a:solidFill>
            </a:endParaRPr>
          </a:p>
          <a:p>
            <a:pPr marL="0" indent="0" algn="ctr">
              <a:buNone/>
            </a:pPr>
            <a:r>
              <a:rPr lang="es-MX" sz="3200" dirty="0">
                <a:solidFill>
                  <a:schemeClr val="tx1"/>
                </a:solidFill>
                <a:hlinkClick r:id="rId3"/>
              </a:rPr>
              <a:t>deies@uv.mx</a:t>
            </a:r>
            <a:r>
              <a:rPr lang="es-MX" sz="3200" dirty="0">
                <a:solidFill>
                  <a:schemeClr val="tx1"/>
                </a:solidFill>
              </a:rPr>
              <a:t> </a:t>
            </a:r>
          </a:p>
          <a:p>
            <a:pPr marL="0" indent="0" algn="ctr">
              <a:buNone/>
            </a:pPr>
            <a:endParaRPr lang="es-MX" sz="3200" dirty="0">
              <a:solidFill>
                <a:schemeClr val="tx1"/>
              </a:solidFill>
            </a:endParaRPr>
          </a:p>
          <a:p>
            <a:pPr marL="0" indent="0">
              <a:buNone/>
            </a:pPr>
            <a:endParaRPr lang="es-MX" sz="2469" dirty="0">
              <a:solidFill>
                <a:schemeClr val="tx1"/>
              </a:solidFill>
            </a:endParaRPr>
          </a:p>
        </p:txBody>
      </p:sp>
      <p:sp>
        <p:nvSpPr>
          <p:cNvPr id="7" name="6 Marcador de texto"/>
          <p:cNvSpPr>
            <a:spLocks noGrp="1"/>
          </p:cNvSpPr>
          <p:nvPr>
            <p:ph type="body" sz="quarter" idx="13"/>
          </p:nvPr>
        </p:nvSpPr>
        <p:spPr>
          <a:xfrm>
            <a:off x="3339438" y="2094369"/>
            <a:ext cx="8447750" cy="445665"/>
          </a:xfrm>
        </p:spPr>
        <p:txBody>
          <a:bodyPr/>
          <a:lstStyle/>
          <a:p>
            <a:pPr marL="0" indent="0">
              <a:buNone/>
            </a:pPr>
            <a:r>
              <a:rPr lang="es-ES" dirty="0"/>
              <a:t>CENTRO DE INVESTIGACIÓN E INNOVACIÓN EN EDUCACIÓN SUPERIOR</a:t>
            </a:r>
          </a:p>
        </p:txBody>
      </p:sp>
      <p:sp>
        <p:nvSpPr>
          <p:cNvPr id="8" name="3 Marcador de texto"/>
          <p:cNvSpPr>
            <a:spLocks noGrp="1"/>
          </p:cNvSpPr>
          <p:nvPr>
            <p:ph type="body" sz="quarter" idx="10"/>
          </p:nvPr>
        </p:nvSpPr>
        <p:spPr>
          <a:xfrm>
            <a:off x="557213" y="616934"/>
            <a:ext cx="8125354" cy="1017131"/>
          </a:xfrm>
        </p:spPr>
        <p:txBody>
          <a:bodyPr>
            <a:normAutofit fontScale="25000" lnSpcReduction="20000"/>
          </a:bodyPr>
          <a:lstStyle/>
          <a:p>
            <a:pPr marL="0" indent="0">
              <a:buNone/>
            </a:pPr>
            <a:endParaRPr lang="es-MX" sz="3600" dirty="0">
              <a:solidFill>
                <a:schemeClr val="tx1"/>
              </a:solidFill>
            </a:endParaRPr>
          </a:p>
          <a:p>
            <a:pPr marL="0" indent="0" algn="l">
              <a:buNone/>
            </a:pPr>
            <a:r>
              <a:rPr lang="es-MX" sz="12800" dirty="0">
                <a:solidFill>
                  <a:schemeClr val="tx1"/>
                </a:solidFill>
              </a:rPr>
              <a:t>Doctorado en Innovación en Educación Superior</a:t>
            </a:r>
          </a:p>
          <a:p>
            <a:endParaRPr lang="es-MX" sz="529" dirty="0">
              <a:solidFill>
                <a:schemeClr val="tx1"/>
              </a:solidFill>
            </a:endParaRPr>
          </a:p>
        </p:txBody>
      </p:sp>
      <p:sp>
        <p:nvSpPr>
          <p:cNvPr id="9" name="4 Marcador de texto"/>
          <p:cNvSpPr>
            <a:spLocks noGrp="1"/>
          </p:cNvSpPr>
          <p:nvPr>
            <p:ph type="body" sz="quarter" idx="11"/>
          </p:nvPr>
        </p:nvSpPr>
        <p:spPr>
          <a:xfrm>
            <a:off x="644198" y="4294076"/>
            <a:ext cx="6857672" cy="1429092"/>
          </a:xfrm>
        </p:spPr>
        <p:txBody>
          <a:bodyPr>
            <a:normAutofit/>
          </a:bodyPr>
          <a:lstStyle/>
          <a:p>
            <a:pPr marL="0" indent="0" algn="ctr">
              <a:buNone/>
            </a:pPr>
            <a:r>
              <a:rPr lang="en-US" sz="3200" dirty="0">
                <a:solidFill>
                  <a:schemeClr val="tx1"/>
                </a:solidFill>
                <a:hlinkClick r:id="rId4"/>
              </a:rPr>
              <a:t>https://www.facebook.com/CIIESUV</a:t>
            </a:r>
            <a:r>
              <a:rPr lang="en-US" sz="3200" dirty="0" smtClean="0">
                <a:solidFill>
                  <a:schemeClr val="tx1"/>
                </a:solidFill>
                <a:hlinkClick r:id="rId4"/>
              </a:rPr>
              <a:t>/</a:t>
            </a:r>
            <a:endParaRPr lang="en-US" sz="3200" dirty="0" smtClean="0">
              <a:solidFill>
                <a:schemeClr val="tx1"/>
              </a:solidFill>
            </a:endParaRPr>
          </a:p>
          <a:p>
            <a:pPr marL="0" indent="0" algn="ctr">
              <a:buNone/>
            </a:pPr>
            <a:endParaRPr lang="es-MX" sz="3200" dirty="0">
              <a:solidFill>
                <a:schemeClr val="tx1"/>
              </a:solidFill>
            </a:endParaRPr>
          </a:p>
          <a:p>
            <a:pPr marL="0" indent="0" algn="ctr">
              <a:buNone/>
            </a:pPr>
            <a:r>
              <a:rPr lang="es-MX" sz="3200" dirty="0" smtClean="0">
                <a:solidFill>
                  <a:schemeClr val="tx1"/>
                </a:solidFill>
                <a:hlinkClick r:id="rId5"/>
              </a:rPr>
              <a:t>https://twitter.com/CIIES_UV</a:t>
            </a:r>
            <a:endParaRPr lang="es-MX" sz="3200" dirty="0" smtClean="0">
              <a:solidFill>
                <a:schemeClr val="tx1"/>
              </a:solidFill>
            </a:endParaRPr>
          </a:p>
          <a:p>
            <a:pPr marL="0" indent="0" algn="ctr">
              <a:buNone/>
            </a:pPr>
            <a:endParaRPr lang="es-MX" sz="3200" dirty="0">
              <a:solidFill>
                <a:schemeClr val="tx1"/>
              </a:solidFill>
            </a:endParaRPr>
          </a:p>
          <a:p>
            <a:pPr marL="0" indent="0">
              <a:buNone/>
            </a:pPr>
            <a:endParaRPr lang="es-MX" sz="2800" dirty="0">
              <a:solidFill>
                <a:schemeClr val="tx1"/>
              </a:solidFill>
            </a:endParaRPr>
          </a:p>
        </p:txBody>
      </p:sp>
    </p:spTree>
    <p:extLst>
      <p:ext uri="{BB962C8B-B14F-4D97-AF65-F5344CB8AC3E}">
        <p14:creationId xmlns:p14="http://schemas.microsoft.com/office/powerpoint/2010/main" val="3577160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6594F82-0776-4D12-83B4-C8FAB56782DA}"/>
              </a:ext>
            </a:extLst>
          </p:cNvPr>
          <p:cNvSpPr>
            <a:spLocks noGrp="1"/>
          </p:cNvSpPr>
          <p:nvPr>
            <p:ph type="title"/>
          </p:nvPr>
        </p:nvSpPr>
        <p:spPr>
          <a:xfrm>
            <a:off x="2145183" y="1206586"/>
            <a:ext cx="7782987" cy="348795"/>
          </a:xfrm>
        </p:spPr>
        <p:txBody>
          <a:bodyPr>
            <a:normAutofit fontScale="90000"/>
          </a:bodyPr>
          <a:lstStyle/>
          <a:p>
            <a:r>
              <a:rPr lang="es-ES_tradnl" b="1" dirty="0">
                <a:latin typeface="Gill Sans MT" panose="020B0502020104020203" pitchFamily="34" charset="0"/>
              </a:rPr>
              <a:t>Postura epistemológica</a:t>
            </a:r>
            <a:endParaRPr lang="x-none" b="1" dirty="0">
              <a:latin typeface="Gill Sans MT" panose="020B0502020104020203" pitchFamily="34" charset="0"/>
            </a:endParaRPr>
          </a:p>
        </p:txBody>
      </p:sp>
      <p:sp>
        <p:nvSpPr>
          <p:cNvPr id="3" name="Marcador de texto 2">
            <a:extLst>
              <a:ext uri="{FF2B5EF4-FFF2-40B4-BE49-F238E27FC236}">
                <a16:creationId xmlns:a16="http://schemas.microsoft.com/office/drawing/2014/main" xmlns="" id="{ED424A61-5846-49D6-AE9D-17289E7556DB}"/>
              </a:ext>
            </a:extLst>
          </p:cNvPr>
          <p:cNvSpPr>
            <a:spLocks noGrp="1"/>
          </p:cNvSpPr>
          <p:nvPr>
            <p:ph type="body" sz="quarter" idx="10"/>
          </p:nvPr>
        </p:nvSpPr>
        <p:spPr>
          <a:xfrm>
            <a:off x="971550" y="1894300"/>
            <a:ext cx="9972675" cy="3472407"/>
          </a:xfrm>
        </p:spPr>
        <p:txBody>
          <a:bodyPr>
            <a:noAutofit/>
          </a:bodyPr>
          <a:lstStyle/>
          <a:p>
            <a:pPr algn="just">
              <a:lnSpc>
                <a:spcPct val="100000"/>
              </a:lnSpc>
            </a:pPr>
            <a:r>
              <a:rPr lang="es-ES_tradnl" sz="2000" dirty="0">
                <a:solidFill>
                  <a:schemeClr val="tx1"/>
                </a:solidFill>
              </a:rPr>
              <a:t>El Doctorado en Innovación en Educación Superior sostiene que cualquier intervención educativa debe orientarse por el </a:t>
            </a:r>
            <a:r>
              <a:rPr lang="es-ES_tradnl" sz="2000" b="1" dirty="0">
                <a:solidFill>
                  <a:schemeClr val="tx1"/>
                </a:solidFill>
              </a:rPr>
              <a:t>conocimiento</a:t>
            </a:r>
            <a:r>
              <a:rPr lang="es-ES" sz="2000" b="1" dirty="0">
                <a:solidFill>
                  <a:schemeClr val="tx1"/>
                </a:solidFill>
              </a:rPr>
              <a:t> experto</a:t>
            </a:r>
            <a:r>
              <a:rPr lang="es-ES" sz="2000" dirty="0">
                <a:solidFill>
                  <a:schemeClr val="tx1"/>
                </a:solidFill>
              </a:rPr>
              <a:t>, que supone diferentes fases en las políticas educativas: el diagnóstico, la formulación de soluciones y el diseño de alternativas, la implementación, y la evaluación de las políticas.</a:t>
            </a:r>
          </a:p>
          <a:p>
            <a:pPr algn="just">
              <a:lnSpc>
                <a:spcPct val="100000"/>
              </a:lnSpc>
            </a:pPr>
            <a:endParaRPr lang="es-ES" sz="2000" dirty="0">
              <a:solidFill>
                <a:schemeClr val="tx1"/>
              </a:solidFill>
            </a:endParaRPr>
          </a:p>
          <a:p>
            <a:pPr algn="just">
              <a:lnSpc>
                <a:spcPct val="100000"/>
              </a:lnSpc>
            </a:pPr>
            <a:r>
              <a:rPr lang="es-ES" sz="2000" dirty="0">
                <a:solidFill>
                  <a:schemeClr val="tx1"/>
                </a:solidFill>
              </a:rPr>
              <a:t>El objetivo del programa del Doctorado en Innovación en Educación Superior es el de </a:t>
            </a:r>
            <a:r>
              <a:rPr lang="es-ES" sz="2000" b="1" dirty="0">
                <a:solidFill>
                  <a:schemeClr val="tx1"/>
                </a:solidFill>
              </a:rPr>
              <a:t>formar investigadores </a:t>
            </a:r>
            <a:r>
              <a:rPr lang="es-ES" sz="2000" dirty="0">
                <a:solidFill>
                  <a:schemeClr val="tx1"/>
                </a:solidFill>
              </a:rPr>
              <a:t>con alta habilitación académica dentro del campo de la educación superior con fuerte orientación a la innovación y a la mejora educativa, con un alto sentido de pertinencia social, capaces de identificar e intervenir en las diversas problemáticas educativas existentes en el estado de Veracruz, en México y en el mundo.</a:t>
            </a:r>
            <a:endParaRPr lang="es-MX" sz="2000" dirty="0">
              <a:solidFill>
                <a:schemeClr val="tx1"/>
              </a:solidFill>
            </a:endParaRPr>
          </a:p>
        </p:txBody>
      </p:sp>
    </p:spTree>
    <p:extLst>
      <p:ext uri="{BB962C8B-B14F-4D97-AF65-F5344CB8AC3E}">
        <p14:creationId xmlns:p14="http://schemas.microsoft.com/office/powerpoint/2010/main" val="3942152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6594F82-0776-4D12-83B4-C8FAB56782DA}"/>
              </a:ext>
            </a:extLst>
          </p:cNvPr>
          <p:cNvSpPr>
            <a:spLocks noGrp="1"/>
          </p:cNvSpPr>
          <p:nvPr>
            <p:ph type="title"/>
          </p:nvPr>
        </p:nvSpPr>
        <p:spPr/>
        <p:txBody>
          <a:bodyPr>
            <a:normAutofit fontScale="90000"/>
          </a:bodyPr>
          <a:lstStyle/>
          <a:p>
            <a:r>
              <a:rPr lang="es-ES" b="1" dirty="0">
                <a:latin typeface="Gill Sans MT" panose="020B0502020104020203" pitchFamily="34" charset="0"/>
              </a:rPr>
              <a:t>Objetivo</a:t>
            </a:r>
            <a:endParaRPr lang="x-none" b="1" dirty="0">
              <a:latin typeface="Gill Sans MT" panose="020B0502020104020203" pitchFamily="34" charset="0"/>
            </a:endParaRPr>
          </a:p>
        </p:txBody>
      </p:sp>
      <p:sp>
        <p:nvSpPr>
          <p:cNvPr id="3" name="Marcador de texto 2">
            <a:extLst>
              <a:ext uri="{FF2B5EF4-FFF2-40B4-BE49-F238E27FC236}">
                <a16:creationId xmlns:a16="http://schemas.microsoft.com/office/drawing/2014/main" xmlns="" id="{ED424A61-5846-49D6-AE9D-17289E7556DB}"/>
              </a:ext>
            </a:extLst>
          </p:cNvPr>
          <p:cNvSpPr>
            <a:spLocks noGrp="1"/>
          </p:cNvSpPr>
          <p:nvPr>
            <p:ph type="body" sz="quarter" idx="10"/>
          </p:nvPr>
        </p:nvSpPr>
        <p:spPr/>
        <p:txBody>
          <a:bodyPr>
            <a:noAutofit/>
          </a:bodyPr>
          <a:lstStyle/>
          <a:p>
            <a:pPr algn="just">
              <a:lnSpc>
                <a:spcPct val="100000"/>
              </a:lnSpc>
            </a:pPr>
            <a:r>
              <a:rPr lang="es-MX" sz="2800" dirty="0">
                <a:solidFill>
                  <a:schemeClr val="tx1"/>
                </a:solidFill>
              </a:rPr>
              <a:t>Queremos formar investigadores que sean capaces de generar procesos de conocimiento experto y propuestas de reforma fundamentadas, de elaborar diagnósticos rigurosos y proponer políticas educativas con indicadores precisos para su evaluación y seguimiento; habilitados para el trabajo colectivo en cuerpos académicos. La formación doctoral está orientada a la solución de problemas en la educación superior con una perspectiva científica y rigurosa, plural y democrática, con un sentido crítico, responsable y ético.</a:t>
            </a:r>
          </a:p>
        </p:txBody>
      </p:sp>
    </p:spTree>
    <p:extLst>
      <p:ext uri="{BB962C8B-B14F-4D97-AF65-F5344CB8AC3E}">
        <p14:creationId xmlns:p14="http://schemas.microsoft.com/office/powerpoint/2010/main" val="876204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0"/>
          </p:nvPr>
        </p:nvSpPr>
        <p:spPr>
          <a:xfrm>
            <a:off x="700089" y="1206586"/>
            <a:ext cx="9623036" cy="5016307"/>
          </a:xfrm>
        </p:spPr>
        <p:txBody>
          <a:bodyPr>
            <a:noAutofit/>
          </a:bodyPr>
          <a:lstStyle/>
          <a:p>
            <a:pPr algn="just">
              <a:lnSpc>
                <a:spcPct val="100000"/>
              </a:lnSpc>
              <a:spcBef>
                <a:spcPts val="0"/>
              </a:spcBef>
            </a:pPr>
            <a:endParaRPr lang="es-MX" sz="2400" dirty="0">
              <a:solidFill>
                <a:schemeClr val="tx1"/>
              </a:solidFill>
            </a:endParaRPr>
          </a:p>
          <a:p>
            <a:pPr algn="just">
              <a:lnSpc>
                <a:spcPct val="100000"/>
              </a:lnSpc>
              <a:spcBef>
                <a:spcPts val="0"/>
              </a:spcBef>
            </a:pPr>
            <a:endParaRPr lang="es-MX" sz="2400" dirty="0">
              <a:solidFill>
                <a:schemeClr val="tx1"/>
              </a:solidFill>
            </a:endParaRPr>
          </a:p>
          <a:p>
            <a:pPr algn="just">
              <a:lnSpc>
                <a:spcPct val="100000"/>
              </a:lnSpc>
              <a:spcBef>
                <a:spcPts val="0"/>
              </a:spcBef>
            </a:pPr>
            <a:r>
              <a:rPr lang="es-MX" sz="2400" dirty="0">
                <a:solidFill>
                  <a:schemeClr val="tx1"/>
                </a:solidFill>
              </a:rPr>
              <a:t>Abierto a cualquier área disciplinar</a:t>
            </a:r>
          </a:p>
          <a:p>
            <a:pPr algn="just">
              <a:lnSpc>
                <a:spcPct val="100000"/>
              </a:lnSpc>
              <a:spcBef>
                <a:spcPts val="0"/>
              </a:spcBef>
            </a:pPr>
            <a:r>
              <a:rPr lang="es-MX" sz="2400" dirty="0">
                <a:solidFill>
                  <a:schemeClr val="tx1"/>
                </a:solidFill>
              </a:rPr>
              <a:t>Experiencia en investigación</a:t>
            </a:r>
          </a:p>
          <a:p>
            <a:pPr algn="just">
              <a:lnSpc>
                <a:spcPct val="100000"/>
              </a:lnSpc>
              <a:spcBef>
                <a:spcPts val="0"/>
              </a:spcBef>
            </a:pPr>
            <a:r>
              <a:rPr lang="es-MX" sz="2400" dirty="0">
                <a:solidFill>
                  <a:schemeClr val="tx1"/>
                </a:solidFill>
              </a:rPr>
              <a:t>Publicaciones</a:t>
            </a:r>
          </a:p>
          <a:p>
            <a:pPr algn="just">
              <a:lnSpc>
                <a:spcPct val="100000"/>
              </a:lnSpc>
              <a:spcBef>
                <a:spcPts val="0"/>
              </a:spcBef>
            </a:pPr>
            <a:r>
              <a:rPr lang="es-MX" sz="2400" dirty="0">
                <a:solidFill>
                  <a:schemeClr val="tx1"/>
                </a:solidFill>
              </a:rPr>
              <a:t>Anteproyecto ligado a una de las LGAC</a:t>
            </a:r>
          </a:p>
          <a:p>
            <a:pPr algn="just">
              <a:lnSpc>
                <a:spcPct val="100000"/>
              </a:lnSpc>
              <a:spcBef>
                <a:spcPts val="0"/>
              </a:spcBef>
            </a:pPr>
            <a:r>
              <a:rPr lang="es-MX" sz="2400" dirty="0">
                <a:solidFill>
                  <a:schemeClr val="tx1"/>
                </a:solidFill>
              </a:rPr>
              <a:t>Inglés 450 Toefl y/o equivalente u otro idioma</a:t>
            </a:r>
          </a:p>
          <a:p>
            <a:pPr algn="just">
              <a:lnSpc>
                <a:spcPct val="100000"/>
              </a:lnSpc>
              <a:spcBef>
                <a:spcPts val="0"/>
              </a:spcBef>
            </a:pPr>
            <a:endParaRPr lang="es-ES" sz="1800" b="1" dirty="0">
              <a:solidFill>
                <a:schemeClr val="tx1"/>
              </a:solidFill>
            </a:endParaRPr>
          </a:p>
        </p:txBody>
      </p:sp>
      <p:sp>
        <p:nvSpPr>
          <p:cNvPr id="6" name="Título 1">
            <a:extLst>
              <a:ext uri="{FF2B5EF4-FFF2-40B4-BE49-F238E27FC236}">
                <a16:creationId xmlns:a16="http://schemas.microsoft.com/office/drawing/2014/main" xmlns="" id="{A6594F82-0776-4D12-83B4-C8FAB56782DA}"/>
              </a:ext>
            </a:extLst>
          </p:cNvPr>
          <p:cNvSpPr>
            <a:spLocks noGrp="1"/>
          </p:cNvSpPr>
          <p:nvPr>
            <p:ph type="title"/>
          </p:nvPr>
        </p:nvSpPr>
        <p:spPr>
          <a:xfrm>
            <a:off x="937005" y="768450"/>
            <a:ext cx="7782987" cy="277674"/>
          </a:xfrm>
        </p:spPr>
        <p:txBody>
          <a:bodyPr>
            <a:normAutofit fontScale="90000"/>
          </a:bodyPr>
          <a:lstStyle/>
          <a:p>
            <a:r>
              <a:rPr lang="es-ES" b="1" dirty="0">
                <a:latin typeface="Gill Sans MT" panose="020B0502020104020203" pitchFamily="34" charset="0"/>
              </a:rPr>
              <a:t>Ingreso</a:t>
            </a:r>
            <a:endParaRPr lang="x-none" b="1" dirty="0">
              <a:latin typeface="Gill Sans MT" panose="020B0502020104020203" pitchFamily="34" charset="0"/>
            </a:endParaRPr>
          </a:p>
        </p:txBody>
      </p:sp>
    </p:spTree>
    <p:extLst>
      <p:ext uri="{BB962C8B-B14F-4D97-AF65-F5344CB8AC3E}">
        <p14:creationId xmlns:p14="http://schemas.microsoft.com/office/powerpoint/2010/main" val="705919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E0749889-DCF2-4EF3-9A09-8A4B99F5346A}"/>
              </a:ext>
            </a:extLst>
          </p:cNvPr>
          <p:cNvSpPr>
            <a:spLocks noGrp="1"/>
          </p:cNvSpPr>
          <p:nvPr>
            <p:ph type="body" sz="quarter" idx="10"/>
          </p:nvPr>
        </p:nvSpPr>
        <p:spPr>
          <a:xfrm>
            <a:off x="1726361" y="3143250"/>
            <a:ext cx="9613205" cy="2952647"/>
          </a:xfrm>
        </p:spPr>
        <p:txBody>
          <a:bodyPr/>
          <a:lstStyle/>
          <a:p>
            <a:pPr marL="442926" indent="-442926">
              <a:buFont typeface="Arial"/>
              <a:buChar char="•"/>
            </a:pPr>
            <a:endParaRPr lang="es-ES_tradnl" sz="1938" dirty="0">
              <a:solidFill>
                <a:schemeClr val="tx1"/>
              </a:solidFill>
            </a:endParaRPr>
          </a:p>
          <a:p>
            <a:pPr marL="442926" indent="-442926">
              <a:buFont typeface="Arial"/>
              <a:buChar char="•"/>
            </a:pPr>
            <a:endParaRPr lang="es-ES_tradnl" sz="1938" dirty="0">
              <a:solidFill>
                <a:schemeClr val="tx1"/>
              </a:solidFill>
            </a:endParaRPr>
          </a:p>
          <a:p>
            <a:pPr marL="442926" indent="-442926">
              <a:buFont typeface="Arial"/>
              <a:buChar char="•"/>
            </a:pPr>
            <a:r>
              <a:rPr lang="es-ES_tradnl" sz="2400" dirty="0">
                <a:solidFill>
                  <a:schemeClr val="tx1"/>
                </a:solidFill>
              </a:rPr>
              <a:t>Procesos institucionales, políticas educativas y sociales</a:t>
            </a:r>
          </a:p>
          <a:p>
            <a:pPr marL="332195" indent="-332195"/>
            <a:endParaRPr lang="es-ES_tradnl" sz="2400" dirty="0">
              <a:solidFill>
                <a:schemeClr val="tx1"/>
              </a:solidFill>
            </a:endParaRPr>
          </a:p>
          <a:p>
            <a:pPr marL="442926" indent="-442926">
              <a:buFont typeface="Arial"/>
              <a:buChar char="•"/>
            </a:pPr>
            <a:r>
              <a:rPr lang="es-ES" sz="2400" dirty="0">
                <a:solidFill>
                  <a:schemeClr val="tx1"/>
                </a:solidFill>
              </a:rPr>
              <a:t>TIC y Educación</a:t>
            </a:r>
            <a:r>
              <a:rPr lang="es-ES_tradnl" sz="2400" dirty="0">
                <a:solidFill>
                  <a:schemeClr val="tx1"/>
                </a:solidFill>
              </a:rPr>
              <a:t> </a:t>
            </a:r>
          </a:p>
        </p:txBody>
      </p:sp>
      <p:sp>
        <p:nvSpPr>
          <p:cNvPr id="5" name="Título 1">
            <a:extLst>
              <a:ext uri="{FF2B5EF4-FFF2-40B4-BE49-F238E27FC236}">
                <a16:creationId xmlns:a16="http://schemas.microsoft.com/office/drawing/2014/main" xmlns="" id="{A6594F82-0776-4D12-83B4-C8FAB56782DA}"/>
              </a:ext>
            </a:extLst>
          </p:cNvPr>
          <p:cNvSpPr>
            <a:spLocks noGrp="1"/>
          </p:cNvSpPr>
          <p:nvPr>
            <p:ph type="title"/>
          </p:nvPr>
        </p:nvSpPr>
        <p:spPr>
          <a:xfrm>
            <a:off x="2159153" y="1752725"/>
            <a:ext cx="8127687" cy="839646"/>
          </a:xfrm>
        </p:spPr>
        <p:txBody>
          <a:bodyPr>
            <a:normAutofit fontScale="90000"/>
          </a:bodyPr>
          <a:lstStyle/>
          <a:p>
            <a:r>
              <a:rPr lang="es-MX" b="1" dirty="0">
                <a:latin typeface="Gill Sans MT" panose="020B0502020104020203" pitchFamily="34" charset="0"/>
              </a:rPr>
              <a:t>Líneas de Generación y Aplicación del Conocimiento (LGAC)</a:t>
            </a:r>
            <a:endParaRPr lang="x-none" b="1" dirty="0">
              <a:latin typeface="Gill Sans MT" panose="020B0502020104020203" pitchFamily="34" charset="0"/>
            </a:endParaRPr>
          </a:p>
        </p:txBody>
      </p:sp>
    </p:spTree>
    <p:extLst>
      <p:ext uri="{BB962C8B-B14F-4D97-AF65-F5344CB8AC3E}">
        <p14:creationId xmlns:p14="http://schemas.microsoft.com/office/powerpoint/2010/main" val="1801417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52943" y="825600"/>
            <a:ext cx="2857072" cy="1003982"/>
          </a:xfrm>
        </p:spPr>
        <p:txBody>
          <a:bodyPr/>
          <a:lstStyle/>
          <a:p>
            <a:r>
              <a:rPr lang="es-MX" b="1" dirty="0">
                <a:latin typeface="Gill Sans MT" panose="020B0502020104020203" pitchFamily="34" charset="0"/>
              </a:rPr>
              <a:t>Línea 1</a:t>
            </a:r>
          </a:p>
        </p:txBody>
      </p:sp>
      <p:sp>
        <p:nvSpPr>
          <p:cNvPr id="3" name="2 Marcador de contenido"/>
          <p:cNvSpPr>
            <a:spLocks noGrp="1"/>
          </p:cNvSpPr>
          <p:nvPr>
            <p:ph idx="1"/>
          </p:nvPr>
        </p:nvSpPr>
        <p:spPr>
          <a:xfrm>
            <a:off x="5143537" y="1466565"/>
            <a:ext cx="4789725" cy="4127342"/>
          </a:xfrm>
        </p:spPr>
        <p:txBody>
          <a:bodyPr>
            <a:normAutofit fontScale="70000" lnSpcReduction="20000"/>
          </a:bodyPr>
          <a:lstStyle/>
          <a:p>
            <a:pPr marL="332195" indent="-332195" algn="just"/>
            <a:r>
              <a:rPr lang="es-ES_tradnl" dirty="0">
                <a:solidFill>
                  <a:schemeClr val="tx1"/>
                </a:solidFill>
              </a:rPr>
              <a:t>En esta línea se estudia el cambio institucional y los procesos de innovación en las IES, el gobierno y la gobernanza.</a:t>
            </a:r>
          </a:p>
          <a:p>
            <a:pPr marL="332195" indent="-332195" algn="just"/>
            <a:r>
              <a:rPr lang="es-ES_tradnl" dirty="0">
                <a:solidFill>
                  <a:schemeClr val="tx1"/>
                </a:solidFill>
              </a:rPr>
              <a:t>Se estudian las políticas educativas y culturales que impactan en el quehacer de las instituciones de educación superior</a:t>
            </a:r>
            <a:r>
              <a:rPr lang="es-MX" dirty="0">
                <a:solidFill>
                  <a:schemeClr val="tx1"/>
                </a:solidFill>
              </a:rPr>
              <a:t>.</a:t>
            </a:r>
          </a:p>
          <a:p>
            <a:pPr marL="332195" indent="-332195" algn="just"/>
            <a:r>
              <a:rPr lang="es-ES_tradnl" dirty="0">
                <a:solidFill>
                  <a:schemeClr val="tx1"/>
                </a:solidFill>
              </a:rPr>
              <a:t>Se estudia el origen y sentido que tiene la estadística educativa a nivel nacional. La información estadística, las fuentes y  los sistemas de indicadores.</a:t>
            </a:r>
          </a:p>
          <a:p>
            <a:pPr marL="302369" indent="-302369" algn="just"/>
            <a:endParaRPr lang="es-MX" dirty="0">
              <a:solidFill>
                <a:schemeClr val="tx1"/>
              </a:solidFill>
            </a:endParaRPr>
          </a:p>
        </p:txBody>
      </p:sp>
      <p:sp>
        <p:nvSpPr>
          <p:cNvPr id="4" name="3 Marcador de texto"/>
          <p:cNvSpPr>
            <a:spLocks noGrp="1"/>
          </p:cNvSpPr>
          <p:nvPr>
            <p:ph type="body" sz="half" idx="2"/>
          </p:nvPr>
        </p:nvSpPr>
        <p:spPr>
          <a:xfrm>
            <a:off x="2095653" y="1962567"/>
            <a:ext cx="2914361" cy="637758"/>
          </a:xfrm>
        </p:spPr>
        <p:txBody>
          <a:bodyPr/>
          <a:lstStyle/>
          <a:p>
            <a:r>
              <a:rPr lang="es-MX" dirty="0">
                <a:solidFill>
                  <a:schemeClr val="tx1"/>
                </a:solidFill>
                <a:latin typeface="Gill Sans MT" panose="020B0502020104020203" pitchFamily="34" charset="0"/>
              </a:rPr>
              <a:t>Procesos institucionales, políticas educativas y sociales </a:t>
            </a:r>
          </a:p>
        </p:txBody>
      </p:sp>
      <p:sp>
        <p:nvSpPr>
          <p:cNvPr id="5" name="CuadroTexto 4">
            <a:extLst>
              <a:ext uri="{FF2B5EF4-FFF2-40B4-BE49-F238E27FC236}">
                <a16:creationId xmlns:a16="http://schemas.microsoft.com/office/drawing/2014/main" xmlns="" id="{89A8A270-F721-0743-A2B4-73DB248E7B12}"/>
              </a:ext>
            </a:extLst>
          </p:cNvPr>
          <p:cNvSpPr txBox="1"/>
          <p:nvPr/>
        </p:nvSpPr>
        <p:spPr>
          <a:xfrm>
            <a:off x="2095653" y="2733309"/>
            <a:ext cx="3047884" cy="2031325"/>
          </a:xfrm>
          <a:prstGeom prst="rect">
            <a:avLst/>
          </a:prstGeom>
          <a:noFill/>
        </p:spPr>
        <p:txBody>
          <a:bodyPr wrap="square" rtlCol="0">
            <a:spAutoFit/>
          </a:bodyPr>
          <a:lstStyle/>
          <a:p>
            <a:pPr fontAlgn="t"/>
            <a:r>
              <a:rPr lang="es-ES_tradnl" dirty="0"/>
              <a:t> Juan Carlos Ortega</a:t>
            </a:r>
            <a:endParaRPr lang="es-MX" dirty="0"/>
          </a:p>
          <a:p>
            <a:pPr fontAlgn="t"/>
            <a:r>
              <a:rPr lang="es-ES_tradnl" dirty="0"/>
              <a:t> </a:t>
            </a:r>
            <a:r>
              <a:rPr lang="es-ES_tradnl" dirty="0" err="1"/>
              <a:t>Ragueb</a:t>
            </a:r>
            <a:r>
              <a:rPr lang="es-ES_tradnl" dirty="0"/>
              <a:t> </a:t>
            </a:r>
            <a:r>
              <a:rPr lang="es-ES_tradnl" dirty="0" err="1"/>
              <a:t>Chain</a:t>
            </a:r>
            <a:endParaRPr lang="es-MX" dirty="0"/>
          </a:p>
          <a:p>
            <a:pPr fontAlgn="t"/>
            <a:r>
              <a:rPr lang="es-ES_tradnl" dirty="0"/>
              <a:t> Mario Miguel Ojeda</a:t>
            </a:r>
          </a:p>
          <a:p>
            <a:pPr fontAlgn="t"/>
            <a:r>
              <a:rPr lang="es-ES_tradnl" dirty="0"/>
              <a:t> Ricardo Mercado</a:t>
            </a:r>
            <a:endParaRPr lang="es-MX" dirty="0"/>
          </a:p>
          <a:p>
            <a:pPr fontAlgn="t"/>
            <a:r>
              <a:rPr lang="es-ES_tradnl" dirty="0"/>
              <a:t> Rocío López</a:t>
            </a:r>
            <a:endParaRPr lang="es-MX" dirty="0"/>
          </a:p>
          <a:p>
            <a:pPr fontAlgn="t"/>
            <a:r>
              <a:rPr lang="es-ES_tradnl" dirty="0"/>
              <a:t>Miguel Casillas</a:t>
            </a:r>
            <a:endParaRPr lang="es-MX" dirty="0"/>
          </a:p>
          <a:p>
            <a:pPr fontAlgn="t"/>
            <a:r>
              <a:rPr lang="es-ES_tradnl" dirty="0"/>
              <a:t>Jaqueline </a:t>
            </a:r>
            <a:r>
              <a:rPr lang="es-ES_tradnl" dirty="0" err="1"/>
              <a:t>Jongitud</a:t>
            </a:r>
            <a:endParaRPr lang="es-MX" dirty="0"/>
          </a:p>
        </p:txBody>
      </p:sp>
    </p:spTree>
    <p:extLst>
      <p:ext uri="{BB962C8B-B14F-4D97-AF65-F5344CB8AC3E}">
        <p14:creationId xmlns:p14="http://schemas.microsoft.com/office/powerpoint/2010/main" val="2266617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10484" y="1333581"/>
            <a:ext cx="5968771" cy="380985"/>
          </a:xfrm>
        </p:spPr>
        <p:txBody>
          <a:bodyPr>
            <a:normAutofit fontScale="90000"/>
          </a:bodyPr>
          <a:lstStyle/>
          <a:p>
            <a:r>
              <a:rPr lang="es-MX" b="1" dirty="0">
                <a:latin typeface="Gill Sans MT" panose="020B0502020104020203" pitchFamily="34" charset="0"/>
              </a:rPr>
              <a:t>Línea 2</a:t>
            </a:r>
          </a:p>
        </p:txBody>
      </p:sp>
      <p:sp>
        <p:nvSpPr>
          <p:cNvPr id="3" name="2 Marcador de contenido"/>
          <p:cNvSpPr>
            <a:spLocks noGrp="1"/>
          </p:cNvSpPr>
          <p:nvPr>
            <p:ph idx="1"/>
          </p:nvPr>
        </p:nvSpPr>
        <p:spPr>
          <a:xfrm>
            <a:off x="3965666" y="1269759"/>
            <a:ext cx="5968771" cy="4635646"/>
          </a:xfrm>
        </p:spPr>
        <p:txBody>
          <a:bodyPr>
            <a:noAutofit/>
          </a:bodyPr>
          <a:lstStyle/>
          <a:p>
            <a:pPr marL="332195" indent="-332195" algn="just"/>
            <a:r>
              <a:rPr lang="es-ES_tradnl" sz="2000" dirty="0">
                <a:solidFill>
                  <a:schemeClr val="tx1"/>
                </a:solidFill>
              </a:rPr>
              <a:t>Se estudia la incorporación de las TIC a los procesos educativos; los cambios en la enseñanza e investigación, del aprendizaje y las interacciones sociales en la comunidad académica; así como la infraestructura tecnológica en los establecimientos educativos.</a:t>
            </a:r>
          </a:p>
          <a:p>
            <a:pPr marL="332195" indent="-332195" algn="just"/>
            <a:r>
              <a:rPr lang="es-ES_tradnl" sz="2000" dirty="0">
                <a:solidFill>
                  <a:schemeClr val="tx1"/>
                </a:solidFill>
              </a:rPr>
              <a:t>Los procesos de innovación en metodología, didáctica y políticas educativas a través de las TIC.</a:t>
            </a:r>
          </a:p>
          <a:p>
            <a:pPr marL="332195" indent="-332195" algn="just"/>
            <a:r>
              <a:rPr lang="es-ES_tradnl" sz="2000" dirty="0">
                <a:solidFill>
                  <a:schemeClr val="tx1"/>
                </a:solidFill>
              </a:rPr>
              <a:t>Para explorar el cambio social a partir de las TIC, se plantea el estudio de los saberes digitales, el capital tecnológico y la apropiación tecnológica de los estudiantes y profesores universitarios; así como los nuevos estudios de </a:t>
            </a:r>
            <a:r>
              <a:rPr lang="es-ES_tradnl" sz="2000" dirty="0" err="1">
                <a:solidFill>
                  <a:schemeClr val="tx1"/>
                </a:solidFill>
              </a:rPr>
              <a:t>literacidad</a:t>
            </a:r>
            <a:r>
              <a:rPr lang="es-ES_tradnl" sz="2000" dirty="0">
                <a:solidFill>
                  <a:schemeClr val="tx1"/>
                </a:solidFill>
              </a:rPr>
              <a:t> en donde se ve a la lectura y escritura como prácticas sociales.</a:t>
            </a:r>
          </a:p>
          <a:p>
            <a:pPr marL="332195" indent="-332195" algn="just"/>
            <a:endParaRPr lang="es-ES_tradnl" dirty="0">
              <a:solidFill>
                <a:schemeClr val="tx1"/>
              </a:solidFill>
            </a:endParaRPr>
          </a:p>
          <a:p>
            <a:pPr marL="302369" indent="-302369" algn="just"/>
            <a:endParaRPr lang="es-MX" dirty="0">
              <a:solidFill>
                <a:schemeClr val="tx1"/>
              </a:solidFill>
            </a:endParaRPr>
          </a:p>
        </p:txBody>
      </p:sp>
      <p:sp>
        <p:nvSpPr>
          <p:cNvPr id="4" name="3 Marcador de texto"/>
          <p:cNvSpPr>
            <a:spLocks noGrp="1"/>
          </p:cNvSpPr>
          <p:nvPr>
            <p:ph type="body" sz="half" idx="2"/>
          </p:nvPr>
        </p:nvSpPr>
        <p:spPr>
          <a:xfrm>
            <a:off x="1457326" y="1968556"/>
            <a:ext cx="2029982" cy="560332"/>
          </a:xfrm>
        </p:spPr>
        <p:txBody>
          <a:bodyPr/>
          <a:lstStyle/>
          <a:p>
            <a:r>
              <a:rPr lang="es-MX" dirty="0">
                <a:solidFill>
                  <a:schemeClr val="tx1"/>
                </a:solidFill>
                <a:latin typeface="Gill Sans MT" panose="020B0502020104020203" pitchFamily="34" charset="0"/>
              </a:rPr>
              <a:t>TIC y Educación</a:t>
            </a:r>
          </a:p>
        </p:txBody>
      </p:sp>
      <p:sp>
        <p:nvSpPr>
          <p:cNvPr id="5" name="CuadroTexto 4">
            <a:extLst>
              <a:ext uri="{FF2B5EF4-FFF2-40B4-BE49-F238E27FC236}">
                <a16:creationId xmlns:a16="http://schemas.microsoft.com/office/drawing/2014/main" xmlns="" id="{5FF8EC93-E10A-7840-9C86-E3F733275981}"/>
              </a:ext>
            </a:extLst>
          </p:cNvPr>
          <p:cNvSpPr txBox="1"/>
          <p:nvPr/>
        </p:nvSpPr>
        <p:spPr>
          <a:xfrm>
            <a:off x="1457325" y="2857500"/>
            <a:ext cx="2600325" cy="2585323"/>
          </a:xfrm>
          <a:prstGeom prst="rect">
            <a:avLst/>
          </a:prstGeom>
          <a:noFill/>
        </p:spPr>
        <p:txBody>
          <a:bodyPr wrap="square" rtlCol="0">
            <a:spAutoFit/>
          </a:bodyPr>
          <a:lstStyle/>
          <a:p>
            <a:pPr fontAlgn="t"/>
            <a:r>
              <a:rPr lang="es-ES_tradnl" dirty="0"/>
              <a:t>Juan Carlos Ortega</a:t>
            </a:r>
            <a:endParaRPr lang="es-MX" dirty="0"/>
          </a:p>
          <a:p>
            <a:pPr fontAlgn="t"/>
            <a:r>
              <a:rPr lang="es-ES_tradnl" dirty="0"/>
              <a:t>Alberto Ramírez </a:t>
            </a:r>
            <a:r>
              <a:rPr lang="es-ES_tradnl" dirty="0" err="1"/>
              <a:t>Martinell</a:t>
            </a:r>
            <a:endParaRPr lang="es-MX" dirty="0"/>
          </a:p>
          <a:p>
            <a:pPr fontAlgn="t"/>
            <a:r>
              <a:rPr lang="es-ES_tradnl" dirty="0"/>
              <a:t>Rocío López</a:t>
            </a:r>
            <a:endParaRPr lang="es-MX" dirty="0"/>
          </a:p>
          <a:p>
            <a:pPr fontAlgn="t"/>
            <a:r>
              <a:rPr lang="es-ES_tradnl" dirty="0"/>
              <a:t>Denise Hernández</a:t>
            </a:r>
            <a:endParaRPr lang="es-MX" dirty="0"/>
          </a:p>
          <a:p>
            <a:pPr fontAlgn="t"/>
            <a:r>
              <a:rPr lang="es-ES_tradnl" dirty="0"/>
              <a:t>Ricardo Mercado</a:t>
            </a:r>
            <a:endParaRPr lang="es-MX" dirty="0"/>
          </a:p>
          <a:p>
            <a:pPr fontAlgn="t"/>
            <a:r>
              <a:rPr lang="es-ES_tradnl" dirty="0" err="1"/>
              <a:t>Jeysira</a:t>
            </a:r>
            <a:r>
              <a:rPr lang="es-ES_tradnl" dirty="0"/>
              <a:t> Dorantes</a:t>
            </a:r>
            <a:endParaRPr lang="es-MX" dirty="0"/>
          </a:p>
          <a:p>
            <a:pPr fontAlgn="t"/>
            <a:r>
              <a:rPr lang="es-ES_tradnl" dirty="0"/>
              <a:t> Miguel Casillas</a:t>
            </a:r>
            <a:endParaRPr lang="es-MX" dirty="0"/>
          </a:p>
          <a:p>
            <a:pPr fontAlgn="t"/>
            <a:r>
              <a:rPr lang="es-ES_tradnl" dirty="0"/>
              <a:t>Alma Delia Otero</a:t>
            </a:r>
            <a:endParaRPr lang="es-MX" dirty="0"/>
          </a:p>
          <a:p>
            <a:endParaRPr lang="es-MX" dirty="0"/>
          </a:p>
        </p:txBody>
      </p:sp>
    </p:spTree>
    <p:extLst>
      <p:ext uri="{BB962C8B-B14F-4D97-AF65-F5344CB8AC3E}">
        <p14:creationId xmlns:p14="http://schemas.microsoft.com/office/powerpoint/2010/main" val="3083779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701CB2F-FC71-43C6-B1DF-5A0D9A4F77F0}"/>
              </a:ext>
            </a:extLst>
          </p:cNvPr>
          <p:cNvSpPr>
            <a:spLocks noGrp="1"/>
          </p:cNvSpPr>
          <p:nvPr>
            <p:ph type="title"/>
          </p:nvPr>
        </p:nvSpPr>
        <p:spPr/>
        <p:txBody>
          <a:bodyPr/>
          <a:lstStyle/>
          <a:p>
            <a:r>
              <a:rPr lang="x-none" sz="2325" b="1" dirty="0"/>
              <a:t>Mapa Curricular </a:t>
            </a:r>
          </a:p>
        </p:txBody>
      </p:sp>
      <p:sp>
        <p:nvSpPr>
          <p:cNvPr id="3" name="Marcador de texto 2">
            <a:extLst>
              <a:ext uri="{FF2B5EF4-FFF2-40B4-BE49-F238E27FC236}">
                <a16:creationId xmlns:a16="http://schemas.microsoft.com/office/drawing/2014/main" xmlns="" id="{8C69BBA7-4FEC-4284-B3F9-95304FC2E103}"/>
              </a:ext>
            </a:extLst>
          </p:cNvPr>
          <p:cNvSpPr>
            <a:spLocks noGrp="1"/>
          </p:cNvSpPr>
          <p:nvPr>
            <p:ph type="body" idx="1"/>
          </p:nvPr>
        </p:nvSpPr>
        <p:spPr/>
        <p:txBody>
          <a:bodyPr/>
          <a:lstStyle/>
          <a:p>
            <a:r>
              <a:rPr lang="es-MX" dirty="0">
                <a:solidFill>
                  <a:schemeClr val="tx1"/>
                </a:solidFill>
                <a:latin typeface="Gill Sans MT" panose="020B0502020104020203" pitchFamily="34" charset="0"/>
              </a:rPr>
              <a:t>Doctorado en Innovación en Educación Superior</a:t>
            </a:r>
          </a:p>
        </p:txBody>
      </p:sp>
    </p:spTree>
    <p:extLst>
      <p:ext uri="{BB962C8B-B14F-4D97-AF65-F5344CB8AC3E}">
        <p14:creationId xmlns:p14="http://schemas.microsoft.com/office/powerpoint/2010/main" val="2467059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xmlns="" id="{3B5DDF1B-FF97-3A4D-AADE-40860D970631}"/>
              </a:ext>
            </a:extLst>
          </p:cNvPr>
          <p:cNvGraphicFramePr>
            <a:graphicFrameLocks noGrp="1"/>
          </p:cNvGraphicFramePr>
          <p:nvPr/>
        </p:nvGraphicFramePr>
        <p:xfrm>
          <a:off x="2286146" y="635108"/>
          <a:ext cx="7781275" cy="5986068"/>
        </p:xfrm>
        <a:graphic>
          <a:graphicData uri="http://schemas.openxmlformats.org/drawingml/2006/table">
            <a:tbl>
              <a:tblPr firstRow="1" firstCol="1" bandRow="1"/>
              <a:tblGrid>
                <a:gridCol w="1266954">
                  <a:extLst>
                    <a:ext uri="{9D8B030D-6E8A-4147-A177-3AD203B41FA5}">
                      <a16:colId xmlns:a16="http://schemas.microsoft.com/office/drawing/2014/main" xmlns="" val="2478146295"/>
                    </a:ext>
                  </a:extLst>
                </a:gridCol>
                <a:gridCol w="351783">
                  <a:extLst>
                    <a:ext uri="{9D8B030D-6E8A-4147-A177-3AD203B41FA5}">
                      <a16:colId xmlns:a16="http://schemas.microsoft.com/office/drawing/2014/main" xmlns="" val="1233477759"/>
                    </a:ext>
                  </a:extLst>
                </a:gridCol>
                <a:gridCol w="793839">
                  <a:extLst>
                    <a:ext uri="{9D8B030D-6E8A-4147-A177-3AD203B41FA5}">
                      <a16:colId xmlns:a16="http://schemas.microsoft.com/office/drawing/2014/main" xmlns="" val="686613067"/>
                    </a:ext>
                  </a:extLst>
                </a:gridCol>
                <a:gridCol w="574993">
                  <a:extLst>
                    <a:ext uri="{9D8B030D-6E8A-4147-A177-3AD203B41FA5}">
                      <a16:colId xmlns:a16="http://schemas.microsoft.com/office/drawing/2014/main" xmlns="" val="2662368087"/>
                    </a:ext>
                  </a:extLst>
                </a:gridCol>
                <a:gridCol w="574993">
                  <a:extLst>
                    <a:ext uri="{9D8B030D-6E8A-4147-A177-3AD203B41FA5}">
                      <a16:colId xmlns:a16="http://schemas.microsoft.com/office/drawing/2014/main" xmlns="" val="4181813016"/>
                    </a:ext>
                  </a:extLst>
                </a:gridCol>
                <a:gridCol w="1455486">
                  <a:extLst>
                    <a:ext uri="{9D8B030D-6E8A-4147-A177-3AD203B41FA5}">
                      <a16:colId xmlns:a16="http://schemas.microsoft.com/office/drawing/2014/main" xmlns="" val="3331277137"/>
                    </a:ext>
                  </a:extLst>
                </a:gridCol>
                <a:gridCol w="614432">
                  <a:extLst>
                    <a:ext uri="{9D8B030D-6E8A-4147-A177-3AD203B41FA5}">
                      <a16:colId xmlns:a16="http://schemas.microsoft.com/office/drawing/2014/main" xmlns="" val="3974457055"/>
                    </a:ext>
                  </a:extLst>
                </a:gridCol>
                <a:gridCol w="614432">
                  <a:extLst>
                    <a:ext uri="{9D8B030D-6E8A-4147-A177-3AD203B41FA5}">
                      <a16:colId xmlns:a16="http://schemas.microsoft.com/office/drawing/2014/main" xmlns="" val="2307020393"/>
                    </a:ext>
                  </a:extLst>
                </a:gridCol>
                <a:gridCol w="1534363">
                  <a:extLst>
                    <a:ext uri="{9D8B030D-6E8A-4147-A177-3AD203B41FA5}">
                      <a16:colId xmlns:a16="http://schemas.microsoft.com/office/drawing/2014/main" xmlns="" val="1669878568"/>
                    </a:ext>
                  </a:extLst>
                </a:gridCol>
              </a:tblGrid>
              <a:tr h="201533">
                <a:tc rowSpan="2" gridSpan="2">
                  <a:txBody>
                    <a:bodyPr/>
                    <a:lstStyle/>
                    <a:p>
                      <a:pPr algn="ctr" fontAlgn="ctr">
                        <a:lnSpc>
                          <a:spcPct val="100000"/>
                        </a:lnSpc>
                        <a:spcBef>
                          <a:spcPts val="0"/>
                        </a:spcBef>
                        <a:spcAft>
                          <a:spcPts val="0"/>
                        </a:spcAft>
                      </a:pPr>
                      <a:r>
                        <a:rPr lang="es-ES" sz="10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Nombre de la EE</a:t>
                      </a:r>
                      <a:endParaRPr lang="es-ES" sz="1600" b="1"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rowSpan="2" hMerge="1">
                  <a:txBody>
                    <a:bodyPr/>
                    <a:lstStyle/>
                    <a:p>
                      <a:endParaRPr lang="es-MX"/>
                    </a:p>
                  </a:txBody>
                  <a:tcPr/>
                </a:tc>
                <a:tc rowSpan="2">
                  <a:txBody>
                    <a:bodyPr/>
                    <a:lstStyle/>
                    <a:p>
                      <a:pPr algn="ctr" fontAlgn="ctr">
                        <a:lnSpc>
                          <a:spcPct val="100000"/>
                        </a:lnSpc>
                        <a:spcBef>
                          <a:spcPts val="0"/>
                        </a:spcBef>
                        <a:spcAft>
                          <a:spcPts val="0"/>
                        </a:spcAft>
                      </a:pPr>
                      <a:r>
                        <a:rPr lang="es-ES" sz="10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Créditos</a:t>
                      </a:r>
                      <a:endParaRPr lang="es-ES" sz="1600" b="1"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gridSpan="6">
                  <a:txBody>
                    <a:bodyPr/>
                    <a:lstStyle/>
                    <a:p>
                      <a:pPr algn="ctr" fontAlgn="t">
                        <a:lnSpc>
                          <a:spcPct val="115000"/>
                        </a:lnSpc>
                        <a:spcBef>
                          <a:spcPts val="0"/>
                        </a:spcBef>
                        <a:spcAft>
                          <a:spcPts val="0"/>
                        </a:spcAft>
                      </a:pPr>
                      <a:r>
                        <a:rPr lang="es-ES" sz="10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Horas</a:t>
                      </a:r>
                      <a:endParaRPr lang="es-ES" sz="1600" b="1"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3648250973"/>
                  </a:ext>
                </a:extLst>
              </a:tr>
              <a:tr h="327186">
                <a:tc gridSpan="2" vMerge="1">
                  <a:txBody>
                    <a:bodyPr/>
                    <a:lstStyle/>
                    <a:p>
                      <a:endParaRPr lang="es-MX"/>
                    </a:p>
                  </a:txBody>
                  <a:tcPr/>
                </a:tc>
                <a:tc hMerge="1" vMerge="1">
                  <a:txBody>
                    <a:bodyPr/>
                    <a:lstStyle/>
                    <a:p>
                      <a:endParaRPr lang="es-MX"/>
                    </a:p>
                  </a:txBody>
                  <a:tcPr/>
                </a:tc>
                <a:tc vMerge="1">
                  <a:txBody>
                    <a:bodyPr/>
                    <a:lstStyle/>
                    <a:p>
                      <a:endParaRPr lang="es-MX"/>
                    </a:p>
                  </a:txBody>
                  <a:tcPr/>
                </a:tc>
                <a:tc gridSpan="2">
                  <a:txBody>
                    <a:bodyPr/>
                    <a:lstStyle/>
                    <a:p>
                      <a:pPr algn="ctr" fontAlgn="ctr">
                        <a:lnSpc>
                          <a:spcPct val="100000"/>
                        </a:lnSpc>
                        <a:spcBef>
                          <a:spcPts val="0"/>
                        </a:spcBef>
                        <a:spcAft>
                          <a:spcPts val="0"/>
                        </a:spcAft>
                      </a:pPr>
                      <a:r>
                        <a:rPr lang="es-ES" sz="10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Horas teoría con profesor</a:t>
                      </a:r>
                      <a:endParaRPr lang="es-ES" sz="1600" b="1"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s-MX"/>
                    </a:p>
                  </a:txBody>
                  <a:tcPr/>
                </a:tc>
                <a:tc>
                  <a:txBody>
                    <a:bodyPr/>
                    <a:lstStyle/>
                    <a:p>
                      <a:pPr algn="ctr" fontAlgn="ctr">
                        <a:lnSpc>
                          <a:spcPct val="100000"/>
                        </a:lnSpc>
                        <a:spcBef>
                          <a:spcPts val="0"/>
                        </a:spcBef>
                        <a:spcAft>
                          <a:spcPts val="0"/>
                        </a:spcAft>
                      </a:pPr>
                      <a:r>
                        <a:rPr lang="es-ES" sz="10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Horas teoría sin profesor</a:t>
                      </a:r>
                      <a:endParaRPr lang="es-ES" sz="1600" b="1" i="0" u="none" strike="noStrike" dirty="0">
                        <a:effectLst/>
                        <a:latin typeface="Arial Narrow" panose="020B0606020202030204" pitchFamily="34" charset="0"/>
                      </a:endParaRPr>
                    </a:p>
                  </a:txBody>
                  <a:tcPr marL="23648" marR="23648" marT="32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gridSpan="2">
                  <a:txBody>
                    <a:bodyPr/>
                    <a:lstStyle/>
                    <a:p>
                      <a:pPr algn="ctr" fontAlgn="ctr">
                        <a:lnSpc>
                          <a:spcPct val="100000"/>
                        </a:lnSpc>
                        <a:spcBef>
                          <a:spcPts val="0"/>
                        </a:spcBef>
                        <a:spcAft>
                          <a:spcPts val="0"/>
                        </a:spcAft>
                      </a:pPr>
                      <a:r>
                        <a:rPr lang="es-ES" sz="10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Horas práctica con profesor</a:t>
                      </a:r>
                      <a:endParaRPr lang="es-ES" sz="1600" b="1"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s-MX"/>
                    </a:p>
                  </a:txBody>
                  <a:tcPr/>
                </a:tc>
                <a:tc>
                  <a:txBody>
                    <a:bodyPr/>
                    <a:lstStyle/>
                    <a:p>
                      <a:pPr algn="ctr" fontAlgn="ctr">
                        <a:lnSpc>
                          <a:spcPct val="100000"/>
                        </a:lnSpc>
                        <a:spcBef>
                          <a:spcPts val="0"/>
                        </a:spcBef>
                        <a:spcAft>
                          <a:spcPts val="0"/>
                        </a:spcAft>
                      </a:pPr>
                      <a:r>
                        <a:rPr lang="es-ES" sz="10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Horas práctica sin profesor</a:t>
                      </a:r>
                      <a:endParaRPr lang="es-ES" sz="1600" b="1" i="0" u="none" strike="noStrike" dirty="0">
                        <a:effectLst/>
                        <a:latin typeface="Arial Narrow" panose="020B0606020202030204" pitchFamily="34" charset="0"/>
                      </a:endParaRPr>
                    </a:p>
                  </a:txBody>
                  <a:tcPr marL="23648" marR="23648" marT="32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964942975"/>
                  </a:ext>
                </a:extLst>
              </a:tr>
              <a:tr h="192798">
                <a:tc gridSpan="9">
                  <a:txBody>
                    <a:bodyPr/>
                    <a:lstStyle/>
                    <a:p>
                      <a:pPr algn="ctr" fontAlgn="t">
                        <a:lnSpc>
                          <a:spcPct val="100000"/>
                        </a:lnSpc>
                        <a:spcBef>
                          <a:spcPts val="0"/>
                        </a:spcBef>
                        <a:spcAft>
                          <a:spcPts val="0"/>
                        </a:spcAft>
                      </a:pPr>
                      <a:r>
                        <a:rPr lang="es-ES" sz="11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Área Disciplinar </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753689309"/>
                  </a:ext>
                </a:extLst>
              </a:tr>
              <a:tr h="192798">
                <a:tc gridSpan="2">
                  <a:txBody>
                    <a:bodyPr/>
                    <a:lstStyle/>
                    <a:p>
                      <a:pPr algn="l"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Seminario de estudio I</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9</a:t>
                      </a:r>
                      <a:endParaRPr lang="es-ES" sz="1100" b="0" i="0" u="none" strike="noStrike" dirty="0">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45</a:t>
                      </a:r>
                      <a:endParaRPr lang="es-MX"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0</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30</a:t>
                      </a:r>
                      <a:endParaRPr lang="es-MX"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15</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54412047"/>
                  </a:ext>
                </a:extLst>
              </a:tr>
              <a:tr h="192798">
                <a:tc gridSpan="2">
                  <a:txBody>
                    <a:bodyPr/>
                    <a:lstStyle/>
                    <a:p>
                      <a:pPr algn="l"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Seminario de estudio II</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9</a:t>
                      </a:r>
                      <a:endParaRPr lang="es-ES" sz="1100" b="0" i="0" u="none" strike="noStrike" dirty="0">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45</a:t>
                      </a:r>
                      <a:endParaRPr lang="es-MX"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0</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30</a:t>
                      </a:r>
                      <a:endParaRPr lang="es-MX"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15</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68615989"/>
                  </a:ext>
                </a:extLst>
              </a:tr>
              <a:tr h="192798">
                <a:tc gridSpan="2">
                  <a:txBody>
                    <a:bodyPr/>
                    <a:lstStyle/>
                    <a:p>
                      <a:pPr algn="l"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Seminario de estudio III</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10</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45</a:t>
                      </a:r>
                      <a:endParaRPr lang="es-MX"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0</a:t>
                      </a:r>
                      <a:endParaRPr lang="es-ES" sz="1100" b="0" i="0" u="none" strike="noStrike" dirty="0">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30</a:t>
                      </a:r>
                      <a:endParaRPr lang="es-MX"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MX"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30</a:t>
                      </a:r>
                      <a:endParaRPr lang="es-MX"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27797966"/>
                  </a:ext>
                </a:extLst>
              </a:tr>
              <a:tr h="192798">
                <a:tc gridSpan="2">
                  <a:txBody>
                    <a:bodyPr/>
                    <a:lstStyle/>
                    <a:p>
                      <a:pPr algn="l"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Seminario de estudio IV</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9</a:t>
                      </a:r>
                      <a:endParaRPr lang="es-ES" sz="1100" b="0" i="0" u="none" strike="noStrike" dirty="0">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15</a:t>
                      </a:r>
                      <a:endParaRPr lang="es-MX"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MX"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0</a:t>
                      </a:r>
                      <a:endParaRPr lang="es-MX" sz="1100" b="0" i="0" u="none" strike="noStrike" dirty="0">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60</a:t>
                      </a:r>
                      <a:endParaRPr lang="es-MX"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MX"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45</a:t>
                      </a:r>
                      <a:endParaRPr lang="es-MX"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69335286"/>
                  </a:ext>
                </a:extLst>
              </a:tr>
              <a:tr h="192798">
                <a:tc gridSpan="2">
                  <a:txBody>
                    <a:bodyPr/>
                    <a:lstStyle/>
                    <a:p>
                      <a:pPr algn="l"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Seminario de estudio V</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MX"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9</a:t>
                      </a:r>
                      <a:endParaRPr lang="es-MX"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15</a:t>
                      </a:r>
                      <a:endParaRPr lang="es-MX"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MX"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0</a:t>
                      </a:r>
                      <a:endParaRPr lang="es-MX"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60</a:t>
                      </a:r>
                      <a:endParaRPr lang="es-MX"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45</a:t>
                      </a:r>
                      <a:endParaRPr lang="es-ES" sz="1100" b="0" i="0" u="none" strike="noStrike" dirty="0">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2299831"/>
                  </a:ext>
                </a:extLst>
              </a:tr>
              <a:tr h="192798">
                <a:tc gridSpan="2">
                  <a:txBody>
                    <a:bodyPr/>
                    <a:lstStyle/>
                    <a:p>
                      <a:pPr algn="l"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Seminario de estudio VI</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11</a:t>
                      </a:r>
                      <a:endParaRPr lang="es-ES" sz="1100" b="0" i="0" u="none" strike="noStrike" dirty="0">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15</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MX"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15</a:t>
                      </a:r>
                      <a:endParaRPr lang="es-MX" sz="1100" b="0" i="0" u="none" strike="noStrike" dirty="0">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60</a:t>
                      </a:r>
                      <a:endParaRPr lang="es-MX"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45</a:t>
                      </a:r>
                      <a:endParaRPr lang="es-ES" sz="1100" b="0" i="0" u="none" strike="noStrike" dirty="0">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51185254"/>
                  </a:ext>
                </a:extLst>
              </a:tr>
              <a:tr h="192798">
                <a:tc gridSpan="9">
                  <a:txBody>
                    <a:bodyPr/>
                    <a:lstStyle/>
                    <a:p>
                      <a:pPr algn="ctr" fontAlgn="t">
                        <a:lnSpc>
                          <a:spcPct val="100000"/>
                        </a:lnSpc>
                        <a:spcBef>
                          <a:spcPts val="0"/>
                        </a:spcBef>
                        <a:spcAft>
                          <a:spcPts val="0"/>
                        </a:spcAft>
                      </a:pPr>
                      <a:r>
                        <a:rPr lang="es-ES" sz="11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Área de Investigación </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3047858702"/>
                  </a:ext>
                </a:extLst>
              </a:tr>
              <a:tr h="192798">
                <a:tc gridSpan="2">
                  <a:txBody>
                    <a:bodyPr/>
                    <a:lstStyle/>
                    <a:p>
                      <a:pPr algn="l"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Seminario de Tesis I </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10</a:t>
                      </a:r>
                      <a:endParaRPr lang="es-ES" sz="1100" b="0" i="0" u="none" strike="noStrike" dirty="0">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30</a:t>
                      </a:r>
                      <a:endParaRPr lang="es-MX"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0</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45</a:t>
                      </a:r>
                      <a:endParaRPr lang="es-MX"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45</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53196853"/>
                  </a:ext>
                </a:extLst>
              </a:tr>
              <a:tr h="192798">
                <a:tc gridSpan="2">
                  <a:txBody>
                    <a:bodyPr/>
                    <a:lstStyle/>
                    <a:p>
                      <a:pPr algn="l"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Seminario de Tesis II</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10</a:t>
                      </a:r>
                      <a:endParaRPr lang="es-ES" sz="1100" b="0" i="0" u="none" strike="noStrike" dirty="0">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30</a:t>
                      </a:r>
                      <a:endParaRPr lang="es-MX"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0</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45</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45</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10151328"/>
                  </a:ext>
                </a:extLst>
              </a:tr>
              <a:tr h="192798">
                <a:tc gridSpan="2">
                  <a:txBody>
                    <a:bodyPr/>
                    <a:lstStyle/>
                    <a:p>
                      <a:pPr algn="l"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Seminario de Tesis III</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10</a:t>
                      </a:r>
                      <a:endParaRPr lang="es-ES" sz="1100" b="0" i="0" u="none" strike="noStrike" dirty="0">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30</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0</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45</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45</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29704529"/>
                  </a:ext>
                </a:extLst>
              </a:tr>
              <a:tr h="192798">
                <a:tc gridSpan="2">
                  <a:txBody>
                    <a:bodyPr/>
                    <a:lstStyle/>
                    <a:p>
                      <a:pPr algn="l"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Seminario de Tesis IV</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14</a:t>
                      </a:r>
                      <a:endParaRPr lang="es-ES" sz="1100" b="0" i="0" u="none" strike="noStrike" dirty="0">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15</a:t>
                      </a:r>
                      <a:endParaRPr lang="es-MX"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MX"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15</a:t>
                      </a:r>
                      <a:endParaRPr lang="es-MX"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75</a:t>
                      </a:r>
                      <a:endParaRPr lang="es-MX"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75</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01572500"/>
                  </a:ext>
                </a:extLst>
              </a:tr>
              <a:tr h="192798">
                <a:tc gridSpan="2">
                  <a:txBody>
                    <a:bodyPr/>
                    <a:lstStyle/>
                    <a:p>
                      <a:pPr algn="l"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Seminario de Tesis V</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17</a:t>
                      </a:r>
                      <a:endParaRPr lang="es-ES" sz="1100" b="0" i="0" u="none" strike="noStrike" dirty="0">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15</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30</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75</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90</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8488691"/>
                  </a:ext>
                </a:extLst>
              </a:tr>
              <a:tr h="192798">
                <a:tc gridSpan="9">
                  <a:txBody>
                    <a:bodyPr/>
                    <a:lstStyle/>
                    <a:p>
                      <a:pPr algn="ctr" fontAlgn="t">
                        <a:lnSpc>
                          <a:spcPct val="100000"/>
                        </a:lnSpc>
                        <a:spcBef>
                          <a:spcPts val="0"/>
                        </a:spcBef>
                        <a:spcAft>
                          <a:spcPts val="0"/>
                        </a:spcAft>
                      </a:pPr>
                      <a:r>
                        <a:rPr lang="es-ES" sz="11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Área de Presentación</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368705560"/>
                  </a:ext>
                </a:extLst>
              </a:tr>
              <a:tr h="192798">
                <a:tc gridSpan="2">
                  <a:txBody>
                    <a:bodyPr/>
                    <a:lstStyle/>
                    <a:p>
                      <a:pPr algn="l"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Presentación I </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6</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15</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0</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60</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15</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59386690"/>
                  </a:ext>
                </a:extLst>
              </a:tr>
              <a:tr h="192798">
                <a:tc gridSpan="2">
                  <a:txBody>
                    <a:bodyPr/>
                    <a:lstStyle/>
                    <a:p>
                      <a:pPr algn="l"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presentación II </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8</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30</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0</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45</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15</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67102479"/>
                  </a:ext>
                </a:extLst>
              </a:tr>
              <a:tr h="192798">
                <a:tc gridSpan="2">
                  <a:txBody>
                    <a:bodyPr/>
                    <a:lstStyle/>
                    <a:p>
                      <a:pPr algn="l"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Presentación III </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10</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0</a:t>
                      </a:r>
                      <a:endParaRPr lang="es-MX"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0</a:t>
                      </a:r>
                      <a:endParaRPr lang="es-ES" sz="1100" b="0" i="0" u="none" strike="noStrike" dirty="0">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lnSpc>
                          <a:spcPct val="100000"/>
                        </a:lnSpc>
                        <a:spcBef>
                          <a:spcPts val="0"/>
                        </a:spcBef>
                        <a:spcAft>
                          <a:spcPts val="0"/>
                        </a:spcAft>
                      </a:pPr>
                      <a:r>
                        <a:rPr lang="es-MX"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75</a:t>
                      </a:r>
                      <a:endParaRPr lang="es-MX"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75</a:t>
                      </a:r>
                      <a:endParaRPr lang="es-ES" sz="1100" b="0" i="0" u="none" strike="noStrike">
                        <a:effectLst/>
                        <a:latin typeface="Arial Narrow" panose="020B0606020202030204" pitchFamily="34" charset="0"/>
                      </a:endParaRPr>
                    </a:p>
                  </a:txBody>
                  <a:tcPr marL="23648" marR="23648" marT="32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14378289"/>
                  </a:ext>
                </a:extLst>
              </a:tr>
              <a:tr h="192798">
                <a:tc gridSpan="9">
                  <a:txBody>
                    <a:bodyPr/>
                    <a:lstStyle/>
                    <a:p>
                      <a:pPr algn="ctr" fontAlgn="t">
                        <a:lnSpc>
                          <a:spcPct val="100000"/>
                        </a:lnSpc>
                        <a:spcBef>
                          <a:spcPts val="0"/>
                        </a:spcBef>
                        <a:spcAft>
                          <a:spcPts val="0"/>
                        </a:spcAft>
                      </a:pPr>
                      <a:r>
                        <a:rPr lang="es-ES" sz="11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Actividades Académicas</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2324307610"/>
                  </a:ext>
                </a:extLst>
              </a:tr>
              <a:tr h="192798">
                <a:tc gridSpan="6">
                  <a:txBody>
                    <a:bodyPr/>
                    <a:lstStyle/>
                    <a:p>
                      <a:pPr algn="ctr" fontAlgn="ctr">
                        <a:lnSpc>
                          <a:spcPct val="100000"/>
                        </a:lnSpc>
                        <a:spcBef>
                          <a:spcPts val="0"/>
                        </a:spcBef>
                        <a:spcAft>
                          <a:spcPts val="0"/>
                        </a:spcAft>
                      </a:pPr>
                      <a:r>
                        <a:rPr lang="es-ES" sz="1100" b="0"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En este apartado se colocará el nombre de la actividad académica</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3">
                  <a:txBody>
                    <a:bodyPr/>
                    <a:lstStyle/>
                    <a:p>
                      <a:pPr algn="ctr" fontAlgn="ctr">
                        <a:lnSpc>
                          <a:spcPct val="100000"/>
                        </a:lnSpc>
                        <a:spcBef>
                          <a:spcPts val="0"/>
                        </a:spcBef>
                        <a:spcAft>
                          <a:spcPts val="0"/>
                        </a:spcAft>
                      </a:pPr>
                      <a:r>
                        <a:rPr lang="es-ES" sz="1100" b="0" i="0" u="none" strike="noStrike">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Créditos</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1874457610"/>
                  </a:ext>
                </a:extLst>
              </a:tr>
              <a:tr h="354064">
                <a:tc gridSpan="6">
                  <a:txBody>
                    <a:bodyPr/>
                    <a:lstStyle/>
                    <a:p>
                      <a:pPr algn="l" fontAlgn="t">
                        <a:lnSpc>
                          <a:spcPct val="100000"/>
                        </a:lnSpc>
                        <a:spcBef>
                          <a:spcPts val="0"/>
                        </a:spcBef>
                        <a:spcAft>
                          <a:spcPts val="0"/>
                        </a:spcAft>
                      </a:pPr>
                      <a:r>
                        <a:rPr lang="es-ES" sz="1100" b="0" i="0" u="none" strike="noStrike" dirty="0">
                          <a:effectLst/>
                          <a:latin typeface="Arial Narrow" panose="020B0606020202030204" pitchFamily="34" charset="0"/>
                          <a:ea typeface="Arial" panose="020B0604020202020204" pitchFamily="34" charset="0"/>
                          <a:cs typeface="Times New Roman" panose="02020603050405020304" pitchFamily="18" charset="0"/>
                        </a:rPr>
                        <a:t>Actividad I: ponencia </a:t>
                      </a:r>
                      <a:endParaRPr lang="es-ES" sz="1100" b="0" i="0" u="none" strike="noStrike" dirty="0">
                        <a:effectLst/>
                        <a:latin typeface="Arial Narrow" panose="020B0606020202030204" pitchFamily="34" charset="0"/>
                      </a:endParaRPr>
                    </a:p>
                    <a:p>
                      <a:pPr algn="l" fontAlgn="t">
                        <a:lnSpc>
                          <a:spcPct val="100000"/>
                        </a:lnSpc>
                        <a:spcBef>
                          <a:spcPts val="0"/>
                        </a:spcBef>
                        <a:spcAft>
                          <a:spcPts val="0"/>
                        </a:spcAft>
                      </a:pPr>
                      <a:r>
                        <a:rPr lang="es-ES" sz="1100" b="0" i="0" u="none" strike="noStrike" dirty="0">
                          <a:effectLst/>
                          <a:latin typeface="Arial Narrow" panose="020B0606020202030204" pitchFamily="34" charset="0"/>
                          <a:ea typeface="Arial" panose="020B0604020202020204" pitchFamily="34" charset="0"/>
                          <a:cs typeface="Times New Roman" panose="02020603050405020304" pitchFamily="18" charset="0"/>
                        </a:rPr>
                        <a:t> </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3">
                  <a:txBody>
                    <a:bodyPr/>
                    <a:lstStyle/>
                    <a:p>
                      <a:pPr algn="ctr" fontAlgn="t">
                        <a:lnSpc>
                          <a:spcPct val="100000"/>
                        </a:lnSpc>
                        <a:spcBef>
                          <a:spcPts val="0"/>
                        </a:spcBef>
                        <a:spcAft>
                          <a:spcPts val="0"/>
                        </a:spcAft>
                      </a:pPr>
                      <a:r>
                        <a:rPr lang="es-MX" sz="1100" b="0" i="0" u="none" strike="noStrike">
                          <a:effectLst/>
                          <a:latin typeface="Arial Narrow" panose="020B0606020202030204" pitchFamily="34" charset="0"/>
                          <a:ea typeface="Arial" panose="020B0604020202020204" pitchFamily="34" charset="0"/>
                          <a:cs typeface="Times New Roman" panose="02020603050405020304" pitchFamily="18" charset="0"/>
                        </a:rPr>
                        <a:t>10</a:t>
                      </a:r>
                      <a:endParaRPr lang="es-MX"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3253391756"/>
                  </a:ext>
                </a:extLst>
              </a:tr>
              <a:tr h="354064">
                <a:tc gridSpan="6">
                  <a:txBody>
                    <a:bodyPr/>
                    <a:lstStyle/>
                    <a:p>
                      <a:pPr algn="l" fontAlgn="t">
                        <a:lnSpc>
                          <a:spcPct val="100000"/>
                        </a:lnSpc>
                        <a:spcBef>
                          <a:spcPts val="0"/>
                        </a:spcBef>
                        <a:spcAft>
                          <a:spcPts val="0"/>
                        </a:spcAft>
                      </a:pPr>
                      <a:r>
                        <a:rPr lang="es-ES" sz="1100" b="0" i="0" u="none" strike="noStrike" dirty="0">
                          <a:effectLst/>
                          <a:latin typeface="Arial Narrow" panose="020B0606020202030204" pitchFamily="34" charset="0"/>
                          <a:ea typeface="Arial" panose="020B0604020202020204" pitchFamily="34" charset="0"/>
                          <a:cs typeface="Times New Roman" panose="02020603050405020304" pitchFamily="18" charset="0"/>
                        </a:rPr>
                        <a:t>Actividad II: articulo </a:t>
                      </a:r>
                      <a:endParaRPr lang="es-ES" sz="1100" b="0" i="0" u="none" strike="noStrike" dirty="0">
                        <a:effectLst/>
                        <a:latin typeface="Arial Narrow" panose="020B0606020202030204" pitchFamily="34" charset="0"/>
                      </a:endParaRPr>
                    </a:p>
                    <a:p>
                      <a:pPr algn="l" fontAlgn="t">
                        <a:lnSpc>
                          <a:spcPct val="100000"/>
                        </a:lnSpc>
                        <a:spcBef>
                          <a:spcPts val="0"/>
                        </a:spcBef>
                        <a:spcAft>
                          <a:spcPts val="0"/>
                        </a:spcAft>
                      </a:pPr>
                      <a:r>
                        <a:rPr lang="es-ES" sz="1100" b="0" i="0" u="none" strike="noStrike" dirty="0">
                          <a:effectLst/>
                          <a:latin typeface="Arial Narrow" panose="020B0606020202030204" pitchFamily="34" charset="0"/>
                          <a:ea typeface="Arial" panose="020B0604020202020204" pitchFamily="34" charset="0"/>
                          <a:cs typeface="Times New Roman" panose="02020603050405020304" pitchFamily="18" charset="0"/>
                        </a:rPr>
                        <a:t> </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3">
                  <a:txBody>
                    <a:bodyPr/>
                    <a:lstStyle/>
                    <a:p>
                      <a:pPr algn="ctr" fontAlgn="t">
                        <a:lnSpc>
                          <a:spcPct val="100000"/>
                        </a:lnSpc>
                        <a:spcBef>
                          <a:spcPts val="0"/>
                        </a:spcBef>
                        <a:spcAft>
                          <a:spcPts val="0"/>
                        </a:spcAft>
                      </a:pPr>
                      <a:r>
                        <a:rPr lang="es-ES" sz="1100" b="0" i="0" u="none" strike="noStrike" dirty="0">
                          <a:effectLst/>
                          <a:latin typeface="Arial Narrow" panose="020B0606020202030204" pitchFamily="34" charset="0"/>
                          <a:ea typeface="Arial" panose="020B0604020202020204" pitchFamily="34" charset="0"/>
                          <a:cs typeface="Times New Roman" panose="02020603050405020304" pitchFamily="18" charset="0"/>
                        </a:rPr>
                        <a:t>10</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2306594974"/>
                  </a:ext>
                </a:extLst>
              </a:tr>
              <a:tr h="354064">
                <a:tc gridSpan="6">
                  <a:txBody>
                    <a:bodyPr/>
                    <a:lstStyle/>
                    <a:p>
                      <a:pPr algn="l" fontAlgn="t">
                        <a:lnSpc>
                          <a:spcPct val="100000"/>
                        </a:lnSpc>
                        <a:spcBef>
                          <a:spcPts val="0"/>
                        </a:spcBef>
                        <a:spcAft>
                          <a:spcPts val="0"/>
                        </a:spcAft>
                      </a:pPr>
                      <a:r>
                        <a:rPr lang="es-ES" sz="1100" b="0" i="0" u="none" strike="noStrike">
                          <a:effectLst/>
                          <a:latin typeface="Arial Narrow" panose="020B0606020202030204" pitchFamily="34" charset="0"/>
                          <a:ea typeface="Arial" panose="020B0604020202020204" pitchFamily="34" charset="0"/>
                          <a:cs typeface="Times New Roman" panose="02020603050405020304" pitchFamily="18" charset="0"/>
                        </a:rPr>
                        <a:t>Actividad III: presentación final y defensa de la tesis</a:t>
                      </a:r>
                      <a:endParaRPr lang="es-ES" sz="1100" b="0" i="0" u="none" strike="noStrike">
                        <a:effectLst/>
                        <a:latin typeface="Arial Narrow" panose="020B0606020202030204" pitchFamily="34" charset="0"/>
                      </a:endParaRPr>
                    </a:p>
                    <a:p>
                      <a:pPr algn="l" fontAlgn="t">
                        <a:lnSpc>
                          <a:spcPct val="100000"/>
                        </a:lnSpc>
                        <a:spcBef>
                          <a:spcPts val="0"/>
                        </a:spcBef>
                        <a:spcAft>
                          <a:spcPts val="0"/>
                        </a:spcAft>
                      </a:pPr>
                      <a:r>
                        <a:rPr lang="es-ES" sz="1100" b="0" i="0" u="none" strike="noStrike">
                          <a:effectLst/>
                          <a:latin typeface="Arial Narrow" panose="020B0606020202030204" pitchFamily="34" charset="0"/>
                          <a:ea typeface="Arial" panose="020B0604020202020204" pitchFamily="34" charset="0"/>
                          <a:cs typeface="Times New Roman" panose="02020603050405020304" pitchFamily="18" charset="0"/>
                        </a:rPr>
                        <a:t> </a:t>
                      </a:r>
                      <a:endParaRPr lang="es-ES" sz="1100" b="0" i="0" u="none" strike="noStrike">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3">
                  <a:txBody>
                    <a:bodyPr/>
                    <a:lstStyle/>
                    <a:p>
                      <a:pPr algn="ctr" fontAlgn="t">
                        <a:lnSpc>
                          <a:spcPct val="100000"/>
                        </a:lnSpc>
                        <a:spcBef>
                          <a:spcPts val="0"/>
                        </a:spcBef>
                        <a:spcAft>
                          <a:spcPts val="0"/>
                        </a:spcAft>
                      </a:pPr>
                      <a:r>
                        <a:rPr lang="es-ES" sz="1100" b="0" i="0" u="none" strike="noStrike" dirty="0">
                          <a:effectLst/>
                          <a:latin typeface="Arial Narrow" panose="020B0606020202030204" pitchFamily="34" charset="0"/>
                          <a:ea typeface="Arial" panose="020B0604020202020204" pitchFamily="34" charset="0"/>
                          <a:cs typeface="Times New Roman" panose="02020603050405020304" pitchFamily="18" charset="0"/>
                        </a:rPr>
                        <a:t>35</a:t>
                      </a:r>
                      <a:endParaRPr lang="es-ES" sz="1100" b="0"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707982271"/>
                  </a:ext>
                </a:extLst>
              </a:tr>
              <a:tr h="354064">
                <a:tc>
                  <a:txBody>
                    <a:bodyPr/>
                    <a:lstStyle/>
                    <a:p>
                      <a:pPr algn="ctr" fontAlgn="ctr">
                        <a:lnSpc>
                          <a:spcPct val="100000"/>
                        </a:lnSpc>
                        <a:spcBef>
                          <a:spcPts val="0"/>
                        </a:spcBef>
                        <a:spcAft>
                          <a:spcPts val="0"/>
                        </a:spcAft>
                      </a:pPr>
                      <a:r>
                        <a:rPr lang="es-ES" sz="9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Total en cursos</a:t>
                      </a:r>
                      <a:endParaRPr lang="es-ES" sz="1200" b="1" i="0" u="none" strike="noStrike" dirty="0">
                        <a:effectLst/>
                        <a:latin typeface="Arial Narrow" panose="020B0606020202030204" pitchFamily="34" charset="0"/>
                      </a:endParaRPr>
                    </a:p>
                    <a:p>
                      <a:pPr algn="ctr" fontAlgn="ctr">
                        <a:lnSpc>
                          <a:spcPct val="100000"/>
                        </a:lnSpc>
                        <a:spcBef>
                          <a:spcPts val="0"/>
                        </a:spcBef>
                        <a:spcAft>
                          <a:spcPts val="0"/>
                        </a:spcAft>
                      </a:pPr>
                      <a:r>
                        <a:rPr lang="es-ES" sz="9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19</a:t>
                      </a:r>
                      <a:endParaRPr lang="es-ES" sz="1200" b="1" i="0" u="none" strike="noStrike" dirty="0">
                        <a:effectLst/>
                        <a:latin typeface="Arial Narrow" panose="020B0606020202030204" pitchFamily="34" charset="0"/>
                      </a:endParaRPr>
                    </a:p>
                  </a:txBody>
                  <a:tcPr marL="23648" marR="23648" marT="32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gridSpan="3">
                  <a:txBody>
                    <a:bodyPr/>
                    <a:lstStyle/>
                    <a:p>
                      <a:pPr algn="ctr" fontAlgn="ctr">
                        <a:lnSpc>
                          <a:spcPct val="100000"/>
                        </a:lnSpc>
                        <a:spcBef>
                          <a:spcPts val="0"/>
                        </a:spcBef>
                        <a:spcAft>
                          <a:spcPts val="0"/>
                        </a:spcAft>
                      </a:pPr>
                      <a:r>
                        <a:rPr lang="es-ES" sz="11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Total en créditos</a:t>
                      </a:r>
                      <a:endParaRPr lang="es-ES" sz="1100" b="1" i="0" u="none" strike="noStrike" dirty="0">
                        <a:effectLst/>
                        <a:latin typeface="Arial Narrow" panose="020B0606020202030204" pitchFamily="34" charset="0"/>
                      </a:endParaRPr>
                    </a:p>
                    <a:p>
                      <a:pPr algn="ctr" fontAlgn="ctr">
                        <a:lnSpc>
                          <a:spcPct val="100000"/>
                        </a:lnSpc>
                        <a:spcBef>
                          <a:spcPts val="0"/>
                        </a:spcBef>
                        <a:spcAft>
                          <a:spcPts val="0"/>
                        </a:spcAft>
                      </a:pPr>
                      <a:r>
                        <a:rPr lang="es-ES" sz="11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197</a:t>
                      </a:r>
                      <a:endParaRPr lang="es-ES" sz="1100" b="1"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s-MX"/>
                    </a:p>
                  </a:txBody>
                  <a:tcPr/>
                </a:tc>
                <a:tc hMerge="1">
                  <a:txBody>
                    <a:bodyPr/>
                    <a:lstStyle/>
                    <a:p>
                      <a:endParaRPr lang="es-MX"/>
                    </a:p>
                  </a:txBody>
                  <a:tcPr/>
                </a:tc>
                <a:tc gridSpan="3">
                  <a:txBody>
                    <a:bodyPr/>
                    <a:lstStyle/>
                    <a:p>
                      <a:pPr algn="ctr" fontAlgn="ctr">
                        <a:lnSpc>
                          <a:spcPct val="100000"/>
                        </a:lnSpc>
                        <a:spcBef>
                          <a:spcPts val="0"/>
                        </a:spcBef>
                        <a:spcAft>
                          <a:spcPts val="0"/>
                        </a:spcAft>
                      </a:pPr>
                      <a:r>
                        <a:rPr lang="es-ES" sz="11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Total en horas teóricas</a:t>
                      </a:r>
                      <a:endParaRPr lang="es-ES" sz="1100" b="1" i="0" u="none" strike="noStrike" dirty="0">
                        <a:effectLst/>
                        <a:latin typeface="Arial Narrow" panose="020B0606020202030204" pitchFamily="34" charset="0"/>
                      </a:endParaRPr>
                    </a:p>
                    <a:p>
                      <a:pPr algn="ctr" fontAlgn="ctr">
                        <a:lnSpc>
                          <a:spcPct val="100000"/>
                        </a:lnSpc>
                        <a:spcBef>
                          <a:spcPts val="0"/>
                        </a:spcBef>
                        <a:spcAft>
                          <a:spcPts val="0"/>
                        </a:spcAft>
                      </a:pPr>
                      <a:r>
                        <a:rPr lang="es-ES" sz="11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405</a:t>
                      </a:r>
                      <a:endParaRPr lang="es-ES" sz="1100" b="1"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s-MX"/>
                    </a:p>
                  </a:txBody>
                  <a:tcPr/>
                </a:tc>
                <a:tc hMerge="1">
                  <a:txBody>
                    <a:bodyPr/>
                    <a:lstStyle/>
                    <a:p>
                      <a:endParaRPr lang="es-MX"/>
                    </a:p>
                  </a:txBody>
                  <a:tcPr/>
                </a:tc>
                <a:tc gridSpan="2">
                  <a:txBody>
                    <a:bodyPr/>
                    <a:lstStyle/>
                    <a:p>
                      <a:pPr algn="ctr" fontAlgn="ctr">
                        <a:lnSpc>
                          <a:spcPct val="100000"/>
                        </a:lnSpc>
                        <a:spcBef>
                          <a:spcPts val="0"/>
                        </a:spcBef>
                        <a:spcAft>
                          <a:spcPts val="0"/>
                        </a:spcAft>
                      </a:pPr>
                      <a:r>
                        <a:rPr lang="es-ES" sz="11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Total en horas prácticas</a:t>
                      </a:r>
                      <a:endParaRPr lang="es-ES" sz="1100" b="1" i="0" u="none" strike="noStrike" dirty="0">
                        <a:effectLst/>
                        <a:latin typeface="Arial Narrow" panose="020B0606020202030204" pitchFamily="34" charset="0"/>
                      </a:endParaRPr>
                    </a:p>
                    <a:p>
                      <a:pPr algn="ctr" fontAlgn="ctr">
                        <a:lnSpc>
                          <a:spcPct val="100000"/>
                        </a:lnSpc>
                        <a:spcBef>
                          <a:spcPts val="0"/>
                        </a:spcBef>
                        <a:spcAft>
                          <a:spcPts val="0"/>
                        </a:spcAft>
                      </a:pPr>
                      <a:r>
                        <a:rPr lang="es-ES" sz="1100" b="1" i="0" u="none" strike="noStrike" dirty="0">
                          <a:solidFill>
                            <a:srgbClr val="201F1E"/>
                          </a:solidFill>
                          <a:effectLst/>
                          <a:latin typeface="Arial Narrow" panose="020B0606020202030204" pitchFamily="34" charset="0"/>
                          <a:ea typeface="Arial" panose="020B0604020202020204" pitchFamily="34" charset="0"/>
                          <a:cs typeface="Times New Roman" panose="02020603050405020304" pitchFamily="18" charset="0"/>
                        </a:rPr>
                        <a:t>1305</a:t>
                      </a:r>
                      <a:endParaRPr lang="es-ES" sz="1100" b="1" i="0" u="none" strike="noStrike" dirty="0">
                        <a:effectLst/>
                        <a:latin typeface="Arial Narrow" panose="020B0606020202030204" pitchFamily="34" charset="0"/>
                      </a:endParaRPr>
                    </a:p>
                  </a:txBody>
                  <a:tcPr marL="31532" marR="31532" marT="15766" marB="15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s-MX"/>
                    </a:p>
                  </a:txBody>
                  <a:tcPr/>
                </a:tc>
                <a:extLst>
                  <a:ext uri="{0D108BD9-81ED-4DB2-BD59-A6C34878D82A}">
                    <a16:rowId xmlns:a16="http://schemas.microsoft.com/office/drawing/2014/main" xmlns="" val="1556292409"/>
                  </a:ext>
                </a:extLst>
              </a:tr>
              <a:tr h="191428">
                <a:tc>
                  <a:txBody>
                    <a:bodyPr/>
                    <a:lstStyle/>
                    <a:p>
                      <a:pPr algn="l" fontAlgn="ctr">
                        <a:spcBef>
                          <a:spcPts val="0"/>
                        </a:spcBef>
                        <a:spcAft>
                          <a:spcPts val="0"/>
                        </a:spcAft>
                      </a:pPr>
                      <a:endParaRPr lang="es-MX" sz="1200" b="0" i="0" u="none" strike="noStrike">
                        <a:effectLst/>
                        <a:latin typeface="Arial Narrow" panose="020B0606020202030204" pitchFamily="34" charset="0"/>
                      </a:endParaRPr>
                    </a:p>
                  </a:txBody>
                  <a:tcPr marL="3285" marR="3285" marT="32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endParaRPr lang="es-MX" sz="1200" b="0" i="0" u="none" strike="noStrike">
                        <a:effectLst/>
                        <a:latin typeface="Arial Narrow" panose="020B0606020202030204" pitchFamily="34" charset="0"/>
                      </a:endParaRPr>
                    </a:p>
                  </a:txBody>
                  <a:tcPr marL="3285" marR="3285" marT="32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endParaRPr lang="es-MX" sz="1200" b="0" i="0" u="none" strike="noStrike" dirty="0">
                        <a:effectLst/>
                        <a:latin typeface="Arial Narrow" panose="020B0606020202030204" pitchFamily="34" charset="0"/>
                      </a:endParaRPr>
                    </a:p>
                  </a:txBody>
                  <a:tcPr marL="3285" marR="3285" marT="32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endParaRPr lang="es-MX" sz="1200" b="0" i="0" u="none" strike="noStrike">
                        <a:effectLst/>
                        <a:latin typeface="Arial Narrow" panose="020B0606020202030204" pitchFamily="34" charset="0"/>
                      </a:endParaRPr>
                    </a:p>
                  </a:txBody>
                  <a:tcPr marL="3285" marR="3285" marT="32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endParaRPr lang="es-MX" sz="1200" b="0" i="0" u="none" strike="noStrike">
                        <a:effectLst/>
                        <a:latin typeface="Arial Narrow" panose="020B0606020202030204" pitchFamily="34" charset="0"/>
                      </a:endParaRPr>
                    </a:p>
                  </a:txBody>
                  <a:tcPr marL="3285" marR="3285" marT="32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endParaRPr lang="es-MX" sz="1200" b="0" i="0" u="none" strike="noStrike" dirty="0">
                        <a:effectLst/>
                        <a:latin typeface="Arial Narrow" panose="020B0606020202030204" pitchFamily="34" charset="0"/>
                      </a:endParaRPr>
                    </a:p>
                  </a:txBody>
                  <a:tcPr marL="3285" marR="3285" marT="32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endParaRPr lang="es-MX" sz="1200" b="0" i="0" u="none" strike="noStrike">
                        <a:effectLst/>
                        <a:latin typeface="Arial Narrow" panose="020B0606020202030204" pitchFamily="34" charset="0"/>
                      </a:endParaRPr>
                    </a:p>
                  </a:txBody>
                  <a:tcPr marL="3285" marR="3285" marT="32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endParaRPr lang="es-MX" sz="1200" b="0" i="0" u="none" strike="noStrike">
                        <a:effectLst/>
                        <a:latin typeface="Arial Narrow" panose="020B0606020202030204" pitchFamily="34" charset="0"/>
                      </a:endParaRPr>
                    </a:p>
                  </a:txBody>
                  <a:tcPr marL="3285" marR="3285" marT="32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endParaRPr lang="es-MX" sz="1200" b="0" i="0" u="none" strike="noStrike" dirty="0">
                        <a:effectLst/>
                        <a:latin typeface="Arial Narrow" panose="020B0606020202030204" pitchFamily="34" charset="0"/>
                      </a:endParaRPr>
                    </a:p>
                  </a:txBody>
                  <a:tcPr marL="3285" marR="3285" marT="328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471149210"/>
                  </a:ext>
                </a:extLst>
              </a:tr>
            </a:tbl>
          </a:graphicData>
        </a:graphic>
      </p:graphicFrame>
    </p:spTree>
    <p:extLst>
      <p:ext uri="{BB962C8B-B14F-4D97-AF65-F5344CB8AC3E}">
        <p14:creationId xmlns:p14="http://schemas.microsoft.com/office/powerpoint/2010/main" val="38094376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1128</Words>
  <Application>Microsoft Macintosh PowerPoint</Application>
  <PresentationFormat>Personalizado</PresentationFormat>
  <Paragraphs>235</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Postura epistemológica</vt:lpstr>
      <vt:lpstr>Objetivo</vt:lpstr>
      <vt:lpstr>Ingreso</vt:lpstr>
      <vt:lpstr>Líneas de Generación y Aplicación del Conocimiento (LGAC)</vt:lpstr>
      <vt:lpstr>Línea 1</vt:lpstr>
      <vt:lpstr>Línea 2</vt:lpstr>
      <vt:lpstr>Mapa Curricular </vt:lpstr>
      <vt:lpstr>Presentación de PowerPoint</vt:lpstr>
      <vt:lpstr>Núcleo académico básico</vt:lpstr>
      <vt:lpstr>Presentación de PowerPoint</vt:lpstr>
      <vt:lpstr>NAB</vt:lpstr>
      <vt:lpstr>NAB</vt:lpstr>
      <vt:lpstr>Rasgos que nos diferencian</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Miguel Casillas</dc:creator>
  <cp:lastModifiedBy>Miguel Angel Casillas Alvarado</cp:lastModifiedBy>
  <cp:revision>5</cp:revision>
  <dcterms:created xsi:type="dcterms:W3CDTF">2020-02-10T18:13:05Z</dcterms:created>
  <dcterms:modified xsi:type="dcterms:W3CDTF">2020-02-13T17:31:51Z</dcterms:modified>
</cp:coreProperties>
</file>