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56" r:id="rId3"/>
    <p:sldId id="257" r:id="rId4"/>
    <p:sldId id="258" r:id="rId5"/>
    <p:sldId id="259" r:id="rId6"/>
    <p:sldId id="260" r:id="rId7"/>
    <p:sldId id="261" r:id="rId8"/>
    <p:sldId id="262" r:id="rId9"/>
    <p:sldId id="263" r:id="rId10"/>
    <p:sldId id="264" r:id="rId11"/>
    <p:sldId id="266" r:id="rId12"/>
    <p:sldId id="269" r:id="rId13"/>
    <p:sldId id="267" r:id="rId14"/>
    <p:sldId id="268" r:id="rId15"/>
    <p:sldId id="270"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CCFF"/>
    <a:srgbClr val="2CFC99"/>
    <a:srgbClr val="33CCFF"/>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9"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r>
              <a:rPr lang="es-MX" dirty="0" smtClean="0"/>
              <a:t>100</a:t>
            </a:r>
            <a:r>
              <a:rPr lang="en-US" sz="2800" b="1" i="0" u="none" strike="noStrike" baseline="0" dirty="0" smtClean="0">
                <a:effectLst/>
              </a:rPr>
              <a:t>% -</a:t>
            </a:r>
            <a:r>
              <a:rPr lang="es-MX" sz="2800" b="1" i="0" u="none" strike="noStrike" baseline="0" dirty="0" smtClean="0">
                <a:effectLst/>
              </a:rPr>
              <a:t> 47</a:t>
            </a:r>
            <a:r>
              <a:rPr lang="es-MX" dirty="0" smtClean="0"/>
              <a:t> EGRESADOS ENCUESTADOS </a:t>
            </a:r>
            <a:endParaRPr lang="es-MX" dirty="0"/>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endParaRPr lang="es-MX"/>
        </a:p>
      </c:txPr>
    </c:title>
    <c:autoTitleDeleted val="0"/>
    <c:plotArea>
      <c:layout/>
      <c:pieChart>
        <c:varyColors val="1"/>
        <c:ser>
          <c:idx val="0"/>
          <c:order val="0"/>
          <c:tx>
            <c:strRef>
              <c:f>Hoja1!$B$1</c:f>
              <c:strCache>
                <c:ptCount val="1"/>
                <c:pt idx="0">
                  <c:v>47 EGRESADOS </c:v>
                </c:pt>
              </c:strCache>
            </c:strRef>
          </c:tx>
          <c:spPr>
            <a:solidFill>
              <a:schemeClr val="bg1"/>
            </a:solidFill>
          </c:spPr>
          <c:dPt>
            <c:idx val="0"/>
            <c:bubble3D val="0"/>
            <c:spPr>
              <a:solidFill>
                <a:srgbClr val="00B0F0"/>
              </a:solidFill>
              <a:ln w="19050">
                <a:solidFill>
                  <a:schemeClr val="lt1"/>
                </a:solidFill>
              </a:ln>
              <a:effectLst/>
            </c:spPr>
          </c:dPt>
          <c:dPt>
            <c:idx val="1"/>
            <c:bubble3D val="0"/>
            <c:spPr>
              <a:solidFill>
                <a:srgbClr val="00B050"/>
              </a:solidFill>
              <a:ln w="19050">
                <a:solidFill>
                  <a:schemeClr val="lt1"/>
                </a:solidFill>
              </a:ln>
              <a:effectLst/>
            </c:spPr>
          </c:dPt>
          <c:dLbls>
            <c:dLbl>
              <c:idx val="0"/>
              <c:layout/>
              <c:tx>
                <c:rich>
                  <a:bodyPr/>
                  <a:lstStyle/>
                  <a:p>
                    <a:fld id="{3C0F1B82-80EB-4AF9-857E-9B8E1CCF2EB2}" type="CATEGORYNAME">
                      <a:rPr lang="en-US"/>
                      <a:pPr/>
                      <a:t>[NOMBRE DE CATEGORÍA]</a:t>
                    </a:fld>
                    <a:r>
                      <a:rPr lang="en-US" baseline="0"/>
                      <a:t>
</a:t>
                    </a:r>
                    <a:r>
                      <a:rPr lang="en-US" baseline="0" smtClean="0"/>
                      <a:t>30 - </a:t>
                    </a:r>
                    <a:fld id="{802A42EC-9063-45D3-A1B3-77CA83BF2107}" type="PERCENTAGE">
                      <a:rPr lang="en-US" baseline="0" smtClean="0"/>
                      <a:pPr/>
                      <a:t>[PORCENTAJE]</a:t>
                    </a:fld>
                    <a:endParaRPr lang="en-US" baseline="0" smtClean="0"/>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a:lstStyle/>
                  <a:p>
                    <a:fld id="{37EB703E-71B0-4C78-B267-C7CFB10DA9BB}" type="CATEGORYNAME">
                      <a:rPr lang="en-US"/>
                      <a:pPr/>
                      <a:t>[NOMBRE DE CATEGORÍA]</a:t>
                    </a:fld>
                    <a:r>
                      <a:rPr lang="en-US" baseline="0" dirty="0"/>
                      <a:t>
</a:t>
                    </a:r>
                    <a:r>
                      <a:rPr lang="en-US" baseline="0" dirty="0" smtClean="0"/>
                      <a:t> 17- </a:t>
                    </a:r>
                    <a:fld id="{26EA824C-38E7-47FA-9935-4C3358B01DE6}" type="PERCENTAGE">
                      <a:rPr lang="en-US" baseline="0" smtClean="0"/>
                      <a:pPr/>
                      <a:t>[PORCENTAJE]</a:t>
                    </a:fld>
                    <a:endParaRPr lang="en-US" baseline="0" dirty="0" smtClean="0"/>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MX"/>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Hoja1!$A$2:$A$3</c:f>
              <c:strCache>
                <c:ptCount val="2"/>
                <c:pt idx="0">
                  <c:v>Planes E. 76-95</c:v>
                </c:pt>
                <c:pt idx="1">
                  <c:v>MEIF </c:v>
                </c:pt>
              </c:strCache>
            </c:strRef>
          </c:cat>
          <c:val>
            <c:numRef>
              <c:f>Hoja1!$B$2:$B$3</c:f>
              <c:numCache>
                <c:formatCode>General</c:formatCode>
                <c:ptCount val="2"/>
                <c:pt idx="0">
                  <c:v>30</c:v>
                </c:pt>
                <c:pt idx="1">
                  <c:v>17</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smtClean="0">
                <a:solidFill>
                  <a:schemeClr val="tx1">
                    <a:lumMod val="65000"/>
                    <a:lumOff val="35000"/>
                  </a:schemeClr>
                </a:solidFill>
              </a:rPr>
              <a:t>LOS EGRESADOS CALIFICAN SU FORMACIÓN ACADÉMICA CON RESPECTO A SU DESEMPEÑO LABORAL</a:t>
            </a:r>
            <a:endParaRPr lang="en-US" sz="2000" b="1" dirty="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0.24151248713162476"/>
          <c:y val="0.20056488837038361"/>
          <c:w val="0.47597309060262594"/>
          <c:h val="0.61029001778572245"/>
        </c:manualLayout>
      </c:layout>
      <c:pieChart>
        <c:varyColors val="1"/>
        <c:ser>
          <c:idx val="0"/>
          <c:order val="0"/>
          <c:tx>
            <c:strRef>
              <c:f>Hoja1!$B$1</c:f>
              <c:strCache>
                <c:ptCount val="1"/>
                <c:pt idx="0">
                  <c:v>Ventas</c:v>
                </c:pt>
              </c:strCache>
            </c:strRef>
          </c:tx>
          <c:spPr>
            <a:solidFill>
              <a:schemeClr val="bg1">
                <a:lumMod val="85000"/>
              </a:schemeClr>
            </a:solidFill>
          </c:spPr>
          <c:dPt>
            <c:idx val="0"/>
            <c:bubble3D val="0"/>
            <c:spPr>
              <a:solidFill>
                <a:srgbClr val="FFC000"/>
              </a:solidFill>
              <a:ln w="19050">
                <a:solidFill>
                  <a:schemeClr val="lt1"/>
                </a:solidFill>
              </a:ln>
              <a:effectLst/>
            </c:spPr>
          </c:dPt>
          <c:dPt>
            <c:idx val="1"/>
            <c:bubble3D val="0"/>
            <c:spPr>
              <a:solidFill>
                <a:srgbClr val="00B0F0"/>
              </a:solidFill>
              <a:ln w="19050">
                <a:solidFill>
                  <a:schemeClr val="lt1"/>
                </a:solidFill>
              </a:ln>
              <a:effectLst/>
            </c:spPr>
          </c:dPt>
          <c:dPt>
            <c:idx val="2"/>
            <c:bubble3D val="0"/>
            <c:spPr>
              <a:solidFill>
                <a:srgbClr val="00B050"/>
              </a:solidFill>
              <a:ln w="19050">
                <a:solidFill>
                  <a:schemeClr val="lt1"/>
                </a:solidFill>
              </a:ln>
              <a:effectLst/>
            </c:spPr>
          </c:dPt>
          <c:dPt>
            <c:idx val="3"/>
            <c:bubble3D val="0"/>
            <c:spPr>
              <a:solidFill>
                <a:schemeClr val="bg1">
                  <a:lumMod val="85000"/>
                </a:schemeClr>
              </a:solidFill>
              <a:ln w="19050">
                <a:solidFill>
                  <a:schemeClr val="lt1"/>
                </a:solidFill>
              </a:ln>
              <a:effectLst/>
            </c:spPr>
          </c:dPt>
          <c:dPt>
            <c:idx val="4"/>
            <c:bubble3D val="0"/>
            <c:spPr>
              <a:solidFill>
                <a:schemeClr val="bg1">
                  <a:lumMod val="85000"/>
                </a:schemeClr>
              </a:solidFill>
              <a:ln w="19050">
                <a:solidFill>
                  <a:schemeClr val="lt1"/>
                </a:solid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MX"/>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Hoja1!$A$2:$A$6</c:f>
              <c:strCache>
                <c:ptCount val="5"/>
                <c:pt idx="0">
                  <c:v>EXCELENTE</c:v>
                </c:pt>
                <c:pt idx="1">
                  <c:v>MUY BUENA</c:v>
                </c:pt>
                <c:pt idx="2">
                  <c:v>BUENA</c:v>
                </c:pt>
                <c:pt idx="3">
                  <c:v>MALA</c:v>
                </c:pt>
                <c:pt idx="4">
                  <c:v>PÉSIMA</c:v>
                </c:pt>
              </c:strCache>
            </c:strRef>
          </c:cat>
          <c:val>
            <c:numRef>
              <c:f>Hoja1!$B$2:$B$6</c:f>
              <c:numCache>
                <c:formatCode>General</c:formatCode>
                <c:ptCount val="5"/>
                <c:pt idx="0">
                  <c:v>9</c:v>
                </c:pt>
                <c:pt idx="1">
                  <c:v>25</c:v>
                </c:pt>
                <c:pt idx="2">
                  <c:v>10</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r>
              <a:rPr lang="es-MX">
                <a:solidFill>
                  <a:schemeClr val="tx1"/>
                </a:solidFill>
              </a:rPr>
              <a:t>DESPUÉS DE LOS ESTUDIOS</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endParaRPr lang="es-MX"/>
        </a:p>
      </c:txPr>
    </c:title>
    <c:autoTitleDeleted val="0"/>
    <c:plotArea>
      <c:layout/>
      <c:barChart>
        <c:barDir val="col"/>
        <c:grouping val="clustered"/>
        <c:varyColors val="0"/>
        <c:ser>
          <c:idx val="0"/>
          <c:order val="0"/>
          <c:tx>
            <c:strRef>
              <c:f>Hoja1!$B$1</c:f>
              <c:strCache>
                <c:ptCount val="1"/>
                <c:pt idx="0">
                  <c:v>NUNCA</c:v>
                </c:pt>
              </c:strCache>
            </c:strRef>
          </c:tx>
          <c:spPr>
            <a:solidFill>
              <a:srgbClr val="FF00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Hoja1!$A$2:$A$6</c:f>
              <c:strCache>
                <c:ptCount val="5"/>
                <c:pt idx="0">
                  <c:v>SUELDO ADECUADO A SUS NECESIDADES</c:v>
                </c:pt>
                <c:pt idx="1">
                  <c:v>TRABAJO DIRIGIDO A LA PRÁCTICA</c:v>
                </c:pt>
                <c:pt idx="2">
                  <c:v>TRABAJO TEÓRICO</c:v>
                </c:pt>
                <c:pt idx="3">
                  <c:v>CONTRIBUCIÓN AL DESARROLLO DE LA COMUNIDAD</c:v>
                </c:pt>
                <c:pt idx="4">
                  <c:v>COMPETENCIA CON PROFESIONALES DE SU CARRERA O PERFIL</c:v>
                </c:pt>
              </c:strCache>
            </c:strRef>
          </c:cat>
          <c:val>
            <c:numRef>
              <c:f>Hoja1!$B$2:$B$6</c:f>
              <c:numCache>
                <c:formatCode>General</c:formatCode>
                <c:ptCount val="5"/>
                <c:pt idx="0">
                  <c:v>4</c:v>
                </c:pt>
                <c:pt idx="1">
                  <c:v>2</c:v>
                </c:pt>
                <c:pt idx="2">
                  <c:v>3</c:v>
                </c:pt>
                <c:pt idx="3">
                  <c:v>1</c:v>
                </c:pt>
                <c:pt idx="4">
                  <c:v>8</c:v>
                </c:pt>
              </c:numCache>
            </c:numRef>
          </c:val>
        </c:ser>
        <c:ser>
          <c:idx val="1"/>
          <c:order val="1"/>
          <c:tx>
            <c:strRef>
              <c:f>Hoja1!$C$1</c:f>
              <c:strCache>
                <c:ptCount val="1"/>
                <c:pt idx="0">
                  <c:v>ALGUNAS VECES-POCO</c:v>
                </c:pt>
              </c:strCache>
            </c:strRef>
          </c:tx>
          <c:spPr>
            <a:solidFill>
              <a:srgbClr val="FFC0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Hoja1!$A$2:$A$6</c:f>
              <c:strCache>
                <c:ptCount val="5"/>
                <c:pt idx="0">
                  <c:v>SUELDO ADECUADO A SUS NECESIDADES</c:v>
                </c:pt>
                <c:pt idx="1">
                  <c:v>TRABAJO DIRIGIDO A LA PRÁCTICA</c:v>
                </c:pt>
                <c:pt idx="2">
                  <c:v>TRABAJO TEÓRICO</c:v>
                </c:pt>
                <c:pt idx="3">
                  <c:v>CONTRIBUCIÓN AL DESARROLLO DE LA COMUNIDAD</c:v>
                </c:pt>
                <c:pt idx="4">
                  <c:v>COMPETENCIA CON PROFESIONALES DE SU CARRERA O PERFIL</c:v>
                </c:pt>
              </c:strCache>
            </c:strRef>
          </c:cat>
          <c:val>
            <c:numRef>
              <c:f>Hoja1!$C$2:$C$6</c:f>
              <c:numCache>
                <c:formatCode>General</c:formatCode>
                <c:ptCount val="5"/>
                <c:pt idx="0">
                  <c:v>22</c:v>
                </c:pt>
                <c:pt idx="1">
                  <c:v>4</c:v>
                </c:pt>
                <c:pt idx="2">
                  <c:v>15</c:v>
                </c:pt>
                <c:pt idx="3">
                  <c:v>3</c:v>
                </c:pt>
                <c:pt idx="4">
                  <c:v>11</c:v>
                </c:pt>
              </c:numCache>
            </c:numRef>
          </c:val>
        </c:ser>
        <c:ser>
          <c:idx val="2"/>
          <c:order val="2"/>
          <c:tx>
            <c:strRef>
              <c:f>Hoja1!$D$1</c:f>
              <c:strCache>
                <c:ptCount val="1"/>
                <c:pt idx="0">
                  <c:v>REGULARMENTE</c:v>
                </c:pt>
              </c:strCache>
            </c:strRef>
          </c:tx>
          <c:spPr>
            <a:solidFill>
              <a:srgbClr val="00B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Hoja1!$A$2:$A$6</c:f>
              <c:strCache>
                <c:ptCount val="5"/>
                <c:pt idx="0">
                  <c:v>SUELDO ADECUADO A SUS NECESIDADES</c:v>
                </c:pt>
                <c:pt idx="1">
                  <c:v>TRABAJO DIRIGIDO A LA PRÁCTICA</c:v>
                </c:pt>
                <c:pt idx="2">
                  <c:v>TRABAJO TEÓRICO</c:v>
                </c:pt>
                <c:pt idx="3">
                  <c:v>CONTRIBUCIÓN AL DESARROLLO DE LA COMUNIDAD</c:v>
                </c:pt>
                <c:pt idx="4">
                  <c:v>COMPETENCIA CON PROFESIONALES DE SU CARRERA O PERFIL</c:v>
                </c:pt>
              </c:strCache>
            </c:strRef>
          </c:cat>
          <c:val>
            <c:numRef>
              <c:f>Hoja1!$D$2:$D$6</c:f>
              <c:numCache>
                <c:formatCode>General</c:formatCode>
                <c:ptCount val="5"/>
                <c:pt idx="0">
                  <c:v>19</c:v>
                </c:pt>
                <c:pt idx="1">
                  <c:v>10</c:v>
                </c:pt>
                <c:pt idx="2">
                  <c:v>15</c:v>
                </c:pt>
                <c:pt idx="3">
                  <c:v>9</c:v>
                </c:pt>
                <c:pt idx="4">
                  <c:v>12</c:v>
                </c:pt>
              </c:numCache>
            </c:numRef>
          </c:val>
        </c:ser>
        <c:ser>
          <c:idx val="3"/>
          <c:order val="3"/>
          <c:tx>
            <c:strRef>
              <c:f>Hoja1!$E$1</c:f>
              <c:strCache>
                <c:ptCount val="1"/>
                <c:pt idx="0">
                  <c:v>MUCHO</c:v>
                </c:pt>
              </c:strCache>
            </c:strRef>
          </c:tx>
          <c:spPr>
            <a:solidFill>
              <a:srgbClr val="00B0F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Hoja1!$A$2:$A$6</c:f>
              <c:strCache>
                <c:ptCount val="5"/>
                <c:pt idx="0">
                  <c:v>SUELDO ADECUADO A SUS NECESIDADES</c:v>
                </c:pt>
                <c:pt idx="1">
                  <c:v>TRABAJO DIRIGIDO A LA PRÁCTICA</c:v>
                </c:pt>
                <c:pt idx="2">
                  <c:v>TRABAJO TEÓRICO</c:v>
                </c:pt>
                <c:pt idx="3">
                  <c:v>CONTRIBUCIÓN AL DESARROLLO DE LA COMUNIDAD</c:v>
                </c:pt>
                <c:pt idx="4">
                  <c:v>COMPETENCIA CON PROFESIONALES DE SU CARRERA O PERFIL</c:v>
                </c:pt>
              </c:strCache>
            </c:strRef>
          </c:cat>
          <c:val>
            <c:numRef>
              <c:f>Hoja1!$E$2:$E$6</c:f>
              <c:numCache>
                <c:formatCode>General</c:formatCode>
                <c:ptCount val="5"/>
                <c:pt idx="0">
                  <c:v>1</c:v>
                </c:pt>
                <c:pt idx="1">
                  <c:v>30</c:v>
                </c:pt>
                <c:pt idx="2">
                  <c:v>12</c:v>
                </c:pt>
                <c:pt idx="3">
                  <c:v>33</c:v>
                </c:pt>
                <c:pt idx="4">
                  <c:v>13</c:v>
                </c:pt>
              </c:numCache>
            </c:numRef>
          </c:val>
        </c:ser>
        <c:dLbls>
          <c:dLblPos val="outEnd"/>
          <c:showLegendKey val="0"/>
          <c:showVal val="1"/>
          <c:showCatName val="0"/>
          <c:showSerName val="0"/>
          <c:showPercent val="0"/>
          <c:showBubbleSize val="0"/>
        </c:dLbls>
        <c:gapWidth val="444"/>
        <c:overlap val="-90"/>
        <c:axId val="4771024"/>
        <c:axId val="4780272"/>
      </c:barChart>
      <c:catAx>
        <c:axId val="477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all" spc="120" normalizeH="0" baseline="0">
                <a:solidFill>
                  <a:schemeClr val="tx1"/>
                </a:solidFill>
                <a:latin typeface="+mn-lt"/>
                <a:ea typeface="+mn-ea"/>
                <a:cs typeface="+mn-cs"/>
              </a:defRPr>
            </a:pPr>
            <a:endParaRPr lang="es-MX"/>
          </a:p>
        </c:txPr>
        <c:crossAx val="4780272"/>
        <c:crosses val="autoZero"/>
        <c:auto val="1"/>
        <c:lblAlgn val="ctr"/>
        <c:lblOffset val="100"/>
        <c:noMultiLvlLbl val="0"/>
      </c:catAx>
      <c:valAx>
        <c:axId val="4780272"/>
        <c:scaling>
          <c:orientation val="minMax"/>
        </c:scaling>
        <c:delete val="1"/>
        <c:axPos val="l"/>
        <c:numFmt formatCode="General" sourceLinked="1"/>
        <c:majorTickMark val="none"/>
        <c:minorTickMark val="none"/>
        <c:tickLblPos val="nextTo"/>
        <c:crossAx val="47710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r>
              <a:rPr lang="es-MX" dirty="0" smtClean="0">
                <a:solidFill>
                  <a:schemeClr val="tx1"/>
                </a:solidFill>
              </a:rPr>
              <a:t>DE</a:t>
            </a:r>
            <a:r>
              <a:rPr lang="es-MX" baseline="0" dirty="0" smtClean="0">
                <a:solidFill>
                  <a:schemeClr val="tx1"/>
                </a:solidFill>
              </a:rPr>
              <a:t> LOS ESTUDIOS EN LA FACULTAD DE DANZA</a:t>
            </a:r>
            <a:endParaRPr lang="es-MX" dirty="0">
              <a:solidFill>
                <a:schemeClr val="tx1"/>
              </a:solidFill>
            </a:endParaRP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endParaRPr lang="es-MX"/>
        </a:p>
      </c:txPr>
    </c:title>
    <c:autoTitleDeleted val="0"/>
    <c:plotArea>
      <c:layout/>
      <c:barChart>
        <c:barDir val="col"/>
        <c:grouping val="clustered"/>
        <c:varyColors val="0"/>
        <c:ser>
          <c:idx val="0"/>
          <c:order val="0"/>
          <c:tx>
            <c:strRef>
              <c:f>Hoja1!$B$1</c:f>
              <c:strCache>
                <c:ptCount val="1"/>
                <c:pt idx="0">
                  <c:v>NUNCA</c:v>
                </c:pt>
              </c:strCache>
            </c:strRef>
          </c:tx>
          <c:spPr>
            <a:solidFill>
              <a:srgbClr val="FF00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Hoja1!$A$2:$A$4</c:f>
              <c:strCache>
                <c:ptCount val="3"/>
                <c:pt idx="0">
                  <c:v>HA APLICADO LOS CONOCIMIENTOS ADQUIRIDOS EN SU CARRERA A SU PROFESIÓN</c:v>
                </c:pt>
                <c:pt idx="1">
                  <c:v>HA APLICADO LAS DESTREZAS ADQUIRIDAS EN SU CARRERA A SU PROFESIÓN</c:v>
                </c:pt>
                <c:pt idx="2">
                  <c:v>LA UTILIDAD DE LAS MATERIAS DE LOS ULTIMOS 4 SEMESTRES PARA SU PROFESIÓN </c:v>
                </c:pt>
              </c:strCache>
            </c:strRef>
          </c:cat>
          <c:val>
            <c:numRef>
              <c:f>Hoja1!$B$2:$B$4</c:f>
              <c:numCache>
                <c:formatCode>General</c:formatCode>
                <c:ptCount val="3"/>
                <c:pt idx="0">
                  <c:v>1</c:v>
                </c:pt>
                <c:pt idx="1">
                  <c:v>1</c:v>
                </c:pt>
                <c:pt idx="2">
                  <c:v>0</c:v>
                </c:pt>
              </c:numCache>
            </c:numRef>
          </c:val>
        </c:ser>
        <c:ser>
          <c:idx val="1"/>
          <c:order val="1"/>
          <c:tx>
            <c:strRef>
              <c:f>Hoja1!$C$1</c:f>
              <c:strCache>
                <c:ptCount val="1"/>
                <c:pt idx="0">
                  <c:v>ALGUNAS VECES-POCO</c:v>
                </c:pt>
              </c:strCache>
            </c:strRef>
          </c:tx>
          <c:spPr>
            <a:solidFill>
              <a:srgbClr val="00B0F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Hoja1!$A$2:$A$4</c:f>
              <c:strCache>
                <c:ptCount val="3"/>
                <c:pt idx="0">
                  <c:v>HA APLICADO LOS CONOCIMIENTOS ADQUIRIDOS EN SU CARRERA A SU PROFESIÓN</c:v>
                </c:pt>
                <c:pt idx="1">
                  <c:v>HA APLICADO LAS DESTREZAS ADQUIRIDAS EN SU CARRERA A SU PROFESIÓN</c:v>
                </c:pt>
                <c:pt idx="2">
                  <c:v>LA UTILIDAD DE LAS MATERIAS DE LOS ULTIMOS 4 SEMESTRES PARA SU PROFESIÓN </c:v>
                </c:pt>
              </c:strCache>
            </c:strRef>
          </c:cat>
          <c:val>
            <c:numRef>
              <c:f>Hoja1!$C$2:$C$4</c:f>
              <c:numCache>
                <c:formatCode>General</c:formatCode>
                <c:ptCount val="3"/>
                <c:pt idx="0">
                  <c:v>2</c:v>
                </c:pt>
                <c:pt idx="1">
                  <c:v>1</c:v>
                </c:pt>
                <c:pt idx="2">
                  <c:v>3</c:v>
                </c:pt>
              </c:numCache>
            </c:numRef>
          </c:val>
        </c:ser>
        <c:ser>
          <c:idx val="2"/>
          <c:order val="2"/>
          <c:tx>
            <c:strRef>
              <c:f>Hoja1!$D$1</c:f>
              <c:strCache>
                <c:ptCount val="1"/>
                <c:pt idx="0">
                  <c:v>REGULARMENTE</c:v>
                </c:pt>
              </c:strCache>
            </c:strRef>
          </c:tx>
          <c:spPr>
            <a:solidFill>
              <a:srgbClr val="00B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Hoja1!$A$2:$A$4</c:f>
              <c:strCache>
                <c:ptCount val="3"/>
                <c:pt idx="0">
                  <c:v>HA APLICADO LOS CONOCIMIENTOS ADQUIRIDOS EN SU CARRERA A SU PROFESIÓN</c:v>
                </c:pt>
                <c:pt idx="1">
                  <c:v>HA APLICADO LAS DESTREZAS ADQUIRIDAS EN SU CARRERA A SU PROFESIÓN</c:v>
                </c:pt>
                <c:pt idx="2">
                  <c:v>LA UTILIDAD DE LAS MATERIAS DE LOS ULTIMOS 4 SEMESTRES PARA SU PROFESIÓN </c:v>
                </c:pt>
              </c:strCache>
            </c:strRef>
          </c:cat>
          <c:val>
            <c:numRef>
              <c:f>Hoja1!$D$2:$D$4</c:f>
              <c:numCache>
                <c:formatCode>General</c:formatCode>
                <c:ptCount val="3"/>
                <c:pt idx="0">
                  <c:v>7</c:v>
                </c:pt>
                <c:pt idx="1">
                  <c:v>9</c:v>
                </c:pt>
                <c:pt idx="2">
                  <c:v>13</c:v>
                </c:pt>
              </c:numCache>
            </c:numRef>
          </c:val>
        </c:ser>
        <c:ser>
          <c:idx val="3"/>
          <c:order val="3"/>
          <c:tx>
            <c:strRef>
              <c:f>Hoja1!$E$1</c:f>
              <c:strCache>
                <c:ptCount val="1"/>
                <c:pt idx="0">
                  <c:v>MUCHO</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Hoja1!$A$2:$A$4</c:f>
              <c:strCache>
                <c:ptCount val="3"/>
                <c:pt idx="0">
                  <c:v>HA APLICADO LOS CONOCIMIENTOS ADQUIRIDOS EN SU CARRERA A SU PROFESIÓN</c:v>
                </c:pt>
                <c:pt idx="1">
                  <c:v>HA APLICADO LAS DESTREZAS ADQUIRIDAS EN SU CARRERA A SU PROFESIÓN</c:v>
                </c:pt>
                <c:pt idx="2">
                  <c:v>LA UTILIDAD DE LAS MATERIAS DE LOS ULTIMOS 4 SEMESTRES PARA SU PROFESIÓN </c:v>
                </c:pt>
              </c:strCache>
            </c:strRef>
          </c:cat>
          <c:val>
            <c:numRef>
              <c:f>Hoja1!$E$2:$E$4</c:f>
              <c:numCache>
                <c:formatCode>General</c:formatCode>
                <c:ptCount val="3"/>
                <c:pt idx="0">
                  <c:v>35</c:v>
                </c:pt>
                <c:pt idx="1">
                  <c:v>35</c:v>
                </c:pt>
                <c:pt idx="2">
                  <c:v>21</c:v>
                </c:pt>
              </c:numCache>
            </c:numRef>
          </c:val>
        </c:ser>
        <c:dLbls>
          <c:dLblPos val="outEnd"/>
          <c:showLegendKey val="0"/>
          <c:showVal val="1"/>
          <c:showCatName val="0"/>
          <c:showSerName val="0"/>
          <c:showPercent val="0"/>
          <c:showBubbleSize val="0"/>
        </c:dLbls>
        <c:gapWidth val="444"/>
        <c:overlap val="-90"/>
        <c:axId val="4781904"/>
        <c:axId val="4774288"/>
      </c:barChart>
      <c:catAx>
        <c:axId val="4781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solidFill>
                <a:latin typeface="+mn-lt"/>
                <a:ea typeface="+mn-ea"/>
                <a:cs typeface="+mn-cs"/>
              </a:defRPr>
            </a:pPr>
            <a:endParaRPr lang="es-MX"/>
          </a:p>
        </c:txPr>
        <c:crossAx val="4774288"/>
        <c:crosses val="autoZero"/>
        <c:auto val="1"/>
        <c:lblAlgn val="ctr"/>
        <c:lblOffset val="100"/>
        <c:noMultiLvlLbl val="0"/>
      </c:catAx>
      <c:valAx>
        <c:axId val="4774288"/>
        <c:scaling>
          <c:orientation val="minMax"/>
        </c:scaling>
        <c:delete val="1"/>
        <c:axPos val="l"/>
        <c:numFmt formatCode="General" sourceLinked="1"/>
        <c:majorTickMark val="none"/>
        <c:minorTickMark val="none"/>
        <c:tickLblPos val="nextTo"/>
        <c:crossAx val="47819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smtClean="0">
                <a:solidFill>
                  <a:schemeClr val="tx1"/>
                </a:solidFill>
              </a:rPr>
              <a:t>ACTUALIZACIÓN O RENOVACIÓN DEL PLAN DE ESTUDIOS</a:t>
            </a:r>
            <a:endParaRPr lang="en-US" sz="2400" b="1" dirty="0">
              <a:solidFill>
                <a:schemeClr val="tx1"/>
              </a:solidFill>
            </a:endParaRP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s-MX"/>
        </a:p>
      </c:txPr>
    </c:title>
    <c:autoTitleDeleted val="0"/>
    <c:plotArea>
      <c:layout/>
      <c:pieChart>
        <c:varyColors val="1"/>
        <c:ser>
          <c:idx val="0"/>
          <c:order val="0"/>
          <c:tx>
            <c:strRef>
              <c:f>Hoja1!$B$1</c:f>
              <c:strCache>
                <c:ptCount val="1"/>
                <c:pt idx="0">
                  <c:v>Ventas</c:v>
                </c:pt>
              </c:strCache>
            </c:strRef>
          </c:tx>
          <c:dPt>
            <c:idx val="0"/>
            <c:bubble3D val="0"/>
            <c:spPr>
              <a:solidFill>
                <a:srgbClr val="33CCFF"/>
              </a:solidFill>
              <a:ln w="19050">
                <a:solidFill>
                  <a:schemeClr val="lt1"/>
                </a:solidFill>
              </a:ln>
              <a:effectLst/>
            </c:spPr>
          </c:dPt>
          <c:dPt>
            <c:idx val="1"/>
            <c:bubble3D val="0"/>
            <c:spPr>
              <a:solidFill>
                <a:srgbClr val="FF0000"/>
              </a:solidFill>
              <a:ln w="19050">
                <a:solidFill>
                  <a:schemeClr val="lt1"/>
                </a:solidFill>
              </a:ln>
              <a:effectLst/>
            </c:spPr>
          </c:dPt>
          <c:cat>
            <c:strRef>
              <c:f>Hoja1!$A$2:$A$3</c:f>
              <c:strCache>
                <c:ptCount val="2"/>
                <c:pt idx="0">
                  <c:v>sí</c:v>
                </c:pt>
                <c:pt idx="1">
                  <c:v>no</c:v>
                </c:pt>
              </c:strCache>
            </c:strRef>
          </c:cat>
          <c:val>
            <c:numRef>
              <c:f>Hoja1!$B$2:$B$3</c:f>
              <c:numCache>
                <c:formatCode>General</c:formatCode>
                <c:ptCount val="2"/>
                <c:pt idx="0">
                  <c:v>42</c:v>
                </c:pt>
                <c:pt idx="1">
                  <c:v>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r>
              <a:rPr lang="en-US" dirty="0" smtClean="0">
                <a:solidFill>
                  <a:schemeClr val="tx1"/>
                </a:solidFill>
              </a:rPr>
              <a:t>PLAN EDUCATIVO</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endParaRPr lang="es-MX"/>
        </a:p>
      </c:txPr>
    </c:title>
    <c:autoTitleDeleted val="0"/>
    <c:plotArea>
      <c:layout>
        <c:manualLayout>
          <c:layoutTarget val="inner"/>
          <c:xMode val="edge"/>
          <c:yMode val="edge"/>
          <c:x val="3.8074604238972604E-2"/>
          <c:y val="0.14424086314766063"/>
          <c:w val="0.94415724711617355"/>
          <c:h val="0.72458215749035648"/>
        </c:manualLayout>
      </c:layout>
      <c:barChart>
        <c:barDir val="col"/>
        <c:grouping val="clustered"/>
        <c:varyColors val="0"/>
        <c:ser>
          <c:idx val="0"/>
          <c:order val="0"/>
          <c:tx>
            <c:strRef>
              <c:f>Hoja1!$B$1</c:f>
              <c:strCache>
                <c:ptCount val="1"/>
                <c:pt idx="0">
                  <c:v>EGRESADOS</c:v>
                </c:pt>
              </c:strCache>
            </c:strRef>
          </c:tx>
          <c:spPr>
            <a:solidFill>
              <a:prstClr val="white"/>
            </a:soli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FFC000"/>
              </a:solidFill>
              <a:ln>
                <a:noFill/>
              </a:ln>
              <a:effectLst/>
            </c:spPr>
          </c:dPt>
          <c:dPt>
            <c:idx val="3"/>
            <c:invertIfNegative val="0"/>
            <c:bubble3D val="0"/>
            <c:spPr>
              <a:solidFill>
                <a:srgbClr val="00B050"/>
              </a:solidFill>
              <a:ln>
                <a:noFill/>
              </a:ln>
              <a:effectLst/>
            </c:spPr>
          </c:dPt>
          <c:dPt>
            <c:idx val="4"/>
            <c:invertIfNegative val="0"/>
            <c:bubble3D val="0"/>
            <c:spPr>
              <a:solidFill>
                <a:srgbClr val="00B0F0"/>
              </a:solidFill>
              <a:ln>
                <a:noFill/>
              </a:ln>
              <a:effectLst/>
            </c:spPr>
          </c:dPt>
          <c:dLbls>
            <c:spPr>
              <a:noFill/>
              <a:ln>
                <a:noFill/>
              </a:ln>
              <a:effectLst/>
            </c:spPr>
            <c:txPr>
              <a:bodyPr rot="-5400000" spcFirstLastPara="1" vertOverflow="clip" horzOverflow="clip" vert="horz" wrap="square" lIns="38100" tIns="19050" rIns="38100" bIns="19050" anchor="ctr" anchorCtr="1">
                <a:spAutoFit/>
              </a:bodyPr>
              <a:lstStyle/>
              <a:p>
                <a:pPr>
                  <a:defRPr sz="1200" b="1" i="0" u="none" strike="noStrike" kern="1200" baseline="0">
                    <a:solidFill>
                      <a:schemeClr val="tx1"/>
                    </a:solidFill>
                    <a:effectLst/>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Hoja1!$A$2:$A$6</c:f>
              <c:numCache>
                <c:formatCode>General</c:formatCode>
                <c:ptCount val="5"/>
                <c:pt idx="0">
                  <c:v>76</c:v>
                </c:pt>
                <c:pt idx="1">
                  <c:v>80</c:v>
                </c:pt>
                <c:pt idx="2">
                  <c:v>84</c:v>
                </c:pt>
                <c:pt idx="3">
                  <c:v>90</c:v>
                </c:pt>
                <c:pt idx="4">
                  <c:v>95</c:v>
                </c:pt>
              </c:numCache>
            </c:numRef>
          </c:cat>
          <c:val>
            <c:numRef>
              <c:f>Hoja1!$B$2:$B$6</c:f>
              <c:numCache>
                <c:formatCode>General</c:formatCode>
                <c:ptCount val="5"/>
                <c:pt idx="0">
                  <c:v>0</c:v>
                </c:pt>
                <c:pt idx="1">
                  <c:v>1</c:v>
                </c:pt>
                <c:pt idx="2">
                  <c:v>3</c:v>
                </c:pt>
                <c:pt idx="3">
                  <c:v>6</c:v>
                </c:pt>
                <c:pt idx="4">
                  <c:v>20</c:v>
                </c:pt>
              </c:numCache>
            </c:numRef>
          </c:val>
        </c:ser>
        <c:dLbls>
          <c:dLblPos val="outEnd"/>
          <c:showLegendKey val="0"/>
          <c:showVal val="1"/>
          <c:showCatName val="0"/>
          <c:showSerName val="0"/>
          <c:showPercent val="0"/>
          <c:showBubbleSize val="0"/>
        </c:dLbls>
        <c:gapWidth val="444"/>
        <c:overlap val="-90"/>
        <c:axId val="1981354368"/>
        <c:axId val="1981352736"/>
      </c:barChart>
      <c:catAx>
        <c:axId val="19813543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all" spc="120" normalizeH="0" baseline="0">
                <a:solidFill>
                  <a:schemeClr val="tx1"/>
                </a:solidFill>
                <a:latin typeface="+mn-lt"/>
                <a:ea typeface="+mn-ea"/>
                <a:cs typeface="+mn-cs"/>
              </a:defRPr>
            </a:pPr>
            <a:endParaRPr lang="es-MX"/>
          </a:p>
        </c:txPr>
        <c:crossAx val="1981352736"/>
        <c:crosses val="autoZero"/>
        <c:auto val="1"/>
        <c:lblAlgn val="ctr"/>
        <c:lblOffset val="100"/>
        <c:noMultiLvlLbl val="0"/>
      </c:catAx>
      <c:valAx>
        <c:axId val="1981352736"/>
        <c:scaling>
          <c:orientation val="minMax"/>
        </c:scaling>
        <c:delete val="1"/>
        <c:axPos val="l"/>
        <c:numFmt formatCode="General" sourceLinked="1"/>
        <c:majorTickMark val="none"/>
        <c:minorTickMark val="none"/>
        <c:tickLblPos val="nextTo"/>
        <c:crossAx val="1981354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spc="120" normalizeH="0" baseline="0">
                <a:solidFill>
                  <a:schemeClr val="tx1">
                    <a:lumMod val="65000"/>
                    <a:lumOff val="35000"/>
                  </a:schemeClr>
                </a:solidFill>
                <a:latin typeface="+mn-lt"/>
                <a:ea typeface="+mn-ea"/>
                <a:cs typeface="+mn-cs"/>
              </a:defRPr>
            </a:pPr>
            <a:r>
              <a:rPr lang="en-US" sz="2400" dirty="0" smtClean="0"/>
              <a:t>MEIF</a:t>
            </a:r>
            <a:endParaRPr lang="en-US" sz="2400" dirty="0"/>
          </a:p>
        </c:rich>
      </c:tx>
      <c:layout/>
      <c:overlay val="0"/>
      <c:spPr>
        <a:noFill/>
        <a:ln>
          <a:noFill/>
        </a:ln>
        <a:effectLst/>
      </c:spPr>
      <c:txPr>
        <a:bodyPr rot="0" spcFirstLastPara="1" vertOverflow="ellipsis" vert="horz" wrap="square" anchor="ctr" anchorCtr="1"/>
        <a:lstStyle/>
        <a:p>
          <a:pPr>
            <a:defRPr sz="2400" b="1" i="0" u="none" strike="noStrike" kern="1200" cap="all" spc="120" normalizeH="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1.7187500000000001E-2"/>
          <c:y val="0.177560089963085"/>
          <c:w val="0.96093749999999989"/>
          <c:h val="0.68304160414360215"/>
        </c:manualLayout>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C000"/>
              </a:solidFill>
              <a:ln>
                <a:noFill/>
              </a:ln>
              <a:effectLst/>
            </c:spPr>
          </c:dPt>
          <c:dPt>
            <c:idx val="2"/>
            <c:invertIfNegative val="0"/>
            <c:bubble3D val="0"/>
            <c:spPr>
              <a:solidFill>
                <a:srgbClr val="00B050"/>
              </a:solidFill>
              <a:ln>
                <a:noFill/>
              </a:ln>
              <a:effectLst/>
            </c:spPr>
          </c:dPt>
          <c:dPt>
            <c:idx val="4"/>
            <c:invertIfNegative val="0"/>
            <c:bubble3D val="0"/>
            <c:spPr>
              <a:solidFill>
                <a:srgbClr val="7030A0"/>
              </a:solidFill>
              <a:ln>
                <a:noFill/>
              </a:ln>
              <a:effectLst/>
            </c:spPr>
          </c:dPt>
          <c:dPt>
            <c:idx val="5"/>
            <c:invertIfNegative val="0"/>
            <c:bubble3D val="0"/>
            <c:spPr>
              <a:solidFill>
                <a:schemeClr val="accent2"/>
              </a:solidFill>
              <a:ln>
                <a:noFill/>
              </a:ln>
              <a:effectLst/>
            </c:spPr>
          </c:dPt>
          <c:dLbls>
            <c:spPr>
              <a:noFill/>
              <a:ln>
                <a:noFill/>
              </a:ln>
              <a:effectLst/>
            </c:spPr>
            <c:txPr>
              <a:bodyPr rot="-540000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Hoja1!$A$2:$A$7</c:f>
              <c:strCache>
                <c:ptCount val="6"/>
                <c:pt idx="0">
                  <c:v>MEIF 07</c:v>
                </c:pt>
                <c:pt idx="1">
                  <c:v>MEIF 08</c:v>
                </c:pt>
                <c:pt idx="2">
                  <c:v>MEIF 09</c:v>
                </c:pt>
                <c:pt idx="3">
                  <c:v>MEIF 10</c:v>
                </c:pt>
                <c:pt idx="4">
                  <c:v>MEIF 11</c:v>
                </c:pt>
                <c:pt idx="5">
                  <c:v>MEIF 12</c:v>
                </c:pt>
              </c:strCache>
            </c:strRef>
          </c:cat>
          <c:val>
            <c:numRef>
              <c:f>Hoja1!$B$2:$B$7</c:f>
              <c:numCache>
                <c:formatCode>General</c:formatCode>
                <c:ptCount val="6"/>
                <c:pt idx="0">
                  <c:v>1</c:v>
                </c:pt>
                <c:pt idx="1">
                  <c:v>6</c:v>
                </c:pt>
                <c:pt idx="2">
                  <c:v>3</c:v>
                </c:pt>
                <c:pt idx="3">
                  <c:v>2</c:v>
                </c:pt>
                <c:pt idx="4">
                  <c:v>2</c:v>
                </c:pt>
                <c:pt idx="5">
                  <c:v>3</c:v>
                </c:pt>
              </c:numCache>
            </c:numRef>
          </c:val>
        </c:ser>
        <c:dLbls>
          <c:dLblPos val="outEnd"/>
          <c:showLegendKey val="0"/>
          <c:showVal val="1"/>
          <c:showCatName val="0"/>
          <c:showSerName val="0"/>
          <c:showPercent val="0"/>
          <c:showBubbleSize val="0"/>
        </c:dLbls>
        <c:gapWidth val="444"/>
        <c:overlap val="-90"/>
        <c:axId val="1981356000"/>
        <c:axId val="1981336912"/>
      </c:barChart>
      <c:catAx>
        <c:axId val="1981356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solidFill>
                <a:latin typeface="+mn-lt"/>
                <a:ea typeface="+mn-ea"/>
                <a:cs typeface="+mn-cs"/>
              </a:defRPr>
            </a:pPr>
            <a:endParaRPr lang="es-MX"/>
          </a:p>
        </c:txPr>
        <c:crossAx val="1981336912"/>
        <c:crosses val="autoZero"/>
        <c:auto val="1"/>
        <c:lblAlgn val="ctr"/>
        <c:lblOffset val="100"/>
        <c:noMultiLvlLbl val="0"/>
      </c:catAx>
      <c:valAx>
        <c:axId val="1981336912"/>
        <c:scaling>
          <c:orientation val="minMax"/>
        </c:scaling>
        <c:delete val="1"/>
        <c:axPos val="l"/>
        <c:numFmt formatCode="General" sourceLinked="1"/>
        <c:majorTickMark val="none"/>
        <c:minorTickMark val="none"/>
        <c:tickLblPos val="nextTo"/>
        <c:crossAx val="1981356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r>
              <a:rPr lang="en-US">
                <a:solidFill>
                  <a:schemeClr val="tx1"/>
                </a:solidFill>
              </a:rPr>
              <a:t>PRÁCTICAS Y SERVICIO SOCIAL</a:t>
            </a:r>
          </a:p>
          <a:p>
            <a:pPr>
              <a:defRPr>
                <a:solidFill>
                  <a:schemeClr val="tx1"/>
                </a:solidFill>
              </a:defRPr>
            </a:pPr>
            <a:r>
              <a:rPr lang="en-US">
                <a:solidFill>
                  <a:schemeClr val="tx1"/>
                </a:solidFill>
              </a:rPr>
              <a:t>Y SU RELACIÓN CON EL DESEMPEÑO PROFESIONAL</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solidFill>
              <a:latin typeface="+mn-lt"/>
              <a:ea typeface="+mn-ea"/>
              <a:cs typeface="+mn-cs"/>
            </a:defRPr>
          </a:pPr>
          <a:endParaRPr lang="es-MX"/>
        </a:p>
      </c:txPr>
    </c:title>
    <c:autoTitleDeleted val="0"/>
    <c:plotArea>
      <c:layout/>
      <c:barChart>
        <c:barDir val="col"/>
        <c:grouping val="clustered"/>
        <c:varyColors val="0"/>
        <c:ser>
          <c:idx val="0"/>
          <c:order val="0"/>
          <c:tx>
            <c:strRef>
              <c:f>Hoja1!$B$1</c:f>
              <c:strCache>
                <c:ptCount val="1"/>
                <c:pt idx="0">
                  <c:v>Serie 1</c:v>
                </c:pt>
              </c:strCache>
            </c:strRef>
          </c:tx>
          <c:spPr>
            <a:solidFill>
              <a:srgbClr val="FF0000"/>
            </a:solidFill>
            <a:ln>
              <a:noFill/>
            </a:ln>
            <a:effectLst/>
          </c:spPr>
          <c:invertIfNegative val="0"/>
          <c:dPt>
            <c:idx val="0"/>
            <c:invertIfNegative val="0"/>
            <c:bubble3D val="0"/>
            <c:spPr>
              <a:solidFill>
                <a:srgbClr val="00B0F0"/>
              </a:solidFill>
              <a:ln>
                <a:noFill/>
              </a:ln>
              <a:effectLst/>
            </c:spPr>
          </c:dPt>
          <c:dLbls>
            <c:dLbl>
              <c:idx val="1"/>
              <c:tx>
                <c:rich>
                  <a:bodyPr/>
                  <a:lstStyle/>
                  <a:p>
                    <a:r>
                      <a:rPr lang="en-US" smtClean="0"/>
                      <a:t>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Hoja1!$A$2:$A$3</c:f>
              <c:strCache>
                <c:ptCount val="2"/>
                <c:pt idx="0">
                  <c:v>SÍ</c:v>
                </c:pt>
                <c:pt idx="1">
                  <c:v>NO</c:v>
                </c:pt>
              </c:strCache>
            </c:strRef>
          </c:cat>
          <c:val>
            <c:numRef>
              <c:f>Hoja1!$B$2:$B$3</c:f>
              <c:numCache>
                <c:formatCode>General</c:formatCode>
                <c:ptCount val="2"/>
                <c:pt idx="0">
                  <c:v>45</c:v>
                </c:pt>
                <c:pt idx="1">
                  <c:v>2.5</c:v>
                </c:pt>
              </c:numCache>
            </c:numRef>
          </c:val>
        </c:ser>
        <c:dLbls>
          <c:dLblPos val="outEnd"/>
          <c:showLegendKey val="0"/>
          <c:showVal val="1"/>
          <c:showCatName val="0"/>
          <c:showSerName val="0"/>
          <c:showPercent val="0"/>
          <c:showBubbleSize val="0"/>
        </c:dLbls>
        <c:gapWidth val="444"/>
        <c:overlap val="-90"/>
        <c:axId val="4776464"/>
        <c:axId val="4777008"/>
      </c:barChart>
      <c:catAx>
        <c:axId val="4776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solidFill>
                <a:latin typeface="+mn-lt"/>
                <a:ea typeface="+mn-ea"/>
                <a:cs typeface="+mn-cs"/>
              </a:defRPr>
            </a:pPr>
            <a:endParaRPr lang="es-MX"/>
          </a:p>
        </c:txPr>
        <c:crossAx val="4777008"/>
        <c:crosses val="autoZero"/>
        <c:auto val="1"/>
        <c:lblAlgn val="ctr"/>
        <c:lblOffset val="100"/>
        <c:noMultiLvlLbl val="0"/>
      </c:catAx>
      <c:valAx>
        <c:axId val="4777008"/>
        <c:scaling>
          <c:orientation val="minMax"/>
        </c:scaling>
        <c:delete val="1"/>
        <c:axPos val="l"/>
        <c:numFmt formatCode="General" sourceLinked="1"/>
        <c:majorTickMark val="none"/>
        <c:minorTickMark val="none"/>
        <c:tickLblPos val="nextTo"/>
        <c:crossAx val="4776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a:solidFill>
                  <a:schemeClr val="tx1"/>
                </a:solidFill>
              </a:rPr>
              <a:t>SITUACIÓN LABORAL ACTUAL</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s-MX"/>
        </a:p>
      </c:txPr>
    </c:title>
    <c:autoTitleDeleted val="0"/>
    <c:plotArea>
      <c:layout/>
      <c:pieChart>
        <c:varyColors val="1"/>
        <c:ser>
          <c:idx val="0"/>
          <c:order val="0"/>
          <c:tx>
            <c:strRef>
              <c:f>Hoja1!$B$1</c:f>
              <c:strCache>
                <c:ptCount val="1"/>
                <c:pt idx="0">
                  <c:v>Ventas</c:v>
                </c:pt>
              </c:strCache>
            </c:strRef>
          </c:tx>
          <c:dPt>
            <c:idx val="0"/>
            <c:bubble3D val="0"/>
            <c:spPr>
              <a:solidFill>
                <a:srgbClr val="00B050"/>
              </a:solidFill>
              <a:ln w="19050">
                <a:solidFill>
                  <a:schemeClr val="lt1"/>
                </a:solidFill>
              </a:ln>
              <a:effectLst/>
            </c:spPr>
          </c:dPt>
          <c:dPt>
            <c:idx val="1"/>
            <c:bubble3D val="0"/>
            <c:spPr>
              <a:solidFill>
                <a:srgbClr val="00B0F0"/>
              </a:solidFill>
              <a:ln w="19050">
                <a:solidFill>
                  <a:schemeClr val="lt1"/>
                </a:solidFill>
              </a:ln>
              <a:effectLst/>
            </c:spPr>
          </c:dPt>
          <c:dPt>
            <c:idx val="2"/>
            <c:bubble3D val="0"/>
            <c:spPr>
              <a:solidFill>
                <a:srgbClr val="7030A0"/>
              </a:solidFill>
              <a:ln w="19050">
                <a:solidFill>
                  <a:schemeClr val="lt1"/>
                </a:solidFill>
              </a:ln>
              <a:effectLst/>
            </c:spPr>
          </c:dPt>
          <c:dPt>
            <c:idx val="3"/>
            <c:bubble3D val="0"/>
            <c:spPr>
              <a:solidFill>
                <a:schemeClr val="accent4"/>
              </a:solidFill>
              <a:ln w="19050">
                <a:solidFill>
                  <a:schemeClr val="lt1"/>
                </a:solid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MX"/>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Hoja1!$A$2:$A$5</c:f>
              <c:strCache>
                <c:ptCount val="4"/>
                <c:pt idx="0">
                  <c:v>EMPRESA PROPIA</c:v>
                </c:pt>
                <c:pt idx="1">
                  <c:v>EMPRESA EXTERNA</c:v>
                </c:pt>
                <c:pt idx="2">
                  <c:v>ESTUDIA</c:v>
                </c:pt>
                <c:pt idx="3">
                  <c:v>TRABAJA Y ESTUDIA</c:v>
                </c:pt>
              </c:strCache>
            </c:strRef>
          </c:cat>
          <c:val>
            <c:numRef>
              <c:f>Hoja1!$B$2:$B$5</c:f>
              <c:numCache>
                <c:formatCode>General</c:formatCode>
                <c:ptCount val="4"/>
                <c:pt idx="0">
                  <c:v>16</c:v>
                </c:pt>
                <c:pt idx="1">
                  <c:v>28</c:v>
                </c:pt>
                <c:pt idx="2">
                  <c:v>2</c:v>
                </c:pt>
                <c:pt idx="3">
                  <c:v>11</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ESTUDIOS DE POSGRADO</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s-MX"/>
        </a:p>
      </c:txPr>
    </c:title>
    <c:autoTitleDeleted val="0"/>
    <c:plotArea>
      <c:layout/>
      <c:pieChart>
        <c:varyColors val="1"/>
        <c:ser>
          <c:idx val="0"/>
          <c:order val="0"/>
          <c:tx>
            <c:strRef>
              <c:f>Hoja1!$B$1</c:f>
              <c:strCache>
                <c:ptCount val="1"/>
                <c:pt idx="0">
                  <c:v>Ventas</c:v>
                </c:pt>
              </c:strCache>
            </c:strRef>
          </c:tx>
          <c:spPr>
            <a:solidFill>
              <a:prstClr val="white"/>
            </a:solidFill>
          </c:spPr>
          <c:dPt>
            <c:idx val="0"/>
            <c:bubble3D val="0"/>
            <c:spPr>
              <a:solidFill>
                <a:srgbClr val="00B0F0"/>
              </a:solidFill>
              <a:ln w="19050">
                <a:solidFill>
                  <a:schemeClr val="lt1"/>
                </a:solidFill>
              </a:ln>
              <a:effectLst/>
            </c:spPr>
          </c:dPt>
          <c:dPt>
            <c:idx val="1"/>
            <c:bubble3D val="0"/>
            <c:spPr>
              <a:solidFill>
                <a:srgbClr val="92D050"/>
              </a:solidFill>
              <a:ln w="19050">
                <a:solidFill>
                  <a:schemeClr val="lt1"/>
                </a:solid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MX"/>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Hoja1!$A$2:$A$3</c:f>
              <c:strCache>
                <c:ptCount val="2"/>
                <c:pt idx="0">
                  <c:v>SÍ</c:v>
                </c:pt>
                <c:pt idx="1">
                  <c:v>NO</c:v>
                </c:pt>
              </c:strCache>
            </c:strRef>
          </c:cat>
          <c:val>
            <c:numRef>
              <c:f>Hoja1!$B$2:$B$3</c:f>
              <c:numCache>
                <c:formatCode>General</c:formatCode>
                <c:ptCount val="2"/>
                <c:pt idx="0">
                  <c:v>17</c:v>
                </c:pt>
                <c:pt idx="1">
                  <c:v>30</c:v>
                </c:pt>
              </c:numCache>
            </c:numRef>
          </c:val>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s-MX" sz="2400" dirty="0" smtClean="0">
                <a:solidFill>
                  <a:schemeClr val="tx1"/>
                </a:solidFill>
              </a:rPr>
              <a:t>SÍ</a:t>
            </a:r>
            <a:endParaRPr lang="es-MX" sz="240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s-MX"/>
        </a:p>
      </c:txPr>
    </c:title>
    <c:autoTitleDeleted val="0"/>
    <c:plotArea>
      <c:layout>
        <c:manualLayout>
          <c:layoutTarget val="inner"/>
          <c:xMode val="edge"/>
          <c:yMode val="edge"/>
          <c:x val="0.15053748883607607"/>
          <c:y val="0.12900548752601501"/>
          <c:w val="0.63379785923425225"/>
          <c:h val="0.77049144353902788"/>
        </c:manualLayout>
      </c:layout>
      <c:barChart>
        <c:barDir val="col"/>
        <c:grouping val="clustered"/>
        <c:varyColors val="0"/>
        <c:ser>
          <c:idx val="0"/>
          <c:order val="0"/>
          <c:tx>
            <c:strRef>
              <c:f>Hoja1!$B$1</c:f>
              <c:strCache>
                <c:ptCount val="1"/>
                <c:pt idx="0">
                  <c:v>Ventas</c:v>
                </c:pt>
              </c:strCache>
            </c:strRef>
          </c:tx>
          <c:spPr>
            <a:solidFill>
              <a:schemeClr val="accent1"/>
            </a:solidFill>
            <a:ln w="19050">
              <a:solidFill>
                <a:schemeClr val="lt1"/>
              </a:solidFill>
            </a:ln>
            <a:effectLst/>
          </c:spPr>
          <c:invertIfNegative val="0"/>
          <c:dPt>
            <c:idx val="1"/>
            <c:invertIfNegative val="0"/>
            <c:bubble3D val="0"/>
            <c:spPr>
              <a:solidFill>
                <a:schemeClr val="accent1">
                  <a:lumMod val="50000"/>
                </a:schemeClr>
              </a:solidFill>
              <a:ln w="19050">
                <a:solidFill>
                  <a:schemeClr val="lt1"/>
                </a:solidFill>
              </a:ln>
              <a:effectLst/>
            </c:spPr>
          </c:dPt>
          <c:dPt>
            <c:idx val="2"/>
            <c:invertIfNegative val="0"/>
            <c:bubble3D val="0"/>
            <c:spPr>
              <a:solidFill>
                <a:schemeClr val="accent1">
                  <a:lumMod val="60000"/>
                  <a:lumOff val="40000"/>
                </a:schemeClr>
              </a:solidFill>
              <a:ln w="19050">
                <a:solidFill>
                  <a:schemeClr val="lt1"/>
                </a:solidFill>
              </a:ln>
              <a:effectLst/>
            </c:spPr>
          </c:dPt>
          <c:dLbls>
            <c:dLbl>
              <c:idx val="0"/>
              <c:tx>
                <c:rich>
                  <a:bodyPr/>
                  <a:lstStyle/>
                  <a:p>
                    <a:fld id="{C3A8189D-7CCA-4F0C-ABDF-C268C3E779E2}" type="CATEGORYNAME">
                      <a:rPr lang="en-US"/>
                      <a:pPr/>
                      <a:t>[NOMBRE DE CATEGORÍA]</a:t>
                    </a:fld>
                    <a:r>
                      <a:rPr lang="en-US" baseline="0"/>
                      <a:t>
</a:t>
                    </a:r>
                    <a:r>
                      <a:rPr lang="en-US" baseline="0" smtClean="0"/>
                      <a:t>10</a:t>
                    </a: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1"/>
              <c:layout>
                <c:manualLayout>
                  <c:x val="0"/>
                  <c:y val="6.9672578778141467E-2"/>
                </c:manualLayout>
              </c:layout>
              <c:tx>
                <c:rich>
                  <a:bodyPr/>
                  <a:lstStyle/>
                  <a:p>
                    <a:fld id="{B821B793-0CFA-456A-8F4B-9F8A1C270EE9}" type="CATEGORYNAME">
                      <a:rPr lang="en-US"/>
                      <a:pPr/>
                      <a:t>[NOMBRE DE CATEGORÍA]</a:t>
                    </a:fld>
                    <a:r>
                      <a:rPr lang="en-US" baseline="0" dirty="0"/>
                      <a:t>
</a:t>
                    </a:r>
                    <a:r>
                      <a:rPr lang="en-US" baseline="0" dirty="0" smtClean="0"/>
                      <a:t>2</a:t>
                    </a:r>
                  </a:p>
                </c:rich>
              </c:tx>
              <c:showLegendKey val="0"/>
              <c:showVal val="1"/>
              <c:showCatName val="1"/>
              <c:showSerName val="0"/>
              <c:showPercent val="0"/>
              <c:showBubbleSize val="0"/>
              <c:extLst>
                <c:ext xmlns:c15="http://schemas.microsoft.com/office/drawing/2012/chart" uri="{CE6537A1-D6FC-4f65-9D91-7224C49458BB}">
                  <c15:layout>
                    <c:manualLayout>
                      <c:w val="0.27660213846834864"/>
                      <c:h val="0.19695645039905879"/>
                    </c:manualLayout>
                  </c15:layout>
                  <c15:dlblFieldTable/>
                  <c15:showDataLabelsRange val="0"/>
                </c:ext>
              </c:extLst>
            </c:dLbl>
            <c:dLbl>
              <c:idx val="2"/>
              <c:tx>
                <c:rich>
                  <a:bodyPr/>
                  <a:lstStyle/>
                  <a:p>
                    <a:fld id="{8C264908-8D1C-4D2D-944F-02E813487FB3}" type="CATEGORYNAME">
                      <a:rPr lang="en-US"/>
                      <a:pPr/>
                      <a:t>[NOMBRE DE CATEGORÍA]</a:t>
                    </a:fld>
                    <a:r>
                      <a:rPr lang="en-US" baseline="0"/>
                      <a:t>
</a:t>
                    </a:r>
                    <a:r>
                      <a:rPr lang="en-US" baseline="0" smtClean="0"/>
                      <a:t>5</a:t>
                    </a: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MX"/>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Hoja1!$A$2:$A$4</c:f>
              <c:strCache>
                <c:ptCount val="3"/>
                <c:pt idx="0">
                  <c:v>MAESTRÍA</c:v>
                </c:pt>
                <c:pt idx="1">
                  <c:v>DOCTORADO</c:v>
                </c:pt>
                <c:pt idx="2">
                  <c:v>OTROS</c:v>
                </c:pt>
              </c:strCache>
            </c:strRef>
          </c:cat>
          <c:val>
            <c:numRef>
              <c:f>Hoja1!$B$2:$B$4</c:f>
              <c:numCache>
                <c:formatCode>General</c:formatCode>
                <c:ptCount val="3"/>
                <c:pt idx="0">
                  <c:v>10</c:v>
                </c:pt>
                <c:pt idx="1">
                  <c:v>2</c:v>
                </c:pt>
                <c:pt idx="2">
                  <c:v>5</c:v>
                </c:pt>
              </c:numCache>
            </c:numRef>
          </c:val>
        </c:ser>
        <c:dLbls>
          <c:showLegendKey val="0"/>
          <c:showVal val="0"/>
          <c:showCatName val="0"/>
          <c:showSerName val="0"/>
          <c:showPercent val="0"/>
          <c:showBubbleSize val="0"/>
        </c:dLbls>
        <c:gapWidth val="150"/>
        <c:axId val="4770480"/>
        <c:axId val="4781360"/>
      </c:barChart>
      <c:catAx>
        <c:axId val="4770480"/>
        <c:scaling>
          <c:orientation val="minMax"/>
        </c:scaling>
        <c:delete val="1"/>
        <c:axPos val="b"/>
        <c:numFmt formatCode="General" sourceLinked="1"/>
        <c:majorTickMark val="out"/>
        <c:minorTickMark val="none"/>
        <c:tickLblPos val="nextTo"/>
        <c:crossAx val="4781360"/>
        <c:crosses val="autoZero"/>
        <c:auto val="1"/>
        <c:lblAlgn val="ctr"/>
        <c:lblOffset val="100"/>
        <c:noMultiLvlLbl val="0"/>
      </c:catAx>
      <c:valAx>
        <c:axId val="4781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4770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MEDIOS PARA OBTENER EMPLEO</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s-MX"/>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0"/>
            <c:invertIfNegative val="0"/>
            <c:bubble3D val="0"/>
            <c:spPr>
              <a:solidFill>
                <a:srgbClr val="FF0000"/>
              </a:solidFill>
              <a:ln>
                <a:noFill/>
              </a:ln>
              <a:effectLst/>
            </c:spPr>
          </c:dPt>
          <c:dPt>
            <c:idx val="2"/>
            <c:invertIfNegative val="0"/>
            <c:bubble3D val="0"/>
            <c:spPr>
              <a:solidFill>
                <a:srgbClr val="FFC000"/>
              </a:solidFill>
              <a:ln>
                <a:noFill/>
              </a:ln>
              <a:effectLst/>
            </c:spPr>
          </c:dPt>
          <c:dPt>
            <c:idx val="3"/>
            <c:invertIfNegative val="0"/>
            <c:bubble3D val="0"/>
            <c:spPr>
              <a:solidFill>
                <a:srgbClr val="00B050"/>
              </a:solidFill>
              <a:ln>
                <a:noFill/>
              </a:ln>
              <a:effectLst/>
            </c:spPr>
          </c:dPt>
          <c:dPt>
            <c:idx val="4"/>
            <c:invertIfNegative val="0"/>
            <c:bubble3D val="0"/>
            <c:spPr>
              <a:solidFill>
                <a:srgbClr val="7030A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BOLSA DE TRABAJO  DE LA UV </c:v>
                </c:pt>
                <c:pt idx="1">
                  <c:v>CONTACTOS PERSONALES</c:v>
                </c:pt>
                <c:pt idx="2">
                  <c:v>RESIDENCIA PROFESIONAL</c:v>
                </c:pt>
                <c:pt idx="3">
                  <c:v>MEDIOS MASIVOS DE COMUNICACIÓN</c:v>
                </c:pt>
                <c:pt idx="4">
                  <c:v>OTROS</c:v>
                </c:pt>
              </c:strCache>
            </c:strRef>
          </c:cat>
          <c:val>
            <c:numRef>
              <c:f>Hoja1!$B$2:$B$6</c:f>
              <c:numCache>
                <c:formatCode>General</c:formatCode>
                <c:ptCount val="5"/>
                <c:pt idx="0">
                  <c:v>2</c:v>
                </c:pt>
                <c:pt idx="1">
                  <c:v>35</c:v>
                </c:pt>
                <c:pt idx="2">
                  <c:v>5</c:v>
                </c:pt>
                <c:pt idx="3">
                  <c:v>9</c:v>
                </c:pt>
                <c:pt idx="4">
                  <c:v>7</c:v>
                </c:pt>
              </c:numCache>
            </c:numRef>
          </c:val>
        </c:ser>
        <c:dLbls>
          <c:dLblPos val="outEnd"/>
          <c:showLegendKey val="0"/>
          <c:showVal val="1"/>
          <c:showCatName val="0"/>
          <c:showSerName val="0"/>
          <c:showPercent val="0"/>
          <c:showBubbleSize val="0"/>
        </c:dLbls>
        <c:gapWidth val="219"/>
        <c:overlap val="-27"/>
        <c:axId val="4778640"/>
        <c:axId val="4779184"/>
      </c:barChart>
      <c:catAx>
        <c:axId val="477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4779184"/>
        <c:crosses val="autoZero"/>
        <c:auto val="1"/>
        <c:lblAlgn val="ctr"/>
        <c:lblOffset val="100"/>
        <c:noMultiLvlLbl val="0"/>
      </c:catAx>
      <c:valAx>
        <c:axId val="4779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4778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LOS EGRESADOS CALIFICAN SU EFICIENCIA LABORAL EN RELACIÓN CON SU FORMACIÓN PROFESIONAL</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s-MX"/>
        </a:p>
      </c:txPr>
    </c:title>
    <c:autoTitleDeleted val="0"/>
    <c:plotArea>
      <c:layout>
        <c:manualLayout>
          <c:layoutTarget val="inner"/>
          <c:xMode val="edge"/>
          <c:yMode val="edge"/>
          <c:x val="0.26110076279527561"/>
          <c:y val="0.25195464900286108"/>
          <c:w val="0.47779847440944884"/>
          <c:h val="0.66279309495023697"/>
        </c:manualLayout>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dPt>
          <c:dPt>
            <c:idx val="1"/>
            <c:bubble3D val="0"/>
            <c:spPr>
              <a:solidFill>
                <a:srgbClr val="00B050"/>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mn-lt"/>
                    <a:ea typeface="+mn-ea"/>
                    <a:cs typeface="+mn-cs"/>
                  </a:defRPr>
                </a:pPr>
                <a:endParaRPr lang="es-MX"/>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Hoja1!$A$2:$A$5</c:f>
              <c:strCache>
                <c:ptCount val="4"/>
                <c:pt idx="0">
                  <c:v>MUY EFICIENTE</c:v>
                </c:pt>
                <c:pt idx="1">
                  <c:v>EFICIENTE</c:v>
                </c:pt>
                <c:pt idx="2">
                  <c:v>POCO EFICIENTE</c:v>
                </c:pt>
                <c:pt idx="3">
                  <c:v>DEFICIENTE</c:v>
                </c:pt>
              </c:strCache>
            </c:strRef>
          </c:cat>
          <c:val>
            <c:numRef>
              <c:f>Hoja1!$B$2:$B$5</c:f>
              <c:numCache>
                <c:formatCode>General</c:formatCode>
                <c:ptCount val="4"/>
                <c:pt idx="0">
                  <c:v>17</c:v>
                </c:pt>
                <c:pt idx="1">
                  <c:v>30</c:v>
                </c:pt>
                <c:pt idx="2">
                  <c:v>0</c:v>
                </c:pt>
                <c:pt idx="3">
                  <c:v>0</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BB8D4-185D-42D1-AB3A-90953A898B54}" type="datetimeFigureOut">
              <a:rPr lang="es-MX" smtClean="0"/>
              <a:t>14/09/2016</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00958-F897-4392-9A41-95B07621CA87}" type="slidenum">
              <a:rPr lang="es-MX" smtClean="0"/>
              <a:t>‹Nº›</a:t>
            </a:fld>
            <a:endParaRPr lang="es-MX"/>
          </a:p>
        </p:txBody>
      </p:sp>
    </p:spTree>
    <p:extLst>
      <p:ext uri="{BB962C8B-B14F-4D97-AF65-F5344CB8AC3E}">
        <p14:creationId xmlns:p14="http://schemas.microsoft.com/office/powerpoint/2010/main" val="209040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C600958-F897-4392-9A41-95B07621CA87}" type="slidenum">
              <a:rPr lang="es-MX" smtClean="0"/>
              <a:t>15</a:t>
            </a:fld>
            <a:endParaRPr lang="es-MX"/>
          </a:p>
        </p:txBody>
      </p:sp>
    </p:spTree>
    <p:extLst>
      <p:ext uri="{BB962C8B-B14F-4D97-AF65-F5344CB8AC3E}">
        <p14:creationId xmlns:p14="http://schemas.microsoft.com/office/powerpoint/2010/main" val="1769945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496C976A-FA24-42BB-9617-E99F228C0593}" type="datetimeFigureOut">
              <a:rPr lang="es-MX" smtClean="0"/>
              <a:t>14/09/2016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61166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96C976A-FA24-42BB-9617-E99F228C0593}" type="datetimeFigureOut">
              <a:rPr lang="es-MX" smtClean="0"/>
              <a:t>14/09/2016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14507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96C976A-FA24-42BB-9617-E99F228C0593}" type="datetimeFigureOut">
              <a:rPr lang="es-MX" smtClean="0"/>
              <a:t>14/09/2016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35947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96C976A-FA24-42BB-9617-E99F228C0593}" type="datetimeFigureOut">
              <a:rPr lang="es-MX" smtClean="0"/>
              <a:t>14/09/2016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359745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96C976A-FA24-42BB-9617-E99F228C0593}" type="datetimeFigureOut">
              <a:rPr lang="es-MX" smtClean="0"/>
              <a:t>14/09/2016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24002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496C976A-FA24-42BB-9617-E99F228C0593}" type="datetimeFigureOut">
              <a:rPr lang="es-MX" smtClean="0"/>
              <a:t>14/09/2016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54611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496C976A-FA24-42BB-9617-E99F228C0593}" type="datetimeFigureOut">
              <a:rPr lang="es-MX" smtClean="0"/>
              <a:t>14/09/2016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81332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96C976A-FA24-42BB-9617-E99F228C0593}" type="datetimeFigureOut">
              <a:rPr lang="es-MX" smtClean="0"/>
              <a:t>14/09/2016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145815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96C976A-FA24-42BB-9617-E99F228C0593}" type="datetimeFigureOut">
              <a:rPr lang="es-MX" smtClean="0"/>
              <a:t>14/09/2016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408562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96C976A-FA24-42BB-9617-E99F228C0593}" type="datetimeFigureOut">
              <a:rPr lang="es-MX" smtClean="0"/>
              <a:t>14/09/2016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237718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96C976A-FA24-42BB-9617-E99F228C0593}" type="datetimeFigureOut">
              <a:rPr lang="es-MX" smtClean="0"/>
              <a:t>14/09/2016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7A5E4B-6228-4F6A-9FBE-3A40D37964FB}" type="slidenum">
              <a:rPr lang="es-MX" smtClean="0"/>
              <a:t>‹Nº›</a:t>
            </a:fld>
            <a:endParaRPr lang="es-MX"/>
          </a:p>
        </p:txBody>
      </p:sp>
    </p:spTree>
    <p:extLst>
      <p:ext uri="{BB962C8B-B14F-4D97-AF65-F5344CB8AC3E}">
        <p14:creationId xmlns:p14="http://schemas.microsoft.com/office/powerpoint/2010/main" val="72894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6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C976A-FA24-42BB-9617-E99F228C0593}" type="datetimeFigureOut">
              <a:rPr lang="es-MX" smtClean="0"/>
              <a:t>14/09/2016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A5E4B-6228-4F6A-9FBE-3A40D37964FB}" type="slidenum">
              <a:rPr lang="es-MX" smtClean="0"/>
              <a:t>‹Nº›</a:t>
            </a:fld>
            <a:endParaRPr lang="es-MX"/>
          </a:p>
        </p:txBody>
      </p:sp>
    </p:spTree>
    <p:extLst>
      <p:ext uri="{BB962C8B-B14F-4D97-AF65-F5344CB8AC3E}">
        <p14:creationId xmlns:p14="http://schemas.microsoft.com/office/powerpoint/2010/main" val="225979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84922" y="5379616"/>
            <a:ext cx="6907078" cy="1478384"/>
          </a:xfrm>
          <a:prstGeom prst="rect">
            <a:avLst/>
          </a:prstGeom>
          <a:solidFill>
            <a:schemeClr val="accent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5904854" y="5839184"/>
            <a:ext cx="6096000" cy="830997"/>
          </a:xfrm>
          <a:prstGeom prst="rect">
            <a:avLst/>
          </a:prstGeom>
        </p:spPr>
        <p:txBody>
          <a:bodyPr>
            <a:spAutoFit/>
          </a:bodyPr>
          <a:lstStyle/>
          <a:p>
            <a:pPr algn="r"/>
            <a:r>
              <a:rPr lang="es-MX" sz="2400" dirty="0" smtClean="0"/>
              <a:t>1er. FORO DE EGRESADOS </a:t>
            </a:r>
          </a:p>
          <a:p>
            <a:pPr algn="r"/>
            <a:r>
              <a:rPr lang="es-MX" sz="2400" dirty="0" smtClean="0"/>
              <a:t>SEPTIEMBRE 2016 </a:t>
            </a:r>
            <a:endParaRPr lang="es-MX" sz="2400" dirty="0"/>
          </a:p>
        </p:txBody>
      </p:sp>
      <p:sp>
        <p:nvSpPr>
          <p:cNvPr id="6" name="Rectángulo 5"/>
          <p:cNvSpPr/>
          <p:nvPr/>
        </p:nvSpPr>
        <p:spPr>
          <a:xfrm>
            <a:off x="1994115" y="0"/>
            <a:ext cx="3146155" cy="5722282"/>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Imagen 6"/>
          <p:cNvPicPr>
            <a:picLocks noChangeAspect="1"/>
          </p:cNvPicPr>
          <p:nvPr/>
        </p:nvPicPr>
        <p:blipFill>
          <a:blip r:embed="rId2" cstate="print">
            <a:extLst>
              <a:ext uri="{BEBA8EAE-BF5A-486C-A8C5-ECC9F3942E4B}">
                <a14:imgProps xmlns:a14="http://schemas.microsoft.com/office/drawing/2010/main">
                  <a14:imgLayer r:embed="rId3">
                    <a14:imgEffect>
                      <a14:backgroundRemoval t="1058" b="100000" l="0" r="100000">
                        <a14:foregroundMark x1="26462" y1="57109" x2="50769" y2="90952"/>
                        <a14:foregroundMark x1="24923" y1="61105" x2="40615" y2="95065"/>
                        <a14:foregroundMark x1="55077" y1="97062" x2="72462" y2="72150"/>
                      </a14:backgroundRemoval>
                    </a14:imgEffect>
                  </a14:imgLayer>
                </a14:imgProps>
              </a:ext>
              <a:ext uri="{28A0092B-C50C-407E-A947-70E740481C1C}">
                <a14:useLocalDpi xmlns:a14="http://schemas.microsoft.com/office/drawing/2010/main" val="0"/>
              </a:ext>
            </a:extLst>
          </a:blip>
          <a:stretch>
            <a:fillRect/>
          </a:stretch>
        </p:blipFill>
        <p:spPr>
          <a:xfrm>
            <a:off x="2238648" y="110847"/>
            <a:ext cx="2624376" cy="3432104"/>
          </a:xfrm>
          <a:prstGeom prst="rect">
            <a:avLst/>
          </a:prstGeom>
        </p:spPr>
      </p:pic>
      <p:sp>
        <p:nvSpPr>
          <p:cNvPr id="8" name="CuadroTexto 7"/>
          <p:cNvSpPr txBox="1"/>
          <p:nvPr/>
        </p:nvSpPr>
        <p:spPr>
          <a:xfrm>
            <a:off x="1961403" y="3542951"/>
            <a:ext cx="3178867" cy="2308324"/>
          </a:xfrm>
          <a:prstGeom prst="rect">
            <a:avLst/>
          </a:prstGeom>
          <a:noFill/>
        </p:spPr>
        <p:txBody>
          <a:bodyPr wrap="square" rtlCol="0">
            <a:spAutoFit/>
          </a:bodyPr>
          <a:lstStyle/>
          <a:p>
            <a:pPr algn="ctr"/>
            <a:r>
              <a:rPr lang="es-MX" sz="2400" dirty="0" smtClean="0"/>
              <a:t>UNIVERSIDAD VERACRUZANA</a:t>
            </a:r>
          </a:p>
          <a:p>
            <a:pPr algn="ctr"/>
            <a:endParaRPr lang="es-MX" sz="2400" dirty="0" smtClean="0"/>
          </a:p>
          <a:p>
            <a:pPr algn="ctr"/>
            <a:endParaRPr lang="es-MX" sz="2400" dirty="0"/>
          </a:p>
          <a:p>
            <a:pPr algn="ctr"/>
            <a:r>
              <a:rPr lang="es-MX" sz="2400" b="1" dirty="0" smtClean="0"/>
              <a:t>FACULTAD DE DANZA </a:t>
            </a:r>
          </a:p>
          <a:p>
            <a:pPr algn="ctr"/>
            <a:endParaRPr lang="es-MX" sz="2400" dirty="0"/>
          </a:p>
        </p:txBody>
      </p:sp>
      <p:sp>
        <p:nvSpPr>
          <p:cNvPr id="9" name="Rectángulo 8"/>
          <p:cNvSpPr/>
          <p:nvPr/>
        </p:nvSpPr>
        <p:spPr>
          <a:xfrm>
            <a:off x="5284922" y="3285640"/>
            <a:ext cx="6907079" cy="1751309"/>
          </a:xfrm>
          <a:prstGeom prst="rect">
            <a:avLst/>
          </a:prstGeom>
          <a:solidFill>
            <a:srgbClr val="2CFC99">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p:cNvSpPr txBox="1"/>
          <p:nvPr/>
        </p:nvSpPr>
        <p:spPr>
          <a:xfrm>
            <a:off x="6387885" y="3429909"/>
            <a:ext cx="4701152" cy="1569660"/>
          </a:xfrm>
          <a:prstGeom prst="rect">
            <a:avLst/>
          </a:prstGeom>
          <a:noFill/>
        </p:spPr>
        <p:txBody>
          <a:bodyPr wrap="square" rtlCol="0">
            <a:spAutoFit/>
          </a:bodyPr>
          <a:lstStyle/>
          <a:p>
            <a:pPr algn="ctr"/>
            <a:r>
              <a:rPr lang="es-MX" sz="2400" dirty="0" smtClean="0"/>
              <a:t>ENCUESTA A EGRESADOS DE LA FACULTAD DE DANZA</a:t>
            </a:r>
          </a:p>
          <a:p>
            <a:pPr algn="ctr"/>
            <a:endParaRPr lang="es-MX" sz="2400" dirty="0"/>
          </a:p>
          <a:p>
            <a:pPr algn="ctr"/>
            <a:r>
              <a:rPr lang="es-MX" sz="2400" b="1" dirty="0" smtClean="0"/>
              <a:t>RESULTADOS</a:t>
            </a:r>
            <a:endParaRPr lang="es-MX" sz="2400" b="1" dirty="0"/>
          </a:p>
        </p:txBody>
      </p:sp>
      <p:sp>
        <p:nvSpPr>
          <p:cNvPr id="11" name="Rectángulo 10"/>
          <p:cNvSpPr/>
          <p:nvPr/>
        </p:nvSpPr>
        <p:spPr>
          <a:xfrm>
            <a:off x="-1" y="3349799"/>
            <a:ext cx="1816751" cy="1751309"/>
          </a:xfrm>
          <a:prstGeom prst="rect">
            <a:avLst/>
          </a:prstGeom>
          <a:solidFill>
            <a:srgbClr val="2CFC99">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51661" y="5398588"/>
            <a:ext cx="1901124" cy="1478384"/>
          </a:xfrm>
          <a:prstGeom prst="rect">
            <a:avLst/>
          </a:prstGeom>
          <a:solidFill>
            <a:schemeClr val="accent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p:cNvSpPr/>
          <p:nvPr/>
        </p:nvSpPr>
        <p:spPr>
          <a:xfrm>
            <a:off x="1849462" y="5895605"/>
            <a:ext cx="3435459" cy="981367"/>
          </a:xfrm>
          <a:prstGeom prst="rect">
            <a:avLst/>
          </a:prstGeom>
          <a:solidFill>
            <a:schemeClr val="accent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759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878596990"/>
              </p:ext>
            </p:extLst>
          </p:nvPr>
        </p:nvGraphicFramePr>
        <p:xfrm>
          <a:off x="1348352" y="325465"/>
          <a:ext cx="9438467" cy="63000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457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3357554375"/>
              </p:ext>
            </p:extLst>
          </p:nvPr>
        </p:nvGraphicFramePr>
        <p:xfrm>
          <a:off x="0" y="596348"/>
          <a:ext cx="7270054" cy="45959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40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2065" y="79099"/>
            <a:ext cx="7966129" cy="584775"/>
          </a:xfrm>
          <a:prstGeom prst="rect">
            <a:avLst/>
          </a:prstGeom>
          <a:noFill/>
        </p:spPr>
        <p:txBody>
          <a:bodyPr wrap="square" rtlCol="0">
            <a:spAutoFit/>
          </a:bodyPr>
          <a:lstStyle/>
          <a:p>
            <a:r>
              <a:rPr lang="es-MX" sz="3200" b="1" dirty="0" smtClean="0"/>
              <a:t>RECOMENDACIONES DE LOS EGRESADOS</a:t>
            </a:r>
            <a:endParaRPr lang="es-MX" sz="3200" b="1" dirty="0"/>
          </a:p>
        </p:txBody>
      </p:sp>
      <p:sp>
        <p:nvSpPr>
          <p:cNvPr id="3" name="CuadroTexto 2"/>
          <p:cNvSpPr txBox="1"/>
          <p:nvPr/>
        </p:nvSpPr>
        <p:spPr>
          <a:xfrm>
            <a:off x="142064" y="584011"/>
            <a:ext cx="4863889" cy="461665"/>
          </a:xfrm>
          <a:prstGeom prst="rect">
            <a:avLst/>
          </a:prstGeom>
          <a:noFill/>
        </p:spPr>
        <p:txBody>
          <a:bodyPr wrap="square" rtlCol="0">
            <a:spAutoFit/>
          </a:bodyPr>
          <a:lstStyle/>
          <a:p>
            <a:r>
              <a:rPr lang="es-MX" sz="2400" dirty="0" smtClean="0"/>
              <a:t>A OTROS EGRESADOS</a:t>
            </a:r>
            <a:endParaRPr lang="es-MX" sz="2400" dirty="0"/>
          </a:p>
        </p:txBody>
      </p:sp>
      <p:sp>
        <p:nvSpPr>
          <p:cNvPr id="4" name="Rectángulo 3"/>
          <p:cNvSpPr/>
          <p:nvPr/>
        </p:nvSpPr>
        <p:spPr>
          <a:xfrm>
            <a:off x="0" y="1045676"/>
            <a:ext cx="5956513" cy="2569934"/>
          </a:xfrm>
          <a:prstGeom prst="rect">
            <a:avLst/>
          </a:prstGeom>
          <a:solidFill>
            <a:schemeClr val="bg2">
              <a:lumMod val="90000"/>
            </a:schemeClr>
          </a:solidFill>
        </p:spPr>
        <p:txBody>
          <a:bodyPr wrap="square">
            <a:spAutoFit/>
          </a:bodyPr>
          <a:lstStyle/>
          <a:p>
            <a:pPr marL="180340" algn="just">
              <a:lnSpc>
                <a:spcPct val="115000"/>
              </a:lnSpc>
              <a:spcAft>
                <a:spcPts val="1000"/>
              </a:spcAft>
            </a:pPr>
            <a:r>
              <a:rPr lang="es-MX" sz="2000" dirty="0" smtClean="0">
                <a:effectLst/>
                <a:highlight>
                  <a:srgbClr val="D3D3D3"/>
                </a:highlight>
                <a:latin typeface="Arial" panose="020B0604020202020204" pitchFamily="34" charset="0"/>
                <a:ea typeface="Calibri" panose="020F0502020204030204" pitchFamily="34" charset="0"/>
                <a:cs typeface="Arial" panose="020B0604020202020204" pitchFamily="34" charset="0"/>
              </a:rPr>
              <a:t>Ser autodidacta, leer mucho, relacionarse con artistas experimentados que puedan y quieran apórtales ideas, conocimientos, tener metas definidas, claras y realistas, nunca dejar de entrenarse técnicamente, involucrarse total y apasionadamente en todo proyecto al cual se integren</a:t>
            </a:r>
            <a:r>
              <a:rPr lang="es-MX" sz="2000" dirty="0" smtClean="0">
                <a:effectLst/>
                <a:latin typeface="Arial" panose="020B0604020202020204" pitchFamily="34" charset="0"/>
                <a:ea typeface="Calibri" panose="020F0502020204030204" pitchFamily="34" charset="0"/>
                <a:cs typeface="Arial" panose="020B0604020202020204" pitchFamily="34" charset="0"/>
              </a:rPr>
              <a:t>. </a:t>
            </a:r>
            <a:r>
              <a:rPr lang="es-MX" sz="2000" i="1" dirty="0" smtClean="0">
                <a:effectLst/>
                <a:latin typeface="Times New Roman" panose="02020603050405020304" pitchFamily="18" charset="0"/>
                <a:ea typeface="Calibri" panose="020F0502020204030204" pitchFamily="34" charset="0"/>
                <a:cs typeface="Times New Roman" panose="02020603050405020304" pitchFamily="18" charset="0"/>
              </a:rPr>
              <a:t>Hiram </a:t>
            </a:r>
            <a:r>
              <a:rPr lang="es-MX" sz="2000" i="1" dirty="0" err="1" smtClean="0">
                <a:effectLst/>
                <a:latin typeface="Times New Roman" panose="02020603050405020304" pitchFamily="18" charset="0"/>
                <a:ea typeface="Calibri" panose="020F0502020204030204" pitchFamily="34" charset="0"/>
                <a:cs typeface="Times New Roman" panose="02020603050405020304" pitchFamily="18" charset="0"/>
              </a:rPr>
              <a:t>Abif</a:t>
            </a:r>
            <a:r>
              <a:rPr lang="es-MX" sz="2000" i="1" dirty="0" smtClean="0">
                <a:effectLst/>
                <a:latin typeface="Times New Roman" panose="02020603050405020304" pitchFamily="18" charset="0"/>
                <a:ea typeface="Calibri" panose="020F0502020204030204" pitchFamily="34" charset="0"/>
                <a:cs typeface="Times New Roman" panose="02020603050405020304" pitchFamily="18" charset="0"/>
              </a:rPr>
              <a:t> Meza Rivera</a:t>
            </a:r>
          </a:p>
        </p:txBody>
      </p:sp>
      <p:sp>
        <p:nvSpPr>
          <p:cNvPr id="5" name="Rectángulo 4"/>
          <p:cNvSpPr/>
          <p:nvPr/>
        </p:nvSpPr>
        <p:spPr>
          <a:xfrm>
            <a:off x="5956513" y="2843250"/>
            <a:ext cx="6235487" cy="1154162"/>
          </a:xfrm>
          <a:prstGeom prst="rect">
            <a:avLst/>
          </a:prstGeom>
          <a:solidFill>
            <a:srgbClr val="2CFC99"/>
          </a:solidFill>
        </p:spPr>
        <p:txBody>
          <a:bodyPr wrap="square">
            <a:spAutoFit/>
          </a:bodyPr>
          <a:lstStyle/>
          <a:p>
            <a:pPr marL="180340" algn="just">
              <a:lnSpc>
                <a:spcPct val="115000"/>
              </a:lnSpc>
              <a:spcAft>
                <a:spcPts val="1000"/>
              </a:spcAft>
            </a:pPr>
            <a:r>
              <a:rPr lang="es-MX" sz="2000" dirty="0" smtClean="0">
                <a:effectLst/>
                <a:latin typeface="Arial" panose="020B0604020202020204" pitchFamily="34" charset="0"/>
                <a:ea typeface="Calibri" panose="020F0502020204030204" pitchFamily="34" charset="0"/>
                <a:cs typeface="Arial" panose="020B0604020202020204" pitchFamily="34" charset="0"/>
              </a:rPr>
              <a:t>Seguirse preparando, no conformarse con lo que nos da la escuela, y darle el valor que se merece a esta profesión. </a:t>
            </a:r>
            <a:r>
              <a:rPr lang="es-MX" sz="2000" i="1" dirty="0" smtClean="0">
                <a:effectLst/>
                <a:latin typeface="Times New Roman" panose="02020603050405020304" pitchFamily="18" charset="0"/>
                <a:ea typeface="Calibri" panose="020F0502020204030204" pitchFamily="34" charset="0"/>
                <a:cs typeface="Times New Roman" panose="02020603050405020304" pitchFamily="18" charset="0"/>
              </a:rPr>
              <a:t>Griselda Salazar Absalón</a:t>
            </a:r>
          </a:p>
        </p:txBody>
      </p:sp>
      <p:sp>
        <p:nvSpPr>
          <p:cNvPr id="6" name="Rectángulo 5"/>
          <p:cNvSpPr/>
          <p:nvPr/>
        </p:nvSpPr>
        <p:spPr>
          <a:xfrm>
            <a:off x="1172701" y="4077275"/>
            <a:ext cx="6235487" cy="2569934"/>
          </a:xfrm>
          <a:prstGeom prst="rect">
            <a:avLst/>
          </a:prstGeom>
          <a:solidFill>
            <a:srgbClr val="FFCCFF"/>
          </a:solidFill>
        </p:spPr>
        <p:txBody>
          <a:bodyPr wrap="square">
            <a:spAutoFit/>
          </a:bodyPr>
          <a:lstStyle/>
          <a:p>
            <a:pPr marL="180340" algn="just">
              <a:lnSpc>
                <a:spcPct val="115000"/>
              </a:lnSpc>
              <a:spcAft>
                <a:spcPts val="1000"/>
              </a:spcAft>
            </a:pPr>
            <a:r>
              <a:rPr lang="es-MX" sz="2000" dirty="0" smtClean="0">
                <a:effectLst/>
                <a:latin typeface="Arial" panose="020B0604020202020204" pitchFamily="34" charset="0"/>
                <a:ea typeface="Calibri" panose="020F0502020204030204" pitchFamily="34" charset="0"/>
                <a:cs typeface="Arial" panose="020B0604020202020204" pitchFamily="34" charset="0"/>
              </a:rPr>
              <a:t>Considero importante mencionar que el bailarín ( a) (Además de su formación </a:t>
            </a:r>
            <a:r>
              <a:rPr lang="es-MX" sz="2000" dirty="0" err="1" smtClean="0">
                <a:effectLst/>
                <a:latin typeface="Arial" panose="020B0604020202020204" pitchFamily="34" charset="0"/>
                <a:ea typeface="Calibri" panose="020F0502020204030204" pitchFamily="34" charset="0"/>
                <a:cs typeface="Arial" panose="020B0604020202020204" pitchFamily="34" charset="0"/>
              </a:rPr>
              <a:t>dancÍstica</a:t>
            </a:r>
            <a:r>
              <a:rPr lang="es-MX" sz="2000" dirty="0" smtClean="0">
                <a:effectLst/>
                <a:latin typeface="Arial" panose="020B0604020202020204" pitchFamily="34" charset="0"/>
                <a:ea typeface="Calibri" panose="020F0502020204030204" pitchFamily="34" charset="0"/>
                <a:cs typeface="Arial" panose="020B0604020202020204" pitchFamily="34" charset="0"/>
              </a:rPr>
              <a:t>) debe leer, estar informado de lo que sucede en su entorno, involucrarse de tópicos culturales, desarrollar una consciencia social y humanística, ser creativo y sensible y sobre todo valiente para vivir de la danza dignamente. </a:t>
            </a:r>
            <a:r>
              <a:rPr lang="es-MX" sz="2000" i="1" dirty="0" err="1" smtClean="0">
                <a:effectLst/>
                <a:latin typeface="Times New Roman" panose="02020603050405020304" pitchFamily="18" charset="0"/>
                <a:ea typeface="Calibri" panose="020F0502020204030204" pitchFamily="34" charset="0"/>
                <a:cs typeface="Times New Roman" panose="02020603050405020304" pitchFamily="18" charset="0"/>
              </a:rPr>
              <a:t>Marien</a:t>
            </a:r>
            <a:r>
              <a:rPr lang="es-MX" sz="2000" i="1" dirty="0" smtClean="0">
                <a:effectLst/>
                <a:latin typeface="Times New Roman" panose="02020603050405020304" pitchFamily="18" charset="0"/>
                <a:ea typeface="Calibri" panose="020F0502020204030204" pitchFamily="34" charset="0"/>
                <a:cs typeface="Times New Roman" panose="02020603050405020304" pitchFamily="18" charset="0"/>
              </a:rPr>
              <a:t> Rodríguez Paúl</a:t>
            </a:r>
            <a:endParaRPr lang="es-MX" sz="20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959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2065" y="79099"/>
            <a:ext cx="7966129" cy="584775"/>
          </a:xfrm>
          <a:prstGeom prst="rect">
            <a:avLst/>
          </a:prstGeom>
          <a:noFill/>
        </p:spPr>
        <p:txBody>
          <a:bodyPr wrap="square" rtlCol="0">
            <a:spAutoFit/>
          </a:bodyPr>
          <a:lstStyle/>
          <a:p>
            <a:r>
              <a:rPr lang="es-MX" sz="3200" b="1" dirty="0" smtClean="0"/>
              <a:t>RECOMENDACIONES DE LOS EGRESADOS</a:t>
            </a:r>
            <a:endParaRPr lang="es-MX" sz="3200" b="1" dirty="0"/>
          </a:p>
        </p:txBody>
      </p:sp>
      <p:sp>
        <p:nvSpPr>
          <p:cNvPr id="3" name="CuadroTexto 2"/>
          <p:cNvSpPr txBox="1"/>
          <p:nvPr/>
        </p:nvSpPr>
        <p:spPr>
          <a:xfrm>
            <a:off x="142064" y="584011"/>
            <a:ext cx="4863889" cy="461665"/>
          </a:xfrm>
          <a:prstGeom prst="rect">
            <a:avLst/>
          </a:prstGeom>
          <a:noFill/>
        </p:spPr>
        <p:txBody>
          <a:bodyPr wrap="square" rtlCol="0">
            <a:spAutoFit/>
          </a:bodyPr>
          <a:lstStyle/>
          <a:p>
            <a:r>
              <a:rPr lang="es-MX" sz="2400" dirty="0" smtClean="0"/>
              <a:t>A LOS ALUMNOS DE NUEVO INGRESO</a:t>
            </a:r>
            <a:endParaRPr lang="es-MX" sz="2400" dirty="0"/>
          </a:p>
        </p:txBody>
      </p:sp>
      <p:sp>
        <p:nvSpPr>
          <p:cNvPr id="5" name="Rectángulo 4"/>
          <p:cNvSpPr/>
          <p:nvPr/>
        </p:nvSpPr>
        <p:spPr>
          <a:xfrm>
            <a:off x="142064" y="2084062"/>
            <a:ext cx="5372749" cy="3348609"/>
          </a:xfrm>
          <a:prstGeom prst="rect">
            <a:avLst/>
          </a:prstGeom>
          <a:solidFill>
            <a:schemeClr val="bg2">
              <a:lumMod val="90000"/>
            </a:schemeClr>
          </a:solidFill>
        </p:spPr>
        <p:txBody>
          <a:bodyPr wrap="square">
            <a:spAutoFit/>
          </a:bodyPr>
          <a:lstStyle/>
          <a:p>
            <a:pPr algn="just">
              <a:lnSpc>
                <a:spcPct val="115000"/>
              </a:lnSpc>
              <a:spcAft>
                <a:spcPts val="1000"/>
              </a:spcAft>
            </a:pPr>
            <a:r>
              <a:rPr lang="es-MX" sz="2000" dirty="0" smtClean="0">
                <a:effectLst/>
                <a:highlight>
                  <a:srgbClr val="D3D3D3"/>
                </a:highlight>
                <a:latin typeface="Arial" panose="020B0604020202020204" pitchFamily="34" charset="0"/>
                <a:ea typeface="Calibri" panose="020F0502020204030204" pitchFamily="34" charset="0"/>
                <a:cs typeface="Arial" panose="020B0604020202020204" pitchFamily="34" charset="0"/>
              </a:rPr>
              <a:t>Que sea disciplinado, que no desperdicie el tiempo, que se concentre en sus objetivos y que trate de comprender que todo proceso requiere tiempo, al contrario de lo que nos sugiere la cultura contemporánea de la inmediatez. Creo que además de que es </a:t>
            </a:r>
            <a:r>
              <a:rPr lang="es-MX" sz="2000" dirty="0" smtClean="0">
                <a:highlight>
                  <a:srgbClr val="D3D3D3"/>
                </a:highlight>
                <a:latin typeface="Arial" panose="020B0604020202020204" pitchFamily="34" charset="0"/>
                <a:ea typeface="Calibri" panose="020F0502020204030204" pitchFamily="34" charset="0"/>
                <a:cs typeface="Arial" panose="020B0604020202020204" pitchFamily="34" charset="0"/>
              </a:rPr>
              <a:t>ne</a:t>
            </a:r>
            <a:r>
              <a:rPr lang="es-MX" sz="2000" dirty="0" smtClean="0">
                <a:effectLst/>
                <a:highlight>
                  <a:srgbClr val="D3D3D3"/>
                </a:highlight>
                <a:latin typeface="Arial" panose="020B0604020202020204" pitchFamily="34" charset="0"/>
                <a:ea typeface="Calibri" panose="020F0502020204030204" pitchFamily="34" charset="0"/>
                <a:cs typeface="Arial" panose="020B0604020202020204" pitchFamily="34" charset="0"/>
              </a:rPr>
              <a:t>cesario cultivar la paciencia, es importante realizar lo que amas y amar lo que realizas. </a:t>
            </a:r>
            <a:r>
              <a:rPr lang="es-MX" sz="2400" i="1" dirty="0" smtClean="0">
                <a:effectLst/>
                <a:latin typeface="Times New Roman" panose="02020603050405020304" pitchFamily="18" charset="0"/>
                <a:ea typeface="Calibri" panose="020F0502020204030204" pitchFamily="34" charset="0"/>
                <a:cs typeface="Times New Roman" panose="02020603050405020304" pitchFamily="18" charset="0"/>
              </a:rPr>
              <a:t>Adriana León Arana </a:t>
            </a:r>
            <a:endParaRPr lang="es-MX"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5705958" y="1595959"/>
            <a:ext cx="6227737" cy="5122556"/>
          </a:xfrm>
          <a:prstGeom prst="rect">
            <a:avLst/>
          </a:prstGeom>
          <a:solidFill>
            <a:schemeClr val="accent4">
              <a:lumMod val="40000"/>
              <a:lumOff val="60000"/>
            </a:schemeClr>
          </a:solidFill>
        </p:spPr>
        <p:txBody>
          <a:bodyPr wrap="square">
            <a:spAutoFit/>
          </a:bodyPr>
          <a:lstStyle/>
          <a:p>
            <a:pPr algn="just">
              <a:lnSpc>
                <a:spcPct val="115000"/>
              </a:lnSpc>
              <a:spcAft>
                <a:spcPts val="1000"/>
              </a:spcAft>
            </a:pPr>
            <a:r>
              <a:rPr lang="es-MX" sz="2200" dirty="0" smtClean="0">
                <a:effectLst/>
                <a:latin typeface="Times New Roman" panose="02020603050405020304" pitchFamily="18" charset="0"/>
                <a:ea typeface="Calibri" panose="020F0502020204030204" pitchFamily="34" charset="0"/>
                <a:cs typeface="Times New Roman" panose="02020603050405020304" pitchFamily="18" charset="0"/>
              </a:rPr>
              <a:t>El único responsable de tu formación y tu entrenamiento eres tú. Si la escuela no te da suficiente, toma cursos extras, si no te entrena, ve a nadar, si no te gusta, salte. En el momento en que decides ser parte de una institución sabes los lineamientos, disfrútala. En la vida real nadie te dirá cuándo ni cómo entrenar y tendrás que pagar mucho por hacerlo. Tienes 4-6 años para ocupar la escuela como un laboratorio, tienes espacio para practicar, para entrenar, para crear, aprovéchalo. Ponte objetivos y cúmplelos, egresa como ese artista que sueñas ser. Trabaja, trabaja mucho y sueña lejos, sueña alto.  </a:t>
            </a:r>
            <a:r>
              <a:rPr lang="es-MX" sz="2200" i="1" dirty="0" err="1" smtClean="0">
                <a:effectLst/>
                <a:latin typeface="Times New Roman" panose="02020603050405020304" pitchFamily="18" charset="0"/>
                <a:ea typeface="Calibri" panose="020F0502020204030204" pitchFamily="34" charset="0"/>
                <a:cs typeface="Times New Roman" panose="02020603050405020304" pitchFamily="18" charset="0"/>
              </a:rPr>
              <a:t>Michele</a:t>
            </a:r>
            <a:r>
              <a:rPr lang="es-MX" sz="2200"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MX" sz="2200" i="1" dirty="0" err="1" smtClean="0">
                <a:effectLst/>
                <a:latin typeface="Times New Roman" panose="02020603050405020304" pitchFamily="18" charset="0"/>
                <a:ea typeface="Calibri" panose="020F0502020204030204" pitchFamily="34" charset="0"/>
                <a:cs typeface="Times New Roman" panose="02020603050405020304" pitchFamily="18" charset="0"/>
              </a:rPr>
              <a:t>Zeret</a:t>
            </a:r>
            <a:r>
              <a:rPr lang="es-MX" sz="2200" i="1" dirty="0" smtClean="0">
                <a:effectLst/>
                <a:latin typeface="Times New Roman" panose="02020603050405020304" pitchFamily="18" charset="0"/>
                <a:ea typeface="Calibri" panose="020F0502020204030204" pitchFamily="34" charset="0"/>
                <a:cs typeface="Times New Roman" panose="02020603050405020304" pitchFamily="18" charset="0"/>
              </a:rPr>
              <a:t> Ferrer </a:t>
            </a:r>
            <a:r>
              <a:rPr lang="es-MX" sz="2200" i="1" dirty="0" err="1" smtClean="0">
                <a:effectLst/>
                <a:latin typeface="Times New Roman" panose="02020603050405020304" pitchFamily="18" charset="0"/>
                <a:ea typeface="Calibri" panose="020F0502020204030204" pitchFamily="34" charset="0"/>
                <a:cs typeface="Times New Roman" panose="02020603050405020304" pitchFamily="18" charset="0"/>
              </a:rPr>
              <a:t>Azamar</a:t>
            </a:r>
            <a:endParaRPr lang="es-MX" sz="22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934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43600" y="1"/>
            <a:ext cx="6248400" cy="6410216"/>
          </a:xfrm>
          <a:prstGeom prst="rect">
            <a:avLst/>
          </a:prstGeom>
          <a:solidFill>
            <a:srgbClr val="FFCCFF"/>
          </a:solidFill>
        </p:spPr>
        <p:txBody>
          <a:bodyPr wrap="square">
            <a:spAutoFit/>
          </a:bodyPr>
          <a:lstStyle/>
          <a:p>
            <a:pPr marL="180340" algn="just">
              <a:lnSpc>
                <a:spcPct val="115000"/>
              </a:lnSpc>
              <a:spcAft>
                <a:spcPts val="1000"/>
              </a:spcAft>
            </a:pPr>
            <a:r>
              <a:rPr lang="es-MX" sz="1700" dirty="0" smtClean="0">
                <a:effectLst/>
                <a:latin typeface="Arial" panose="020B0604020202020204" pitchFamily="34" charset="0"/>
                <a:ea typeface="Calibri" panose="020F0502020204030204" pitchFamily="34" charset="0"/>
                <a:cs typeface="Arial" panose="020B0604020202020204" pitchFamily="34" charset="0"/>
              </a:rPr>
              <a:t>Les recomendaría constancia, la danza no espera o necesita personas con optimas habilidades corporales, la danza necesita seres comprometidos, una gran disposición al trabajo y una manera de lograrlo es la constancia… La danza es un campo muy amplio y todos los que desean dedicar su vida a esta profesión tienen un lugar asegurado. La danza no solo es “bailar” la danza es gestión, creación, promoción… y todo lo que encuentres dentro. También les diría que una vez que llegas aquí vives para, por y de la danza, que la danza es una de las pocas profesiones, tan noble, que siempre, al lugar que vayas tendrás trabajo y la mayoría de las veces muy bien remunerado. Les diría que llegar a esta Institución es un privilegio del que gozarán para siempre y que en cualquier lugar del mundo al que lleguen y digan orgullosamente “Soy estudiante o egresado de la Universidad Veracruzana”  les abrirán las puertas. Les diría que de la danza se vive FELIZ y muy bien, si se lo proponen.  Que, El Título o Cédula profesional es una llave al campo laboral. Por lo anterior mi recomendación es: Trabajo constante porque todo el esfuerzo es recompensado.  </a:t>
            </a:r>
            <a:r>
              <a:rPr lang="es-MX" sz="1700" i="1" dirty="0" err="1" smtClean="0">
                <a:effectLst/>
                <a:latin typeface="Arial" panose="020B0604020202020204" pitchFamily="34" charset="0"/>
                <a:ea typeface="Calibri" panose="020F0502020204030204" pitchFamily="34" charset="0"/>
                <a:cs typeface="Arial" panose="020B0604020202020204" pitchFamily="34" charset="0"/>
              </a:rPr>
              <a:t>Jérika</a:t>
            </a:r>
            <a:r>
              <a:rPr lang="es-MX" sz="1700" i="1" dirty="0" smtClean="0">
                <a:effectLst/>
                <a:latin typeface="Arial" panose="020B0604020202020204" pitchFamily="34" charset="0"/>
                <a:ea typeface="Calibri" panose="020F0502020204030204" pitchFamily="34" charset="0"/>
                <a:cs typeface="Arial" panose="020B0604020202020204" pitchFamily="34" charset="0"/>
              </a:rPr>
              <a:t> Isabel Brito Sosa</a:t>
            </a:r>
          </a:p>
        </p:txBody>
      </p:sp>
      <p:sp>
        <p:nvSpPr>
          <p:cNvPr id="3" name="Rectángulo 2"/>
          <p:cNvSpPr/>
          <p:nvPr/>
        </p:nvSpPr>
        <p:spPr>
          <a:xfrm>
            <a:off x="0" y="163979"/>
            <a:ext cx="6096000" cy="3956981"/>
          </a:xfrm>
          <a:prstGeom prst="rect">
            <a:avLst/>
          </a:prstGeom>
          <a:solidFill>
            <a:schemeClr val="accent1">
              <a:lumMod val="40000"/>
              <a:lumOff val="60000"/>
            </a:schemeClr>
          </a:solidFill>
        </p:spPr>
        <p:txBody>
          <a:bodyPr wrap="square">
            <a:spAutoFit/>
          </a:bodyPr>
          <a:lstStyle/>
          <a:p>
            <a:pPr algn="just">
              <a:lnSpc>
                <a:spcPct val="115000"/>
              </a:lnSpc>
              <a:spcAft>
                <a:spcPts val="1000"/>
              </a:spcAft>
            </a:pPr>
            <a:r>
              <a:rPr lang="es-MX" sz="2000" dirty="0">
                <a:latin typeface="Arial" panose="020B0604020202020204" pitchFamily="34" charset="0"/>
                <a:ea typeface="Calibri" panose="020F0502020204030204" pitchFamily="34" charset="0"/>
                <a:cs typeface="Arial" panose="020B0604020202020204" pitchFamily="34" charset="0"/>
              </a:rPr>
              <a:t>R</a:t>
            </a:r>
            <a:r>
              <a:rPr lang="es-MX" sz="2000" dirty="0" smtClean="0">
                <a:effectLst/>
                <a:latin typeface="Arial" panose="020B0604020202020204" pitchFamily="34" charset="0"/>
                <a:ea typeface="Calibri" panose="020F0502020204030204" pitchFamily="34" charset="0"/>
                <a:cs typeface="Arial" panose="020B0604020202020204" pitchFamily="34" charset="0"/>
              </a:rPr>
              <a:t>ecomendaría basándome en mi experiencia que vale la pena dedicarse profesionalmente a la danza, que si es vital la disciplina, que si implica muchos sacrificios personales, que si se vive de la danza, que si hay vida profesional para quien ya no es ejecutante, que hay un campo enorme por descubrir en cuanto a investigación, coreografía, educación, </a:t>
            </a:r>
            <a:r>
              <a:rPr lang="es-MX" sz="2000" dirty="0" err="1" smtClean="0">
                <a:effectLst/>
                <a:latin typeface="Arial" panose="020B0604020202020204" pitchFamily="34" charset="0"/>
                <a:ea typeface="Calibri" panose="020F0502020204030204" pitchFamily="34" charset="0"/>
                <a:cs typeface="Arial" panose="020B0604020202020204" pitchFamily="34" charset="0"/>
              </a:rPr>
              <a:t>escenotecnia</a:t>
            </a:r>
            <a:r>
              <a:rPr lang="es-MX" sz="2000" dirty="0" smtClean="0">
                <a:effectLst/>
                <a:latin typeface="Arial" panose="020B0604020202020204" pitchFamily="34" charset="0"/>
                <a:ea typeface="Calibri" panose="020F0502020204030204" pitchFamily="34" charset="0"/>
                <a:cs typeface="Arial" panose="020B0604020202020204" pitchFamily="34" charset="0"/>
              </a:rPr>
              <a:t> etc. Pero lo más importante es tener la agudeza y claridad para aceptar, descubrir, reconocer y aceptar que quieres dedicarte a la danza el resto de su vida.    </a:t>
            </a:r>
            <a:r>
              <a:rPr lang="es-MX" sz="2000" i="1" dirty="0" err="1" smtClean="0">
                <a:effectLst/>
                <a:latin typeface="Times New Roman" panose="02020603050405020304" pitchFamily="18" charset="0"/>
                <a:ea typeface="Calibri" panose="020F0502020204030204" pitchFamily="34" charset="0"/>
                <a:cs typeface="Times New Roman" panose="02020603050405020304" pitchFamily="18" charset="0"/>
              </a:rPr>
              <a:t>Marien</a:t>
            </a:r>
            <a:r>
              <a:rPr lang="es-MX" sz="2000" i="1" dirty="0" smtClean="0">
                <a:effectLst/>
                <a:latin typeface="Times New Roman" panose="02020603050405020304" pitchFamily="18" charset="0"/>
                <a:ea typeface="Calibri" panose="020F0502020204030204" pitchFamily="34" charset="0"/>
                <a:cs typeface="Times New Roman" panose="02020603050405020304" pitchFamily="18" charset="0"/>
              </a:rPr>
              <a:t> Rodríguez Paúl</a:t>
            </a:r>
            <a:endParaRPr lang="es-MX" i="1"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60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3586" y="1584101"/>
            <a:ext cx="11238965" cy="4524315"/>
          </a:xfrm>
          <a:prstGeom prst="rect">
            <a:avLst/>
          </a:prstGeom>
          <a:solidFill>
            <a:srgbClr val="FFCCFF"/>
          </a:solidFill>
        </p:spPr>
        <p:txBody>
          <a:bodyPr wrap="square" rtlCol="0">
            <a:spAutoFit/>
          </a:bodyPr>
          <a:lstStyle/>
          <a:p>
            <a:pPr algn="ctr"/>
            <a:r>
              <a:rPr lang="es-MX" dirty="0" smtClean="0">
                <a:latin typeface="Century Gothic" panose="020B0502020202020204" pitchFamily="34" charset="0"/>
              </a:rPr>
              <a:t>Los datos arrojados son alentadores para los estudiantes que hemos decidido ser parte de la Facultad de Danza para formarnos como bailarines profesionales, nuestro futuro es prometedor ya que todos nuestros egresados concuerdan que el aprendizaje y las herramientas obtenidas por los planes educativos de la misma, los han posicionado favorablemente frente a las exigencias del mundo laboral en el ámbito del arte y de la danza, tanto a nivel nacional como internacional; y revelan que la labor del bailarín tiene muchas otras facetas más allá de bailar bajo los reflectores.</a:t>
            </a:r>
          </a:p>
          <a:p>
            <a:pPr algn="ctr"/>
            <a:endParaRPr lang="es-MX" dirty="0" smtClean="0">
              <a:latin typeface="Century Gothic" panose="020B0502020202020204" pitchFamily="34" charset="0"/>
            </a:endParaRPr>
          </a:p>
          <a:p>
            <a:pPr algn="ctr"/>
            <a:r>
              <a:rPr lang="es-MX" dirty="0" smtClean="0">
                <a:latin typeface="Century Gothic" panose="020B0502020202020204" pitchFamily="34" charset="0"/>
              </a:rPr>
              <a:t>Es importante remarcar que más del 70% de los egresados que participaron en esta muestra se dedican o se han dedicado a la docencia, lo cual puede revindicar la labor, el posicionamiento y la pertinencia social de los bailarines y su arte, debido a que su retribución a la comunidad es constante, al acercar al la Danza a las personas de su espacio sociocultural, especialmente a los niños, quienes en un país como el nuestro y sus sociedades con las problemáticas presentes como la violencia y el delito(donde cada día recaen más los jóvenes), este acercamiento es fundamental y qué mejor que la danza, la cual promueve el trabajo con las emociones, el autoestima, los valores propios y la interacción con los otros, la sensibilización del cuerpo y el contacto con el espíritu.</a:t>
            </a:r>
            <a:endParaRPr lang="es-MX" dirty="0">
              <a:latin typeface="Century Gothic" panose="020B0502020202020204" pitchFamily="34" charset="0"/>
            </a:endParaRPr>
          </a:p>
        </p:txBody>
      </p:sp>
      <p:sp>
        <p:nvSpPr>
          <p:cNvPr id="3" name="CuadroTexto 2"/>
          <p:cNvSpPr txBox="1"/>
          <p:nvPr/>
        </p:nvSpPr>
        <p:spPr>
          <a:xfrm>
            <a:off x="4581655" y="557083"/>
            <a:ext cx="2942825" cy="923330"/>
          </a:xfrm>
          <a:prstGeom prst="rect">
            <a:avLst/>
          </a:prstGeom>
          <a:noFill/>
        </p:spPr>
        <p:txBody>
          <a:bodyPr wrap="square" rtlCol="0">
            <a:spAutoFit/>
          </a:bodyPr>
          <a:lstStyle/>
          <a:p>
            <a:pPr algn="ctr"/>
            <a:r>
              <a:rPr lang="es-MX" sz="5400" dirty="0" smtClean="0">
                <a:solidFill>
                  <a:srgbClr val="FF33CC"/>
                </a:solidFill>
                <a:effectLst>
                  <a:outerShdw blurRad="38100" dist="38100" dir="2700000" algn="tl">
                    <a:srgbClr val="000000">
                      <a:alpha val="43137"/>
                    </a:srgbClr>
                  </a:outerShdw>
                </a:effectLst>
                <a:latin typeface="Agency FB" panose="020B0503020202020204" pitchFamily="34" charset="0"/>
              </a:rPr>
              <a:t>Conclusión</a:t>
            </a:r>
            <a:endParaRPr lang="es-MX" sz="5400" dirty="0">
              <a:solidFill>
                <a:srgbClr val="FF33CC"/>
              </a:solidFill>
              <a:effectLst>
                <a:outerShdw blurRad="38100" dist="38100" dir="2700000" algn="tl">
                  <a:srgbClr val="000000">
                    <a:alpha val="43137"/>
                  </a:srgbClr>
                </a:outerShdw>
              </a:effectLst>
              <a:latin typeface="Agency FB" panose="020B0503020202020204" pitchFamily="34" charset="0"/>
            </a:endParaRPr>
          </a:p>
        </p:txBody>
      </p:sp>
    </p:spTree>
    <p:extLst>
      <p:ext uri="{BB962C8B-B14F-4D97-AF65-F5344CB8AC3E}">
        <p14:creationId xmlns:p14="http://schemas.microsoft.com/office/powerpoint/2010/main" val="282699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p:cNvGraphicFramePr/>
          <p:nvPr>
            <p:extLst>
              <p:ext uri="{D42A27DB-BD31-4B8C-83A1-F6EECF244321}">
                <p14:modId xmlns:p14="http://schemas.microsoft.com/office/powerpoint/2010/main" val="685087385"/>
              </p:ext>
            </p:extLst>
          </p:nvPr>
        </p:nvGraphicFramePr>
        <p:xfrm>
          <a:off x="1961494" y="472590"/>
          <a:ext cx="7988418" cy="58662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920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757543148"/>
              </p:ext>
            </p:extLst>
          </p:nvPr>
        </p:nvGraphicFramePr>
        <p:xfrm>
          <a:off x="6633274" y="348604"/>
          <a:ext cx="5003335" cy="3959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946002558"/>
              </p:ext>
            </p:extLst>
          </p:nvPr>
        </p:nvGraphicFramePr>
        <p:xfrm>
          <a:off x="497668" y="1960033"/>
          <a:ext cx="6290590" cy="46969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38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ráfico 13"/>
          <p:cNvGraphicFramePr/>
          <p:nvPr>
            <p:extLst>
              <p:ext uri="{D42A27DB-BD31-4B8C-83A1-F6EECF244321}">
                <p14:modId xmlns:p14="http://schemas.microsoft.com/office/powerpoint/2010/main" val="271431288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528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áfico 10"/>
          <p:cNvGraphicFramePr/>
          <p:nvPr>
            <p:extLst>
              <p:ext uri="{D42A27DB-BD31-4B8C-83A1-F6EECF244321}">
                <p14:modId xmlns:p14="http://schemas.microsoft.com/office/powerpoint/2010/main" val="2502155747"/>
              </p:ext>
            </p:extLst>
          </p:nvPr>
        </p:nvGraphicFramePr>
        <p:xfrm>
          <a:off x="1332854" y="185981"/>
          <a:ext cx="9453966" cy="66720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644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1457131968"/>
              </p:ext>
            </p:extLst>
          </p:nvPr>
        </p:nvGraphicFramePr>
        <p:xfrm>
          <a:off x="172204" y="1208868"/>
          <a:ext cx="6523064" cy="52229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áfico 8"/>
          <p:cNvGraphicFramePr/>
          <p:nvPr>
            <p:extLst>
              <p:ext uri="{D42A27DB-BD31-4B8C-83A1-F6EECF244321}">
                <p14:modId xmlns:p14="http://schemas.microsoft.com/office/powerpoint/2010/main" val="70808969"/>
              </p:ext>
            </p:extLst>
          </p:nvPr>
        </p:nvGraphicFramePr>
        <p:xfrm>
          <a:off x="6152827" y="487191"/>
          <a:ext cx="6039173" cy="50302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980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744482341"/>
              </p:ext>
            </p:extLst>
          </p:nvPr>
        </p:nvGraphicFramePr>
        <p:xfrm>
          <a:off x="1503335" y="294468"/>
          <a:ext cx="9190495" cy="6292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712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3074768776"/>
              </p:ext>
            </p:extLst>
          </p:nvPr>
        </p:nvGraphicFramePr>
        <p:xfrm>
          <a:off x="-385735" y="247974"/>
          <a:ext cx="7034508" cy="53469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áfico 8"/>
          <p:cNvGraphicFramePr/>
          <p:nvPr>
            <p:extLst>
              <p:ext uri="{D42A27DB-BD31-4B8C-83A1-F6EECF244321}">
                <p14:modId xmlns:p14="http://schemas.microsoft.com/office/powerpoint/2010/main" val="2056412038"/>
              </p:ext>
            </p:extLst>
          </p:nvPr>
        </p:nvGraphicFramePr>
        <p:xfrm>
          <a:off x="5067946" y="991892"/>
          <a:ext cx="7124054" cy="55561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165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1891924620"/>
              </p:ext>
            </p:extLst>
          </p:nvPr>
        </p:nvGraphicFramePr>
        <p:xfrm>
          <a:off x="607682" y="746514"/>
          <a:ext cx="10985049" cy="57472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09044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1021</Words>
  <Application>Microsoft Office PowerPoint</Application>
  <PresentationFormat>Panorámica</PresentationFormat>
  <Paragraphs>45</Paragraphs>
  <Slides>15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Agency FB</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GaMMa RouGier .</dc:creator>
  <cp:lastModifiedBy>Mariangel Garza Palacios</cp:lastModifiedBy>
  <cp:revision>29</cp:revision>
  <dcterms:created xsi:type="dcterms:W3CDTF">2016-09-08T23:35:20Z</dcterms:created>
  <dcterms:modified xsi:type="dcterms:W3CDTF">2016-09-14T16:46:09Z</dcterms:modified>
</cp:coreProperties>
</file>