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2"/>
  </p:notes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265" r:id="rId23"/>
    <p:sldId id="263" r:id="rId24"/>
    <p:sldId id="316" r:id="rId25"/>
    <p:sldId id="271" r:id="rId26"/>
    <p:sldId id="275" r:id="rId27"/>
    <p:sldId id="317" r:id="rId28"/>
    <p:sldId id="274" r:id="rId29"/>
    <p:sldId id="276" r:id="rId30"/>
    <p:sldId id="318" r:id="rId31"/>
    <p:sldId id="278" r:id="rId32"/>
    <p:sldId id="319" r:id="rId33"/>
    <p:sldId id="281" r:id="rId34"/>
    <p:sldId id="282" r:id="rId35"/>
    <p:sldId id="283" r:id="rId36"/>
    <p:sldId id="286" r:id="rId37"/>
    <p:sldId id="287" r:id="rId38"/>
    <p:sldId id="332" r:id="rId39"/>
    <p:sldId id="320" r:id="rId40"/>
    <p:sldId id="325" r:id="rId41"/>
    <p:sldId id="326" r:id="rId42"/>
    <p:sldId id="327" r:id="rId43"/>
    <p:sldId id="305" r:id="rId44"/>
    <p:sldId id="330" r:id="rId45"/>
    <p:sldId id="308" r:id="rId46"/>
    <p:sldId id="331" r:id="rId47"/>
    <p:sldId id="310" r:id="rId48"/>
    <p:sldId id="311" r:id="rId49"/>
    <p:sldId id="312" r:id="rId50"/>
    <p:sldId id="313" r:id="rId5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 autoAdjust="0"/>
    <p:restoredTop sz="94639" autoAdjust="0"/>
  </p:normalViewPr>
  <p:slideViewPr>
    <p:cSldViewPr snapToGrid="0">
      <p:cViewPr varScale="1">
        <p:scale>
          <a:sx n="59" d="100"/>
          <a:sy n="59" d="100"/>
        </p:scale>
        <p:origin x="9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4BE4D-5B7F-4ACB-84D1-1C13B81ADA8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D14AB9-8304-49E1-8827-06C4DB1CE65B}">
      <dgm:prSet custT="1"/>
      <dgm:spPr/>
      <dgm:t>
        <a:bodyPr/>
        <a:lstStyle/>
        <a:p>
          <a:pPr rtl="0"/>
          <a:r>
            <a:rPr lang="es-MX" sz="2300" dirty="0" smtClean="0"/>
            <a:t>1. Solicita el avalúo comercial a la DCBMeI o SAFR, según corresponda. </a:t>
          </a:r>
          <a:endParaRPr lang="es-MX" sz="2300" dirty="0"/>
        </a:p>
      </dgm:t>
    </dgm:pt>
    <dgm:pt modelId="{CD3A172F-F4EF-45AB-B8A7-0D85FCD5EA19}" type="parTrans" cxnId="{6A28DEFD-A756-4B92-B3BA-8BDEAA903947}">
      <dgm:prSet/>
      <dgm:spPr/>
      <dgm:t>
        <a:bodyPr/>
        <a:lstStyle/>
        <a:p>
          <a:endParaRPr lang="es-ES"/>
        </a:p>
      </dgm:t>
    </dgm:pt>
    <dgm:pt modelId="{018652D0-A12B-4AD3-8567-A422EC7E13C9}" type="sibTrans" cxnId="{6A28DEFD-A756-4B92-B3BA-8BDEAA903947}">
      <dgm:prSet/>
      <dgm:spPr/>
      <dgm:t>
        <a:bodyPr/>
        <a:lstStyle/>
        <a:p>
          <a:endParaRPr lang="es-ES"/>
        </a:p>
      </dgm:t>
    </dgm:pt>
    <dgm:pt modelId="{C06E7890-EC7D-4F8A-B73A-A6378D7F6A45}">
      <dgm:prSet custT="1"/>
      <dgm:spPr/>
      <dgm:t>
        <a:bodyPr/>
        <a:lstStyle/>
        <a:p>
          <a:pPr rtl="0"/>
          <a:r>
            <a:rPr lang="es-MX" sz="2300" dirty="0" smtClean="0">
              <a:latin typeface="Gill Sans MT" panose="020B0502020104020203" pitchFamily="34" charset="0"/>
            </a:rPr>
            <a:t>2. Recibe el avalúo comercial.</a:t>
          </a:r>
          <a:endParaRPr lang="es-MX" sz="2300" dirty="0">
            <a:latin typeface="Gill Sans MT" panose="020B0502020104020203" pitchFamily="34" charset="0"/>
          </a:endParaRPr>
        </a:p>
      </dgm:t>
    </dgm:pt>
    <dgm:pt modelId="{1FD0CD0C-E608-4DDB-A1A7-106C3D496115}" type="parTrans" cxnId="{D887B795-E92B-40BC-A525-C94DED631F36}">
      <dgm:prSet/>
      <dgm:spPr/>
      <dgm:t>
        <a:bodyPr/>
        <a:lstStyle/>
        <a:p>
          <a:endParaRPr lang="es-ES"/>
        </a:p>
      </dgm:t>
    </dgm:pt>
    <dgm:pt modelId="{E697828A-DD1A-41B6-AD8D-A47CD8179F74}" type="sibTrans" cxnId="{D887B795-E92B-40BC-A525-C94DED631F36}">
      <dgm:prSet/>
      <dgm:spPr/>
      <dgm:t>
        <a:bodyPr/>
        <a:lstStyle/>
        <a:p>
          <a:endParaRPr lang="es-ES"/>
        </a:p>
      </dgm:t>
    </dgm:pt>
    <dgm:pt modelId="{55DBC733-85E3-4E3F-B41E-EC89B1F933EE}">
      <dgm:prSet custT="1"/>
      <dgm:spPr/>
      <dgm:t>
        <a:bodyPr/>
        <a:lstStyle/>
        <a:p>
          <a:pPr rtl="0"/>
          <a:r>
            <a:rPr lang="es-MX" sz="2300" dirty="0" smtClean="0">
              <a:latin typeface="Gill Sans MT" panose="020B0502020104020203" pitchFamily="34" charset="0"/>
            </a:rPr>
            <a:t>3. Informa al usuario responsable el monto a restituir.</a:t>
          </a:r>
          <a:endParaRPr lang="es-MX" sz="2300" dirty="0">
            <a:latin typeface="Gill Sans MT" panose="020B0502020104020203" pitchFamily="34" charset="0"/>
          </a:endParaRPr>
        </a:p>
      </dgm:t>
    </dgm:pt>
    <dgm:pt modelId="{ABA0EEC6-32DF-4B48-A6E5-AF0140DC6DA2}" type="parTrans" cxnId="{ACC106E1-3521-4B29-8EA8-709765198B08}">
      <dgm:prSet/>
      <dgm:spPr/>
      <dgm:t>
        <a:bodyPr/>
        <a:lstStyle/>
        <a:p>
          <a:endParaRPr lang="es-ES"/>
        </a:p>
      </dgm:t>
    </dgm:pt>
    <dgm:pt modelId="{33A10239-6C0B-4ACF-A31A-554D7F9E1F96}" type="sibTrans" cxnId="{ACC106E1-3521-4B29-8EA8-709765198B08}">
      <dgm:prSet/>
      <dgm:spPr/>
      <dgm:t>
        <a:bodyPr/>
        <a:lstStyle/>
        <a:p>
          <a:endParaRPr lang="es-ES"/>
        </a:p>
      </dgm:t>
    </dgm:pt>
    <dgm:pt modelId="{38DF6761-A4C2-44C2-863C-BBEE8F9BE809}">
      <dgm:prSet custT="1"/>
      <dgm:spPr/>
      <dgm:t>
        <a:bodyPr/>
        <a:lstStyle/>
        <a:p>
          <a:pPr rtl="0"/>
          <a:r>
            <a:rPr lang="es-MX" sz="2300" dirty="0" smtClean="0">
              <a:latin typeface="Gill Sans MT" panose="020B0502020104020203" pitchFamily="34" charset="0"/>
            </a:rPr>
            <a:t>4. Solicita la línea de captura a la DCBMeI o SAFR según corresponda. </a:t>
          </a:r>
          <a:endParaRPr lang="es-MX" sz="2300" dirty="0">
            <a:latin typeface="Gill Sans MT" panose="020B0502020104020203" pitchFamily="34" charset="0"/>
          </a:endParaRPr>
        </a:p>
      </dgm:t>
    </dgm:pt>
    <dgm:pt modelId="{A9D9AACC-7003-4AE0-9B33-C0E96C2D8E57}" type="parTrans" cxnId="{4DD49851-EF61-41E1-B190-D8496FA6592C}">
      <dgm:prSet/>
      <dgm:spPr/>
      <dgm:t>
        <a:bodyPr/>
        <a:lstStyle/>
        <a:p>
          <a:endParaRPr lang="es-ES"/>
        </a:p>
      </dgm:t>
    </dgm:pt>
    <dgm:pt modelId="{72C3A867-3EC3-433D-9A3C-E4DB390B04D8}" type="sibTrans" cxnId="{4DD49851-EF61-41E1-B190-D8496FA6592C}">
      <dgm:prSet/>
      <dgm:spPr/>
      <dgm:t>
        <a:bodyPr/>
        <a:lstStyle/>
        <a:p>
          <a:endParaRPr lang="es-ES"/>
        </a:p>
      </dgm:t>
    </dgm:pt>
    <dgm:pt modelId="{EF3F550E-183B-4A39-AA93-73646773B282}">
      <dgm:prSet custT="1"/>
      <dgm:spPr/>
      <dgm:t>
        <a:bodyPr/>
        <a:lstStyle/>
        <a:p>
          <a:pPr rtl="0"/>
          <a:r>
            <a:rPr lang="es-MX" sz="2300" dirty="0" smtClean="0">
              <a:latin typeface="Gill Sans MT" panose="020B0502020104020203" pitchFamily="34" charset="0"/>
            </a:rPr>
            <a:t>5. Recibe el comprobante de pago por parte del usuario responsable (ficha de depósito o transferencia electrónica). </a:t>
          </a:r>
          <a:endParaRPr lang="es-MX" sz="2300" dirty="0">
            <a:latin typeface="Gill Sans MT" panose="020B0502020104020203" pitchFamily="34" charset="0"/>
          </a:endParaRPr>
        </a:p>
      </dgm:t>
    </dgm:pt>
    <dgm:pt modelId="{A9DFA423-2D15-44DE-BAC1-C5E258395E5F}" type="parTrans" cxnId="{6E9214C7-393D-4058-B05A-6B8DE5A79AEF}">
      <dgm:prSet/>
      <dgm:spPr/>
      <dgm:t>
        <a:bodyPr/>
        <a:lstStyle/>
        <a:p>
          <a:endParaRPr lang="es-ES"/>
        </a:p>
      </dgm:t>
    </dgm:pt>
    <dgm:pt modelId="{835CA396-A4C5-45A1-9265-EB01B0B3C4A5}" type="sibTrans" cxnId="{6E9214C7-393D-4058-B05A-6B8DE5A79AEF}">
      <dgm:prSet/>
      <dgm:spPr/>
      <dgm:t>
        <a:bodyPr/>
        <a:lstStyle/>
        <a:p>
          <a:endParaRPr lang="es-ES"/>
        </a:p>
      </dgm:t>
    </dgm:pt>
    <dgm:pt modelId="{82D26369-4E40-45E4-95F8-C823EA3919B5}">
      <dgm:prSet custT="1"/>
      <dgm:spPr/>
      <dgm:t>
        <a:bodyPr/>
        <a:lstStyle/>
        <a:p>
          <a:pPr algn="ctr" defTabSz="447675" rtl="0">
            <a:tabLst>
              <a:tab pos="722313" algn="l"/>
            </a:tabLst>
          </a:pPr>
          <a:r>
            <a:rPr lang="es-MX" sz="1800" dirty="0" smtClean="0">
              <a:latin typeface="Gill Sans MT" panose="020B0502020104020203" pitchFamily="34" charset="0"/>
            </a:rPr>
            <a:t>	</a:t>
          </a:r>
          <a:r>
            <a:rPr lang="es-MX" sz="2300" dirty="0" smtClean="0">
              <a:latin typeface="Gill Sans MT" panose="020B0502020104020203" pitchFamily="34" charset="0"/>
            </a:rPr>
            <a:t>6. Solicitar la baja por restitución del bien a la DCBMeI o SAFR, según corresponda.</a:t>
          </a:r>
          <a:r>
            <a:rPr lang="es-MX" sz="1800" dirty="0" smtClean="0">
              <a:latin typeface="Gill Sans MT" panose="020B0502020104020203" pitchFamily="34" charset="0"/>
            </a:rPr>
            <a:t>		</a:t>
          </a:r>
          <a:r>
            <a:rPr lang="es-MX" sz="1800" dirty="0" smtClean="0"/>
            <a:t>			</a:t>
          </a:r>
          <a:endParaRPr lang="es-MX" sz="1800" dirty="0"/>
        </a:p>
      </dgm:t>
    </dgm:pt>
    <dgm:pt modelId="{A5F6F8E3-2A2F-477B-ACF6-5678AA7D30DA}" type="parTrans" cxnId="{0A9A3F61-81D5-4728-812A-7FADFAEFF4D4}">
      <dgm:prSet/>
      <dgm:spPr/>
      <dgm:t>
        <a:bodyPr/>
        <a:lstStyle/>
        <a:p>
          <a:endParaRPr lang="es-ES"/>
        </a:p>
      </dgm:t>
    </dgm:pt>
    <dgm:pt modelId="{0D83D44F-2D11-4395-977A-2C6A6D4C7314}" type="sibTrans" cxnId="{0A9A3F61-81D5-4728-812A-7FADFAEFF4D4}">
      <dgm:prSet/>
      <dgm:spPr/>
      <dgm:t>
        <a:bodyPr/>
        <a:lstStyle/>
        <a:p>
          <a:endParaRPr lang="es-ES"/>
        </a:p>
      </dgm:t>
    </dgm:pt>
    <dgm:pt modelId="{049BF9C5-7C33-4387-A569-B8CC53BB4D00}" type="pres">
      <dgm:prSet presAssocID="{3EB4BE4D-5B7F-4ACB-84D1-1C13B81ADA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41FD83-D2F7-4472-AAD9-61B145113562}" type="pres">
      <dgm:prSet presAssocID="{82D26369-4E40-45E4-95F8-C823EA3919B5}" presName="boxAndChildren" presStyleCnt="0"/>
      <dgm:spPr/>
    </dgm:pt>
    <dgm:pt modelId="{B46B9E85-198A-430C-AE60-3C91C1EE6B5E}" type="pres">
      <dgm:prSet presAssocID="{82D26369-4E40-45E4-95F8-C823EA3919B5}" presName="parentTextBox" presStyleLbl="node1" presStyleIdx="0" presStyleCnt="6"/>
      <dgm:spPr/>
      <dgm:t>
        <a:bodyPr/>
        <a:lstStyle/>
        <a:p>
          <a:endParaRPr lang="es-ES"/>
        </a:p>
      </dgm:t>
    </dgm:pt>
    <dgm:pt modelId="{C8E8AE23-8A23-456A-A98D-846BBF9614AC}" type="pres">
      <dgm:prSet presAssocID="{835CA396-A4C5-45A1-9265-EB01B0B3C4A5}" presName="sp" presStyleCnt="0"/>
      <dgm:spPr/>
    </dgm:pt>
    <dgm:pt modelId="{B3A23A62-E116-408C-A82C-B6BAC16DE2E1}" type="pres">
      <dgm:prSet presAssocID="{EF3F550E-183B-4A39-AA93-73646773B282}" presName="arrowAndChildren" presStyleCnt="0"/>
      <dgm:spPr/>
    </dgm:pt>
    <dgm:pt modelId="{F7F90C04-FB54-485C-9007-C2CF0C03AE27}" type="pres">
      <dgm:prSet presAssocID="{EF3F550E-183B-4A39-AA93-73646773B282}" presName="parentTextArrow" presStyleLbl="node1" presStyleIdx="1" presStyleCnt="6"/>
      <dgm:spPr/>
      <dgm:t>
        <a:bodyPr/>
        <a:lstStyle/>
        <a:p>
          <a:endParaRPr lang="es-ES"/>
        </a:p>
      </dgm:t>
    </dgm:pt>
    <dgm:pt modelId="{F5186BC0-310B-441A-95F9-88016D704286}" type="pres">
      <dgm:prSet presAssocID="{72C3A867-3EC3-433D-9A3C-E4DB390B04D8}" presName="sp" presStyleCnt="0"/>
      <dgm:spPr/>
    </dgm:pt>
    <dgm:pt modelId="{1412108C-4659-4EBE-82C5-245FAF2E41F0}" type="pres">
      <dgm:prSet presAssocID="{38DF6761-A4C2-44C2-863C-BBEE8F9BE809}" presName="arrowAndChildren" presStyleCnt="0"/>
      <dgm:spPr/>
    </dgm:pt>
    <dgm:pt modelId="{46E02F68-DFDE-4D46-ADF6-F1FCC298879D}" type="pres">
      <dgm:prSet presAssocID="{38DF6761-A4C2-44C2-863C-BBEE8F9BE809}" presName="parentTextArrow" presStyleLbl="node1" presStyleIdx="2" presStyleCnt="6"/>
      <dgm:spPr/>
      <dgm:t>
        <a:bodyPr/>
        <a:lstStyle/>
        <a:p>
          <a:endParaRPr lang="es-ES"/>
        </a:p>
      </dgm:t>
    </dgm:pt>
    <dgm:pt modelId="{34F32A2E-A473-4D08-834A-BA59936314F4}" type="pres">
      <dgm:prSet presAssocID="{33A10239-6C0B-4ACF-A31A-554D7F9E1F96}" presName="sp" presStyleCnt="0"/>
      <dgm:spPr/>
    </dgm:pt>
    <dgm:pt modelId="{E3B38690-EA74-4018-AFD7-AE8013D03357}" type="pres">
      <dgm:prSet presAssocID="{55DBC733-85E3-4E3F-B41E-EC89B1F933EE}" presName="arrowAndChildren" presStyleCnt="0"/>
      <dgm:spPr/>
    </dgm:pt>
    <dgm:pt modelId="{DDD76068-959C-4972-80E5-F111C6DD0349}" type="pres">
      <dgm:prSet presAssocID="{55DBC733-85E3-4E3F-B41E-EC89B1F933EE}" presName="parentTextArrow" presStyleLbl="node1" presStyleIdx="3" presStyleCnt="6"/>
      <dgm:spPr/>
      <dgm:t>
        <a:bodyPr/>
        <a:lstStyle/>
        <a:p>
          <a:endParaRPr lang="es-ES"/>
        </a:p>
      </dgm:t>
    </dgm:pt>
    <dgm:pt modelId="{C1545C99-E3CA-42D0-BD01-467E54BB800A}" type="pres">
      <dgm:prSet presAssocID="{E697828A-DD1A-41B6-AD8D-A47CD8179F74}" presName="sp" presStyleCnt="0"/>
      <dgm:spPr/>
    </dgm:pt>
    <dgm:pt modelId="{668FBCE9-E730-4091-860B-98FB623849FE}" type="pres">
      <dgm:prSet presAssocID="{C06E7890-EC7D-4F8A-B73A-A6378D7F6A45}" presName="arrowAndChildren" presStyleCnt="0"/>
      <dgm:spPr/>
    </dgm:pt>
    <dgm:pt modelId="{B077C14A-CF21-46DE-9D90-1B9EC549009D}" type="pres">
      <dgm:prSet presAssocID="{C06E7890-EC7D-4F8A-B73A-A6378D7F6A45}" presName="parentTextArrow" presStyleLbl="node1" presStyleIdx="4" presStyleCnt="6"/>
      <dgm:spPr/>
      <dgm:t>
        <a:bodyPr/>
        <a:lstStyle/>
        <a:p>
          <a:endParaRPr lang="es-ES"/>
        </a:p>
      </dgm:t>
    </dgm:pt>
    <dgm:pt modelId="{BAF491AF-549A-4B87-866C-7E25B28DE8FB}" type="pres">
      <dgm:prSet presAssocID="{018652D0-A12B-4AD3-8567-A422EC7E13C9}" presName="sp" presStyleCnt="0"/>
      <dgm:spPr/>
    </dgm:pt>
    <dgm:pt modelId="{41947A63-D8FF-4154-8273-B2DBAD75393C}" type="pres">
      <dgm:prSet presAssocID="{5FD14AB9-8304-49E1-8827-06C4DB1CE65B}" presName="arrowAndChildren" presStyleCnt="0"/>
      <dgm:spPr/>
    </dgm:pt>
    <dgm:pt modelId="{A283942F-45E0-4A4E-8F9A-E65BE5A2E802}" type="pres">
      <dgm:prSet presAssocID="{5FD14AB9-8304-49E1-8827-06C4DB1CE65B}" presName="parentTextArrow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4DD49851-EF61-41E1-B190-D8496FA6592C}" srcId="{3EB4BE4D-5B7F-4ACB-84D1-1C13B81ADA82}" destId="{38DF6761-A4C2-44C2-863C-BBEE8F9BE809}" srcOrd="3" destOrd="0" parTransId="{A9D9AACC-7003-4AE0-9B33-C0E96C2D8E57}" sibTransId="{72C3A867-3EC3-433D-9A3C-E4DB390B04D8}"/>
    <dgm:cxn modelId="{5B65DE85-7F7B-4FB2-9514-BD192FD65008}" type="presOf" srcId="{82D26369-4E40-45E4-95F8-C823EA3919B5}" destId="{B46B9E85-198A-430C-AE60-3C91C1EE6B5E}" srcOrd="0" destOrd="0" presId="urn:microsoft.com/office/officeart/2005/8/layout/process4"/>
    <dgm:cxn modelId="{D887B795-E92B-40BC-A525-C94DED631F36}" srcId="{3EB4BE4D-5B7F-4ACB-84D1-1C13B81ADA82}" destId="{C06E7890-EC7D-4F8A-B73A-A6378D7F6A45}" srcOrd="1" destOrd="0" parTransId="{1FD0CD0C-E608-4DDB-A1A7-106C3D496115}" sibTransId="{E697828A-DD1A-41B6-AD8D-A47CD8179F74}"/>
    <dgm:cxn modelId="{25270880-0BED-492F-B3D7-43D5A611D420}" type="presOf" srcId="{55DBC733-85E3-4E3F-B41E-EC89B1F933EE}" destId="{DDD76068-959C-4972-80E5-F111C6DD0349}" srcOrd="0" destOrd="0" presId="urn:microsoft.com/office/officeart/2005/8/layout/process4"/>
    <dgm:cxn modelId="{A7B0B8CB-90F1-419F-A03F-47F775D48C28}" type="presOf" srcId="{EF3F550E-183B-4A39-AA93-73646773B282}" destId="{F7F90C04-FB54-485C-9007-C2CF0C03AE27}" srcOrd="0" destOrd="0" presId="urn:microsoft.com/office/officeart/2005/8/layout/process4"/>
    <dgm:cxn modelId="{6A28DEFD-A756-4B92-B3BA-8BDEAA903947}" srcId="{3EB4BE4D-5B7F-4ACB-84D1-1C13B81ADA82}" destId="{5FD14AB9-8304-49E1-8827-06C4DB1CE65B}" srcOrd="0" destOrd="0" parTransId="{CD3A172F-F4EF-45AB-B8A7-0D85FCD5EA19}" sibTransId="{018652D0-A12B-4AD3-8567-A422EC7E13C9}"/>
    <dgm:cxn modelId="{2CD2535F-5B97-4BC5-B6D0-4101A11515EC}" type="presOf" srcId="{5FD14AB9-8304-49E1-8827-06C4DB1CE65B}" destId="{A283942F-45E0-4A4E-8F9A-E65BE5A2E802}" srcOrd="0" destOrd="0" presId="urn:microsoft.com/office/officeart/2005/8/layout/process4"/>
    <dgm:cxn modelId="{F6C5384C-9086-4443-AECF-7B5A1726D87B}" type="presOf" srcId="{3EB4BE4D-5B7F-4ACB-84D1-1C13B81ADA82}" destId="{049BF9C5-7C33-4387-A569-B8CC53BB4D00}" srcOrd="0" destOrd="0" presId="urn:microsoft.com/office/officeart/2005/8/layout/process4"/>
    <dgm:cxn modelId="{0A9A3F61-81D5-4728-812A-7FADFAEFF4D4}" srcId="{3EB4BE4D-5B7F-4ACB-84D1-1C13B81ADA82}" destId="{82D26369-4E40-45E4-95F8-C823EA3919B5}" srcOrd="5" destOrd="0" parTransId="{A5F6F8E3-2A2F-477B-ACF6-5678AA7D30DA}" sibTransId="{0D83D44F-2D11-4395-977A-2C6A6D4C7314}"/>
    <dgm:cxn modelId="{6E9214C7-393D-4058-B05A-6B8DE5A79AEF}" srcId="{3EB4BE4D-5B7F-4ACB-84D1-1C13B81ADA82}" destId="{EF3F550E-183B-4A39-AA93-73646773B282}" srcOrd="4" destOrd="0" parTransId="{A9DFA423-2D15-44DE-BAC1-C5E258395E5F}" sibTransId="{835CA396-A4C5-45A1-9265-EB01B0B3C4A5}"/>
    <dgm:cxn modelId="{3403B011-4C00-4BA4-BA2E-F3D434FA564A}" type="presOf" srcId="{38DF6761-A4C2-44C2-863C-BBEE8F9BE809}" destId="{46E02F68-DFDE-4D46-ADF6-F1FCC298879D}" srcOrd="0" destOrd="0" presId="urn:microsoft.com/office/officeart/2005/8/layout/process4"/>
    <dgm:cxn modelId="{ACC106E1-3521-4B29-8EA8-709765198B08}" srcId="{3EB4BE4D-5B7F-4ACB-84D1-1C13B81ADA82}" destId="{55DBC733-85E3-4E3F-B41E-EC89B1F933EE}" srcOrd="2" destOrd="0" parTransId="{ABA0EEC6-32DF-4B48-A6E5-AF0140DC6DA2}" sibTransId="{33A10239-6C0B-4ACF-A31A-554D7F9E1F96}"/>
    <dgm:cxn modelId="{C44BBA04-4E37-4CCF-8604-EC5C9732A35A}" type="presOf" srcId="{C06E7890-EC7D-4F8A-B73A-A6378D7F6A45}" destId="{B077C14A-CF21-46DE-9D90-1B9EC549009D}" srcOrd="0" destOrd="0" presId="urn:microsoft.com/office/officeart/2005/8/layout/process4"/>
    <dgm:cxn modelId="{C7E72407-9B68-483B-85DD-E70E650AA776}" type="presParOf" srcId="{049BF9C5-7C33-4387-A569-B8CC53BB4D00}" destId="{F241FD83-D2F7-4472-AAD9-61B145113562}" srcOrd="0" destOrd="0" presId="urn:microsoft.com/office/officeart/2005/8/layout/process4"/>
    <dgm:cxn modelId="{8F6355B7-15A0-4C9E-829C-38252F26BC4A}" type="presParOf" srcId="{F241FD83-D2F7-4472-AAD9-61B145113562}" destId="{B46B9E85-198A-430C-AE60-3C91C1EE6B5E}" srcOrd="0" destOrd="0" presId="urn:microsoft.com/office/officeart/2005/8/layout/process4"/>
    <dgm:cxn modelId="{402DFA96-A063-493A-8BD8-82B453143538}" type="presParOf" srcId="{049BF9C5-7C33-4387-A569-B8CC53BB4D00}" destId="{C8E8AE23-8A23-456A-A98D-846BBF9614AC}" srcOrd="1" destOrd="0" presId="urn:microsoft.com/office/officeart/2005/8/layout/process4"/>
    <dgm:cxn modelId="{A6FF3521-FA1C-4776-98A4-A7828C41A3FB}" type="presParOf" srcId="{049BF9C5-7C33-4387-A569-B8CC53BB4D00}" destId="{B3A23A62-E116-408C-A82C-B6BAC16DE2E1}" srcOrd="2" destOrd="0" presId="urn:microsoft.com/office/officeart/2005/8/layout/process4"/>
    <dgm:cxn modelId="{AF9E6743-C18A-451B-84B2-8CD2C45323AC}" type="presParOf" srcId="{B3A23A62-E116-408C-A82C-B6BAC16DE2E1}" destId="{F7F90C04-FB54-485C-9007-C2CF0C03AE27}" srcOrd="0" destOrd="0" presId="urn:microsoft.com/office/officeart/2005/8/layout/process4"/>
    <dgm:cxn modelId="{6274616C-5F01-409C-8F6F-25702D9551AF}" type="presParOf" srcId="{049BF9C5-7C33-4387-A569-B8CC53BB4D00}" destId="{F5186BC0-310B-441A-95F9-88016D704286}" srcOrd="3" destOrd="0" presId="urn:microsoft.com/office/officeart/2005/8/layout/process4"/>
    <dgm:cxn modelId="{70CE7D08-6C41-4EC0-8D14-6BAA6A9D8F02}" type="presParOf" srcId="{049BF9C5-7C33-4387-A569-B8CC53BB4D00}" destId="{1412108C-4659-4EBE-82C5-245FAF2E41F0}" srcOrd="4" destOrd="0" presId="urn:microsoft.com/office/officeart/2005/8/layout/process4"/>
    <dgm:cxn modelId="{8E52383D-8DEB-4F75-AEBC-9C3814B53ED3}" type="presParOf" srcId="{1412108C-4659-4EBE-82C5-245FAF2E41F0}" destId="{46E02F68-DFDE-4D46-ADF6-F1FCC298879D}" srcOrd="0" destOrd="0" presId="urn:microsoft.com/office/officeart/2005/8/layout/process4"/>
    <dgm:cxn modelId="{BE965329-0F6C-4082-AE89-11899065ABCE}" type="presParOf" srcId="{049BF9C5-7C33-4387-A569-B8CC53BB4D00}" destId="{34F32A2E-A473-4D08-834A-BA59936314F4}" srcOrd="5" destOrd="0" presId="urn:microsoft.com/office/officeart/2005/8/layout/process4"/>
    <dgm:cxn modelId="{FC0E3B0A-6F7F-4697-8156-B8CDBCB45DE6}" type="presParOf" srcId="{049BF9C5-7C33-4387-A569-B8CC53BB4D00}" destId="{E3B38690-EA74-4018-AFD7-AE8013D03357}" srcOrd="6" destOrd="0" presId="urn:microsoft.com/office/officeart/2005/8/layout/process4"/>
    <dgm:cxn modelId="{F5F9E15F-3A54-4E9E-AC9D-5B8056357942}" type="presParOf" srcId="{E3B38690-EA74-4018-AFD7-AE8013D03357}" destId="{DDD76068-959C-4972-80E5-F111C6DD0349}" srcOrd="0" destOrd="0" presId="urn:microsoft.com/office/officeart/2005/8/layout/process4"/>
    <dgm:cxn modelId="{80ADBEAC-A559-460B-8866-212BF9F36B66}" type="presParOf" srcId="{049BF9C5-7C33-4387-A569-B8CC53BB4D00}" destId="{C1545C99-E3CA-42D0-BD01-467E54BB800A}" srcOrd="7" destOrd="0" presId="urn:microsoft.com/office/officeart/2005/8/layout/process4"/>
    <dgm:cxn modelId="{6D94B6CA-5582-4188-95D0-E11477843318}" type="presParOf" srcId="{049BF9C5-7C33-4387-A569-B8CC53BB4D00}" destId="{668FBCE9-E730-4091-860B-98FB623849FE}" srcOrd="8" destOrd="0" presId="urn:microsoft.com/office/officeart/2005/8/layout/process4"/>
    <dgm:cxn modelId="{C46F9C4A-1897-4A9F-8ECA-F3D61AA42FAE}" type="presParOf" srcId="{668FBCE9-E730-4091-860B-98FB623849FE}" destId="{B077C14A-CF21-46DE-9D90-1B9EC549009D}" srcOrd="0" destOrd="0" presId="urn:microsoft.com/office/officeart/2005/8/layout/process4"/>
    <dgm:cxn modelId="{4906503B-7A19-49C8-AE04-68194C256B4B}" type="presParOf" srcId="{049BF9C5-7C33-4387-A569-B8CC53BB4D00}" destId="{BAF491AF-549A-4B87-866C-7E25B28DE8FB}" srcOrd="9" destOrd="0" presId="urn:microsoft.com/office/officeart/2005/8/layout/process4"/>
    <dgm:cxn modelId="{13BC25CA-D221-4A10-97E4-3EDBE0DDC8B8}" type="presParOf" srcId="{049BF9C5-7C33-4387-A569-B8CC53BB4D00}" destId="{41947A63-D8FF-4154-8273-B2DBAD75393C}" srcOrd="10" destOrd="0" presId="urn:microsoft.com/office/officeart/2005/8/layout/process4"/>
    <dgm:cxn modelId="{5DA4125D-5270-4621-B5BE-3FDA019BEDE2}" type="presParOf" srcId="{41947A63-D8FF-4154-8273-B2DBAD75393C}" destId="{A283942F-45E0-4A4E-8F9A-E65BE5A2E8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B9E85-198A-430C-AE60-3C91C1EE6B5E}">
      <dsp:nvSpPr>
        <dsp:cNvPr id="0" name=""/>
        <dsp:cNvSpPr/>
      </dsp:nvSpPr>
      <dsp:spPr>
        <a:xfrm>
          <a:off x="0" y="4656625"/>
          <a:ext cx="8490532" cy="611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447675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722313" algn="l"/>
            </a:tabLst>
          </a:pPr>
          <a:r>
            <a:rPr lang="es-MX" sz="1800" kern="1200" dirty="0" smtClean="0">
              <a:latin typeface="Gill Sans MT" panose="020B0502020104020203" pitchFamily="34" charset="0"/>
            </a:rPr>
            <a:t>	</a:t>
          </a:r>
          <a:r>
            <a:rPr lang="es-MX" sz="2300" kern="1200" dirty="0" smtClean="0">
              <a:latin typeface="Gill Sans MT" panose="020B0502020104020203" pitchFamily="34" charset="0"/>
            </a:rPr>
            <a:t>6. Solicitar la baja por restitución del bien a la DCBMeI o SAFR, según corresponda.</a:t>
          </a:r>
          <a:r>
            <a:rPr lang="es-MX" sz="1800" kern="1200" dirty="0" smtClean="0">
              <a:latin typeface="Gill Sans MT" panose="020B0502020104020203" pitchFamily="34" charset="0"/>
            </a:rPr>
            <a:t>		</a:t>
          </a:r>
          <a:r>
            <a:rPr lang="es-MX" sz="1800" kern="1200" dirty="0" smtClean="0"/>
            <a:t>			</a:t>
          </a:r>
          <a:endParaRPr lang="es-MX" sz="1800" kern="1200" dirty="0"/>
        </a:p>
      </dsp:txBody>
      <dsp:txXfrm>
        <a:off x="0" y="4656625"/>
        <a:ext cx="8490532" cy="611179"/>
      </dsp:txXfrm>
    </dsp:sp>
    <dsp:sp modelId="{F7F90C04-FB54-485C-9007-C2CF0C03AE27}">
      <dsp:nvSpPr>
        <dsp:cNvPr id="0" name=""/>
        <dsp:cNvSpPr/>
      </dsp:nvSpPr>
      <dsp:spPr>
        <a:xfrm rot="10800000">
          <a:off x="0" y="3725798"/>
          <a:ext cx="8490532" cy="9399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Gill Sans MT" panose="020B0502020104020203" pitchFamily="34" charset="0"/>
            </a:rPr>
            <a:t>5. Recibe el comprobante de pago por parte del usuario responsable (ficha de depósito o transferencia electrónica). </a:t>
          </a:r>
          <a:endParaRPr lang="es-MX" sz="2300" kern="1200" dirty="0">
            <a:latin typeface="Gill Sans MT" panose="020B0502020104020203" pitchFamily="34" charset="0"/>
          </a:endParaRPr>
        </a:p>
      </dsp:txBody>
      <dsp:txXfrm rot="10800000">
        <a:off x="0" y="3725798"/>
        <a:ext cx="8490532" cy="610780"/>
      </dsp:txXfrm>
    </dsp:sp>
    <dsp:sp modelId="{46E02F68-DFDE-4D46-ADF6-F1FCC298879D}">
      <dsp:nvSpPr>
        <dsp:cNvPr id="0" name=""/>
        <dsp:cNvSpPr/>
      </dsp:nvSpPr>
      <dsp:spPr>
        <a:xfrm rot="10800000">
          <a:off x="0" y="2794972"/>
          <a:ext cx="8490532" cy="9399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Gill Sans MT" panose="020B0502020104020203" pitchFamily="34" charset="0"/>
            </a:rPr>
            <a:t>4. Solicita la línea de captura a la DCBMeI o SAFR según corresponda. </a:t>
          </a:r>
          <a:endParaRPr lang="es-MX" sz="2300" kern="1200" dirty="0">
            <a:latin typeface="Gill Sans MT" panose="020B0502020104020203" pitchFamily="34" charset="0"/>
          </a:endParaRPr>
        </a:p>
      </dsp:txBody>
      <dsp:txXfrm rot="10800000">
        <a:off x="0" y="2794972"/>
        <a:ext cx="8490532" cy="610780"/>
      </dsp:txXfrm>
    </dsp:sp>
    <dsp:sp modelId="{DDD76068-959C-4972-80E5-F111C6DD0349}">
      <dsp:nvSpPr>
        <dsp:cNvPr id="0" name=""/>
        <dsp:cNvSpPr/>
      </dsp:nvSpPr>
      <dsp:spPr>
        <a:xfrm rot="10800000">
          <a:off x="0" y="1864145"/>
          <a:ext cx="8490532" cy="9399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Gill Sans MT" panose="020B0502020104020203" pitchFamily="34" charset="0"/>
            </a:rPr>
            <a:t>3. Informa al usuario responsable el monto a restituir.</a:t>
          </a:r>
          <a:endParaRPr lang="es-MX" sz="2300" kern="1200" dirty="0">
            <a:latin typeface="Gill Sans MT" panose="020B0502020104020203" pitchFamily="34" charset="0"/>
          </a:endParaRPr>
        </a:p>
      </dsp:txBody>
      <dsp:txXfrm rot="10800000">
        <a:off x="0" y="1864145"/>
        <a:ext cx="8490532" cy="610780"/>
      </dsp:txXfrm>
    </dsp:sp>
    <dsp:sp modelId="{B077C14A-CF21-46DE-9D90-1B9EC549009D}">
      <dsp:nvSpPr>
        <dsp:cNvPr id="0" name=""/>
        <dsp:cNvSpPr/>
      </dsp:nvSpPr>
      <dsp:spPr>
        <a:xfrm rot="10800000">
          <a:off x="0" y="933319"/>
          <a:ext cx="8490532" cy="9399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>
              <a:latin typeface="Gill Sans MT" panose="020B0502020104020203" pitchFamily="34" charset="0"/>
            </a:rPr>
            <a:t>2. Recibe el avalúo comercial.</a:t>
          </a:r>
          <a:endParaRPr lang="es-MX" sz="2300" kern="1200" dirty="0">
            <a:latin typeface="Gill Sans MT" panose="020B0502020104020203" pitchFamily="34" charset="0"/>
          </a:endParaRPr>
        </a:p>
      </dsp:txBody>
      <dsp:txXfrm rot="10800000">
        <a:off x="0" y="933319"/>
        <a:ext cx="8490532" cy="610780"/>
      </dsp:txXfrm>
    </dsp:sp>
    <dsp:sp modelId="{A283942F-45E0-4A4E-8F9A-E65BE5A2E802}">
      <dsp:nvSpPr>
        <dsp:cNvPr id="0" name=""/>
        <dsp:cNvSpPr/>
      </dsp:nvSpPr>
      <dsp:spPr>
        <a:xfrm rot="10800000">
          <a:off x="0" y="2492"/>
          <a:ext cx="8490532" cy="9399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1. Solicita el avalúo comercial a la DCBMeI o SAFR, según corresponda. </a:t>
          </a:r>
          <a:endParaRPr lang="es-MX" sz="2300" kern="1200" dirty="0"/>
        </a:p>
      </dsp:txBody>
      <dsp:txXfrm rot="10800000">
        <a:off x="0" y="2492"/>
        <a:ext cx="8490532" cy="610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55C97-667D-42C0-8A94-6C380B78EE75}" type="datetimeFigureOut">
              <a:rPr lang="es-MX" smtClean="0"/>
              <a:t>04/08/2023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D8CA4-669B-4E60-8A66-95556B95B7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521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8CA4-669B-4E60-8A66-95556B95B702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010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8CA4-669B-4E60-8A66-95556B95B702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95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D8CA4-669B-4E60-8A66-95556B95B702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344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8480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587"/>
          </a:p>
        </p:txBody>
      </p:sp>
      <p:sp>
        <p:nvSpPr>
          <p:cNvPr id="9" name="8 CuadroTexto"/>
          <p:cNvSpPr txBox="1"/>
          <p:nvPr/>
        </p:nvSpPr>
        <p:spPr>
          <a:xfrm>
            <a:off x="5833822" y="6159395"/>
            <a:ext cx="4893755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882"/>
              </a:lnSpc>
              <a:defRPr/>
            </a:pPr>
            <a:r>
              <a:rPr lang="es-MX" sz="1764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“</a:t>
            </a:r>
            <a:r>
              <a:rPr lang="es-MX" sz="1764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Lis </a:t>
            </a:r>
            <a:r>
              <a:rPr lang="es-MX" sz="1764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de Veracruz: </a:t>
            </a:r>
            <a:r>
              <a:rPr lang="es-MX" sz="1764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 Arte</a:t>
            </a:r>
            <a:r>
              <a:rPr lang="es-MX" sz="1764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0"/>
              </a:rPr>
              <a:t>, Ciencia, Luz”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3037253" y="3175010"/>
            <a:ext cx="7690474" cy="317356"/>
          </a:xfrm>
        </p:spPr>
        <p:txBody>
          <a:bodyPr/>
          <a:lstStyle>
            <a:lvl1pPr algn="r">
              <a:lnSpc>
                <a:spcPts val="2293"/>
              </a:lnSpc>
              <a:defRPr sz="2116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Haga clic para agregar títulos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037253" y="3587214"/>
            <a:ext cx="7690474" cy="317356"/>
          </a:xfrm>
        </p:spPr>
        <p:txBody>
          <a:bodyPr/>
          <a:lstStyle>
            <a:lvl1pPr algn="r">
              <a:lnSpc>
                <a:spcPts val="1411"/>
              </a:lnSpc>
              <a:defRPr sz="211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Haga clic para agregar subtítulo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785109" y="4191059"/>
            <a:ext cx="5942620" cy="190404"/>
          </a:xfrm>
        </p:spPr>
        <p:txBody>
          <a:bodyPr/>
          <a:lstStyle>
            <a:lvl1pPr algn="r">
              <a:lnSpc>
                <a:spcPts val="1146"/>
              </a:lnSpc>
              <a:defRPr sz="176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Haga clic para agregar fecha</a:t>
            </a:r>
          </a:p>
        </p:txBody>
      </p:sp>
      <p:pic>
        <p:nvPicPr>
          <p:cNvPr id="17" name="16 Imagen" descr="logo simbolo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41249" y="571609"/>
            <a:ext cx="2446998" cy="153121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0970"/>
            <a:ext cx="4482870" cy="2667030"/>
          </a:xfrm>
          <a:prstGeom prst="rect">
            <a:avLst/>
          </a:prstGeom>
        </p:spPr>
      </p:pic>
      <p:sp>
        <p:nvSpPr>
          <p:cNvPr id="6" name="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02097" y="2094369"/>
            <a:ext cx="8389014" cy="445665"/>
          </a:xfrm>
        </p:spPr>
        <p:txBody>
          <a:bodyPr/>
          <a:lstStyle>
            <a:lvl1pPr algn="r">
              <a:lnSpc>
                <a:spcPts val="1235"/>
              </a:lnSpc>
              <a:spcBef>
                <a:spcPts val="0"/>
              </a:spcBef>
              <a:defRPr sz="1058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Haga clic para escribir el nombre de su entidad o dependencia</a:t>
            </a:r>
          </a:p>
        </p:txBody>
      </p:sp>
    </p:spTree>
    <p:extLst>
      <p:ext uri="{BB962C8B-B14F-4D97-AF65-F5344CB8AC3E}">
        <p14:creationId xmlns:p14="http://schemas.microsoft.com/office/powerpoint/2010/main" val="374088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648" y="1333581"/>
            <a:ext cx="10711856" cy="382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726361" y="1968556"/>
            <a:ext cx="9613205" cy="4127341"/>
          </a:xfrm>
        </p:spPr>
        <p:txBody>
          <a:bodyPr/>
          <a:lstStyle>
            <a:lvl1pPr>
              <a:defRPr sz="21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7069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1114613" y="3492498"/>
            <a:ext cx="10363200" cy="1362075"/>
          </a:xfrm>
          <a:prstGeom prst="rect">
            <a:avLst/>
          </a:prstGeom>
        </p:spPr>
        <p:txBody>
          <a:bodyPr anchor="t"/>
          <a:lstStyle>
            <a:lvl1pPr algn="r">
              <a:lnSpc>
                <a:spcPts val="2645"/>
              </a:lnSpc>
              <a:defRPr sz="2469" b="0" cap="none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dirty="0" smtClean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1114613" y="3175009"/>
            <a:ext cx="10363200" cy="317488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ts val="1764"/>
              </a:lnSpc>
              <a:buNone/>
              <a:defRPr lang="es-ES" sz="2116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924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2pPr>
            <a:lvl3pPr marL="898480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3pPr>
            <a:lvl4pPr marL="134772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4pPr>
            <a:lvl5pPr marL="179696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5pPr>
            <a:lvl6pPr marL="224620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6pPr>
            <a:lvl7pPr marL="269544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7pPr>
            <a:lvl8pPr marL="314468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8pPr>
            <a:lvl9pPr marL="3593921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agregar título</a:t>
            </a:r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89443"/>
            <a:ext cx="3308843" cy="19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0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0256" y="1333580"/>
            <a:ext cx="538691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293"/>
              </a:lnSpc>
              <a:buNone/>
              <a:defRPr sz="2116" b="0">
                <a:solidFill>
                  <a:schemeClr val="tx1"/>
                </a:solidFill>
                <a:latin typeface="Gill Sans MT" pitchFamily="34" charset="0"/>
              </a:defRPr>
            </a:lvl1pPr>
            <a:lvl2pPr marL="449240" indent="0">
              <a:buNone/>
              <a:defRPr sz="1940" b="1"/>
            </a:lvl2pPr>
            <a:lvl3pPr marL="898480" indent="0">
              <a:buNone/>
              <a:defRPr sz="1764" b="1"/>
            </a:lvl3pPr>
            <a:lvl4pPr marL="1347720" indent="0">
              <a:buNone/>
              <a:defRPr sz="1587" b="1"/>
            </a:lvl4pPr>
            <a:lvl5pPr marL="1796960" indent="0">
              <a:buNone/>
              <a:defRPr sz="1587" b="1"/>
            </a:lvl5pPr>
            <a:lvl6pPr marL="2246200" indent="0">
              <a:buNone/>
              <a:defRPr sz="1587" b="1"/>
            </a:lvl6pPr>
            <a:lvl7pPr marL="2695440" indent="0">
              <a:buNone/>
              <a:defRPr sz="1587" b="1"/>
            </a:lvl7pPr>
            <a:lvl8pPr marL="3144680" indent="0">
              <a:buNone/>
              <a:defRPr sz="1587" b="1"/>
            </a:lvl8pPr>
            <a:lvl9pPr marL="3593921" indent="0">
              <a:buNone/>
              <a:defRPr sz="158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0256" y="2290830"/>
            <a:ext cx="5386918" cy="3805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93"/>
              </a:lnSpc>
              <a:buNone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940"/>
            </a:lvl2pPr>
            <a:lvl3pPr>
              <a:defRPr sz="1764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74024" y="1333580"/>
            <a:ext cx="5389033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293"/>
              </a:lnSpc>
              <a:buNone/>
              <a:defRPr sz="2116" b="0">
                <a:solidFill>
                  <a:schemeClr val="tx1"/>
                </a:solidFill>
                <a:latin typeface="Gill Sans MT" pitchFamily="34" charset="0"/>
              </a:defRPr>
            </a:lvl1pPr>
            <a:lvl2pPr marL="449240" indent="0">
              <a:buNone/>
              <a:defRPr sz="1940" b="1"/>
            </a:lvl2pPr>
            <a:lvl3pPr marL="898480" indent="0">
              <a:buNone/>
              <a:defRPr sz="1764" b="1"/>
            </a:lvl3pPr>
            <a:lvl4pPr marL="1347720" indent="0">
              <a:buNone/>
              <a:defRPr sz="1587" b="1"/>
            </a:lvl4pPr>
            <a:lvl5pPr marL="1796960" indent="0">
              <a:buNone/>
              <a:defRPr sz="1587" b="1"/>
            </a:lvl5pPr>
            <a:lvl6pPr marL="2246200" indent="0">
              <a:buNone/>
              <a:defRPr sz="1587" b="1"/>
            </a:lvl6pPr>
            <a:lvl7pPr marL="2695440" indent="0">
              <a:buNone/>
              <a:defRPr sz="1587" b="1"/>
            </a:lvl7pPr>
            <a:lvl8pPr marL="3144680" indent="0">
              <a:buNone/>
              <a:defRPr sz="1587" b="1"/>
            </a:lvl8pPr>
            <a:lvl9pPr marL="3593921" indent="0">
              <a:buNone/>
              <a:defRPr sz="1587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74024" y="2290830"/>
            <a:ext cx="5389033" cy="38050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93"/>
              </a:lnSpc>
              <a:buNone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940"/>
            </a:lvl2pPr>
            <a:lvl3pPr>
              <a:defRPr sz="1764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2412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0256" y="1333580"/>
            <a:ext cx="8214920" cy="3809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116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47388" y="1968556"/>
            <a:ext cx="6592179" cy="41273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93"/>
              </a:lnSpc>
              <a:buNone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734"/>
            </a:lvl2pPr>
            <a:lvl3pPr>
              <a:defRPr sz="2381"/>
            </a:lvl3pPr>
            <a:lvl4pPr>
              <a:defRPr sz="1940"/>
            </a:lvl4pPr>
            <a:lvl5pPr>
              <a:defRPr sz="1940"/>
            </a:lvl5pPr>
            <a:lvl6pPr>
              <a:defRPr sz="1940"/>
            </a:lvl6pPr>
            <a:lvl7pPr>
              <a:defRPr sz="1940"/>
            </a:lvl7pPr>
            <a:lvl8pPr>
              <a:defRPr sz="1940"/>
            </a:lvl8pPr>
            <a:lvl9pPr>
              <a:defRPr sz="194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0256" y="1968556"/>
            <a:ext cx="4011084" cy="41273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93"/>
              </a:lnSpc>
              <a:buNone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49240" indent="0">
              <a:buNone/>
              <a:defRPr sz="1146"/>
            </a:lvl2pPr>
            <a:lvl3pPr marL="898480" indent="0">
              <a:buNone/>
              <a:defRPr sz="970"/>
            </a:lvl3pPr>
            <a:lvl4pPr marL="1347720" indent="0">
              <a:buNone/>
              <a:defRPr sz="882"/>
            </a:lvl4pPr>
            <a:lvl5pPr marL="1796960" indent="0">
              <a:buNone/>
              <a:defRPr sz="882"/>
            </a:lvl5pPr>
            <a:lvl6pPr marL="2246200" indent="0">
              <a:buNone/>
              <a:defRPr sz="882"/>
            </a:lvl6pPr>
            <a:lvl7pPr marL="2695440" indent="0">
              <a:buNone/>
              <a:defRPr sz="882"/>
            </a:lvl7pPr>
            <a:lvl8pPr marL="3144680" indent="0">
              <a:buNone/>
              <a:defRPr sz="882"/>
            </a:lvl8pPr>
            <a:lvl9pPr marL="3593921" indent="0">
              <a:buNone/>
              <a:defRPr sz="88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3344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2434" y="5431190"/>
            <a:ext cx="10487132" cy="19049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82"/>
              </a:lnSpc>
              <a:defRPr sz="2116" b="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32526" y="1270083"/>
            <a:ext cx="7926949" cy="38773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293"/>
              </a:lnSpc>
              <a:buNone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49240" indent="0">
              <a:buNone/>
              <a:defRPr sz="2734"/>
            </a:lvl2pPr>
            <a:lvl3pPr marL="898480" indent="0">
              <a:buNone/>
              <a:defRPr sz="2381"/>
            </a:lvl3pPr>
            <a:lvl4pPr marL="1347720" indent="0">
              <a:buNone/>
              <a:defRPr sz="1940"/>
            </a:lvl4pPr>
            <a:lvl5pPr marL="1796960" indent="0">
              <a:buNone/>
              <a:defRPr sz="1940"/>
            </a:lvl5pPr>
            <a:lvl6pPr marL="2246200" indent="0">
              <a:buNone/>
              <a:defRPr sz="1940"/>
            </a:lvl6pPr>
            <a:lvl7pPr marL="2695440" indent="0">
              <a:buNone/>
              <a:defRPr sz="1940"/>
            </a:lvl7pPr>
            <a:lvl8pPr marL="3144680" indent="0">
              <a:buNone/>
              <a:defRPr sz="1940"/>
            </a:lvl8pPr>
            <a:lvl9pPr marL="3593921" indent="0">
              <a:buNone/>
              <a:defRPr sz="194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2434" y="5652619"/>
            <a:ext cx="10487132" cy="19049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87"/>
              </a:lnSpc>
              <a:buNone/>
              <a:defRPr sz="2116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49240" indent="0">
              <a:buNone/>
              <a:defRPr sz="1146"/>
            </a:lvl2pPr>
            <a:lvl3pPr marL="898480" indent="0">
              <a:buNone/>
              <a:defRPr sz="970"/>
            </a:lvl3pPr>
            <a:lvl4pPr marL="1347720" indent="0">
              <a:buNone/>
              <a:defRPr sz="882"/>
            </a:lvl4pPr>
            <a:lvl5pPr marL="1796960" indent="0">
              <a:buNone/>
              <a:defRPr sz="882"/>
            </a:lvl5pPr>
            <a:lvl6pPr marL="2246200" indent="0">
              <a:buNone/>
              <a:defRPr sz="882"/>
            </a:lvl6pPr>
            <a:lvl7pPr marL="2695440" indent="0">
              <a:buNone/>
              <a:defRPr sz="882"/>
            </a:lvl7pPr>
            <a:lvl8pPr marL="3144680" indent="0">
              <a:buNone/>
              <a:defRPr sz="882"/>
            </a:lvl8pPr>
            <a:lvl9pPr marL="3593921" indent="0">
              <a:buNone/>
              <a:defRPr sz="88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4419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677648" y="1524073"/>
            <a:ext cx="10224954" cy="38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MX" dirty="0" smtClean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726361" y="2159048"/>
            <a:ext cx="9613205" cy="406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677649" y="571609"/>
            <a:ext cx="1083670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194" y="353624"/>
            <a:ext cx="2716158" cy="1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897309" rtl="0" eaLnBrk="1" fontAlgn="base" hangingPunct="1">
        <a:spcBef>
          <a:spcPct val="0"/>
        </a:spcBef>
        <a:spcAft>
          <a:spcPct val="0"/>
        </a:spcAft>
        <a:defRPr sz="2469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897309" rtl="0" eaLnBrk="1" fontAlgn="base" hangingPunct="1">
        <a:spcBef>
          <a:spcPct val="0"/>
        </a:spcBef>
        <a:spcAft>
          <a:spcPct val="0"/>
        </a:spcAft>
        <a:defRPr sz="1764" b="1">
          <a:solidFill>
            <a:srgbClr val="404040"/>
          </a:solidFill>
          <a:latin typeface="Gill Sans MT" pitchFamily="34" charset="0"/>
        </a:defRPr>
      </a:lvl2pPr>
      <a:lvl3pPr algn="l" defTabSz="897309" rtl="0" eaLnBrk="1" fontAlgn="base" hangingPunct="1">
        <a:spcBef>
          <a:spcPct val="0"/>
        </a:spcBef>
        <a:spcAft>
          <a:spcPct val="0"/>
        </a:spcAft>
        <a:defRPr sz="1764" b="1">
          <a:solidFill>
            <a:srgbClr val="404040"/>
          </a:solidFill>
          <a:latin typeface="Gill Sans MT" pitchFamily="34" charset="0"/>
        </a:defRPr>
      </a:lvl3pPr>
      <a:lvl4pPr algn="l" defTabSz="897309" rtl="0" eaLnBrk="1" fontAlgn="base" hangingPunct="1">
        <a:spcBef>
          <a:spcPct val="0"/>
        </a:spcBef>
        <a:spcAft>
          <a:spcPct val="0"/>
        </a:spcAft>
        <a:defRPr sz="1764" b="1">
          <a:solidFill>
            <a:srgbClr val="404040"/>
          </a:solidFill>
          <a:latin typeface="Gill Sans MT" pitchFamily="34" charset="0"/>
        </a:defRPr>
      </a:lvl4pPr>
      <a:lvl5pPr algn="l" defTabSz="897309" rtl="0" eaLnBrk="1" fontAlgn="base" hangingPunct="1">
        <a:spcBef>
          <a:spcPct val="0"/>
        </a:spcBef>
        <a:spcAft>
          <a:spcPct val="0"/>
        </a:spcAft>
        <a:defRPr sz="1764" b="1">
          <a:solidFill>
            <a:srgbClr val="404040"/>
          </a:solidFill>
          <a:latin typeface="Gill Sans MT" pitchFamily="34" charset="0"/>
        </a:defRPr>
      </a:lvl5pPr>
      <a:lvl6pPr marL="403159" algn="ctr" defTabSz="897309" rtl="0" eaLnBrk="1" fontAlgn="base" hangingPunct="1">
        <a:spcBef>
          <a:spcPct val="0"/>
        </a:spcBef>
        <a:spcAft>
          <a:spcPct val="0"/>
        </a:spcAft>
        <a:defRPr sz="4321">
          <a:solidFill>
            <a:schemeClr val="tx1"/>
          </a:solidFill>
          <a:latin typeface="Calibri" pitchFamily="34" charset="0"/>
        </a:defRPr>
      </a:lvl6pPr>
      <a:lvl7pPr marL="806318" algn="ctr" defTabSz="897309" rtl="0" eaLnBrk="1" fontAlgn="base" hangingPunct="1">
        <a:spcBef>
          <a:spcPct val="0"/>
        </a:spcBef>
        <a:spcAft>
          <a:spcPct val="0"/>
        </a:spcAft>
        <a:defRPr sz="4321">
          <a:solidFill>
            <a:schemeClr val="tx1"/>
          </a:solidFill>
          <a:latin typeface="Calibri" pitchFamily="34" charset="0"/>
        </a:defRPr>
      </a:lvl7pPr>
      <a:lvl8pPr marL="1209477" algn="ctr" defTabSz="897309" rtl="0" eaLnBrk="1" fontAlgn="base" hangingPunct="1">
        <a:spcBef>
          <a:spcPct val="0"/>
        </a:spcBef>
        <a:spcAft>
          <a:spcPct val="0"/>
        </a:spcAft>
        <a:defRPr sz="4321">
          <a:solidFill>
            <a:schemeClr val="tx1"/>
          </a:solidFill>
          <a:latin typeface="Calibri" pitchFamily="34" charset="0"/>
        </a:defRPr>
      </a:lvl8pPr>
      <a:lvl9pPr marL="1612636" algn="ctr" defTabSz="897309" rtl="0" eaLnBrk="1" fontAlgn="base" hangingPunct="1">
        <a:spcBef>
          <a:spcPct val="0"/>
        </a:spcBef>
        <a:spcAft>
          <a:spcPct val="0"/>
        </a:spcAft>
        <a:defRPr sz="4321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97309" rtl="0" eaLnBrk="1" fontAlgn="base" hangingPunct="1">
        <a:lnSpc>
          <a:spcPts val="2469"/>
        </a:lnSpc>
        <a:spcBef>
          <a:spcPct val="20000"/>
        </a:spcBef>
        <a:spcAft>
          <a:spcPct val="0"/>
        </a:spcAft>
        <a:buFont typeface="Arial" charset="0"/>
        <a:defRPr sz="2116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729326" indent="-279972" algn="l" defTabSz="89730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734" kern="1200">
          <a:solidFill>
            <a:schemeClr val="tx1"/>
          </a:solidFill>
          <a:latin typeface="+mn-lt"/>
          <a:ea typeface="+mn-ea"/>
          <a:cs typeface="+mn-cs"/>
        </a:defRPr>
      </a:lvl2pPr>
      <a:lvl3pPr marL="1122686" indent="-223977" algn="l" defTabSz="89730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572040" indent="-223977" algn="l" defTabSz="89730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40" kern="1200">
          <a:solidFill>
            <a:schemeClr val="tx1"/>
          </a:solidFill>
          <a:latin typeface="+mn-lt"/>
          <a:ea typeface="+mn-ea"/>
          <a:cs typeface="+mn-cs"/>
        </a:defRPr>
      </a:lvl4pPr>
      <a:lvl5pPr marL="2021394" indent="-223977" algn="l" defTabSz="89730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40" kern="1200">
          <a:solidFill>
            <a:schemeClr val="tx1"/>
          </a:solidFill>
          <a:latin typeface="+mn-lt"/>
          <a:ea typeface="+mn-ea"/>
          <a:cs typeface="+mn-cs"/>
        </a:defRPr>
      </a:lvl5pPr>
      <a:lvl6pPr marL="2470820" indent="-224620" algn="l" defTabSz="898480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6pPr>
      <a:lvl7pPr marL="2920060" indent="-224620" algn="l" defTabSz="898480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7pPr>
      <a:lvl8pPr marL="3369300" indent="-224620" algn="l" defTabSz="898480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8pPr>
      <a:lvl9pPr marL="3818541" indent="-224620" algn="l" defTabSz="898480" rtl="0" eaLnBrk="1" latinLnBrk="0" hangingPunct="1">
        <a:spcBef>
          <a:spcPct val="20000"/>
        </a:spcBef>
        <a:buFont typeface="Arial" pitchFamily="34" charset="0"/>
        <a:buChar char="•"/>
        <a:defRPr sz="1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984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9240" algn="l" defTabSz="8984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98480" algn="l" defTabSz="8984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47720" algn="l" defTabSz="8984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96960" algn="l" defTabSz="8984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46200" algn="l" defTabSz="8984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95440" algn="l" defTabSz="8984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144680" algn="l" defTabSz="8984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93921" algn="l" defTabSz="898480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legislacion/files/2023/06/ReglamentoparaelControldeBienesMuebleseInmuebles070623.pdf" TargetMode="External"/><Relationship Id="rId2" Type="http://schemas.openxmlformats.org/officeDocument/2006/relationships/hyperlink" Target="https://www.uv.mx/orgmet/files/2022/09/abs-cb-g-38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legislacion/files/2023/06/ReglamentoparaelControldeBienesMuebleseInmuebles070623.pdf" TargetMode="External"/><Relationship Id="rId2" Type="http://schemas.openxmlformats.org/officeDocument/2006/relationships/hyperlink" Target="https://www.uv.mx/controldebienes/tramites-y-servicios-cbmei/solicitud-de-baja-de-bienes-muebl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legislacion/files/2023/05/EstatutoGeneral2023-MAYO.pdf" TargetMode="External"/><Relationship Id="rId2" Type="http://schemas.openxmlformats.org/officeDocument/2006/relationships/hyperlink" Target="https://www.uv.mx/controldebienes/tramites-y-servicios-cbmei/levantamiento-fisico-de-inventario-programado-o-entrega-recepc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v.mx/legislacion/files/2021/01/Reglamento-Proceso-Entrega-Recepcion-12-2020.pdf" TargetMode="External"/><Relationship Id="rId4" Type="http://schemas.openxmlformats.org/officeDocument/2006/relationships/hyperlink" Target="https://www.uv.mx/legislacion/files/2023/06/ReglamentoparaelControldeBienesMuebleseInmuebles070623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uv.mx/controldebienes/tramites-y-servicios-cbmei/solicitud-de-alta-de-areas-fisica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legislacion/robo-o-extravio-de-bienes-muebles-patrimonio-de-la-universidad-veracruzana/" TargetMode="External"/><Relationship Id="rId2" Type="http://schemas.openxmlformats.org/officeDocument/2006/relationships/hyperlink" Target="https://www.uv.mx/controldebienes/tramites-y-servicios-cbmei/3225-2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legislacion/files/2023/06/ReglamentoparaelControldeBienesMuebleseInmuebles070623.pdf" TargetMode="External"/><Relationship Id="rId2" Type="http://schemas.openxmlformats.org/officeDocument/2006/relationships/hyperlink" Target="https://www.uv.mx/orgmet/files/2023/02/abs-cb-g-33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81" b="79352" l="29427" r="60625">
                        <a14:foregroundMark x1="55937" y1="18981" x2="55937" y2="18981"/>
                      </a14:backgroundRemoval>
                    </a14:imgEffect>
                  </a14:imgLayer>
                </a14:imgProps>
              </a:ext>
            </a:extLst>
          </a:blip>
          <a:srcRect l="27950" t="19201" r="38976" b="21300"/>
          <a:stretch/>
        </p:blipFill>
        <p:spPr>
          <a:xfrm>
            <a:off x="2222649" y="1"/>
            <a:ext cx="4190838" cy="4240729"/>
          </a:xfrm>
          <a:prstGeom prst="rect">
            <a:avLst/>
          </a:prstGeom>
        </p:spPr>
      </p:pic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318067" y="4178246"/>
            <a:ext cx="5587720" cy="891997"/>
          </a:xfrm>
        </p:spPr>
        <p:txBody>
          <a:bodyPr/>
          <a:lstStyle/>
          <a:p>
            <a:r>
              <a:rPr lang="es-MX" sz="2822" dirty="0">
                <a:solidFill>
                  <a:schemeClr val="tx2"/>
                </a:solidFill>
              </a:rPr>
              <a:t> </a:t>
            </a:r>
            <a:r>
              <a:rPr lang="es-MX" sz="2822" dirty="0">
                <a:solidFill>
                  <a:schemeClr val="tx2"/>
                </a:solidFill>
              </a:rPr>
              <a:t>          Trámites y Servicios de la DCBMeI</a:t>
            </a:r>
            <a:endParaRPr lang="es-MX" sz="2822" dirty="0">
              <a:solidFill>
                <a:schemeClr val="tx2"/>
              </a:solidFill>
            </a:endParaRPr>
          </a:p>
          <a:p>
            <a:endParaRPr lang="es-MX" sz="2822" dirty="0">
              <a:solidFill>
                <a:schemeClr val="tx2"/>
              </a:solidFill>
            </a:endParaRPr>
          </a:p>
          <a:p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>
          <a:xfrm>
            <a:off x="5116932" y="5215308"/>
            <a:ext cx="4317770" cy="190405"/>
          </a:xfrm>
        </p:spPr>
        <p:txBody>
          <a:bodyPr/>
          <a:lstStyle/>
          <a:p>
            <a:r>
              <a:rPr lang="es-MX" dirty="0" smtClean="0"/>
              <a:t>Agosto 2023</a:t>
            </a:r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4228184" y="2120364"/>
            <a:ext cx="6095263" cy="445665"/>
          </a:xfrm>
        </p:spPr>
        <p:txBody>
          <a:bodyPr/>
          <a:lstStyle/>
          <a:p>
            <a:r>
              <a:rPr lang="es-MX" sz="1235" dirty="0"/>
              <a:t>Secretaría de Administración y </a:t>
            </a:r>
            <a:r>
              <a:rPr lang="es-MX" sz="1235" dirty="0"/>
              <a:t>Finanzas</a:t>
            </a:r>
            <a:endParaRPr lang="es-MX" sz="1235" dirty="0"/>
          </a:p>
          <a:p>
            <a:r>
              <a:rPr lang="es-MX" sz="1235" b="0" dirty="0"/>
              <a:t>Dirección de Control de Bienes </a:t>
            </a:r>
            <a:r>
              <a:rPr lang="es-MX" sz="1235" b="0" dirty="0"/>
              <a:t>Muebles e Inmuebles</a:t>
            </a:r>
            <a:endParaRPr lang="es-MX" sz="1235" b="0" dirty="0"/>
          </a:p>
        </p:txBody>
      </p:sp>
      <p:sp>
        <p:nvSpPr>
          <p:cNvPr id="3" name="Rectángulo 2"/>
          <p:cNvSpPr/>
          <p:nvPr/>
        </p:nvSpPr>
        <p:spPr>
          <a:xfrm flipH="1">
            <a:off x="2032156" y="3868802"/>
            <a:ext cx="2816471" cy="271471"/>
          </a:xfrm>
          <a:prstGeom prst="rect">
            <a:avLst/>
          </a:prstGeom>
          <a:noFill/>
        </p:spPr>
        <p:txBody>
          <a:bodyPr wrap="square" lIns="80633" tIns="40316" rIns="80633" bIns="40316">
            <a:spAutoFit/>
          </a:bodyPr>
          <a:lstStyle/>
          <a:p>
            <a:pPr algn="ctr"/>
            <a:r>
              <a:rPr lang="es-ES" sz="123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 pitchFamily="34" charset="0"/>
              </a:rPr>
              <a:t>Luzio ®</a:t>
            </a:r>
            <a:endParaRPr lang="es-ES" sz="1235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6838" y="635107"/>
            <a:ext cx="7782987" cy="1206454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¿</a:t>
            </a:r>
            <a:r>
              <a:rPr lang="es-MX" b="1" dirty="0">
                <a:solidFill>
                  <a:schemeClr val="tx2"/>
                </a:solidFill>
              </a:rPr>
              <a:t>Qué debo hacer si un bien ha </a:t>
            </a:r>
            <a:r>
              <a:rPr lang="es-MX" b="1" dirty="0" smtClean="0">
                <a:solidFill>
                  <a:schemeClr val="tx2"/>
                </a:solidFill>
              </a:rPr>
              <a:t>sufrido un siniestro</a:t>
            </a:r>
            <a:r>
              <a:rPr lang="es-MX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126839" y="2032053"/>
            <a:ext cx="7800961" cy="4254337"/>
          </a:xfrm>
        </p:spPr>
        <p:txBody>
          <a:bodyPr/>
          <a:lstStyle/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Elaborar acta administrativa.</a:t>
            </a:r>
          </a:p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Reporte fotográfico de los bienes siniestrados.</a:t>
            </a:r>
          </a:p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Constancia de protección civil o bomberos.</a:t>
            </a:r>
          </a:p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Notificar a la Oficina de la Abogada General y a la DCBMeI.</a:t>
            </a: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194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605" y="4381464"/>
            <a:ext cx="2228723" cy="1699683"/>
          </a:xfrm>
          <a:prstGeom prst="rect">
            <a:avLst/>
          </a:prstGeom>
        </p:spPr>
      </p:pic>
      <p:pic>
        <p:nvPicPr>
          <p:cNvPr id="5" name="Picture 8" descr="24 HO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64" y="4508459"/>
            <a:ext cx="1433460" cy="14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146" y="571609"/>
            <a:ext cx="7782987" cy="133344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¿Dónde encuentro la información?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905161" y="1905058"/>
            <a:ext cx="8146011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Portal de la DCBMeI: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https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://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www.uv.mx/orgmet/files/2022/09/abs-cb-g-38.pdf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Reglamento 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para el Control de Bienes Muebles e Inmuebles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https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://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www.uv.mx/legislacion/files/2023/06/ReglamentoparaelControldeBienesMuebleseInmuebles070623.pdf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9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9151" y="825600"/>
            <a:ext cx="7782987" cy="952463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4</a:t>
            </a:r>
            <a:r>
              <a:rPr lang="es-MX" b="1" dirty="0" smtClean="0">
                <a:solidFill>
                  <a:schemeClr val="tx2"/>
                </a:solidFill>
              </a:rPr>
              <a:t>. Baja de bienes en desuso.</a:t>
            </a:r>
            <a:br>
              <a:rPr lang="es-MX" b="1" dirty="0" smtClean="0">
                <a:solidFill>
                  <a:schemeClr val="tx2"/>
                </a:solidFill>
              </a:rPr>
            </a:br>
            <a:r>
              <a:rPr lang="es-MX" b="1" dirty="0" smtClean="0">
                <a:solidFill>
                  <a:schemeClr val="tx2"/>
                </a:solidFill>
              </a:rPr>
              <a:t>¿Qué debo revisar en los dictámenes técnicos?</a:t>
            </a:r>
            <a:endParaRPr lang="es-MX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2018548" y="2095551"/>
            <a:ext cx="8064190" cy="380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En el caso de las fracciones I, II y III del artículo 54 del </a:t>
            </a:r>
            <a:r>
              <a:rPr lang="es-MX" sz="2116" dirty="0" err="1">
                <a:solidFill>
                  <a:schemeClr val="tx1"/>
                </a:solidFill>
                <a:cs typeface="Times New Roman" panose="02020603050405020304" pitchFamily="18" charset="0"/>
              </a:rPr>
              <a:t>RCBMeI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, será la autoridad 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unipersonal o funcionario de la entidad o dependencia donde se encuentre asignado el bien 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mueble quien emitirá el dictamen, para el resto de 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las fracciones será la 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Comisión para Dictaminar la Baja de Bienes Muebles quien emita el dictamen.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Apartado 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motivos 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técnicos de 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baja, debiendo detallar el daño o deterioro que presenta el bien.</a:t>
            </a: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									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endParaRPr lang="es-MX" sz="2116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endParaRPr lang="es-MX" sz="194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194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913" y="5250262"/>
            <a:ext cx="1587461" cy="13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37" y="1587571"/>
            <a:ext cx="7238722" cy="51921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268004" y="635107"/>
            <a:ext cx="7782987" cy="952463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Nuevo Formato ABS-CB-F-25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18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146" y="571609"/>
            <a:ext cx="7782987" cy="133344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¿Dónde encuentro la información?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905161" y="1905058"/>
            <a:ext cx="8146011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Portal de la DCBMeI: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https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://www.uv.mx/controldebienes/tramites-y-servicios-cbmei/solicitud-de-baja-de-bienes-muebles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/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Reglamento 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para el Control de Bienes Muebles e Inmuebles: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https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://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www.uv.mx/legislacion/files/2023/06/ReglamentoparaelControldeBienesMuebleseInmuebles070623.pdf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8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156" y="952595"/>
            <a:ext cx="7782987" cy="1142956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5</a:t>
            </a:r>
            <a:r>
              <a:rPr lang="es-MX" b="1" dirty="0" smtClean="0">
                <a:solidFill>
                  <a:schemeClr val="tx2"/>
                </a:solidFill>
              </a:rPr>
              <a:t>. </a:t>
            </a:r>
            <a:r>
              <a:rPr lang="es-MX" b="1" dirty="0">
                <a:solidFill>
                  <a:schemeClr val="tx2"/>
                </a:solidFill>
              </a:rPr>
              <a:t>Levantamiento Físico de Inventario por Entrega- </a:t>
            </a:r>
            <a:r>
              <a:rPr lang="es-MX" b="1" dirty="0" smtClean="0">
                <a:solidFill>
                  <a:schemeClr val="tx2"/>
                </a:solidFill>
              </a:rPr>
              <a:t>Recepción</a:t>
            </a:r>
            <a:r>
              <a:rPr lang="es-MX" b="1" dirty="0">
                <a:solidFill>
                  <a:schemeClr val="tx2"/>
                </a:solidFill>
              </a:rPr>
              <a:t/>
            </a:r>
            <a:br>
              <a:rPr lang="es-MX" b="1" dirty="0">
                <a:solidFill>
                  <a:schemeClr val="tx2"/>
                </a:solidFill>
              </a:rPr>
            </a:br>
            <a:r>
              <a:rPr lang="es-MX" b="1" dirty="0" smtClean="0">
                <a:solidFill>
                  <a:schemeClr val="tx2"/>
                </a:solidFill>
              </a:rPr>
              <a:t>¿Porqué debo realizar un </a:t>
            </a:r>
            <a:r>
              <a:rPr lang="es-MX" b="1" dirty="0">
                <a:solidFill>
                  <a:schemeClr val="tx2"/>
                </a:solidFill>
              </a:rPr>
              <a:t>LFI por Entrega- Recepción </a:t>
            </a:r>
            <a:r>
              <a:rPr lang="es-MX" b="1" dirty="0" smtClean="0">
                <a:solidFill>
                  <a:schemeClr val="tx2"/>
                </a:solidFill>
              </a:rPr>
              <a:t>?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708869" y="2349542"/>
            <a:ext cx="8429559" cy="374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Articulo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336 fracción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XIV del Estatuto General, que a la letra dice: “Al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tomar posesión de su cargo y al concluirlo, </a:t>
            </a: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revisar y verificar los bienes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, recursos, informes, documentos, archivos, inventarios y expedientes que le sean entregados, así como  cumplir en tiempo y forma en la entrega de inventario anual de mobiliario y equipo e informar los resultados a su inmediato superior, a la Dirección de Control de Bienes Muebles e Inmuebles y a la Contraloría General para lo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procedente.”</a:t>
            </a:r>
          </a:p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Artículo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9 fracción II del Reglamento de Entrega-Recepción, que a la letra dice: “</a:t>
            </a: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Revisar </a:t>
            </a: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y verificar los bienes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, recursos, informes, documentos, archivos, inventarios y expedientes que le sean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entregados.”</a:t>
            </a:r>
          </a:p>
        </p:txBody>
      </p:sp>
    </p:spTree>
    <p:extLst>
      <p:ext uri="{BB962C8B-B14F-4D97-AF65-F5344CB8AC3E}">
        <p14:creationId xmlns:p14="http://schemas.microsoft.com/office/powerpoint/2010/main" val="7879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0" y="762102"/>
            <a:ext cx="7782987" cy="1650937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¿Qué debo de hacer para pedir el apoyo de la DCBMeI?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689966" y="2540034"/>
            <a:ext cx="8469878" cy="355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El Titular de la Entidad Académica o Dependencia, deberá enviar a través del Sistema de Administración y Seguimiento de Correspondencia “Hermes”, la solicitud para realizar el Levantamiento Físico de Inventario Programado exponiendo las razones que lo motivan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s-MX" sz="2293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410" y="4351169"/>
            <a:ext cx="2020988" cy="17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146" y="571609"/>
            <a:ext cx="7782987" cy="1142957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¿Dónde encuentro la información?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778166" y="1714566"/>
            <a:ext cx="8747047" cy="492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</a:rPr>
              <a:t>Portal de la DCBMeI: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https://www.uv.mx/controldebienes/tramites-y-servicios-cbmei/levantamiento-fisico-de-inventario-programado-o-entrega-recepcion</a:t>
            </a: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/</a:t>
            </a: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s-MX" sz="2205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</a:rPr>
              <a:t>Estatuto General: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https://www.uv.mx/legislacion/files/2023/05/EstatutoGeneral2023-MAYO.pdf</a:t>
            </a: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s-MX" sz="2205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</a:rPr>
              <a:t>Reglamento para el Control de Bienes Muebles e Inmuebles: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  <a:hlinkClick r:id="rId4"/>
              </a:rPr>
              <a:t>https://</a:t>
            </a: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  <a:hlinkClick r:id="rId4"/>
              </a:rPr>
              <a:t>www.uv.mx/legislacion/files/2023/06/ReglamentoparaelControldeBienesMuebleseInmuebles070623.pdf</a:t>
            </a: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</a:rPr>
              <a:t>Reglamento para el Proceso de </a:t>
            </a:r>
            <a:r>
              <a:rPr lang="es-MX" sz="2205" dirty="0">
                <a:solidFill>
                  <a:schemeClr val="tx1"/>
                </a:solidFill>
                <a:cs typeface="Times New Roman" panose="02020603050405020304" pitchFamily="18" charset="0"/>
              </a:rPr>
              <a:t>Entrega-Recepción: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  <a:hlinkClick r:id="rId5"/>
              </a:rPr>
              <a:t>https://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  <a:hlinkClick r:id="rId5"/>
              </a:rPr>
              <a:t>www.uv.mx/legislacion/files/2021/01/Reglamento-Proceso-Entrega-Recepcion-12-2020.pdf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293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9151" y="825600"/>
            <a:ext cx="7782987" cy="952463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6. </a:t>
            </a:r>
            <a:r>
              <a:rPr lang="es-MX" b="1" dirty="0">
                <a:solidFill>
                  <a:schemeClr val="tx2"/>
                </a:solidFill>
              </a:rPr>
              <a:t>Solicitud de área física a través del </a:t>
            </a:r>
            <a:r>
              <a:rPr lang="es-MX" b="1" dirty="0" smtClean="0">
                <a:solidFill>
                  <a:schemeClr val="tx2"/>
                </a:solidFill>
              </a:rPr>
              <a:t>portal</a:t>
            </a:r>
            <a:r>
              <a:rPr lang="es-MX" b="1" dirty="0">
                <a:solidFill>
                  <a:schemeClr val="tx2"/>
                </a:solidFill>
              </a:rPr>
              <a:t/>
            </a:r>
            <a:br>
              <a:rPr lang="es-MX" b="1" dirty="0">
                <a:solidFill>
                  <a:schemeClr val="tx2"/>
                </a:solidFill>
              </a:rPr>
            </a:br>
            <a:r>
              <a:rPr lang="es-MX" b="1" dirty="0" smtClean="0">
                <a:solidFill>
                  <a:schemeClr val="tx2"/>
                </a:solidFill>
              </a:rPr>
              <a:t>¿Cómo solicito la creación de una nueva área física?</a:t>
            </a:r>
            <a:endParaRPr lang="es-MX" dirty="0"/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2018548" y="2095551"/>
            <a:ext cx="8064190" cy="380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https://www.uv.mx/controldebienes/tramites-y-servicios-cbmei/solicitud-de-alta-de-areas-fisicas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/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-MX" sz="2116" dirty="0">
                <a:solidFill>
                  <a:schemeClr val="tx1"/>
                </a:solidFill>
                <a:cs typeface="Times New Roman" panose="02020603050405020304" pitchFamily="18" charset="0"/>
              </a:rPr>
              <a:t>									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endParaRPr lang="es-MX" sz="2116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endParaRPr lang="es-MX" sz="194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194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151" y="2943819"/>
            <a:ext cx="8127688" cy="36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8559" y="444615"/>
            <a:ext cx="9016654" cy="952463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7. Restitución en </a:t>
            </a:r>
            <a:r>
              <a:rPr lang="es-MX" b="1" dirty="0" smtClean="0">
                <a:solidFill>
                  <a:schemeClr val="tx2"/>
                </a:solidFill>
              </a:rPr>
              <a:t>efectivo</a:t>
            </a:r>
            <a:r>
              <a:rPr lang="es-MX" b="1" dirty="0">
                <a:solidFill>
                  <a:schemeClr val="tx2"/>
                </a:solidFill>
              </a:rPr>
              <a:t/>
            </a:r>
            <a:br>
              <a:rPr lang="es-MX" b="1" dirty="0">
                <a:solidFill>
                  <a:schemeClr val="tx2"/>
                </a:solidFill>
              </a:rPr>
            </a:br>
            <a:r>
              <a:rPr lang="es-MX" b="1" dirty="0" smtClean="0">
                <a:solidFill>
                  <a:schemeClr val="tx2"/>
                </a:solidFill>
              </a:rPr>
              <a:t>¿</a:t>
            </a:r>
            <a:r>
              <a:rPr lang="es-MX" b="1" dirty="0">
                <a:solidFill>
                  <a:schemeClr val="tx2"/>
                </a:solidFill>
              </a:rPr>
              <a:t>Cómo realizo la restitución </a:t>
            </a:r>
            <a:r>
              <a:rPr lang="es-MX" b="1" dirty="0" smtClean="0">
                <a:solidFill>
                  <a:schemeClr val="tx2"/>
                </a:solidFill>
              </a:rPr>
              <a:t>en efectivo de </a:t>
            </a:r>
            <a:r>
              <a:rPr lang="es-MX" b="1" dirty="0">
                <a:solidFill>
                  <a:schemeClr val="tx2"/>
                </a:solidFill>
              </a:rPr>
              <a:t>un bien mueble</a:t>
            </a:r>
            <a:r>
              <a:rPr lang="es-MX" b="1" dirty="0" smtClean="0">
                <a:solidFill>
                  <a:schemeClr val="tx2"/>
                </a:solidFill>
              </a:rPr>
              <a:t>?</a:t>
            </a:r>
            <a:endParaRPr lang="es-MX" dirty="0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1796308" y="1397078"/>
          <a:ext cx="8490532" cy="527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0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654" y="572231"/>
            <a:ext cx="7782987" cy="698473"/>
          </a:xfrm>
        </p:spPr>
        <p:txBody>
          <a:bodyPr/>
          <a:lstStyle/>
          <a:p>
            <a:r>
              <a:rPr lang="es-MX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Temario</a:t>
            </a:r>
            <a:r>
              <a:rPr lang="es-MX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222649" y="1778063"/>
            <a:ext cx="7302220" cy="4571825"/>
          </a:xfrm>
        </p:spPr>
        <p:txBody>
          <a:bodyPr/>
          <a:lstStyle/>
          <a:p>
            <a:pPr marL="403159" indent="-403159" algn="just">
              <a:spcBef>
                <a:spcPts val="529"/>
              </a:spcBef>
              <a:spcAft>
                <a:spcPts val="529"/>
              </a:spcAft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</a:rPr>
              <a:t>Bienes </a:t>
            </a:r>
            <a:r>
              <a:rPr lang="es-MX" dirty="0">
                <a:solidFill>
                  <a:schemeClr val="tx1"/>
                </a:solidFill>
              </a:rPr>
              <a:t>Robados</a:t>
            </a:r>
          </a:p>
          <a:p>
            <a:pPr marL="403159" indent="-403159" algn="just">
              <a:spcBef>
                <a:spcPts val="529"/>
              </a:spcBef>
              <a:spcAft>
                <a:spcPts val="529"/>
              </a:spcAft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ea typeface="Verdana" panose="020B0604030504040204" pitchFamily="34" charset="0"/>
              </a:rPr>
              <a:t>B</a:t>
            </a:r>
            <a:r>
              <a:rPr lang="es-MX" dirty="0" smtClean="0">
                <a:solidFill>
                  <a:schemeClr val="tx1"/>
                </a:solidFill>
                <a:ea typeface="Verdana" panose="020B0604030504040204" pitchFamily="34" charset="0"/>
              </a:rPr>
              <a:t>ienes </a:t>
            </a:r>
            <a:r>
              <a:rPr lang="es-MX" dirty="0">
                <a:solidFill>
                  <a:schemeClr val="tx1"/>
                </a:solidFill>
                <a:ea typeface="Verdana" panose="020B0604030504040204" pitchFamily="34" charset="0"/>
              </a:rPr>
              <a:t>No </a:t>
            </a:r>
            <a:r>
              <a:rPr lang="es-MX" dirty="0" smtClean="0">
                <a:solidFill>
                  <a:schemeClr val="tx1"/>
                </a:solidFill>
                <a:ea typeface="Verdana" panose="020B0604030504040204" pitchFamily="34" charset="0"/>
              </a:rPr>
              <a:t>localizados</a:t>
            </a:r>
          </a:p>
          <a:p>
            <a:pPr marL="403159" indent="-403159" algn="just">
              <a:spcBef>
                <a:spcPts val="529"/>
              </a:spcBef>
              <a:spcAft>
                <a:spcPts val="529"/>
              </a:spcAft>
              <a:buFont typeface="+mj-lt"/>
              <a:buAutoNum type="arabicPeriod"/>
            </a:pPr>
            <a:r>
              <a:rPr lang="es-MX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Bienes Siniestrados</a:t>
            </a:r>
          </a:p>
          <a:p>
            <a:pPr marL="403159" indent="-403159" algn="just">
              <a:spcBef>
                <a:spcPts val="529"/>
              </a:spcBef>
              <a:spcAft>
                <a:spcPts val="529"/>
              </a:spcAft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ea typeface="Verdana" panose="020B0604030504040204" pitchFamily="34" charset="0"/>
              </a:rPr>
              <a:t>Baja de bienes en </a:t>
            </a:r>
            <a:r>
              <a:rPr lang="es-MX" dirty="0" smtClean="0">
                <a:solidFill>
                  <a:schemeClr val="tx1"/>
                </a:solidFill>
                <a:ea typeface="Verdana" panose="020B0604030504040204" pitchFamily="34" charset="0"/>
              </a:rPr>
              <a:t>desuso</a:t>
            </a:r>
            <a:endParaRPr lang="es-MX" dirty="0" smtClean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3159" indent="-403159" algn="just">
              <a:spcBef>
                <a:spcPts val="529"/>
              </a:spcBef>
              <a:spcAft>
                <a:spcPts val="529"/>
              </a:spcAft>
              <a:buFont typeface="+mj-lt"/>
              <a:buAutoNum type="arabicPeriod"/>
            </a:pPr>
            <a:r>
              <a:rPr lang="es-MX" dirty="0">
                <a:solidFill>
                  <a:schemeClr val="tx1"/>
                </a:solidFill>
                <a:ea typeface="Verdana" panose="020B0604030504040204" pitchFamily="34" charset="0"/>
              </a:rPr>
              <a:t>Levantamiento </a:t>
            </a:r>
            <a:r>
              <a:rPr lang="es-MX" dirty="0" smtClean="0">
                <a:solidFill>
                  <a:schemeClr val="tx1"/>
                </a:solidFill>
                <a:ea typeface="Verdana" panose="020B0604030504040204" pitchFamily="34" charset="0"/>
              </a:rPr>
              <a:t>Físico </a:t>
            </a:r>
            <a:r>
              <a:rPr lang="es-MX" dirty="0">
                <a:solidFill>
                  <a:schemeClr val="tx1"/>
                </a:solidFill>
                <a:ea typeface="Verdana" panose="020B0604030504040204" pitchFamily="34" charset="0"/>
              </a:rPr>
              <a:t>de </a:t>
            </a:r>
            <a:r>
              <a:rPr lang="es-MX" dirty="0" smtClean="0">
                <a:solidFill>
                  <a:schemeClr val="tx1"/>
                </a:solidFill>
                <a:ea typeface="Verdana" panose="020B0604030504040204" pitchFamily="34" charset="0"/>
              </a:rPr>
              <a:t>Inventario </a:t>
            </a:r>
          </a:p>
          <a:p>
            <a:pPr algn="just">
              <a:spcBef>
                <a:spcPts val="529"/>
              </a:spcBef>
              <a:spcAft>
                <a:spcPts val="529"/>
              </a:spcAft>
            </a:pPr>
            <a:r>
              <a:rPr lang="es-MX" dirty="0">
                <a:solidFill>
                  <a:schemeClr val="tx1"/>
                </a:solidFill>
                <a:ea typeface="Verdana" panose="020B0604030504040204" pitchFamily="34" charset="0"/>
              </a:rPr>
              <a:t> </a:t>
            </a:r>
            <a:r>
              <a:rPr lang="es-MX" dirty="0" smtClean="0">
                <a:solidFill>
                  <a:schemeClr val="tx1"/>
                </a:solidFill>
                <a:ea typeface="Verdana" panose="020B0604030504040204" pitchFamily="34" charset="0"/>
              </a:rPr>
              <a:t>     por </a:t>
            </a:r>
            <a:r>
              <a:rPr lang="es-MX" dirty="0">
                <a:solidFill>
                  <a:schemeClr val="tx1"/>
                </a:solidFill>
                <a:ea typeface="Verdana" panose="020B0604030504040204" pitchFamily="34" charset="0"/>
              </a:rPr>
              <a:t>Entrega- </a:t>
            </a:r>
            <a:r>
              <a:rPr lang="es-MX" dirty="0" smtClean="0">
                <a:solidFill>
                  <a:schemeClr val="tx1"/>
                </a:solidFill>
                <a:ea typeface="Verdana" panose="020B0604030504040204" pitchFamily="34" charset="0"/>
              </a:rPr>
              <a:t>Recepción</a:t>
            </a:r>
          </a:p>
          <a:p>
            <a:pPr marL="403159" indent="-403159" algn="just">
              <a:spcBef>
                <a:spcPts val="529"/>
              </a:spcBef>
              <a:spcAft>
                <a:spcPts val="529"/>
              </a:spcAft>
              <a:buFont typeface="+mj-lt"/>
              <a:buAutoNum type="arabicPeriod" startAt="6"/>
            </a:pPr>
            <a:r>
              <a:rPr lang="es-MX" dirty="0">
                <a:solidFill>
                  <a:schemeClr val="tx1"/>
                </a:solidFill>
                <a:ea typeface="Verdana" panose="020B0604030504040204" pitchFamily="34" charset="0"/>
              </a:rPr>
              <a:t>Solicitud de área física a través del </a:t>
            </a:r>
            <a:endParaRPr lang="es-MX" dirty="0" smtClean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pPr algn="just">
              <a:spcBef>
                <a:spcPts val="529"/>
              </a:spcBef>
              <a:spcAft>
                <a:spcPts val="529"/>
              </a:spcAft>
            </a:pPr>
            <a:r>
              <a:rPr lang="es-MX" dirty="0" smtClean="0">
                <a:solidFill>
                  <a:schemeClr val="tx1"/>
                </a:solidFill>
                <a:ea typeface="Verdana" panose="020B0604030504040204" pitchFamily="34" charset="0"/>
              </a:rPr>
              <a:t>      portal</a:t>
            </a:r>
          </a:p>
          <a:p>
            <a:pPr marL="403159" indent="-403159" algn="just">
              <a:spcBef>
                <a:spcPts val="529"/>
              </a:spcBef>
              <a:spcAft>
                <a:spcPts val="529"/>
              </a:spcAft>
              <a:buFont typeface="+mj-lt"/>
              <a:buAutoNum type="arabicPeriod" startAt="7"/>
            </a:pPr>
            <a:r>
              <a:rPr lang="es-MX" dirty="0">
                <a:solidFill>
                  <a:schemeClr val="tx1"/>
                </a:solidFill>
                <a:ea typeface="Verdana" panose="020B0604030504040204" pitchFamily="34" charset="0"/>
              </a:rPr>
              <a:t>Restitución en efectivo</a:t>
            </a:r>
          </a:p>
          <a:p>
            <a:pPr marL="403159" indent="-403159" algn="just">
              <a:spcBef>
                <a:spcPts val="529"/>
              </a:spcBef>
              <a:spcAft>
                <a:spcPts val="529"/>
              </a:spcAft>
              <a:buFont typeface="+mj-lt"/>
              <a:buAutoNum type="arabicPeriod" startAt="7"/>
            </a:pPr>
            <a:r>
              <a:rPr lang="es-MX" dirty="0">
                <a:solidFill>
                  <a:schemeClr val="tx1"/>
                </a:solidFill>
                <a:ea typeface="Verdana" panose="020B0604030504040204" pitchFamily="34" charset="0"/>
              </a:rPr>
              <a:t>Levantamiento Físico de Inventario </a:t>
            </a:r>
            <a:r>
              <a:rPr lang="es-MX" dirty="0" smtClean="0">
                <a:solidFill>
                  <a:schemeClr val="tx1"/>
                </a:solidFill>
                <a:ea typeface="Verdana" panose="020B0604030504040204" pitchFamily="34" charset="0"/>
              </a:rPr>
              <a:t>Anual</a:t>
            </a:r>
            <a:endParaRPr lang="es-MX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56" b="88889" l="36875" r="68802">
                        <a14:foregroundMark x1="39427" y1="63426" x2="43802" y2="70278"/>
                        <a14:foregroundMark x1="50469" y1="75093" x2="55833" y2="73519"/>
                      </a14:backgroundRemoval>
                    </a14:imgEffect>
                  </a14:imgLayer>
                </a14:imgProps>
              </a:ext>
            </a:extLst>
          </a:blip>
          <a:srcRect l="31494" t="16401" r="25588" b="8701"/>
          <a:stretch/>
        </p:blipFill>
        <p:spPr>
          <a:xfrm>
            <a:off x="5842010" y="1214793"/>
            <a:ext cx="5270298" cy="517359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flipH="1">
            <a:off x="8000927" y="6332477"/>
            <a:ext cx="2816471" cy="271471"/>
          </a:xfrm>
          <a:prstGeom prst="rect">
            <a:avLst/>
          </a:prstGeom>
          <a:noFill/>
        </p:spPr>
        <p:txBody>
          <a:bodyPr wrap="square" lIns="80633" tIns="40316" rIns="80633" bIns="40316">
            <a:spAutoFit/>
          </a:bodyPr>
          <a:lstStyle/>
          <a:p>
            <a:pPr algn="ctr"/>
            <a:r>
              <a:rPr lang="es-ES" sz="1235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 pitchFamily="34" charset="0"/>
              </a:rPr>
              <a:t>Lis ®</a:t>
            </a:r>
            <a:endParaRPr lang="es-ES" sz="1235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9151" y="635107"/>
            <a:ext cx="7782987" cy="507981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8. Levantamiento Físico de Inventario </a:t>
            </a:r>
            <a:r>
              <a:rPr lang="es-MX" b="1" dirty="0" smtClean="0">
                <a:solidFill>
                  <a:schemeClr val="tx2"/>
                </a:solidFill>
              </a:rPr>
              <a:t>Anual</a:t>
            </a:r>
            <a:endParaRPr lang="es-MX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 bwMode="auto">
          <a:xfrm>
            <a:off x="1815705" y="1270083"/>
            <a:ext cx="8469878" cy="50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Fechas Importantes:</a:t>
            </a:r>
          </a:p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2"/>
                </a:solidFill>
                <a:cs typeface="Times New Roman" panose="02020603050405020304" pitchFamily="18" charset="0"/>
              </a:rPr>
              <a:t>Envío del archivo de Excel: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11 al 15 de septiembre</a:t>
            </a:r>
          </a:p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2"/>
                </a:solidFill>
                <a:cs typeface="Times New Roman" panose="02020603050405020304" pitchFamily="18" charset="0"/>
              </a:rPr>
              <a:t>Recepción de Documentos en Físico: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18 al 22 de septiembre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Reportes a Entregar: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2"/>
                </a:solidFill>
                <a:cs typeface="Times New Roman" panose="02020603050405020304" pitchFamily="18" charset="0"/>
              </a:rPr>
              <a:t>Reporte de LFI Anual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2"/>
                </a:solidFill>
                <a:cs typeface="Times New Roman" panose="02020603050405020304" pitchFamily="18" charset="0"/>
              </a:rPr>
              <a:t>Resguardos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2"/>
                </a:solidFill>
                <a:cs typeface="Times New Roman" panose="02020603050405020304" pitchFamily="18" charset="0"/>
              </a:rPr>
              <a:t>Resultado del LFI ( No Localizados y Extraviados)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2"/>
                </a:solidFill>
                <a:cs typeface="Times New Roman" panose="02020603050405020304" pitchFamily="18" charset="0"/>
              </a:rPr>
              <a:t>Acta Administrativa de Levantamiento Físico de Inventario Anual de Activo Fijo (</a:t>
            </a:r>
            <a:r>
              <a:rPr lang="es-MX" sz="2293" dirty="0">
                <a:solidFill>
                  <a:schemeClr val="tx2"/>
                </a:solidFill>
                <a:cs typeface="Times New Roman" panose="02020603050405020304" pitchFamily="18" charset="0"/>
              </a:rPr>
              <a:t>ABS-CB-F-19)</a:t>
            </a: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293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*</a:t>
            </a: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Todos los documentos deberán entregarse con firmas autógrafas en tinta azul y sellados por la EA/D.</a:t>
            </a: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293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653" y="1016093"/>
            <a:ext cx="7782987" cy="2158917"/>
          </a:xfrm>
        </p:spPr>
        <p:txBody>
          <a:bodyPr/>
          <a:lstStyle/>
          <a:p>
            <a:pPr algn="ctr"/>
            <a:r>
              <a:rPr lang="es-MX" sz="3527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¡El cuidado de los bienes es responsabilidad de todos!</a:t>
            </a:r>
            <a:endParaRPr lang="es-MX" sz="3527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80" b="42720" l="28108" r="35668"/>
                    </a14:imgEffect>
                  </a14:imgLayer>
                </a14:imgProps>
              </a:ext>
            </a:extLst>
          </a:blip>
          <a:srcRect l="27163" t="27600" r="63387" b="55600"/>
          <a:stretch/>
        </p:blipFill>
        <p:spPr>
          <a:xfrm>
            <a:off x="5016541" y="3175010"/>
            <a:ext cx="1523942" cy="152394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310070" y="4970116"/>
            <a:ext cx="3173241" cy="499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645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Gill Sans MT" panose="020B0502020104020203" pitchFamily="34" charset="0"/>
              </a:rPr>
              <a:t>#</a:t>
            </a:r>
            <a:r>
              <a:rPr lang="es-ES" sz="2645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Gill Sans MT" panose="020B0502020104020203" pitchFamily="34" charset="0"/>
              </a:rPr>
              <a:t>UV_CuidaTuNido</a:t>
            </a:r>
            <a:endParaRPr lang="es-ES" sz="2645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146" y="410736"/>
            <a:ext cx="7782987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Temario del Departamento de Registro y Actualización de Bienes: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905161" y="1905058"/>
            <a:ext cx="8146011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897309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469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/>
          </a:blip>
          <a:srcRect l="31494" t="16401" r="25588" b="8701"/>
          <a:stretch/>
        </p:blipFill>
        <p:spPr>
          <a:xfrm>
            <a:off x="7389117" y="1274885"/>
            <a:ext cx="4872194" cy="4782796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870075"/>
              </p:ext>
            </p:extLst>
          </p:nvPr>
        </p:nvGraphicFramePr>
        <p:xfrm>
          <a:off x="829734" y="1559863"/>
          <a:ext cx="6683740" cy="5004590"/>
        </p:xfrm>
        <a:graphic>
          <a:graphicData uri="http://schemas.openxmlformats.org/drawingml/2006/table">
            <a:tbl>
              <a:tblPr firstRow="1" bandRow="1" bandCol="1">
                <a:tableStyleId>{5A111915-BE36-4E01-A7E5-04B1672EAD32}</a:tableStyleId>
              </a:tblPr>
              <a:tblGrid>
                <a:gridCol w="1133371">
                  <a:extLst>
                    <a:ext uri="{9D8B030D-6E8A-4147-A177-3AD203B41FA5}">
                      <a16:colId xmlns:a16="http://schemas.microsoft.com/office/drawing/2014/main" val="435515384"/>
                    </a:ext>
                  </a:extLst>
                </a:gridCol>
                <a:gridCol w="5550369">
                  <a:extLst>
                    <a:ext uri="{9D8B030D-6E8A-4147-A177-3AD203B41FA5}">
                      <a16:colId xmlns:a16="http://schemas.microsoft.com/office/drawing/2014/main" val="3565879149"/>
                    </a:ext>
                  </a:extLst>
                </a:gridCol>
              </a:tblGrid>
              <a:tr h="474669">
                <a:tc gridSpan="2">
                  <a:txBody>
                    <a:bodyPr/>
                    <a:lstStyle/>
                    <a:p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Introducción</a:t>
                      </a:r>
                      <a:endParaRPr lang="es-MX" sz="240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15082"/>
                  </a:ext>
                </a:extLst>
              </a:tr>
              <a:tr h="474669"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Tema 1</a:t>
                      </a:r>
                      <a:endParaRPr lang="es-MX" sz="240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Consulta y generación de información de bienes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31186"/>
                  </a:ext>
                </a:extLst>
              </a:tr>
              <a:tr h="603356">
                <a:tc>
                  <a:txBody>
                    <a:bodyPr/>
                    <a:lstStyle/>
                    <a:p>
                      <a:pPr marL="0" marR="0" lvl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Tema 2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Alta de bienes donados y producidos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236833"/>
                  </a:ext>
                </a:extLst>
              </a:tr>
              <a:tr h="474669">
                <a:tc>
                  <a:txBody>
                    <a:bodyPr/>
                    <a:lstStyle/>
                    <a:p>
                      <a:pPr marL="0" marR="0" lvl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Tema 3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Baja contable de bienes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77109"/>
                  </a:ext>
                </a:extLst>
              </a:tr>
              <a:tr h="839799"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Tema 4</a:t>
                      </a:r>
                      <a:endParaRPr lang="es-MX" sz="240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Transferencia de bienes muebles entre unidades responsables 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1142"/>
                  </a:ext>
                </a:extLst>
              </a:tr>
              <a:tr h="474669">
                <a:tc>
                  <a:txBody>
                    <a:bodyPr/>
                    <a:lstStyle/>
                    <a:p>
                      <a:pPr marL="0" marR="0" lvl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Tema 5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Actualización de datos de bienes muebles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59372"/>
                  </a:ext>
                </a:extLst>
              </a:tr>
              <a:tr h="839799">
                <a:tc>
                  <a:txBody>
                    <a:bodyPr/>
                    <a:lstStyle/>
                    <a:p>
                      <a:pPr marL="0" marR="0" lvl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Tema 6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Actualización del estado físico de bienes muebles localizados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673065"/>
                  </a:ext>
                </a:extLst>
              </a:tr>
              <a:tr h="474669">
                <a:tc>
                  <a:txBody>
                    <a:bodyPr/>
                    <a:lstStyle/>
                    <a:p>
                      <a:pPr marL="0" marR="0" lvl="0" indent="0" algn="l" defTabSz="10189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Tema 7</a:t>
                      </a:r>
                      <a:endParaRPr lang="es-MX" sz="2400" dirty="0" smtClean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400" dirty="0" smtClean="0">
                          <a:latin typeface="Gill Sans MT" panose="020B0502020104020203" pitchFamily="34" charset="0"/>
                        </a:rPr>
                        <a:t>Emisión de reportes de inventario</a:t>
                      </a:r>
                      <a:endParaRPr lang="es-MX" sz="2400" dirty="0">
                        <a:latin typeface="Gill Sans MT" panose="020B0502020104020203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3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3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77647" y="446803"/>
            <a:ext cx="10711856" cy="882463"/>
          </a:xfrm>
        </p:spPr>
        <p:txBody>
          <a:bodyPr>
            <a:no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Introducción</a:t>
            </a:r>
            <a:endParaRPr lang="es-MX" sz="32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226973" y="1551468"/>
            <a:ext cx="9613205" cy="3533886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El Departamento de Registro y Actualización de Bienes es 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el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responsable de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MX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Registrar </a:t>
            </a:r>
            <a:r>
              <a:rPr lang="es-MX" sz="2400" dirty="0">
                <a:solidFill>
                  <a:schemeClr val="tx1"/>
                </a:solidFill>
                <a:cs typeface="Times New Roman" panose="02020603050405020304" pitchFamily="18" charset="0"/>
              </a:rPr>
              <a:t>en el patrimonio de la Universidad Veracruzana los bienes muebles, inmuebles, activo intangible. Registrar cada uno de sus movimientos contables a través del ciclo de alta, actualización y baja, para la integración de los estados financieros y el registro auxiliar de los bienes arqueológicos, artísticos e históricos.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1921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359934"/>
            <a:ext cx="10988843" cy="804345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1. Consulta y generación de información de </a:t>
            </a:r>
            <a:r>
              <a:rPr lang="es-MX" sz="3200" b="1" dirty="0" smtClean="0">
                <a:solidFill>
                  <a:schemeClr val="tx2"/>
                </a:solidFill>
              </a:rPr>
              <a:t>bienes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74227" y="1134095"/>
            <a:ext cx="4076042" cy="21837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 través del </a:t>
            </a:r>
            <a:r>
              <a:rPr lang="es-MX" sz="2400" b="1" i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Catálogo de activo fijo, </a:t>
            </a:r>
            <a:r>
              <a:rPr lang="es-MX" sz="2400" i="1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</a:t>
            </a:r>
            <a:r>
              <a:rPr lang="es-MX" sz="2400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 usuario podrá consultar </a:t>
            </a:r>
            <a:r>
              <a:rPr lang="es-MX" sz="2400" b="1" u="sng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información relevante </a:t>
            </a:r>
            <a:r>
              <a:rPr lang="es-MX" sz="2400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 los bienes como: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77427" y="3141132"/>
            <a:ext cx="4076042" cy="29783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Descripción</a:t>
            </a:r>
            <a:endParaRPr lang="es-ES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Marca</a:t>
            </a:r>
            <a:endParaRPr lang="es-ES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Modelo</a:t>
            </a:r>
            <a:endParaRPr lang="es-ES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Serie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1"/>
                </a:solidFill>
                <a:latin typeface="Gill Sans MT" panose="020B0502020104020203" pitchFamily="34" charset="0"/>
              </a:rPr>
              <a:t>Fecha de alta del </a:t>
            </a:r>
            <a:r>
              <a:rPr lang="es-ES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bien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Área física</a:t>
            </a:r>
            <a:endParaRPr lang="es-ES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371244" y="1134094"/>
            <a:ext cx="4076042" cy="21837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Otra información que se puede consultar en el Catálogo de activo fijo es: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4746227" y="3138123"/>
            <a:ext cx="4076042" cy="29783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Estado </a:t>
            </a:r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físico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Costo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del bien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Asignación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 Fondos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Resguardante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del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bien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Historial de operaciones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Estatus </a:t>
            </a:r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del </a:t>
            </a:r>
            <a:r>
              <a:rPr lang="es-MX" sz="24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bien</a:t>
            </a:r>
            <a:endParaRPr lang="es-ES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9197252" y="1164278"/>
            <a:ext cx="2586334" cy="32682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Localizado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 Localizado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Robado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Extraviado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Siniestrado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Fenecido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9197252" y="4608425"/>
            <a:ext cx="2586334" cy="1474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Bloqueado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 resguardo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Cancelado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Dado de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baja</a:t>
            </a:r>
            <a:endParaRPr lang="es-E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Flecha abajo 23"/>
          <p:cNvSpPr/>
          <p:nvPr/>
        </p:nvSpPr>
        <p:spPr>
          <a:xfrm rot="16200000">
            <a:off x="8175141" y="5148430"/>
            <a:ext cx="524933" cy="148411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Flecha abajo 24"/>
          <p:cNvSpPr/>
          <p:nvPr/>
        </p:nvSpPr>
        <p:spPr>
          <a:xfrm rot="16200000">
            <a:off x="8175140" y="2622009"/>
            <a:ext cx="524933" cy="148411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17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1. Consulta y generación de información de </a:t>
            </a:r>
            <a:r>
              <a:rPr lang="es-MX" sz="3200" b="1" dirty="0" smtClean="0">
                <a:solidFill>
                  <a:schemeClr val="tx2"/>
                </a:solidFill>
              </a:rPr>
              <a:t>bienes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001088" y="1712553"/>
            <a:ext cx="10334202" cy="500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El Catálogo </a:t>
            </a:r>
            <a:r>
              <a:rPr lang="es-MX" dirty="0">
                <a:solidFill>
                  <a:schemeClr val="tx1"/>
                </a:solidFill>
                <a:cs typeface="Times New Roman" panose="02020603050405020304" pitchFamily="18" charset="0"/>
              </a:rPr>
              <a:t>de activo cuenta con la opción de </a:t>
            </a:r>
            <a:r>
              <a:rPr lang="es-MX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Exportar</a:t>
            </a:r>
            <a:r>
              <a:rPr lang="es-MX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-MX" dirty="0">
                <a:solidFill>
                  <a:schemeClr val="tx1"/>
                </a:solidFill>
                <a:cs typeface="Times New Roman" panose="02020603050405020304" pitchFamily="18" charset="0"/>
              </a:rPr>
              <a:t>datos, lo que permite a los usuarios  descargar los bienes (activo fijo y/o controlables) que conforman el inventario de la Unidad </a:t>
            </a:r>
            <a:r>
              <a:rPr lang="es-MX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Responsable, con la información relevante siguiente:</a:t>
            </a:r>
          </a:p>
          <a:p>
            <a:pPr algn="just"/>
            <a:endParaRPr lang="es-MX" sz="105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cs typeface="Arial" panose="020B0604020202020204" pitchFamily="34" charset="0"/>
              </a:rPr>
              <a:t>Número de activo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cs typeface="Arial" panose="020B0604020202020204" pitchFamily="34" charset="0"/>
              </a:rPr>
              <a:t>Número de inventario (numero histórico del SIIU)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cs typeface="Arial" panose="020B0604020202020204" pitchFamily="34" charset="0"/>
              </a:rPr>
              <a:t>Artículo Interno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cs typeface="Arial" panose="020B0604020202020204" pitchFamily="34" charset="0"/>
              </a:rPr>
              <a:t>Descripción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cs typeface="Arial" panose="020B0604020202020204" pitchFamily="34" charset="0"/>
              </a:rPr>
              <a:t>Clave del Área Física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cs typeface="Arial" panose="020B0604020202020204" pitchFamily="34" charset="0"/>
              </a:rPr>
              <a:t>Fecha  del alta del bien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cs typeface="Arial" panose="020B0604020202020204" pitchFamily="34" charset="0"/>
              </a:rPr>
              <a:t>Estatus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cs typeface="Arial" panose="020B0604020202020204" pitchFamily="34" charset="0"/>
              </a:rPr>
              <a:t>Costo con IVA</a:t>
            </a:r>
            <a:endParaRPr lang="es-MX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2. </a:t>
            </a:r>
            <a:r>
              <a:rPr lang="es-MX" sz="3200" b="1" dirty="0">
                <a:solidFill>
                  <a:schemeClr val="tx2"/>
                </a:solidFill>
              </a:rPr>
              <a:t>Alta de bienes donados y  </a:t>
            </a:r>
            <a:r>
              <a:rPr lang="es-MX" sz="3200" b="1" dirty="0" smtClean="0">
                <a:solidFill>
                  <a:schemeClr val="tx2"/>
                </a:solidFill>
              </a:rPr>
              <a:t>producidos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588169" y="1621111"/>
            <a:ext cx="9561095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200" dirty="0">
                <a:solidFill>
                  <a:schemeClr val="tx2"/>
                </a:solidFill>
                <a:cs typeface="Arial" panose="020B0604020202020204" pitchFamily="34" charset="0"/>
              </a:rPr>
              <a:t>Consideraciones para las </a:t>
            </a:r>
            <a:r>
              <a:rPr lang="es-MX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donaciones</a:t>
            </a:r>
            <a:endParaRPr lang="es-MX" sz="3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just"/>
            <a:endParaRPr lang="es-MX" sz="2800" u="sng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es-MX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El </a:t>
            </a:r>
            <a:r>
              <a:rPr lang="es-MX" u="sng" dirty="0">
                <a:solidFill>
                  <a:schemeClr val="tx1"/>
                </a:solidFill>
                <a:cs typeface="Arial" panose="020B0604020202020204" pitchFamily="34" charset="0"/>
              </a:rPr>
              <a:t>titular de la Unidad Responsable, que pretenda recibir bienes en donación, debe validar y considerar lo siguiente:</a:t>
            </a:r>
          </a:p>
          <a:p>
            <a:pPr algn="just"/>
            <a:endParaRPr lang="es-MX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/>
                </a:solidFill>
                <a:cs typeface="Arial" panose="020B0604020202020204" pitchFamily="34" charset="0"/>
              </a:rPr>
              <a:t>Legal procedencia del bien,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/>
                </a:solidFill>
                <a:cs typeface="Arial" panose="020B0604020202020204" pitchFamily="34" charset="0"/>
              </a:rPr>
              <a:t>utilidad y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tx1"/>
                </a:solidFill>
                <a:cs typeface="Arial" panose="020B0604020202020204" pitchFamily="34" charset="0"/>
              </a:rPr>
              <a:t>funcionalidad</a:t>
            </a:r>
            <a:r>
              <a:rPr lang="es-MX" b="1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es-MX" dirty="0">
                <a:solidFill>
                  <a:schemeClr val="tx1"/>
                </a:solidFill>
                <a:cs typeface="Arial" panose="020B0604020202020204" pitchFamily="34" charset="0"/>
              </a:rPr>
              <a:t>Con el análisis anterior, el titular de la Unidad responsable, que pretenda recibir bienes en donación, debe solicitar la autorización de donación por escrito de la Secretaría de Administración Finanzas.</a:t>
            </a:r>
          </a:p>
        </p:txBody>
      </p:sp>
    </p:spTree>
    <p:extLst>
      <p:ext uri="{BB962C8B-B14F-4D97-AF65-F5344CB8AC3E}">
        <p14:creationId xmlns:p14="http://schemas.microsoft.com/office/powerpoint/2010/main" val="17411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6"/>
          <p:cNvSpPr/>
          <p:nvPr/>
        </p:nvSpPr>
        <p:spPr>
          <a:xfrm>
            <a:off x="417096" y="2356338"/>
            <a:ext cx="914400" cy="879231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2. </a:t>
            </a:r>
            <a:r>
              <a:rPr lang="es-MX" sz="3200" b="1" dirty="0">
                <a:solidFill>
                  <a:schemeClr val="tx2"/>
                </a:solidFill>
              </a:rPr>
              <a:t>Alta de bienes donados y  </a:t>
            </a:r>
            <a:r>
              <a:rPr lang="es-MX" sz="3200" b="1" dirty="0" smtClean="0">
                <a:solidFill>
                  <a:schemeClr val="tx2"/>
                </a:solidFill>
              </a:rPr>
              <a:t>producidos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6" name="Conector fuera de página 5"/>
          <p:cNvSpPr/>
          <p:nvPr/>
        </p:nvSpPr>
        <p:spPr>
          <a:xfrm>
            <a:off x="1074822" y="2391508"/>
            <a:ext cx="3112479" cy="3657599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El titular de la 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unidad responsable debe </a:t>
            </a:r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enviar a la 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DCBMeI o </a:t>
            </a:r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 la 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SAFR, </a:t>
            </a:r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según 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corresponda:</a:t>
            </a:r>
            <a:endParaRPr lang="es-MX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43974" y="2391508"/>
            <a:ext cx="7204137" cy="29014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32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La </a:t>
            </a:r>
            <a:r>
              <a:rPr lang="es-MX" sz="32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documentación de manera física por oficio y a través </a:t>
            </a:r>
            <a:r>
              <a:rPr lang="es-MX" sz="32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 Hermes, </a:t>
            </a:r>
            <a:r>
              <a:rPr lang="es-MX" sz="32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para su validación y posteriormente los documentos originales siguientes:</a:t>
            </a:r>
            <a:endParaRPr lang="es-MX" sz="3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2. </a:t>
            </a:r>
            <a:r>
              <a:rPr lang="es-MX" sz="3200" b="1" dirty="0">
                <a:solidFill>
                  <a:schemeClr val="tx2"/>
                </a:solidFill>
              </a:rPr>
              <a:t>Alta de bienes donados y  </a:t>
            </a:r>
            <a:r>
              <a:rPr lang="es-MX" sz="3200" b="1" dirty="0" smtClean="0">
                <a:solidFill>
                  <a:schemeClr val="tx2"/>
                </a:solidFill>
              </a:rPr>
              <a:t>producidos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588169" y="1712554"/>
            <a:ext cx="9561095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04" y="1547446"/>
            <a:ext cx="9568518" cy="5029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99" y="5362334"/>
            <a:ext cx="1320362" cy="13203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36" y="5329672"/>
            <a:ext cx="1320362" cy="13203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89" y="5257800"/>
            <a:ext cx="1418383" cy="14183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876">
                        <a14:foregroundMark x1="69072" y1="22826" x2="43299" y2="80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4747" y="5362334"/>
            <a:ext cx="1177066" cy="11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2. Alta de bienes donados y  producidos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588169" y="2110154"/>
            <a:ext cx="9561095" cy="433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Se </a:t>
            </a:r>
            <a:r>
              <a:rPr lang="es-MX" sz="3200" dirty="0">
                <a:solidFill>
                  <a:schemeClr val="tx1"/>
                </a:solidFill>
                <a:cs typeface="Arial" panose="020B0604020202020204" pitchFamily="34" charset="0"/>
              </a:rPr>
              <a:t>requerirá </a:t>
            </a:r>
            <a:r>
              <a:rPr lang="es-MX" sz="3200" b="1" dirty="0">
                <a:solidFill>
                  <a:schemeClr val="tx2"/>
                </a:solidFill>
                <a:cs typeface="Arial" panose="020B0604020202020204" pitchFamily="34" charset="0"/>
              </a:rPr>
              <a:t>acta administrativa</a:t>
            </a:r>
            <a:r>
              <a:rPr lang="es-MX" sz="3200" dirty="0">
                <a:solidFill>
                  <a:schemeClr val="tx1"/>
                </a:solidFill>
                <a:cs typeface="Arial" panose="020B0604020202020204" pitchFamily="34" charset="0"/>
              </a:rPr>
              <a:t>, por las donaciones de bienes que no exceden el monto equivalente a 2,500 UMA´s.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3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/>
                </a:solidFill>
                <a:cs typeface="Arial" panose="020B0604020202020204" pitchFamily="34" charset="0"/>
              </a:rPr>
              <a:t>Se requerirá un </a:t>
            </a:r>
            <a:r>
              <a:rPr lang="es-MX" sz="3200" b="1" dirty="0">
                <a:solidFill>
                  <a:schemeClr val="tx2"/>
                </a:solidFill>
                <a:cs typeface="Arial" panose="020B0604020202020204" pitchFamily="34" charset="0"/>
              </a:rPr>
              <a:t>Contrato de Donación firmado por el Abogado General</a:t>
            </a:r>
            <a:r>
              <a:rPr lang="es-MX" sz="3200" dirty="0">
                <a:solidFill>
                  <a:schemeClr val="tx1"/>
                </a:solidFill>
                <a:cs typeface="Arial" panose="020B0604020202020204" pitchFamily="34" charset="0"/>
              </a:rPr>
              <a:t>, por donaciones que excedan el monto equivalente a 2,500 UMA´s.</a:t>
            </a:r>
          </a:p>
          <a:p>
            <a:pPr algn="just"/>
            <a:endParaRPr lang="es-MX" sz="3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6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146" y="571609"/>
            <a:ext cx="7782987" cy="1333448"/>
          </a:xfrm>
        </p:spPr>
        <p:txBody>
          <a:bodyPr/>
          <a:lstStyle/>
          <a:p>
            <a:pPr algn="ctr"/>
            <a:r>
              <a:rPr lang="es-MX" sz="2822" b="1" dirty="0">
                <a:solidFill>
                  <a:schemeClr val="tx2"/>
                </a:solidFill>
              </a:rPr>
              <a:t>1</a:t>
            </a:r>
            <a:r>
              <a:rPr lang="es-MX" sz="2822" b="1" dirty="0">
                <a:solidFill>
                  <a:schemeClr val="tx2"/>
                </a:solidFill>
              </a:rPr>
              <a:t>. Bienes Robados</a:t>
            </a:r>
            <a:br>
              <a:rPr lang="es-MX" sz="2822" b="1" dirty="0">
                <a:solidFill>
                  <a:schemeClr val="tx2"/>
                </a:solidFill>
              </a:rPr>
            </a:br>
            <a:r>
              <a:rPr lang="es-MX" b="1" dirty="0" smtClean="0">
                <a:solidFill>
                  <a:schemeClr val="tx2"/>
                </a:solidFill>
              </a:rPr>
              <a:t>¿Qué debo hacer si un bien ha sido Robado?</a:t>
            </a:r>
            <a:br>
              <a:rPr lang="es-MX" b="1" dirty="0" smtClean="0">
                <a:solidFill>
                  <a:schemeClr val="tx2"/>
                </a:solidFill>
              </a:rPr>
            </a:br>
            <a:r>
              <a:rPr lang="es-MX" b="1" dirty="0" smtClean="0">
                <a:solidFill>
                  <a:schemeClr val="tx2"/>
                </a:solidFill>
              </a:rPr>
              <a:t>Art. 47 del </a:t>
            </a:r>
            <a:r>
              <a:rPr lang="es-MX" b="1" dirty="0" err="1" smtClean="0">
                <a:solidFill>
                  <a:schemeClr val="tx2"/>
                </a:solidFill>
              </a:rPr>
              <a:t>RCBMeI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905161" y="1905058"/>
            <a:ext cx="8146011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+mj-lt"/>
              <a:buAutoNum type="arabicPeriod"/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El titular de la entidad académica o dependencia 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deberá presentar denuncia por comparecencia o por escrito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, ante Unidad Integral de Procuración de Justicia del Distrito correspondiente.</a:t>
            </a: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+mj-lt"/>
              <a:buAutoNum type="arabicPeriod"/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Elaborar un 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acta 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administrativa.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+mj-lt"/>
              <a:buAutoNum type="arabicPeriod"/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Notificar 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a la Oficina de la Abogada General y a la DCBMeI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170" y="4889444"/>
            <a:ext cx="1716845" cy="1450596"/>
          </a:xfrm>
          <a:prstGeom prst="rect">
            <a:avLst/>
          </a:prstGeom>
        </p:spPr>
      </p:pic>
      <p:pic>
        <p:nvPicPr>
          <p:cNvPr id="1032" name="Picture 8" descr="24 HO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86" y="4889444"/>
            <a:ext cx="1295371" cy="129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2. Alta de bienes donados y  producidos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588169" y="1712554"/>
            <a:ext cx="9561095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2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s-MX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Para la obra plástica, además debe incluir:</a:t>
            </a:r>
          </a:p>
          <a:p>
            <a:pPr algn="just"/>
            <a:endParaRPr lang="es-MX" sz="32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Carta de donación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Dictamen </a:t>
            </a: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técnico emitido por el titular del Instituto de Artes Plásticas.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Formato requisitado “Ficha de alta de obra plástica” (ABS-CB-F-06).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Fotografías digitales claras y legibles de la obra </a:t>
            </a: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plástica completa, </a:t>
            </a: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de la parte frontal, reverso, firma, título, fecha o donde se aprecie otro dato de la misma, en formato JPG de 7.4 cm. de alto, 285 pixeles por 9.5 cm. de ancho, 360 pixeles.</a:t>
            </a:r>
          </a:p>
          <a:p>
            <a:pPr algn="just"/>
            <a:endParaRPr lang="es-MX" sz="3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38333"/>
            <a:ext cx="1683531" cy="16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2. </a:t>
            </a:r>
            <a:r>
              <a:rPr lang="es-MX" sz="3200" b="1" dirty="0">
                <a:solidFill>
                  <a:schemeClr val="tx2"/>
                </a:solidFill>
              </a:rPr>
              <a:t>Alta de bienes donados y  </a:t>
            </a:r>
            <a:r>
              <a:rPr lang="es-MX" sz="3200" b="1" dirty="0" smtClean="0">
                <a:solidFill>
                  <a:schemeClr val="tx2"/>
                </a:solidFill>
              </a:rPr>
              <a:t>producidos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4" name="Conector 3"/>
          <p:cNvSpPr/>
          <p:nvPr/>
        </p:nvSpPr>
        <p:spPr>
          <a:xfrm>
            <a:off x="673768" y="2356338"/>
            <a:ext cx="914400" cy="879231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2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Pentágono 2"/>
          <p:cNvSpPr/>
          <p:nvPr/>
        </p:nvSpPr>
        <p:spPr>
          <a:xfrm>
            <a:off x="1095787" y="2179059"/>
            <a:ext cx="4581113" cy="4520679"/>
          </a:xfrm>
          <a:prstGeom prst="homePlate">
            <a:avLst>
              <a:gd name="adj" fmla="val 193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El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titular y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administrador 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recibe reporte de inventario de los bienes registrados y clave de la operación del Movimiento de mercancía interna,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para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gestionar ante la Dirección de Ingresos el CFDI correspondiente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31496" y="1594284"/>
            <a:ext cx="7380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Si el registro de la donación es </a:t>
            </a:r>
            <a:r>
              <a:rPr lang="es-MX" sz="3200" dirty="0" smtClean="0">
                <a:solidFill>
                  <a:schemeClr val="tx2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procedente:</a:t>
            </a:r>
            <a:endParaRPr lang="es-MX" sz="3200" dirty="0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Conector 8"/>
          <p:cNvSpPr/>
          <p:nvPr/>
        </p:nvSpPr>
        <p:spPr>
          <a:xfrm>
            <a:off x="5455409" y="2356338"/>
            <a:ext cx="914400" cy="879231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3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5912609" y="2179059"/>
            <a:ext cx="4581113" cy="4520679"/>
          </a:xfrm>
          <a:prstGeom prst="homePlate">
            <a:avLst>
              <a:gd name="adj" fmla="val 193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Una vez recibido el CFDI la Unidad Responsable debe enviarlo a la DCBMeI o a la </a:t>
            </a:r>
            <a:r>
              <a:rPr lang="es-MX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SAFR, </a:t>
            </a: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según corresponda, para concluir el registro del bien.</a:t>
            </a:r>
          </a:p>
        </p:txBody>
      </p:sp>
      <p:sp>
        <p:nvSpPr>
          <p:cNvPr id="12" name="Conector 11"/>
          <p:cNvSpPr/>
          <p:nvPr/>
        </p:nvSpPr>
        <p:spPr>
          <a:xfrm>
            <a:off x="11115675" y="5692442"/>
            <a:ext cx="828675" cy="8001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Gill Sans MT" panose="020B0502020104020203" pitchFamily="34" charset="0"/>
              </a:rPr>
              <a:t>*</a:t>
            </a:r>
            <a:endParaRPr lang="es-MX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6"/>
          <p:cNvSpPr/>
          <p:nvPr/>
        </p:nvSpPr>
        <p:spPr>
          <a:xfrm>
            <a:off x="417096" y="2356338"/>
            <a:ext cx="914400" cy="879231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Conector fuera de página 5"/>
          <p:cNvSpPr/>
          <p:nvPr/>
        </p:nvSpPr>
        <p:spPr>
          <a:xfrm>
            <a:off x="1074822" y="2391508"/>
            <a:ext cx="3112479" cy="3657599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El titular de la unidad responsable debe enviar a la 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DCBMeI o </a:t>
            </a:r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 la 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SAFR, </a:t>
            </a:r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según 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corresponda:</a:t>
            </a:r>
            <a:endParaRPr lang="es-MX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443974" y="2391508"/>
            <a:ext cx="7204137" cy="29893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olicitud </a:t>
            </a:r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 baja de 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bienes y </a:t>
            </a:r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documentación soporte para el registro de baja contable y/o del inventario el bien 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mueble, </a:t>
            </a:r>
            <a:r>
              <a:rPr lang="es-MX" sz="28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 través de Hermes </a:t>
            </a:r>
            <a:r>
              <a:rPr lang="es-MX" sz="28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para su validación, conforme </a:t>
            </a:r>
            <a:r>
              <a:rPr lang="es-MX" sz="28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 lo siguiente:</a:t>
            </a:r>
            <a:endParaRPr lang="es-MX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73768" y="506829"/>
            <a:ext cx="10988843" cy="988472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3</a:t>
            </a:r>
            <a:r>
              <a:rPr lang="es-MX" sz="3200" b="1" dirty="0" smtClean="0">
                <a:solidFill>
                  <a:schemeClr val="tx2"/>
                </a:solidFill>
              </a:rPr>
              <a:t>. Baja contable de bienes</a:t>
            </a:r>
            <a:endParaRPr lang="es-MX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330979"/>
            <a:ext cx="10988843" cy="988472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3</a:t>
            </a:r>
            <a:r>
              <a:rPr lang="es-MX" sz="3200" b="1" dirty="0" smtClean="0">
                <a:solidFill>
                  <a:schemeClr val="tx2"/>
                </a:solidFill>
              </a:rPr>
              <a:t>. Baja contable de bienes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673769" y="1712554"/>
            <a:ext cx="11133220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07824"/>
              </p:ext>
            </p:extLst>
          </p:nvPr>
        </p:nvGraphicFramePr>
        <p:xfrm>
          <a:off x="1624972" y="1175073"/>
          <a:ext cx="8784976" cy="548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580">
                  <a:extLst>
                    <a:ext uri="{9D8B030D-6E8A-4147-A177-3AD203B41FA5}">
                      <a16:colId xmlns:a16="http://schemas.microsoft.com/office/drawing/2014/main" val="1288959811"/>
                    </a:ext>
                  </a:extLst>
                </a:gridCol>
                <a:gridCol w="3248226">
                  <a:extLst>
                    <a:ext uri="{9D8B030D-6E8A-4147-A177-3AD203B41FA5}">
                      <a16:colId xmlns:a16="http://schemas.microsoft.com/office/drawing/2014/main" val="2134797059"/>
                    </a:ext>
                  </a:extLst>
                </a:gridCol>
                <a:gridCol w="2938170">
                  <a:extLst>
                    <a:ext uri="{9D8B030D-6E8A-4147-A177-3AD203B41FA5}">
                      <a16:colId xmlns:a16="http://schemas.microsoft.com/office/drawing/2014/main" val="2245791824"/>
                    </a:ext>
                  </a:extLst>
                </a:gridCol>
              </a:tblGrid>
              <a:tr h="500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Restitución en efectivo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Restitución en especie 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Pago de póliza de seguro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041851"/>
                  </a:ext>
                </a:extLst>
              </a:tr>
              <a:tr h="5008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Relación de bienes (*)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Relación de bienes (*)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Relación de bienes (*)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730035"/>
                  </a:ext>
                </a:extLst>
              </a:tr>
              <a:tr h="1414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Comprobante legible de pago: 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Copia de la ficha de depósito o transferencia electrónica.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Aprobación del bien propuesto a restituir en especie.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Comprobante legible del finiquito: </a:t>
                      </a:r>
                      <a:endParaRPr lang="es-MX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Copia de la ficha de depósito o transferencia electrónica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198828"/>
                  </a:ext>
                </a:extLst>
              </a:tr>
              <a:tr h="922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Formato de pago emitido por la Universidad (Línea de captura).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Acta administrativa simple (ABS-CB-F-03).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 de pérdida total emitida por la aseguradora.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0982910"/>
                  </a:ext>
                </a:extLst>
              </a:tr>
              <a:tr h="7938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_trad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Avalúo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Factura a favor o endosada a nombre de la Universidad Veracruzana o avalúo.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MX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977684"/>
                  </a:ext>
                </a:extLst>
              </a:tr>
              <a:tr h="793825">
                <a:tc>
                  <a:txBody>
                    <a:bodyPr/>
                    <a:lstStyle/>
                    <a:p>
                      <a:endParaRPr lang="es-MX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“Ficha de evidencia fotográfica” (</a:t>
                      </a:r>
                      <a:r>
                        <a:rPr lang="es-MX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ABS-CB-F-08</a:t>
                      </a:r>
                      <a:r>
                        <a:rPr lang="es-MX" sz="1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s-MX" sz="18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bienes </a:t>
                      </a:r>
                      <a:r>
                        <a:rPr lang="es-MX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usados</a:t>
                      </a:r>
                      <a:r>
                        <a:rPr lang="es-MX" sz="18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MX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737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6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3</a:t>
            </a:r>
            <a:r>
              <a:rPr lang="es-MX" sz="3200" b="1" dirty="0" smtClean="0">
                <a:solidFill>
                  <a:schemeClr val="tx2"/>
                </a:solidFill>
              </a:rPr>
              <a:t>. Baja contable de bienes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673769" y="1712554"/>
            <a:ext cx="11133220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</a:t>
            </a:r>
            <a:r>
              <a:rPr lang="es-MX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MX" sz="5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La </a:t>
            </a: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relación de bienes puede incluirse en el cuerpo del </a:t>
            </a: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HERMES, </a:t>
            </a: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y como anexo cuando exceda más de cinco </a:t>
            </a: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bienes; </a:t>
            </a: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debe incluir la información siguiente:</a:t>
            </a: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" y="3803177"/>
            <a:ext cx="10812379" cy="225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3</a:t>
            </a:r>
            <a:r>
              <a:rPr lang="es-MX" sz="3200" b="1" dirty="0" smtClean="0">
                <a:solidFill>
                  <a:schemeClr val="tx2"/>
                </a:solidFill>
              </a:rPr>
              <a:t>. Baja contable de bienes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673769" y="1712554"/>
            <a:ext cx="3933400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200" b="1" dirty="0">
                <a:solidFill>
                  <a:schemeClr val="tx2"/>
                </a:solidFill>
                <a:cs typeface="Arial" panose="020B0604020202020204" pitchFamily="34" charset="0"/>
              </a:rPr>
              <a:t>Para la restitución en </a:t>
            </a:r>
            <a:r>
              <a:rPr lang="es-MX" sz="3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especie:</a:t>
            </a:r>
          </a:p>
          <a:p>
            <a:pPr algn="just"/>
            <a:endParaRPr lang="es-MX" sz="3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Previamente </a:t>
            </a:r>
            <a:r>
              <a:rPr lang="es-MX" sz="3200" dirty="0">
                <a:solidFill>
                  <a:schemeClr val="tx1"/>
                </a:solidFill>
                <a:cs typeface="Arial" panose="020B0604020202020204" pitchFamily="34" charset="0"/>
              </a:rPr>
              <a:t>debe enviar un cuadro comparativo, entre el bien a restituir </a:t>
            </a:r>
            <a:r>
              <a:rPr lang="es-MX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y la </a:t>
            </a:r>
            <a:r>
              <a:rPr lang="es-MX" sz="3200" dirty="0">
                <a:solidFill>
                  <a:schemeClr val="tx1"/>
                </a:solidFill>
                <a:cs typeface="Arial" panose="020B0604020202020204" pitchFamily="34" charset="0"/>
              </a:rPr>
              <a:t>propuesta, que incluya la información siguiente</a:t>
            </a:r>
            <a:r>
              <a:rPr lang="es-MX" sz="3200" dirty="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  <a:endParaRPr lang="es-MX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891" y="1524194"/>
            <a:ext cx="5697417" cy="5229225"/>
          </a:xfrm>
          <a:prstGeom prst="rect">
            <a:avLst/>
          </a:prstGeom>
        </p:spPr>
      </p:pic>
      <p:sp>
        <p:nvSpPr>
          <p:cNvPr id="7" name="Conector 6"/>
          <p:cNvSpPr/>
          <p:nvPr/>
        </p:nvSpPr>
        <p:spPr>
          <a:xfrm>
            <a:off x="11115675" y="5692442"/>
            <a:ext cx="828675" cy="8001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Gill Sans MT" panose="020B0502020104020203" pitchFamily="34" charset="0"/>
              </a:rPr>
              <a:t>*</a:t>
            </a:r>
            <a:endParaRPr lang="es-MX" sz="2400" dirty="0">
              <a:latin typeface="Gill Sans MT" panose="020B05020201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827475" y="6258230"/>
            <a:ext cx="24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5065" b="22017"/>
          <a:stretch/>
        </p:blipFill>
        <p:spPr>
          <a:xfrm>
            <a:off x="5513877" y="6627562"/>
            <a:ext cx="5338608" cy="23414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827474" y="6463407"/>
            <a:ext cx="24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902439" y="6498522"/>
            <a:ext cx="177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COTIZACIÓN DEL BIEN </a:t>
            </a:r>
            <a:endParaRPr lang="es-MX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448514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4</a:t>
            </a:r>
            <a:r>
              <a:rPr lang="es-MX" sz="3200" b="1" dirty="0">
                <a:solidFill>
                  <a:schemeClr val="tx2"/>
                </a:solidFill>
              </a:rPr>
              <a:t>. Transferencia de bienes muebles entre unidades responsables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884484" y="2063114"/>
            <a:ext cx="9563101" cy="6574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Acordar con el titular el bien mueble a transferir y su justificación.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1884483" y="2861774"/>
            <a:ext cx="9563102" cy="675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Validar los datos del bien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físico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contra los registrados en el subsistema: marca, modelo, serie.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884483" y="3658086"/>
            <a:ext cx="9563101" cy="6776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Requisitar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el formato de transferencia.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884482" y="4474339"/>
            <a:ext cx="9563101" cy="6603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Gestionar la firma del titular de su unidad responsable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1884484" y="5202938"/>
            <a:ext cx="9563101" cy="786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Coordinarse con el administrador de la unidad responsable destino para la entrega del bien y la gestión de la firma del 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titular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1884483" y="6071941"/>
            <a:ext cx="9563101" cy="6277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Concretar la entrega y firmas.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1399028" y="1572802"/>
            <a:ext cx="4592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Actividades 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del </a:t>
            </a:r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administrador: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1" name="Conector fuera de página 40"/>
          <p:cNvSpPr/>
          <p:nvPr/>
        </p:nvSpPr>
        <p:spPr>
          <a:xfrm>
            <a:off x="673768" y="4448598"/>
            <a:ext cx="861646" cy="68611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4</a:t>
            </a:r>
            <a:endParaRPr lang="es-MX" dirty="0"/>
          </a:p>
        </p:txBody>
      </p:sp>
      <p:sp>
        <p:nvSpPr>
          <p:cNvPr id="42" name="Conector fuera de página 41"/>
          <p:cNvSpPr/>
          <p:nvPr/>
        </p:nvSpPr>
        <p:spPr>
          <a:xfrm>
            <a:off x="673768" y="5264439"/>
            <a:ext cx="861646" cy="68611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5</a:t>
            </a:r>
            <a:endParaRPr lang="es-MX" dirty="0"/>
          </a:p>
        </p:txBody>
      </p:sp>
      <p:sp>
        <p:nvSpPr>
          <p:cNvPr id="43" name="Conector fuera de página 42"/>
          <p:cNvSpPr/>
          <p:nvPr/>
        </p:nvSpPr>
        <p:spPr>
          <a:xfrm>
            <a:off x="673768" y="6100189"/>
            <a:ext cx="861646" cy="68611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6</a:t>
            </a:r>
            <a:endParaRPr lang="es-MX" dirty="0"/>
          </a:p>
        </p:txBody>
      </p:sp>
      <p:sp>
        <p:nvSpPr>
          <p:cNvPr id="26" name="Conector fuera de página 25"/>
          <p:cNvSpPr/>
          <p:nvPr/>
        </p:nvSpPr>
        <p:spPr>
          <a:xfrm>
            <a:off x="673768" y="2861774"/>
            <a:ext cx="861646" cy="68611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2</a:t>
            </a:r>
            <a:endParaRPr lang="es-MX" dirty="0"/>
          </a:p>
        </p:txBody>
      </p:sp>
      <p:sp>
        <p:nvSpPr>
          <p:cNvPr id="27" name="Conector fuera de página 26"/>
          <p:cNvSpPr/>
          <p:nvPr/>
        </p:nvSpPr>
        <p:spPr>
          <a:xfrm>
            <a:off x="673768" y="2048790"/>
            <a:ext cx="861646" cy="68611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</a:p>
        </p:txBody>
      </p:sp>
      <p:sp>
        <p:nvSpPr>
          <p:cNvPr id="28" name="Conector fuera de página 27"/>
          <p:cNvSpPr/>
          <p:nvPr/>
        </p:nvSpPr>
        <p:spPr>
          <a:xfrm>
            <a:off x="673768" y="3655186"/>
            <a:ext cx="861646" cy="686110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24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9316" y="765044"/>
            <a:ext cx="6113295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4</a:t>
            </a:r>
            <a:r>
              <a:rPr lang="es-MX" sz="3200" b="1" dirty="0">
                <a:solidFill>
                  <a:schemeClr val="tx2"/>
                </a:solidFill>
              </a:rPr>
              <a:t>. Transferencia de bienes muebles entre unidades responsables </a:t>
            </a: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5967663" y="1632343"/>
            <a:ext cx="5839326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formato de transferencia de bienes.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5" y="282104"/>
            <a:ext cx="5223391" cy="65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448514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4</a:t>
            </a:r>
            <a:r>
              <a:rPr lang="es-MX" sz="3200" b="1" dirty="0">
                <a:solidFill>
                  <a:schemeClr val="tx2"/>
                </a:solidFill>
              </a:rPr>
              <a:t>. Transferencia de bienes muebles entre unidades responsables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322509" y="2063115"/>
            <a:ext cx="9563101" cy="4163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tx1"/>
                </a:solidFill>
                <a:cs typeface="Arial" panose="020B0604020202020204" pitchFamily="34" charset="0"/>
              </a:rPr>
              <a:t>Estatus del </a:t>
            </a:r>
            <a:r>
              <a:rPr lang="es-MX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bien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  <a:endParaRPr lang="es-MX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1322507" y="2606927"/>
            <a:ext cx="9563102" cy="4441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Estado físico del bien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322507" y="3174875"/>
            <a:ext cx="9563101" cy="4479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Conocer la clave del área física donde está asignado el bien.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1322506" y="3753943"/>
            <a:ext cx="9563101" cy="4834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Conocer la clave del área física a donde se va a transferir el bien.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1322505" y="4377368"/>
            <a:ext cx="9563101" cy="4329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Para </a:t>
            </a:r>
            <a:r>
              <a:rPr lang="es-MX" sz="2400" b="1" dirty="0">
                <a:solidFill>
                  <a:schemeClr val="tx1"/>
                </a:solidFill>
                <a:cs typeface="Arial" panose="020B0604020202020204" pitchFamily="34" charset="0"/>
              </a:rPr>
              <a:t>vehículos</a:t>
            </a: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: debe venir el visto bueno del jefe superior inmediato.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1322504" y="4957089"/>
            <a:ext cx="9563101" cy="397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Para </a:t>
            </a:r>
            <a:r>
              <a:rPr lang="es-MX" sz="2400" b="1" dirty="0">
                <a:solidFill>
                  <a:schemeClr val="tx1"/>
                </a:solidFill>
                <a:cs typeface="Arial" panose="020B0604020202020204" pitchFamily="34" charset="0"/>
              </a:rPr>
              <a:t>obra plástica</a:t>
            </a: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  <a:r>
              <a:rPr lang="es-MX" sz="2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debe adjuntar la “Ficha de evidencia fotográfica”.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1773753" y="1572802"/>
            <a:ext cx="271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Consideraciones:</a:t>
            </a:r>
            <a:endParaRPr lang="es-MX" sz="2400" b="1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Conector 2"/>
          <p:cNvSpPr/>
          <p:nvPr/>
        </p:nvSpPr>
        <p:spPr>
          <a:xfrm>
            <a:off x="563432" y="2063114"/>
            <a:ext cx="448407" cy="44269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2"/>
                </a:solidFill>
              </a:rPr>
              <a:t>1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17" name="Conector 16"/>
          <p:cNvSpPr/>
          <p:nvPr/>
        </p:nvSpPr>
        <p:spPr>
          <a:xfrm>
            <a:off x="563431" y="2613590"/>
            <a:ext cx="448407" cy="44269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2"/>
                </a:solidFill>
              </a:rPr>
              <a:t>2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18" name="Conector 17"/>
          <p:cNvSpPr/>
          <p:nvPr/>
        </p:nvSpPr>
        <p:spPr>
          <a:xfrm>
            <a:off x="563431" y="3174875"/>
            <a:ext cx="448407" cy="44269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2"/>
                </a:solidFill>
              </a:rPr>
              <a:t>3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24" name="Conector 23"/>
          <p:cNvSpPr/>
          <p:nvPr/>
        </p:nvSpPr>
        <p:spPr>
          <a:xfrm>
            <a:off x="563428" y="3774339"/>
            <a:ext cx="448407" cy="44269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2"/>
                </a:solidFill>
              </a:rPr>
              <a:t>4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25" name="Conector 24"/>
          <p:cNvSpPr/>
          <p:nvPr/>
        </p:nvSpPr>
        <p:spPr>
          <a:xfrm>
            <a:off x="563430" y="4427924"/>
            <a:ext cx="448407" cy="44269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2"/>
                </a:solidFill>
              </a:rPr>
              <a:t>5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26" name="Conector 25"/>
          <p:cNvSpPr/>
          <p:nvPr/>
        </p:nvSpPr>
        <p:spPr>
          <a:xfrm>
            <a:off x="563429" y="4957089"/>
            <a:ext cx="448407" cy="44269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2"/>
                </a:solidFill>
              </a:rPr>
              <a:t>6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1322504" y="5543340"/>
            <a:ext cx="9563101" cy="397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Las operaciones deben ser de un solo tipo de bien.</a:t>
            </a:r>
          </a:p>
        </p:txBody>
      </p:sp>
      <p:sp>
        <p:nvSpPr>
          <p:cNvPr id="28" name="Conector 27"/>
          <p:cNvSpPr/>
          <p:nvPr/>
        </p:nvSpPr>
        <p:spPr>
          <a:xfrm>
            <a:off x="563429" y="5543340"/>
            <a:ext cx="448407" cy="44269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1322504" y="6123061"/>
            <a:ext cx="9563101" cy="6748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Cada </a:t>
            </a:r>
            <a:r>
              <a:rPr lang="es-MX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UR debe </a:t>
            </a: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guardar una </a:t>
            </a:r>
            <a:r>
              <a:rPr lang="es-MX" sz="2400" i="1" dirty="0">
                <a:solidFill>
                  <a:schemeClr val="tx1"/>
                </a:solidFill>
                <a:cs typeface="Arial" panose="020B0604020202020204" pitchFamily="34" charset="0"/>
              </a:rPr>
              <a:t>Solicitud de transferencia de bienes</a:t>
            </a: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schemeClr val="tx1"/>
                </a:solidFill>
                <a:cs typeface="Arial" panose="020B0604020202020204" pitchFamily="34" charset="0"/>
              </a:rPr>
              <a:t>original</a:t>
            </a: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 de forma física y digital, como soporte.</a:t>
            </a:r>
          </a:p>
        </p:txBody>
      </p:sp>
      <p:sp>
        <p:nvSpPr>
          <p:cNvPr id="30" name="Conector 29"/>
          <p:cNvSpPr/>
          <p:nvPr/>
        </p:nvSpPr>
        <p:spPr>
          <a:xfrm>
            <a:off x="563429" y="6123061"/>
            <a:ext cx="448407" cy="44269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mtClean="0">
                <a:solidFill>
                  <a:schemeClr val="tx2"/>
                </a:solidFill>
              </a:rPr>
              <a:t>8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39" name="Conector 38"/>
          <p:cNvSpPr/>
          <p:nvPr/>
        </p:nvSpPr>
        <p:spPr>
          <a:xfrm>
            <a:off x="11115675" y="5692442"/>
            <a:ext cx="828675" cy="8001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Gill Sans MT" panose="020B0502020104020203" pitchFamily="34" charset="0"/>
              </a:rPr>
              <a:t>*</a:t>
            </a:r>
            <a:endParaRPr lang="es-MX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5. Actualización de datos de bienes muebles</a:t>
            </a:r>
          </a:p>
        </p:txBody>
      </p:sp>
      <p:sp>
        <p:nvSpPr>
          <p:cNvPr id="3" name="Conector 2"/>
          <p:cNvSpPr/>
          <p:nvPr/>
        </p:nvSpPr>
        <p:spPr>
          <a:xfrm>
            <a:off x="253741" y="1891449"/>
            <a:ext cx="785755" cy="792193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</a:t>
            </a:r>
            <a:endParaRPr lang="es-MX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1248508" y="1891449"/>
            <a:ext cx="10414103" cy="1871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Error del registro de datos del bien en el Subsistema de Planeación, Recursos Financieros y </a:t>
            </a:r>
            <a:r>
              <a:rPr lang="es-MX" sz="24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Materiales: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Este error ocurre cuando un dato (marca, modelo, serie y/o descripción) descrito en el bien físico y en la factura coincide, sin embargo, se encuentra registrado en el Subsistema de manera errónea o diferente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.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Conector 16"/>
          <p:cNvSpPr/>
          <p:nvPr/>
        </p:nvSpPr>
        <p:spPr>
          <a:xfrm>
            <a:off x="308039" y="4002488"/>
            <a:ext cx="731457" cy="683363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18" name="Pentágono 17"/>
          <p:cNvSpPr/>
          <p:nvPr/>
        </p:nvSpPr>
        <p:spPr>
          <a:xfrm>
            <a:off x="692885" y="4009292"/>
            <a:ext cx="4230807" cy="2483250"/>
          </a:xfrm>
          <a:prstGeom prst="homePlate">
            <a:avLst>
              <a:gd name="adj" fmla="val 193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El titular de la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UR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debe solicitar a la DCBMeI o a la SAFR según corresponda, a través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de Hermes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, la actualización del dato del bien mueble.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5308538" y="4009292"/>
            <a:ext cx="6354073" cy="2483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Asunto del HERMES: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clave de la UR solicitante, seguido del asunto clave: “Actualización de datos”.</a:t>
            </a:r>
          </a:p>
          <a:p>
            <a:pPr algn="just"/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“Ficha de evidencia fotográfica”.</a:t>
            </a:r>
          </a:p>
        </p:txBody>
      </p:sp>
      <p:sp>
        <p:nvSpPr>
          <p:cNvPr id="10" name="Conector 9"/>
          <p:cNvSpPr/>
          <p:nvPr/>
        </p:nvSpPr>
        <p:spPr>
          <a:xfrm>
            <a:off x="11115675" y="5692442"/>
            <a:ext cx="828675" cy="8001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Gill Sans MT" panose="020B0502020104020203" pitchFamily="34" charset="0"/>
              </a:rPr>
              <a:t>*</a:t>
            </a:r>
            <a:endParaRPr lang="es-MX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146" y="571609"/>
            <a:ext cx="7782987" cy="133344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¿Dónde encuentro la información?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905161" y="1905058"/>
            <a:ext cx="8146011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Portal de la DCBMeI:</a:t>
            </a: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https://www.uv.mx/controldebienes/tramites-y-servicios-cbmei/3225-2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/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Portal de la OAG: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https://www.uv.mx/legislacion/robo-o-extravio-de-bienes-muebles-patrimonio-de-la-universidad-veracruzana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/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5. Actualización de datos de bienes muebles</a:t>
            </a:r>
          </a:p>
        </p:txBody>
      </p:sp>
      <p:sp>
        <p:nvSpPr>
          <p:cNvPr id="3" name="Conector 2"/>
          <p:cNvSpPr/>
          <p:nvPr/>
        </p:nvSpPr>
        <p:spPr>
          <a:xfrm>
            <a:off x="253741" y="1891449"/>
            <a:ext cx="785755" cy="792193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2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248508" y="1891449"/>
            <a:ext cx="10414103" cy="1871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Diferencia en datos del bien mueble recibido contra la </a:t>
            </a:r>
            <a:r>
              <a:rPr lang="es-MX" sz="24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factura: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Esta inconsistencia ocurre cuando un dato (marca, modelo, serie y/o descripción) del bien mueble entregado por el proveedor no concuerda con la información de la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factura.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Conector 16"/>
          <p:cNvSpPr/>
          <p:nvPr/>
        </p:nvSpPr>
        <p:spPr>
          <a:xfrm>
            <a:off x="308039" y="4002488"/>
            <a:ext cx="731457" cy="683363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18" name="Pentágono 17"/>
          <p:cNvSpPr/>
          <p:nvPr/>
        </p:nvSpPr>
        <p:spPr>
          <a:xfrm>
            <a:off x="692886" y="4009292"/>
            <a:ext cx="4635252" cy="2483250"/>
          </a:xfrm>
          <a:prstGeom prst="homePlate">
            <a:avLst>
              <a:gd name="adj" fmla="val 193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El titular de la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UR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debe solicitar a la DCBMeI o a la SAFR según corresponda, a través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de Hermes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, la actualización del dato del bien mueble.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5712985" y="4009292"/>
            <a:ext cx="5949626" cy="2483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Asunto del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HERMES: </a:t>
            </a:r>
          </a:p>
          <a:p>
            <a:pPr algn="just"/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clave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de la UR solicitante, seguido del asunto clave: “Actualización de datos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Oficio aclaratorio del proveedor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</a:t>
            </a:r>
            <a:r>
              <a:rPr lang="es-MX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 acta administrativa simple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“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Ficha de evidencia fotográfica”.</a:t>
            </a:r>
          </a:p>
        </p:txBody>
      </p:sp>
      <p:sp>
        <p:nvSpPr>
          <p:cNvPr id="11" name="Conector 10"/>
          <p:cNvSpPr/>
          <p:nvPr/>
        </p:nvSpPr>
        <p:spPr>
          <a:xfrm>
            <a:off x="11115675" y="5692442"/>
            <a:ext cx="828675" cy="8001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Gill Sans MT" panose="020B0502020104020203" pitchFamily="34" charset="0"/>
              </a:rPr>
              <a:t>*</a:t>
            </a:r>
            <a:endParaRPr lang="es-MX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5. Actualización de datos de bienes muebles</a:t>
            </a:r>
          </a:p>
        </p:txBody>
      </p:sp>
      <p:sp>
        <p:nvSpPr>
          <p:cNvPr id="3" name="Conector 2"/>
          <p:cNvSpPr/>
          <p:nvPr/>
        </p:nvSpPr>
        <p:spPr>
          <a:xfrm>
            <a:off x="253741" y="1891449"/>
            <a:ext cx="785755" cy="792193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3</a:t>
            </a:r>
            <a:endParaRPr lang="es-MX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1248508" y="1891449"/>
            <a:ext cx="10414103" cy="1871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Datos no incluidos en la </a:t>
            </a:r>
            <a:r>
              <a:rPr lang="es-MX" sz="24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factura: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Esta inconsistencia ocurre cuando un dato (marca, modelo y/o serie) del bien mueble entregado por el proveedor, no se encuentra descrito en la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factura, pero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sí en el bien físico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Conector 16"/>
          <p:cNvSpPr/>
          <p:nvPr/>
        </p:nvSpPr>
        <p:spPr>
          <a:xfrm>
            <a:off x="308039" y="4002488"/>
            <a:ext cx="731457" cy="683363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18" name="Pentágono 17"/>
          <p:cNvSpPr/>
          <p:nvPr/>
        </p:nvSpPr>
        <p:spPr>
          <a:xfrm>
            <a:off x="692886" y="4009292"/>
            <a:ext cx="4635252" cy="2483250"/>
          </a:xfrm>
          <a:prstGeom prst="homePlate">
            <a:avLst>
              <a:gd name="adj" fmla="val 193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El titular de la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UR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debe solicitar a la DCBMeI o a la SAFR según corresponda, a través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de Hermes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, la actualización del dato del bien mueble.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5712985" y="4009292"/>
            <a:ext cx="5949626" cy="2483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Asunto del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HERMES: </a:t>
            </a:r>
          </a:p>
          <a:p>
            <a:pPr algn="just"/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clave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de la UR solicitante, seguido del asunto clave: “Actualización de datos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Cuadro con la información del bien, N° de activo, marca, fecha de alta y dato a incluir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“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Ficha de evidencia fotográfica”.</a:t>
            </a:r>
          </a:p>
        </p:txBody>
      </p:sp>
      <p:sp>
        <p:nvSpPr>
          <p:cNvPr id="11" name="Conector 10"/>
          <p:cNvSpPr/>
          <p:nvPr/>
        </p:nvSpPr>
        <p:spPr>
          <a:xfrm>
            <a:off x="11115675" y="5692442"/>
            <a:ext cx="828675" cy="8001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Gill Sans MT" panose="020B0502020104020203" pitchFamily="34" charset="0"/>
              </a:rPr>
              <a:t>*</a:t>
            </a:r>
            <a:endParaRPr lang="es-MX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5. Actualización de datos de bienes muebles</a:t>
            </a:r>
          </a:p>
        </p:txBody>
      </p:sp>
      <p:sp>
        <p:nvSpPr>
          <p:cNvPr id="3" name="Conector 2"/>
          <p:cNvSpPr/>
          <p:nvPr/>
        </p:nvSpPr>
        <p:spPr>
          <a:xfrm>
            <a:off x="253741" y="1891449"/>
            <a:ext cx="785755" cy="792193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4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248508" y="1891449"/>
            <a:ext cx="10414103" cy="1871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Actualización de datos de un bien mueble por cobro de </a:t>
            </a:r>
            <a:r>
              <a:rPr lang="es-MX" sz="2400" b="1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garantía: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Esta actualización de datos ocurre cuando el bien mueble presenta fallas y es reemplazado por otro bien por parte del proveedor, haciendo uso del cobro de la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garantía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Conector 16"/>
          <p:cNvSpPr/>
          <p:nvPr/>
        </p:nvSpPr>
        <p:spPr>
          <a:xfrm>
            <a:off x="308039" y="4002488"/>
            <a:ext cx="731457" cy="683363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18" name="Pentágono 17"/>
          <p:cNvSpPr/>
          <p:nvPr/>
        </p:nvSpPr>
        <p:spPr>
          <a:xfrm>
            <a:off x="692886" y="4009292"/>
            <a:ext cx="4635252" cy="2483250"/>
          </a:xfrm>
          <a:prstGeom prst="homePlate">
            <a:avLst>
              <a:gd name="adj" fmla="val 193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El titular de la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UR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debe solicitar a la DCBMeI o a la SAFR según corresponda, a través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de Hermes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, la actualización del dato del bien mueble.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5712985" y="4009292"/>
            <a:ext cx="5949626" cy="248325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Asunto del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HERMES: </a:t>
            </a:r>
          </a:p>
          <a:p>
            <a:pPr algn="just"/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clave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de la UR solicitante, seguido del asunto clave: “Actualización de datos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Oficio aclaratorio por parte del proveedor.</a:t>
            </a:r>
            <a:endParaRPr lang="es-MX" sz="2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“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Ficha de evidencia fotográfica”.</a:t>
            </a:r>
          </a:p>
        </p:txBody>
      </p:sp>
      <p:sp>
        <p:nvSpPr>
          <p:cNvPr id="10" name="Conector 9"/>
          <p:cNvSpPr/>
          <p:nvPr/>
        </p:nvSpPr>
        <p:spPr>
          <a:xfrm>
            <a:off x="11115675" y="5692442"/>
            <a:ext cx="828675" cy="8001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Gill Sans MT" panose="020B0502020104020203" pitchFamily="34" charset="0"/>
              </a:rPr>
              <a:t>*</a:t>
            </a:r>
            <a:endParaRPr lang="es-MX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9"/>
          <p:cNvSpPr/>
          <p:nvPr/>
        </p:nvSpPr>
        <p:spPr>
          <a:xfrm>
            <a:off x="763694" y="5535672"/>
            <a:ext cx="731457" cy="68336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 smtClean="0">
                <a:latin typeface="Gill Sans MT" panose="020B0502020104020203" pitchFamily="34" charset="0"/>
              </a:rPr>
              <a:t>2</a:t>
            </a:r>
            <a:endParaRPr lang="es-MX" sz="2400" dirty="0">
              <a:latin typeface="Gill Sans MT" panose="020B0502020104020203" pitchFamily="34" charset="0"/>
            </a:endParaRPr>
          </a:p>
        </p:txBody>
      </p:sp>
      <p:sp>
        <p:nvSpPr>
          <p:cNvPr id="9" name="Conector 8"/>
          <p:cNvSpPr/>
          <p:nvPr/>
        </p:nvSpPr>
        <p:spPr>
          <a:xfrm>
            <a:off x="746109" y="4019302"/>
            <a:ext cx="731457" cy="68336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6. </a:t>
            </a:r>
            <a:r>
              <a:rPr lang="es-MX" sz="3200" b="1" dirty="0">
                <a:solidFill>
                  <a:schemeClr val="tx2"/>
                </a:solidFill>
              </a:rPr>
              <a:t>Actualización del estado físico de bienes muebles localizados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248508" y="1891449"/>
            <a:ext cx="10414103" cy="187166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Cuando se ubique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 localice un bien mueble  que se encuentra en el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Subsistema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con  Estado físico  </a:t>
            </a:r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 localizado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 </a:t>
            </a:r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Extraviado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debe: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48508" y="3971273"/>
            <a:ext cx="10234245" cy="12589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Validar las características físicas (número de activo, marca, modelo, serie) del bien mueble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y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éstas correspondan con la información que se tiene registrada en el Subsistema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248508" y="5486398"/>
            <a:ext cx="10414103" cy="11957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Notificar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al titular de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la UR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8"/>
          <p:cNvSpPr/>
          <p:nvPr/>
        </p:nvSpPr>
        <p:spPr>
          <a:xfrm>
            <a:off x="746109" y="1953086"/>
            <a:ext cx="731457" cy="68336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2400" dirty="0" smtClean="0">
                <a:latin typeface="Gill Sans MT" panose="020B0502020104020203" pitchFamily="34" charset="0"/>
              </a:rPr>
              <a:t>3</a:t>
            </a:r>
            <a:endParaRPr lang="es-MX" sz="2400" dirty="0">
              <a:latin typeface="Gill Sans MT" panose="020B0502020104020203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6. </a:t>
            </a:r>
            <a:r>
              <a:rPr lang="es-MX" sz="3200" b="1" dirty="0">
                <a:solidFill>
                  <a:schemeClr val="tx2"/>
                </a:solidFill>
              </a:rPr>
              <a:t>Actualización del estado físico de bienes muebles localizados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248509" y="1905057"/>
            <a:ext cx="10396518" cy="12601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El titular de la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UR debe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solicitar a la DCBMeI o a la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SAFR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según corresponda, a través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 Hermes,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la actualización del estado físico del bien mueble localizado.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638550" y="2857499"/>
            <a:ext cx="8356710" cy="1545929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Asunto del HERMES: </a:t>
            </a:r>
          </a:p>
          <a:p>
            <a:pPr algn="just"/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clave de la UR solicitante, seguido del asunto clave: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“Bienes localizados”.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“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</a:rPr>
              <a:t>Ficha de evidencia fotográfica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3012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6695" y="683903"/>
            <a:ext cx="4635916" cy="1333448"/>
          </a:xfrm>
        </p:spPr>
        <p:txBody>
          <a:bodyPr/>
          <a:lstStyle/>
          <a:p>
            <a:pPr algn="just"/>
            <a:r>
              <a:rPr lang="es-MX" sz="3200" b="1" dirty="0" smtClean="0">
                <a:solidFill>
                  <a:schemeClr val="tx2"/>
                </a:solidFill>
              </a:rPr>
              <a:t>6. </a:t>
            </a:r>
            <a:r>
              <a:rPr lang="es-MX" sz="3200" b="1" dirty="0">
                <a:solidFill>
                  <a:schemeClr val="tx2"/>
                </a:solidFill>
              </a:rPr>
              <a:t>Actualización del estado físico de bienes muebles localizados</a:t>
            </a: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7234488" y="2717633"/>
            <a:ext cx="4668252" cy="386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 “Ficha de evidencia fotográfica”</a:t>
            </a:r>
            <a:endParaRPr lang="es-MX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5" y="688214"/>
            <a:ext cx="6914400" cy="5744671"/>
          </a:xfrm>
          <a:prstGeom prst="rect">
            <a:avLst/>
          </a:prstGeom>
        </p:spPr>
      </p:pic>
      <p:sp>
        <p:nvSpPr>
          <p:cNvPr id="6" name="Conector 5"/>
          <p:cNvSpPr/>
          <p:nvPr/>
        </p:nvSpPr>
        <p:spPr>
          <a:xfrm>
            <a:off x="11115675" y="5692442"/>
            <a:ext cx="828675" cy="8001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Gill Sans MT" panose="020B0502020104020203" pitchFamily="34" charset="0"/>
              </a:rPr>
              <a:t>*</a:t>
            </a:r>
            <a:endParaRPr lang="es-MX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 smtClean="0">
                <a:solidFill>
                  <a:schemeClr val="tx2"/>
                </a:solidFill>
              </a:rPr>
              <a:t>* Fin de las actividades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248509" y="1700340"/>
            <a:ext cx="10396518" cy="12601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Una vez recibida la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solicitud, la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DCBMeI o la SAFR según corresponda, realiza el análisis de la información recibida e informa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</a:t>
            </a:r>
            <a:endParaRPr lang="es-MX" sz="2400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73767" y="3372647"/>
            <a:ext cx="5397690" cy="31801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Procede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: Se notifica al titular y administrador de la Unidad Responsable, que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procede su trámite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s-MX" sz="2400" b="1" u="sng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solicitándole validar a través de la “Consulta y generación de información de bienes”</a:t>
            </a:r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,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ver guía (ABS-CB-G-01) y notificar si </a:t>
            </a:r>
            <a:r>
              <a:rPr lang="es-MX" sz="2400" dirty="0" smtClean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la  solicitud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 realizó satisfactoriamente.</a:t>
            </a:r>
          </a:p>
        </p:txBody>
      </p:sp>
      <p:sp>
        <p:nvSpPr>
          <p:cNvPr id="8" name="Conector 7"/>
          <p:cNvSpPr/>
          <p:nvPr/>
        </p:nvSpPr>
        <p:spPr>
          <a:xfrm>
            <a:off x="259430" y="2034842"/>
            <a:ext cx="828675" cy="800100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Gill Sans MT" panose="020B0502020104020203" pitchFamily="34" charset="0"/>
              </a:rPr>
              <a:t>*</a:t>
            </a:r>
            <a:endParaRPr lang="es-MX" sz="2400" dirty="0">
              <a:latin typeface="Gill Sans MT" panose="020B0502020104020203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660706" y="3372647"/>
            <a:ext cx="5397690" cy="31801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 procede: </a:t>
            </a:r>
            <a:r>
              <a:rPr lang="es-MX" sz="24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 notifica al titular y administrador de la Unidad Responsable, que no procede su trámite, y </a:t>
            </a:r>
            <a:r>
              <a:rPr lang="es-MX" sz="2400" b="1" u="sng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se le especifica los motivos y las acciones que debe realizar para continuar con el proceso.</a:t>
            </a:r>
          </a:p>
        </p:txBody>
      </p:sp>
      <p:cxnSp>
        <p:nvCxnSpPr>
          <p:cNvPr id="4" name="Conector recto de flecha 3"/>
          <p:cNvCxnSpPr>
            <a:stCxn id="7" idx="2"/>
            <a:endCxn id="11" idx="0"/>
          </p:cNvCxnSpPr>
          <p:nvPr/>
        </p:nvCxnSpPr>
        <p:spPr>
          <a:xfrm flipH="1">
            <a:off x="3372612" y="2960514"/>
            <a:ext cx="3074156" cy="412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7" idx="2"/>
            <a:endCxn id="10" idx="0"/>
          </p:cNvCxnSpPr>
          <p:nvPr/>
        </p:nvCxnSpPr>
        <p:spPr>
          <a:xfrm>
            <a:off x="6446768" y="2960514"/>
            <a:ext cx="2912783" cy="4121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7. Emisión de reportes de </a:t>
            </a:r>
            <a:r>
              <a:rPr lang="es-MX" sz="3200" b="1" dirty="0" smtClean="0">
                <a:solidFill>
                  <a:schemeClr val="tx2"/>
                </a:solidFill>
              </a:rPr>
              <a:t>inventario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673769" y="1712554"/>
            <a:ext cx="11133220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800" b="1" dirty="0">
                <a:solidFill>
                  <a:schemeClr val="tx2"/>
                </a:solidFill>
                <a:cs typeface="Arial" panose="020B0604020202020204" pitchFamily="34" charset="0"/>
              </a:rPr>
              <a:t>Consideraciones:</a:t>
            </a: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Los Reportes de inventario de bienes de activo fijo y bienes controlables, se emiten a través de los parámetros siguientes:</a:t>
            </a: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Unidad Responsable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Área física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Fecha de alta del bien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Código contable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Estado físico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Formatos </a:t>
            </a: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de </a:t>
            </a:r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salida PDF o Excel</a:t>
            </a:r>
          </a:p>
        </p:txBody>
      </p:sp>
    </p:spTree>
    <p:extLst>
      <p:ext uri="{BB962C8B-B14F-4D97-AF65-F5344CB8AC3E}">
        <p14:creationId xmlns:p14="http://schemas.microsoft.com/office/powerpoint/2010/main" val="28923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7. Emisión de reportes de </a:t>
            </a:r>
            <a:r>
              <a:rPr lang="es-MX" sz="3200" b="1" dirty="0" smtClean="0">
                <a:solidFill>
                  <a:schemeClr val="tx2"/>
                </a:solidFill>
              </a:rPr>
              <a:t>inventario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673769" y="1712554"/>
            <a:ext cx="11133220" cy="93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800" dirty="0">
                <a:solidFill>
                  <a:schemeClr val="tx1"/>
                </a:solidFill>
                <a:cs typeface="Arial" panose="020B0604020202020204" pitchFamily="34" charset="0"/>
              </a:rPr>
              <a:t>La información que se puede obtener en los  Reportes de inventario de bienes de activo fijo y bienes controlables, es la siguiente</a:t>
            </a: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Marcador de texto 2"/>
          <p:cNvSpPr txBox="1">
            <a:spLocks/>
          </p:cNvSpPr>
          <p:nvPr/>
        </p:nvSpPr>
        <p:spPr bwMode="auto">
          <a:xfrm>
            <a:off x="673769" y="3046003"/>
            <a:ext cx="11133220" cy="264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3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Fecha de emisión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Periodo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Clave y nombre de la unidad responsable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N° de activo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Descripción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Marca, modelo, serie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Fecha de registro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Descripción de código contable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Estado físico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Clave del área física</a:t>
            </a:r>
          </a:p>
          <a:p>
            <a:pPr algn="just"/>
            <a:endParaRPr lang="es-MX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Fondo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Egreso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Costo de adquisición</a:t>
            </a:r>
          </a:p>
          <a:p>
            <a:pPr algn="just"/>
            <a:endParaRPr lang="es-MX" sz="28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7. Emisión de reportes de </a:t>
            </a:r>
            <a:r>
              <a:rPr lang="es-MX" sz="3200" b="1" dirty="0" smtClean="0">
                <a:solidFill>
                  <a:schemeClr val="tx2"/>
                </a:solidFill>
              </a:rPr>
              <a:t>inventario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673769" y="1712554"/>
            <a:ext cx="11133220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0" y="1471922"/>
            <a:ext cx="10732168" cy="44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9260" y="635107"/>
            <a:ext cx="7782987" cy="888966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2</a:t>
            </a:r>
            <a:r>
              <a:rPr lang="es-MX" b="1" dirty="0" smtClean="0">
                <a:solidFill>
                  <a:schemeClr val="tx2"/>
                </a:solidFill>
              </a:rPr>
              <a:t>. Bienes No Localizados</a:t>
            </a:r>
            <a:br>
              <a:rPr lang="es-MX" b="1" dirty="0" smtClean="0">
                <a:solidFill>
                  <a:schemeClr val="tx2"/>
                </a:solidFill>
              </a:rPr>
            </a:br>
            <a:r>
              <a:rPr lang="es-MX" sz="2116" b="1" dirty="0">
                <a:solidFill>
                  <a:schemeClr val="tx2"/>
                </a:solidFill>
              </a:rPr>
              <a:t>¿Qué es un bien no localizado?</a:t>
            </a:r>
            <a:endParaRPr lang="es-MX" sz="2116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841662" y="1778064"/>
            <a:ext cx="8318181" cy="11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Cuando un bien ya sea Activo fijo o controlable no se localiza en una revisión de inventario.</a:t>
            </a:r>
          </a:p>
        </p:txBody>
      </p:sp>
      <p:pic>
        <p:nvPicPr>
          <p:cNvPr id="2050" name="Picture 2" descr="Cómo saber si te han perdido un paquete y qué hacer en ese c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10" y="3111512"/>
            <a:ext cx="5879486" cy="293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768" y="571609"/>
            <a:ext cx="10988843" cy="1333448"/>
          </a:xfrm>
        </p:spPr>
        <p:txBody>
          <a:bodyPr/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7. Emisión de reportes de </a:t>
            </a:r>
            <a:r>
              <a:rPr lang="es-MX" sz="3200" b="1" dirty="0" smtClean="0">
                <a:solidFill>
                  <a:schemeClr val="tx2"/>
                </a:solidFill>
              </a:rPr>
              <a:t>inventario</a:t>
            </a:r>
            <a:endParaRPr lang="es-MX" sz="3200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673769" y="1712554"/>
            <a:ext cx="11133220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9" y="2523288"/>
            <a:ext cx="11488023" cy="20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9260" y="635107"/>
            <a:ext cx="7782987" cy="888966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¿</a:t>
            </a:r>
            <a:r>
              <a:rPr lang="es-MX" b="1" dirty="0">
                <a:solidFill>
                  <a:schemeClr val="tx2"/>
                </a:solidFill>
              </a:rPr>
              <a:t>Qué debo hacer</a:t>
            </a:r>
            <a:r>
              <a:rPr lang="es-MX" b="1" dirty="0" smtClean="0">
                <a:solidFill>
                  <a:schemeClr val="tx2"/>
                </a:solidFill>
              </a:rPr>
              <a:t>?</a:t>
            </a:r>
            <a:endParaRPr lang="es-MX" b="1" dirty="0">
              <a:solidFill>
                <a:schemeClr val="tx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27" y="5397424"/>
            <a:ext cx="1523942" cy="1202680"/>
          </a:xfrm>
          <a:prstGeom prst="rect">
            <a:avLst/>
          </a:prstGeom>
        </p:spPr>
      </p:pic>
      <p:sp>
        <p:nvSpPr>
          <p:cNvPr id="6" name="Marcador de texto 2"/>
          <p:cNvSpPr txBox="1">
            <a:spLocks/>
          </p:cNvSpPr>
          <p:nvPr/>
        </p:nvSpPr>
        <p:spPr bwMode="auto">
          <a:xfrm>
            <a:off x="1841662" y="1714566"/>
            <a:ext cx="8318181" cy="30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+mj-lt"/>
              <a:buAutoNum type="arabicPeriod"/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Realizar la búsqueda exhaustiva del bien.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+mj-lt"/>
              <a:buAutoNum type="arabicPeriod"/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Elaborar un Acta Administrativa, realizando </a:t>
            </a:r>
            <a:r>
              <a:rPr lang="es-MX" sz="2469" dirty="0">
                <a:solidFill>
                  <a:srgbClr val="FF0000"/>
                </a:solidFill>
                <a:cs typeface="Times New Roman" panose="02020603050405020304" pitchFamily="18" charset="0"/>
              </a:rPr>
              <a:t>el deslinde de responsabilidad para gestionar la restitución</a:t>
            </a:r>
            <a:r>
              <a:rPr lang="es-MX" sz="2469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marL="1132485" lvl="1" indent="-403159" algn="just"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469" dirty="0">
                <a:latin typeface="Gill Sans MT" pitchFamily="34" charset="0"/>
                <a:cs typeface="Times New Roman" panose="02020603050405020304" pitchFamily="18" charset="0"/>
              </a:rPr>
              <a:t>Resguardo</a:t>
            </a:r>
          </a:p>
          <a:p>
            <a:pPr marL="1132485" lvl="1" indent="-403159" algn="just"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469" dirty="0">
                <a:latin typeface="Gill Sans MT" pitchFamily="34" charset="0"/>
                <a:cs typeface="Times New Roman" panose="02020603050405020304" pitchFamily="18" charset="0"/>
              </a:rPr>
              <a:t>Vale de Salida, en caso de que el bien se encontrara fuera de las instalaciones Universitarias.</a:t>
            </a:r>
          </a:p>
          <a:p>
            <a:pPr marL="1132485" lvl="1" indent="-403159" algn="just"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469" dirty="0">
                <a:latin typeface="Gill Sans MT" pitchFamily="34" charset="0"/>
                <a:cs typeface="Times New Roman" panose="02020603050405020304" pitchFamily="18" charset="0"/>
              </a:rPr>
              <a:t>Evidencia documental adicional, que permita el deslinde de responsabilidades. </a:t>
            </a:r>
          </a:p>
        </p:txBody>
      </p:sp>
    </p:spTree>
    <p:extLst>
      <p:ext uri="{BB962C8B-B14F-4D97-AF65-F5344CB8AC3E}">
        <p14:creationId xmlns:p14="http://schemas.microsoft.com/office/powerpoint/2010/main" val="35410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9260" y="635107"/>
            <a:ext cx="7782987" cy="888966"/>
          </a:xfrm>
        </p:spPr>
        <p:txBody>
          <a:bodyPr/>
          <a:lstStyle/>
          <a:p>
            <a:pPr algn="ctr"/>
            <a:r>
              <a:rPr lang="es-MX" sz="2116" b="1" dirty="0">
                <a:solidFill>
                  <a:schemeClr val="tx2"/>
                </a:solidFill>
              </a:rPr>
              <a:t>¿Qué pasa con los bienes no localizados?</a:t>
            </a:r>
            <a:endParaRPr lang="es-MX" sz="2116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841662" y="1533067"/>
            <a:ext cx="8318181" cy="500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Después de </a:t>
            </a: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30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 días naturales se considerará como un bien extraviado.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Para los bienes extraviados se deberá gestionar su restitución, en un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término no mayor de </a:t>
            </a: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30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días naturales de ocurrido el hecho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La restitución del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bien mueble no deberá exceder de </a:t>
            </a:r>
            <a:r>
              <a:rPr lang="es-MX" sz="2293" b="1" dirty="0">
                <a:solidFill>
                  <a:schemeClr val="tx1"/>
                </a:solidFill>
                <a:cs typeface="Times New Roman" panose="02020603050405020304" pitchFamily="18" charset="0"/>
              </a:rPr>
              <a:t>180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 días naturales, una vez notificado el avalúo al responsable o responsables del extravío.</a:t>
            </a:r>
          </a:p>
          <a:p>
            <a:pPr marL="403159" indent="-40315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En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el caso de que el involucrado se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negara </a:t>
            </a:r>
            <a:r>
              <a:rPr lang="es-MX" sz="2293" dirty="0">
                <a:solidFill>
                  <a:schemeClr val="tx1"/>
                </a:solidFill>
                <a:cs typeface="Times New Roman" panose="02020603050405020304" pitchFamily="18" charset="0"/>
              </a:rPr>
              <a:t>a restituir el monto correspondiente al valor razonable del bien, se turnará a la Dirección de Asuntos Jurídicos, para los efectos legales procedentes.</a:t>
            </a:r>
          </a:p>
        </p:txBody>
      </p:sp>
    </p:spTree>
    <p:extLst>
      <p:ext uri="{BB962C8B-B14F-4D97-AF65-F5344CB8AC3E}">
        <p14:creationId xmlns:p14="http://schemas.microsoft.com/office/powerpoint/2010/main" val="37202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146" y="571609"/>
            <a:ext cx="7782987" cy="133344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¿Dónde encuentro la información?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5" name="Marcador de texto 2"/>
          <p:cNvSpPr txBox="1">
            <a:spLocks/>
          </p:cNvSpPr>
          <p:nvPr/>
        </p:nvSpPr>
        <p:spPr bwMode="auto">
          <a:xfrm>
            <a:off x="1905161" y="1905058"/>
            <a:ext cx="8146011" cy="47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t" anchorCtr="0" compatLnSpc="1">
            <a:prstTxWarp prst="textNoShape">
              <a:avLst/>
            </a:prstTxWarp>
          </a:bodyPr>
          <a:lstStyle>
            <a:lvl1pPr marL="0" indent="0" algn="l" defTabSz="1017588" rtl="0" eaLnBrk="1" fontAlgn="base" hangingPunct="1">
              <a:lnSpc>
                <a:spcPts val="28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  <a:lvl2pPr marL="827088" indent="-3175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7588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2019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477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935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393" indent="-254729" algn="l" defTabSz="1018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Portal de la DCBMeI: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https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://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2"/>
              </a:rPr>
              <a:t>www.uv.mx/orgmet/files/2023/02/abs-cb-g-33.pdf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Reglamento para el Control de Bienes Muebles e Inmuebles:</a:t>
            </a:r>
          </a:p>
          <a:p>
            <a:pPr algn="ctr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https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://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  <a:hlinkClick r:id="rId3"/>
              </a:rPr>
              <a:t>www.uv.mx/legislacion/files/2023/06/ReglamentoparaelControldeBienesMuebleseInmuebles070623.pdf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5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6838" y="635107"/>
            <a:ext cx="7782987" cy="1206454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MX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MX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Bienes Muebles Siniestrados</a:t>
            </a:r>
            <a:r>
              <a:rPr lang="es-MX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b="1" dirty="0" smtClean="0">
                <a:solidFill>
                  <a:schemeClr val="tx2"/>
                </a:solidFill>
              </a:rPr>
              <a:t>¿</a:t>
            </a:r>
            <a:r>
              <a:rPr lang="es-MX" b="1" dirty="0">
                <a:solidFill>
                  <a:schemeClr val="tx2"/>
                </a:solidFill>
              </a:rPr>
              <a:t>Qué </a:t>
            </a:r>
            <a:r>
              <a:rPr lang="es-MX" b="1" dirty="0" smtClean="0">
                <a:solidFill>
                  <a:schemeClr val="tx2"/>
                </a:solidFill>
              </a:rPr>
              <a:t>es un </a:t>
            </a:r>
            <a:r>
              <a:rPr lang="es-MX" b="1" dirty="0">
                <a:solidFill>
                  <a:schemeClr val="tx2"/>
                </a:solidFill>
              </a:rPr>
              <a:t>bien </a:t>
            </a:r>
            <a:r>
              <a:rPr lang="es-MX" b="1" dirty="0" smtClean="0">
                <a:solidFill>
                  <a:schemeClr val="tx2"/>
                </a:solidFill>
              </a:rPr>
              <a:t>siniestrado</a:t>
            </a:r>
            <a:r>
              <a:rPr lang="es-MX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126839" y="2032054"/>
            <a:ext cx="7800961" cy="1714434"/>
          </a:xfrm>
        </p:spPr>
        <p:txBody>
          <a:bodyPr/>
          <a:lstStyle/>
          <a:p>
            <a:pPr marL="302369" indent="-302369"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  <a:buFont typeface="Wingdings" panose="05000000000000000000" pitchFamily="2" charset="2"/>
              <a:buChar char="ü"/>
            </a:pP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Son aquellos que fueron afectados 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o dañados parcial o totalmente, durante una situación crítica y dañina generada por la incidencia de </a:t>
            </a:r>
            <a:r>
              <a:rPr lang="es-MX" sz="2469" dirty="0">
                <a:solidFill>
                  <a:schemeClr val="tx1"/>
                </a:solidFill>
                <a:cs typeface="Times New Roman" panose="02020603050405020304" pitchFamily="18" charset="0"/>
              </a:rPr>
              <a:t>uno o más fenómenos perturbadores.</a:t>
            </a:r>
            <a:endParaRPr lang="es-MX" sz="2469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29"/>
              </a:spcBef>
              <a:spcAft>
                <a:spcPts val="529"/>
              </a:spcAft>
            </a:pPr>
            <a:endParaRPr lang="es-MX" sz="194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2" name="Picture 6" descr="Desastres naturales dibujos con lapiz - Brainly.l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59" y="3746488"/>
            <a:ext cx="2577590" cy="24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234 Presentacion PPT_4 a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85D4D05-0FEE-45CB-ACF4-C91CD620312E}" vid="{44D42C54-ED02-4733-9685-3E73C411A06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3170</Words>
  <Application>Microsoft Office PowerPoint</Application>
  <PresentationFormat>Panorámica</PresentationFormat>
  <Paragraphs>368</Paragraphs>
  <Slides>50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Calibri</vt:lpstr>
      <vt:lpstr>Gill Sans MT</vt:lpstr>
      <vt:lpstr>Times New Roman</vt:lpstr>
      <vt:lpstr>Verdana</vt:lpstr>
      <vt:lpstr>Wingdings</vt:lpstr>
      <vt:lpstr>3234 Presentacion PPT_4 a 3</vt:lpstr>
      <vt:lpstr>Presentación de PowerPoint</vt:lpstr>
      <vt:lpstr>Temario:</vt:lpstr>
      <vt:lpstr>1. Bienes Robados ¿Qué debo hacer si un bien ha sido Robado? Art. 47 del RCBMeI</vt:lpstr>
      <vt:lpstr>¿Dónde encuentro la información?</vt:lpstr>
      <vt:lpstr>2. Bienes No Localizados ¿Qué es un bien no localizado?</vt:lpstr>
      <vt:lpstr>¿Qué debo hacer?</vt:lpstr>
      <vt:lpstr>¿Qué pasa con los bienes no localizados?</vt:lpstr>
      <vt:lpstr>¿Dónde encuentro la información?</vt:lpstr>
      <vt:lpstr>3. Bienes Muebles Siniestrados ¿Qué es un bien siniestrado?</vt:lpstr>
      <vt:lpstr>¿Qué debo hacer si un bien ha sufrido un siniestro?</vt:lpstr>
      <vt:lpstr>¿Dónde encuentro la información?</vt:lpstr>
      <vt:lpstr>4. Baja de bienes en desuso. ¿Qué debo revisar en los dictámenes técnicos?</vt:lpstr>
      <vt:lpstr>Nuevo Formato ABS-CB-F-25</vt:lpstr>
      <vt:lpstr>¿Dónde encuentro la información?</vt:lpstr>
      <vt:lpstr>5. Levantamiento Físico de Inventario por Entrega- Recepción ¿Porqué debo realizar un LFI por Entrega- Recepción ?</vt:lpstr>
      <vt:lpstr>¿Qué debo de hacer para pedir el apoyo de la DCBMeI?</vt:lpstr>
      <vt:lpstr>¿Dónde encuentro la información?</vt:lpstr>
      <vt:lpstr>6. Solicitud de área física a través del portal ¿Cómo solicito la creación de una nueva área física?</vt:lpstr>
      <vt:lpstr>7. Restitución en efectivo ¿Cómo realizo la restitución en efectivo de un bien mueble?</vt:lpstr>
      <vt:lpstr>8. Levantamiento Físico de Inventario Anual</vt:lpstr>
      <vt:lpstr>¡El cuidado de los bienes es responsabilidad de todos!</vt:lpstr>
      <vt:lpstr>Temario del Departamento de Registro y Actualización de Bienes:</vt:lpstr>
      <vt:lpstr>Introducción</vt:lpstr>
      <vt:lpstr>1. Consulta y generación de información de bienes</vt:lpstr>
      <vt:lpstr>1. Consulta y generación de información de bienes</vt:lpstr>
      <vt:lpstr>2. Alta de bienes donados y  producidos</vt:lpstr>
      <vt:lpstr>2. Alta de bienes donados y  producidos</vt:lpstr>
      <vt:lpstr>2. Alta de bienes donados y  producidos</vt:lpstr>
      <vt:lpstr>2. Alta de bienes donados y  producidos</vt:lpstr>
      <vt:lpstr>2. Alta de bienes donados y  producidos</vt:lpstr>
      <vt:lpstr>2. Alta de bienes donados y  producidos</vt:lpstr>
      <vt:lpstr>3. Baja contable de bienes</vt:lpstr>
      <vt:lpstr>3. Baja contable de bienes</vt:lpstr>
      <vt:lpstr>3. Baja contable de bienes</vt:lpstr>
      <vt:lpstr>3. Baja contable de bienes</vt:lpstr>
      <vt:lpstr>4. Transferencia de bienes muebles entre unidades responsables </vt:lpstr>
      <vt:lpstr>4. Transferencia de bienes muebles entre unidades responsables </vt:lpstr>
      <vt:lpstr>4. Transferencia de bienes muebles entre unidades responsables </vt:lpstr>
      <vt:lpstr>5. Actualización de datos de bienes muebles</vt:lpstr>
      <vt:lpstr>5. Actualización de datos de bienes muebles</vt:lpstr>
      <vt:lpstr>5. Actualización de datos de bienes muebles</vt:lpstr>
      <vt:lpstr>5. Actualización de datos de bienes muebles</vt:lpstr>
      <vt:lpstr>6. Actualización del estado físico de bienes muebles localizados</vt:lpstr>
      <vt:lpstr>6. Actualización del estado físico de bienes muebles localizados</vt:lpstr>
      <vt:lpstr>6. Actualización del estado físico de bienes muebles localizados</vt:lpstr>
      <vt:lpstr>* Fin de las actividades</vt:lpstr>
      <vt:lpstr>7. Emisión de reportes de inventario</vt:lpstr>
      <vt:lpstr>7. Emisión de reportes de inventario</vt:lpstr>
      <vt:lpstr>7. Emisión de reportes de inventario</vt:lpstr>
      <vt:lpstr>7. Emisión de reportes de inventario</vt:lpstr>
    </vt:vector>
  </TitlesOfParts>
  <Company>Universidad Veracruzana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Temario del Departamento de Registro y Actualización de Bienes:</dc:title>
  <dc:creator>Navarro Díaz Cinthya del Carmen</dc:creator>
  <cp:lastModifiedBy>Hernandez Lopez Alejandra Djahel</cp:lastModifiedBy>
  <cp:revision>94</cp:revision>
  <dcterms:created xsi:type="dcterms:W3CDTF">2023-08-01T16:36:26Z</dcterms:created>
  <dcterms:modified xsi:type="dcterms:W3CDTF">2023-08-05T01:31:19Z</dcterms:modified>
</cp:coreProperties>
</file>