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5"/>
  </p:notesMasterIdLst>
  <p:sldIdLst>
    <p:sldId id="333" r:id="rId2"/>
    <p:sldId id="334" r:id="rId3"/>
    <p:sldId id="335" r:id="rId4"/>
    <p:sldId id="336" r:id="rId5"/>
    <p:sldId id="337" r:id="rId6"/>
    <p:sldId id="338" r:id="rId7"/>
    <p:sldId id="339" r:id="rId8"/>
    <p:sldId id="340" r:id="rId9"/>
    <p:sldId id="341" r:id="rId10"/>
    <p:sldId id="342" r:id="rId11"/>
    <p:sldId id="343" r:id="rId12"/>
    <p:sldId id="344" r:id="rId13"/>
    <p:sldId id="345" r:id="rId14"/>
    <p:sldId id="346" r:id="rId15"/>
    <p:sldId id="355" r:id="rId16"/>
    <p:sldId id="347" r:id="rId17"/>
    <p:sldId id="356" r:id="rId18"/>
    <p:sldId id="354" r:id="rId19"/>
    <p:sldId id="348" r:id="rId20"/>
    <p:sldId id="349" r:id="rId21"/>
    <p:sldId id="352" r:id="rId22"/>
    <p:sldId id="350" r:id="rId23"/>
    <p:sldId id="351" r:id="rId24"/>
    <p:sldId id="353" r:id="rId25"/>
    <p:sldId id="265" r:id="rId26"/>
    <p:sldId id="263" r:id="rId27"/>
    <p:sldId id="316" r:id="rId28"/>
    <p:sldId id="271" r:id="rId29"/>
    <p:sldId id="275" r:id="rId30"/>
    <p:sldId id="317" r:id="rId31"/>
    <p:sldId id="274" r:id="rId32"/>
    <p:sldId id="276" r:id="rId33"/>
    <p:sldId id="318" r:id="rId34"/>
    <p:sldId id="278" r:id="rId35"/>
    <p:sldId id="319" r:id="rId36"/>
    <p:sldId id="281" r:id="rId37"/>
    <p:sldId id="282" r:id="rId38"/>
    <p:sldId id="283" r:id="rId39"/>
    <p:sldId id="286" r:id="rId40"/>
    <p:sldId id="287" r:id="rId41"/>
    <p:sldId id="332" r:id="rId42"/>
    <p:sldId id="320" r:id="rId43"/>
    <p:sldId id="325" r:id="rId44"/>
    <p:sldId id="326" r:id="rId45"/>
    <p:sldId id="327" r:id="rId46"/>
    <p:sldId id="305" r:id="rId47"/>
    <p:sldId id="330" r:id="rId48"/>
    <p:sldId id="308" r:id="rId49"/>
    <p:sldId id="331" r:id="rId50"/>
    <p:sldId id="310" r:id="rId51"/>
    <p:sldId id="311" r:id="rId52"/>
    <p:sldId id="312" r:id="rId53"/>
    <p:sldId id="313" r:id="rId5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8" autoAdjust="0"/>
    <p:restoredTop sz="94639" autoAdjust="0"/>
  </p:normalViewPr>
  <p:slideViewPr>
    <p:cSldViewPr snapToGrid="0">
      <p:cViewPr varScale="1">
        <p:scale>
          <a:sx n="44" d="100"/>
          <a:sy n="44" d="100"/>
        </p:scale>
        <p:origin x="48" y="13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B4BE4D-5B7F-4ACB-84D1-1C13B81ADA82}"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s-ES"/>
        </a:p>
      </dgm:t>
    </dgm:pt>
    <dgm:pt modelId="{5FD14AB9-8304-49E1-8827-06C4DB1CE65B}">
      <dgm:prSet custT="1"/>
      <dgm:spPr/>
      <dgm:t>
        <a:bodyPr/>
        <a:lstStyle/>
        <a:p>
          <a:pPr rtl="0"/>
          <a:r>
            <a:rPr lang="es-MX" sz="2300" dirty="0" smtClean="0"/>
            <a:t>1. Solicita el avalúo comercial a la DCBMeI o SAFR, según corresponda. </a:t>
          </a:r>
          <a:endParaRPr lang="es-MX" sz="2300" dirty="0"/>
        </a:p>
      </dgm:t>
    </dgm:pt>
    <dgm:pt modelId="{CD3A172F-F4EF-45AB-B8A7-0D85FCD5EA19}" type="parTrans" cxnId="{6A28DEFD-A756-4B92-B3BA-8BDEAA903947}">
      <dgm:prSet/>
      <dgm:spPr/>
      <dgm:t>
        <a:bodyPr/>
        <a:lstStyle/>
        <a:p>
          <a:endParaRPr lang="es-ES"/>
        </a:p>
      </dgm:t>
    </dgm:pt>
    <dgm:pt modelId="{018652D0-A12B-4AD3-8567-A422EC7E13C9}" type="sibTrans" cxnId="{6A28DEFD-A756-4B92-B3BA-8BDEAA903947}">
      <dgm:prSet/>
      <dgm:spPr/>
      <dgm:t>
        <a:bodyPr/>
        <a:lstStyle/>
        <a:p>
          <a:endParaRPr lang="es-ES"/>
        </a:p>
      </dgm:t>
    </dgm:pt>
    <dgm:pt modelId="{C06E7890-EC7D-4F8A-B73A-A6378D7F6A45}">
      <dgm:prSet custT="1"/>
      <dgm:spPr/>
      <dgm:t>
        <a:bodyPr/>
        <a:lstStyle/>
        <a:p>
          <a:pPr rtl="0"/>
          <a:r>
            <a:rPr lang="es-MX" sz="2300" dirty="0" smtClean="0">
              <a:latin typeface="Gill Sans MT" panose="020B0502020104020203" pitchFamily="34" charset="0"/>
            </a:rPr>
            <a:t>2. Recibe el avalúo comercial.</a:t>
          </a:r>
          <a:endParaRPr lang="es-MX" sz="2300" dirty="0">
            <a:latin typeface="Gill Sans MT" panose="020B0502020104020203" pitchFamily="34" charset="0"/>
          </a:endParaRPr>
        </a:p>
      </dgm:t>
    </dgm:pt>
    <dgm:pt modelId="{1FD0CD0C-E608-4DDB-A1A7-106C3D496115}" type="parTrans" cxnId="{D887B795-E92B-40BC-A525-C94DED631F36}">
      <dgm:prSet/>
      <dgm:spPr/>
      <dgm:t>
        <a:bodyPr/>
        <a:lstStyle/>
        <a:p>
          <a:endParaRPr lang="es-ES"/>
        </a:p>
      </dgm:t>
    </dgm:pt>
    <dgm:pt modelId="{E697828A-DD1A-41B6-AD8D-A47CD8179F74}" type="sibTrans" cxnId="{D887B795-E92B-40BC-A525-C94DED631F36}">
      <dgm:prSet/>
      <dgm:spPr/>
      <dgm:t>
        <a:bodyPr/>
        <a:lstStyle/>
        <a:p>
          <a:endParaRPr lang="es-ES"/>
        </a:p>
      </dgm:t>
    </dgm:pt>
    <dgm:pt modelId="{55DBC733-85E3-4E3F-B41E-EC89B1F933EE}">
      <dgm:prSet custT="1"/>
      <dgm:spPr/>
      <dgm:t>
        <a:bodyPr/>
        <a:lstStyle/>
        <a:p>
          <a:pPr rtl="0"/>
          <a:r>
            <a:rPr lang="es-MX" sz="2300" dirty="0" smtClean="0">
              <a:latin typeface="Gill Sans MT" panose="020B0502020104020203" pitchFamily="34" charset="0"/>
            </a:rPr>
            <a:t>3. Informa al usuario responsable el monto a restituir.</a:t>
          </a:r>
          <a:endParaRPr lang="es-MX" sz="2300" dirty="0">
            <a:latin typeface="Gill Sans MT" panose="020B0502020104020203" pitchFamily="34" charset="0"/>
          </a:endParaRPr>
        </a:p>
      </dgm:t>
    </dgm:pt>
    <dgm:pt modelId="{ABA0EEC6-32DF-4B48-A6E5-AF0140DC6DA2}" type="parTrans" cxnId="{ACC106E1-3521-4B29-8EA8-709765198B08}">
      <dgm:prSet/>
      <dgm:spPr/>
      <dgm:t>
        <a:bodyPr/>
        <a:lstStyle/>
        <a:p>
          <a:endParaRPr lang="es-ES"/>
        </a:p>
      </dgm:t>
    </dgm:pt>
    <dgm:pt modelId="{33A10239-6C0B-4ACF-A31A-554D7F9E1F96}" type="sibTrans" cxnId="{ACC106E1-3521-4B29-8EA8-709765198B08}">
      <dgm:prSet/>
      <dgm:spPr/>
      <dgm:t>
        <a:bodyPr/>
        <a:lstStyle/>
        <a:p>
          <a:endParaRPr lang="es-ES"/>
        </a:p>
      </dgm:t>
    </dgm:pt>
    <dgm:pt modelId="{38DF6761-A4C2-44C2-863C-BBEE8F9BE809}">
      <dgm:prSet custT="1"/>
      <dgm:spPr/>
      <dgm:t>
        <a:bodyPr/>
        <a:lstStyle/>
        <a:p>
          <a:pPr rtl="0"/>
          <a:r>
            <a:rPr lang="es-MX" sz="2300" dirty="0" smtClean="0">
              <a:latin typeface="Gill Sans MT" panose="020B0502020104020203" pitchFamily="34" charset="0"/>
            </a:rPr>
            <a:t>4. Solicita la línea de captura a la DCBMeI o SAFR según corresponda. </a:t>
          </a:r>
          <a:endParaRPr lang="es-MX" sz="2300" dirty="0">
            <a:latin typeface="Gill Sans MT" panose="020B0502020104020203" pitchFamily="34" charset="0"/>
          </a:endParaRPr>
        </a:p>
      </dgm:t>
    </dgm:pt>
    <dgm:pt modelId="{A9D9AACC-7003-4AE0-9B33-C0E96C2D8E57}" type="parTrans" cxnId="{4DD49851-EF61-41E1-B190-D8496FA6592C}">
      <dgm:prSet/>
      <dgm:spPr/>
      <dgm:t>
        <a:bodyPr/>
        <a:lstStyle/>
        <a:p>
          <a:endParaRPr lang="es-ES"/>
        </a:p>
      </dgm:t>
    </dgm:pt>
    <dgm:pt modelId="{72C3A867-3EC3-433D-9A3C-E4DB390B04D8}" type="sibTrans" cxnId="{4DD49851-EF61-41E1-B190-D8496FA6592C}">
      <dgm:prSet/>
      <dgm:spPr/>
      <dgm:t>
        <a:bodyPr/>
        <a:lstStyle/>
        <a:p>
          <a:endParaRPr lang="es-ES"/>
        </a:p>
      </dgm:t>
    </dgm:pt>
    <dgm:pt modelId="{EF3F550E-183B-4A39-AA93-73646773B282}">
      <dgm:prSet custT="1"/>
      <dgm:spPr/>
      <dgm:t>
        <a:bodyPr/>
        <a:lstStyle/>
        <a:p>
          <a:pPr rtl="0"/>
          <a:r>
            <a:rPr lang="es-MX" sz="2300" dirty="0" smtClean="0">
              <a:latin typeface="Gill Sans MT" panose="020B0502020104020203" pitchFamily="34" charset="0"/>
            </a:rPr>
            <a:t>5. Recibe el comprobante de pago por parte del usuario responsable (ficha de depósito o transferencia electrónica). </a:t>
          </a:r>
          <a:endParaRPr lang="es-MX" sz="2300" dirty="0">
            <a:latin typeface="Gill Sans MT" panose="020B0502020104020203" pitchFamily="34" charset="0"/>
          </a:endParaRPr>
        </a:p>
      </dgm:t>
    </dgm:pt>
    <dgm:pt modelId="{A9DFA423-2D15-44DE-BAC1-C5E258395E5F}" type="parTrans" cxnId="{6E9214C7-393D-4058-B05A-6B8DE5A79AEF}">
      <dgm:prSet/>
      <dgm:spPr/>
      <dgm:t>
        <a:bodyPr/>
        <a:lstStyle/>
        <a:p>
          <a:endParaRPr lang="es-ES"/>
        </a:p>
      </dgm:t>
    </dgm:pt>
    <dgm:pt modelId="{835CA396-A4C5-45A1-9265-EB01B0B3C4A5}" type="sibTrans" cxnId="{6E9214C7-393D-4058-B05A-6B8DE5A79AEF}">
      <dgm:prSet/>
      <dgm:spPr/>
      <dgm:t>
        <a:bodyPr/>
        <a:lstStyle/>
        <a:p>
          <a:endParaRPr lang="es-ES"/>
        </a:p>
      </dgm:t>
    </dgm:pt>
    <dgm:pt modelId="{82D26369-4E40-45E4-95F8-C823EA3919B5}">
      <dgm:prSet custT="1"/>
      <dgm:spPr/>
      <dgm:t>
        <a:bodyPr/>
        <a:lstStyle/>
        <a:p>
          <a:pPr algn="ctr" defTabSz="447675" rtl="0">
            <a:tabLst>
              <a:tab pos="722313" algn="l"/>
            </a:tabLst>
          </a:pPr>
          <a:r>
            <a:rPr lang="es-MX" sz="1800" dirty="0" smtClean="0">
              <a:latin typeface="Gill Sans MT" panose="020B0502020104020203" pitchFamily="34" charset="0"/>
            </a:rPr>
            <a:t>	</a:t>
          </a:r>
          <a:r>
            <a:rPr lang="es-MX" sz="2300" dirty="0" smtClean="0">
              <a:latin typeface="Gill Sans MT" panose="020B0502020104020203" pitchFamily="34" charset="0"/>
            </a:rPr>
            <a:t>6. Solicitar la baja por restitución del bien a la DCBMeI o SAFR, según corresponda.</a:t>
          </a:r>
          <a:r>
            <a:rPr lang="es-MX" sz="1800" dirty="0" smtClean="0">
              <a:latin typeface="Gill Sans MT" panose="020B0502020104020203" pitchFamily="34" charset="0"/>
            </a:rPr>
            <a:t>		</a:t>
          </a:r>
          <a:r>
            <a:rPr lang="es-MX" sz="1800" dirty="0" smtClean="0"/>
            <a:t>			</a:t>
          </a:r>
          <a:endParaRPr lang="es-MX" sz="1800" dirty="0"/>
        </a:p>
      </dgm:t>
    </dgm:pt>
    <dgm:pt modelId="{A5F6F8E3-2A2F-477B-ACF6-5678AA7D30DA}" type="parTrans" cxnId="{0A9A3F61-81D5-4728-812A-7FADFAEFF4D4}">
      <dgm:prSet/>
      <dgm:spPr/>
      <dgm:t>
        <a:bodyPr/>
        <a:lstStyle/>
        <a:p>
          <a:endParaRPr lang="es-ES"/>
        </a:p>
      </dgm:t>
    </dgm:pt>
    <dgm:pt modelId="{0D83D44F-2D11-4395-977A-2C6A6D4C7314}" type="sibTrans" cxnId="{0A9A3F61-81D5-4728-812A-7FADFAEFF4D4}">
      <dgm:prSet/>
      <dgm:spPr/>
      <dgm:t>
        <a:bodyPr/>
        <a:lstStyle/>
        <a:p>
          <a:endParaRPr lang="es-ES"/>
        </a:p>
      </dgm:t>
    </dgm:pt>
    <dgm:pt modelId="{049BF9C5-7C33-4387-A569-B8CC53BB4D00}" type="pres">
      <dgm:prSet presAssocID="{3EB4BE4D-5B7F-4ACB-84D1-1C13B81ADA82}" presName="Name0" presStyleCnt="0">
        <dgm:presLayoutVars>
          <dgm:dir/>
          <dgm:animLvl val="lvl"/>
          <dgm:resizeHandles val="exact"/>
        </dgm:presLayoutVars>
      </dgm:prSet>
      <dgm:spPr/>
      <dgm:t>
        <a:bodyPr/>
        <a:lstStyle/>
        <a:p>
          <a:endParaRPr lang="es-ES"/>
        </a:p>
      </dgm:t>
    </dgm:pt>
    <dgm:pt modelId="{F241FD83-D2F7-4472-AAD9-61B145113562}" type="pres">
      <dgm:prSet presAssocID="{82D26369-4E40-45E4-95F8-C823EA3919B5}" presName="boxAndChildren" presStyleCnt="0"/>
      <dgm:spPr/>
    </dgm:pt>
    <dgm:pt modelId="{B46B9E85-198A-430C-AE60-3C91C1EE6B5E}" type="pres">
      <dgm:prSet presAssocID="{82D26369-4E40-45E4-95F8-C823EA3919B5}" presName="parentTextBox" presStyleLbl="node1" presStyleIdx="0" presStyleCnt="6"/>
      <dgm:spPr/>
      <dgm:t>
        <a:bodyPr/>
        <a:lstStyle/>
        <a:p>
          <a:endParaRPr lang="es-ES"/>
        </a:p>
      </dgm:t>
    </dgm:pt>
    <dgm:pt modelId="{C8E8AE23-8A23-456A-A98D-846BBF9614AC}" type="pres">
      <dgm:prSet presAssocID="{835CA396-A4C5-45A1-9265-EB01B0B3C4A5}" presName="sp" presStyleCnt="0"/>
      <dgm:spPr/>
    </dgm:pt>
    <dgm:pt modelId="{B3A23A62-E116-408C-A82C-B6BAC16DE2E1}" type="pres">
      <dgm:prSet presAssocID="{EF3F550E-183B-4A39-AA93-73646773B282}" presName="arrowAndChildren" presStyleCnt="0"/>
      <dgm:spPr/>
    </dgm:pt>
    <dgm:pt modelId="{F7F90C04-FB54-485C-9007-C2CF0C03AE27}" type="pres">
      <dgm:prSet presAssocID="{EF3F550E-183B-4A39-AA93-73646773B282}" presName="parentTextArrow" presStyleLbl="node1" presStyleIdx="1" presStyleCnt="6"/>
      <dgm:spPr/>
      <dgm:t>
        <a:bodyPr/>
        <a:lstStyle/>
        <a:p>
          <a:endParaRPr lang="es-ES"/>
        </a:p>
      </dgm:t>
    </dgm:pt>
    <dgm:pt modelId="{F5186BC0-310B-441A-95F9-88016D704286}" type="pres">
      <dgm:prSet presAssocID="{72C3A867-3EC3-433D-9A3C-E4DB390B04D8}" presName="sp" presStyleCnt="0"/>
      <dgm:spPr/>
    </dgm:pt>
    <dgm:pt modelId="{1412108C-4659-4EBE-82C5-245FAF2E41F0}" type="pres">
      <dgm:prSet presAssocID="{38DF6761-A4C2-44C2-863C-BBEE8F9BE809}" presName="arrowAndChildren" presStyleCnt="0"/>
      <dgm:spPr/>
    </dgm:pt>
    <dgm:pt modelId="{46E02F68-DFDE-4D46-ADF6-F1FCC298879D}" type="pres">
      <dgm:prSet presAssocID="{38DF6761-A4C2-44C2-863C-BBEE8F9BE809}" presName="parentTextArrow" presStyleLbl="node1" presStyleIdx="2" presStyleCnt="6"/>
      <dgm:spPr/>
      <dgm:t>
        <a:bodyPr/>
        <a:lstStyle/>
        <a:p>
          <a:endParaRPr lang="es-ES"/>
        </a:p>
      </dgm:t>
    </dgm:pt>
    <dgm:pt modelId="{34F32A2E-A473-4D08-834A-BA59936314F4}" type="pres">
      <dgm:prSet presAssocID="{33A10239-6C0B-4ACF-A31A-554D7F9E1F96}" presName="sp" presStyleCnt="0"/>
      <dgm:spPr/>
    </dgm:pt>
    <dgm:pt modelId="{E3B38690-EA74-4018-AFD7-AE8013D03357}" type="pres">
      <dgm:prSet presAssocID="{55DBC733-85E3-4E3F-B41E-EC89B1F933EE}" presName="arrowAndChildren" presStyleCnt="0"/>
      <dgm:spPr/>
    </dgm:pt>
    <dgm:pt modelId="{DDD76068-959C-4972-80E5-F111C6DD0349}" type="pres">
      <dgm:prSet presAssocID="{55DBC733-85E3-4E3F-B41E-EC89B1F933EE}" presName="parentTextArrow" presStyleLbl="node1" presStyleIdx="3" presStyleCnt="6"/>
      <dgm:spPr/>
      <dgm:t>
        <a:bodyPr/>
        <a:lstStyle/>
        <a:p>
          <a:endParaRPr lang="es-ES"/>
        </a:p>
      </dgm:t>
    </dgm:pt>
    <dgm:pt modelId="{C1545C99-E3CA-42D0-BD01-467E54BB800A}" type="pres">
      <dgm:prSet presAssocID="{E697828A-DD1A-41B6-AD8D-A47CD8179F74}" presName="sp" presStyleCnt="0"/>
      <dgm:spPr/>
    </dgm:pt>
    <dgm:pt modelId="{668FBCE9-E730-4091-860B-98FB623849FE}" type="pres">
      <dgm:prSet presAssocID="{C06E7890-EC7D-4F8A-B73A-A6378D7F6A45}" presName="arrowAndChildren" presStyleCnt="0"/>
      <dgm:spPr/>
    </dgm:pt>
    <dgm:pt modelId="{B077C14A-CF21-46DE-9D90-1B9EC549009D}" type="pres">
      <dgm:prSet presAssocID="{C06E7890-EC7D-4F8A-B73A-A6378D7F6A45}" presName="parentTextArrow" presStyleLbl="node1" presStyleIdx="4" presStyleCnt="6"/>
      <dgm:spPr/>
      <dgm:t>
        <a:bodyPr/>
        <a:lstStyle/>
        <a:p>
          <a:endParaRPr lang="es-ES"/>
        </a:p>
      </dgm:t>
    </dgm:pt>
    <dgm:pt modelId="{BAF491AF-549A-4B87-866C-7E25B28DE8FB}" type="pres">
      <dgm:prSet presAssocID="{018652D0-A12B-4AD3-8567-A422EC7E13C9}" presName="sp" presStyleCnt="0"/>
      <dgm:spPr/>
    </dgm:pt>
    <dgm:pt modelId="{41947A63-D8FF-4154-8273-B2DBAD75393C}" type="pres">
      <dgm:prSet presAssocID="{5FD14AB9-8304-49E1-8827-06C4DB1CE65B}" presName="arrowAndChildren" presStyleCnt="0"/>
      <dgm:spPr/>
    </dgm:pt>
    <dgm:pt modelId="{A283942F-45E0-4A4E-8F9A-E65BE5A2E802}" type="pres">
      <dgm:prSet presAssocID="{5FD14AB9-8304-49E1-8827-06C4DB1CE65B}" presName="parentTextArrow" presStyleLbl="node1" presStyleIdx="5" presStyleCnt="6"/>
      <dgm:spPr/>
      <dgm:t>
        <a:bodyPr/>
        <a:lstStyle/>
        <a:p>
          <a:endParaRPr lang="es-ES"/>
        </a:p>
      </dgm:t>
    </dgm:pt>
  </dgm:ptLst>
  <dgm:cxnLst>
    <dgm:cxn modelId="{D887B795-E92B-40BC-A525-C94DED631F36}" srcId="{3EB4BE4D-5B7F-4ACB-84D1-1C13B81ADA82}" destId="{C06E7890-EC7D-4F8A-B73A-A6378D7F6A45}" srcOrd="1" destOrd="0" parTransId="{1FD0CD0C-E608-4DDB-A1A7-106C3D496115}" sibTransId="{E697828A-DD1A-41B6-AD8D-A47CD8179F74}"/>
    <dgm:cxn modelId="{C44BBA04-4E37-4CCF-8604-EC5C9732A35A}" type="presOf" srcId="{C06E7890-EC7D-4F8A-B73A-A6378D7F6A45}" destId="{B077C14A-CF21-46DE-9D90-1B9EC549009D}" srcOrd="0" destOrd="0" presId="urn:microsoft.com/office/officeart/2005/8/layout/process4"/>
    <dgm:cxn modelId="{6A28DEFD-A756-4B92-B3BA-8BDEAA903947}" srcId="{3EB4BE4D-5B7F-4ACB-84D1-1C13B81ADA82}" destId="{5FD14AB9-8304-49E1-8827-06C4DB1CE65B}" srcOrd="0" destOrd="0" parTransId="{CD3A172F-F4EF-45AB-B8A7-0D85FCD5EA19}" sibTransId="{018652D0-A12B-4AD3-8567-A422EC7E13C9}"/>
    <dgm:cxn modelId="{F6C5384C-9086-4443-AECF-7B5A1726D87B}" type="presOf" srcId="{3EB4BE4D-5B7F-4ACB-84D1-1C13B81ADA82}" destId="{049BF9C5-7C33-4387-A569-B8CC53BB4D00}" srcOrd="0" destOrd="0" presId="urn:microsoft.com/office/officeart/2005/8/layout/process4"/>
    <dgm:cxn modelId="{ACC106E1-3521-4B29-8EA8-709765198B08}" srcId="{3EB4BE4D-5B7F-4ACB-84D1-1C13B81ADA82}" destId="{55DBC733-85E3-4E3F-B41E-EC89B1F933EE}" srcOrd="2" destOrd="0" parTransId="{ABA0EEC6-32DF-4B48-A6E5-AF0140DC6DA2}" sibTransId="{33A10239-6C0B-4ACF-A31A-554D7F9E1F96}"/>
    <dgm:cxn modelId="{2CD2535F-5B97-4BC5-B6D0-4101A11515EC}" type="presOf" srcId="{5FD14AB9-8304-49E1-8827-06C4DB1CE65B}" destId="{A283942F-45E0-4A4E-8F9A-E65BE5A2E802}" srcOrd="0" destOrd="0" presId="urn:microsoft.com/office/officeart/2005/8/layout/process4"/>
    <dgm:cxn modelId="{6E9214C7-393D-4058-B05A-6B8DE5A79AEF}" srcId="{3EB4BE4D-5B7F-4ACB-84D1-1C13B81ADA82}" destId="{EF3F550E-183B-4A39-AA93-73646773B282}" srcOrd="4" destOrd="0" parTransId="{A9DFA423-2D15-44DE-BAC1-C5E258395E5F}" sibTransId="{835CA396-A4C5-45A1-9265-EB01B0B3C4A5}"/>
    <dgm:cxn modelId="{5B65DE85-7F7B-4FB2-9514-BD192FD65008}" type="presOf" srcId="{82D26369-4E40-45E4-95F8-C823EA3919B5}" destId="{B46B9E85-198A-430C-AE60-3C91C1EE6B5E}" srcOrd="0" destOrd="0" presId="urn:microsoft.com/office/officeart/2005/8/layout/process4"/>
    <dgm:cxn modelId="{A7B0B8CB-90F1-419F-A03F-47F775D48C28}" type="presOf" srcId="{EF3F550E-183B-4A39-AA93-73646773B282}" destId="{F7F90C04-FB54-485C-9007-C2CF0C03AE27}" srcOrd="0" destOrd="0" presId="urn:microsoft.com/office/officeart/2005/8/layout/process4"/>
    <dgm:cxn modelId="{4DD49851-EF61-41E1-B190-D8496FA6592C}" srcId="{3EB4BE4D-5B7F-4ACB-84D1-1C13B81ADA82}" destId="{38DF6761-A4C2-44C2-863C-BBEE8F9BE809}" srcOrd="3" destOrd="0" parTransId="{A9D9AACC-7003-4AE0-9B33-C0E96C2D8E57}" sibTransId="{72C3A867-3EC3-433D-9A3C-E4DB390B04D8}"/>
    <dgm:cxn modelId="{25270880-0BED-492F-B3D7-43D5A611D420}" type="presOf" srcId="{55DBC733-85E3-4E3F-B41E-EC89B1F933EE}" destId="{DDD76068-959C-4972-80E5-F111C6DD0349}" srcOrd="0" destOrd="0" presId="urn:microsoft.com/office/officeart/2005/8/layout/process4"/>
    <dgm:cxn modelId="{3403B011-4C00-4BA4-BA2E-F3D434FA564A}" type="presOf" srcId="{38DF6761-A4C2-44C2-863C-BBEE8F9BE809}" destId="{46E02F68-DFDE-4D46-ADF6-F1FCC298879D}" srcOrd="0" destOrd="0" presId="urn:microsoft.com/office/officeart/2005/8/layout/process4"/>
    <dgm:cxn modelId="{0A9A3F61-81D5-4728-812A-7FADFAEFF4D4}" srcId="{3EB4BE4D-5B7F-4ACB-84D1-1C13B81ADA82}" destId="{82D26369-4E40-45E4-95F8-C823EA3919B5}" srcOrd="5" destOrd="0" parTransId="{A5F6F8E3-2A2F-477B-ACF6-5678AA7D30DA}" sibTransId="{0D83D44F-2D11-4395-977A-2C6A6D4C7314}"/>
    <dgm:cxn modelId="{C7E72407-9B68-483B-85DD-E70E650AA776}" type="presParOf" srcId="{049BF9C5-7C33-4387-A569-B8CC53BB4D00}" destId="{F241FD83-D2F7-4472-AAD9-61B145113562}" srcOrd="0" destOrd="0" presId="urn:microsoft.com/office/officeart/2005/8/layout/process4"/>
    <dgm:cxn modelId="{8F6355B7-15A0-4C9E-829C-38252F26BC4A}" type="presParOf" srcId="{F241FD83-D2F7-4472-AAD9-61B145113562}" destId="{B46B9E85-198A-430C-AE60-3C91C1EE6B5E}" srcOrd="0" destOrd="0" presId="urn:microsoft.com/office/officeart/2005/8/layout/process4"/>
    <dgm:cxn modelId="{402DFA96-A063-493A-8BD8-82B453143538}" type="presParOf" srcId="{049BF9C5-7C33-4387-A569-B8CC53BB4D00}" destId="{C8E8AE23-8A23-456A-A98D-846BBF9614AC}" srcOrd="1" destOrd="0" presId="urn:microsoft.com/office/officeart/2005/8/layout/process4"/>
    <dgm:cxn modelId="{A6FF3521-FA1C-4776-98A4-A7828C41A3FB}" type="presParOf" srcId="{049BF9C5-7C33-4387-A569-B8CC53BB4D00}" destId="{B3A23A62-E116-408C-A82C-B6BAC16DE2E1}" srcOrd="2" destOrd="0" presId="urn:microsoft.com/office/officeart/2005/8/layout/process4"/>
    <dgm:cxn modelId="{AF9E6743-C18A-451B-84B2-8CD2C45323AC}" type="presParOf" srcId="{B3A23A62-E116-408C-A82C-B6BAC16DE2E1}" destId="{F7F90C04-FB54-485C-9007-C2CF0C03AE27}" srcOrd="0" destOrd="0" presId="urn:microsoft.com/office/officeart/2005/8/layout/process4"/>
    <dgm:cxn modelId="{6274616C-5F01-409C-8F6F-25702D9551AF}" type="presParOf" srcId="{049BF9C5-7C33-4387-A569-B8CC53BB4D00}" destId="{F5186BC0-310B-441A-95F9-88016D704286}" srcOrd="3" destOrd="0" presId="urn:microsoft.com/office/officeart/2005/8/layout/process4"/>
    <dgm:cxn modelId="{70CE7D08-6C41-4EC0-8D14-6BAA6A9D8F02}" type="presParOf" srcId="{049BF9C5-7C33-4387-A569-B8CC53BB4D00}" destId="{1412108C-4659-4EBE-82C5-245FAF2E41F0}" srcOrd="4" destOrd="0" presId="urn:microsoft.com/office/officeart/2005/8/layout/process4"/>
    <dgm:cxn modelId="{8E52383D-8DEB-4F75-AEBC-9C3814B53ED3}" type="presParOf" srcId="{1412108C-4659-4EBE-82C5-245FAF2E41F0}" destId="{46E02F68-DFDE-4D46-ADF6-F1FCC298879D}" srcOrd="0" destOrd="0" presId="urn:microsoft.com/office/officeart/2005/8/layout/process4"/>
    <dgm:cxn modelId="{BE965329-0F6C-4082-AE89-11899065ABCE}" type="presParOf" srcId="{049BF9C5-7C33-4387-A569-B8CC53BB4D00}" destId="{34F32A2E-A473-4D08-834A-BA59936314F4}" srcOrd="5" destOrd="0" presId="urn:microsoft.com/office/officeart/2005/8/layout/process4"/>
    <dgm:cxn modelId="{FC0E3B0A-6F7F-4697-8156-B8CDBCB45DE6}" type="presParOf" srcId="{049BF9C5-7C33-4387-A569-B8CC53BB4D00}" destId="{E3B38690-EA74-4018-AFD7-AE8013D03357}" srcOrd="6" destOrd="0" presId="urn:microsoft.com/office/officeart/2005/8/layout/process4"/>
    <dgm:cxn modelId="{F5F9E15F-3A54-4E9E-AC9D-5B8056357942}" type="presParOf" srcId="{E3B38690-EA74-4018-AFD7-AE8013D03357}" destId="{DDD76068-959C-4972-80E5-F111C6DD0349}" srcOrd="0" destOrd="0" presId="urn:microsoft.com/office/officeart/2005/8/layout/process4"/>
    <dgm:cxn modelId="{80ADBEAC-A559-460B-8866-212BF9F36B66}" type="presParOf" srcId="{049BF9C5-7C33-4387-A569-B8CC53BB4D00}" destId="{C1545C99-E3CA-42D0-BD01-467E54BB800A}" srcOrd="7" destOrd="0" presId="urn:microsoft.com/office/officeart/2005/8/layout/process4"/>
    <dgm:cxn modelId="{6D94B6CA-5582-4188-95D0-E11477843318}" type="presParOf" srcId="{049BF9C5-7C33-4387-A569-B8CC53BB4D00}" destId="{668FBCE9-E730-4091-860B-98FB623849FE}" srcOrd="8" destOrd="0" presId="urn:microsoft.com/office/officeart/2005/8/layout/process4"/>
    <dgm:cxn modelId="{C46F9C4A-1897-4A9F-8ECA-F3D61AA42FAE}" type="presParOf" srcId="{668FBCE9-E730-4091-860B-98FB623849FE}" destId="{B077C14A-CF21-46DE-9D90-1B9EC549009D}" srcOrd="0" destOrd="0" presId="urn:microsoft.com/office/officeart/2005/8/layout/process4"/>
    <dgm:cxn modelId="{4906503B-7A19-49C8-AE04-68194C256B4B}" type="presParOf" srcId="{049BF9C5-7C33-4387-A569-B8CC53BB4D00}" destId="{BAF491AF-549A-4B87-866C-7E25B28DE8FB}" srcOrd="9" destOrd="0" presId="urn:microsoft.com/office/officeart/2005/8/layout/process4"/>
    <dgm:cxn modelId="{13BC25CA-D221-4A10-97E4-3EDBE0DDC8B8}" type="presParOf" srcId="{049BF9C5-7C33-4387-A569-B8CC53BB4D00}" destId="{41947A63-D8FF-4154-8273-B2DBAD75393C}" srcOrd="10" destOrd="0" presId="urn:microsoft.com/office/officeart/2005/8/layout/process4"/>
    <dgm:cxn modelId="{5DA4125D-5270-4621-B5BE-3FDA019BEDE2}" type="presParOf" srcId="{41947A63-D8FF-4154-8273-B2DBAD75393C}" destId="{A283942F-45E0-4A4E-8F9A-E65BE5A2E80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B9E85-198A-430C-AE60-3C91C1EE6B5E}">
      <dsp:nvSpPr>
        <dsp:cNvPr id="0" name=""/>
        <dsp:cNvSpPr/>
      </dsp:nvSpPr>
      <dsp:spPr>
        <a:xfrm>
          <a:off x="0" y="4656625"/>
          <a:ext cx="8490532" cy="6111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447675" rtl="0">
            <a:lnSpc>
              <a:spcPct val="90000"/>
            </a:lnSpc>
            <a:spcBef>
              <a:spcPct val="0"/>
            </a:spcBef>
            <a:spcAft>
              <a:spcPct val="35000"/>
            </a:spcAft>
            <a:tabLst>
              <a:tab pos="722313" algn="l"/>
            </a:tabLst>
          </a:pPr>
          <a:r>
            <a:rPr lang="es-MX" sz="1800" kern="1200" dirty="0" smtClean="0">
              <a:latin typeface="Gill Sans MT" panose="020B0502020104020203" pitchFamily="34" charset="0"/>
            </a:rPr>
            <a:t>	</a:t>
          </a:r>
          <a:r>
            <a:rPr lang="es-MX" sz="2300" kern="1200" dirty="0" smtClean="0">
              <a:latin typeface="Gill Sans MT" panose="020B0502020104020203" pitchFamily="34" charset="0"/>
            </a:rPr>
            <a:t>6. Solicitar la baja por restitución del bien a la DCBMeI o SAFR, según corresponda.</a:t>
          </a:r>
          <a:r>
            <a:rPr lang="es-MX" sz="1800" kern="1200" dirty="0" smtClean="0">
              <a:latin typeface="Gill Sans MT" panose="020B0502020104020203" pitchFamily="34" charset="0"/>
            </a:rPr>
            <a:t>		</a:t>
          </a:r>
          <a:r>
            <a:rPr lang="es-MX" sz="1800" kern="1200" dirty="0" smtClean="0"/>
            <a:t>			</a:t>
          </a:r>
          <a:endParaRPr lang="es-MX" sz="1800" kern="1200" dirty="0"/>
        </a:p>
      </dsp:txBody>
      <dsp:txXfrm>
        <a:off x="0" y="4656625"/>
        <a:ext cx="8490532" cy="611179"/>
      </dsp:txXfrm>
    </dsp:sp>
    <dsp:sp modelId="{F7F90C04-FB54-485C-9007-C2CF0C03AE27}">
      <dsp:nvSpPr>
        <dsp:cNvPr id="0" name=""/>
        <dsp:cNvSpPr/>
      </dsp:nvSpPr>
      <dsp:spPr>
        <a:xfrm rot="10800000">
          <a:off x="0" y="3725798"/>
          <a:ext cx="8490532" cy="939994"/>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es-MX" sz="2300" kern="1200" dirty="0" smtClean="0">
              <a:latin typeface="Gill Sans MT" panose="020B0502020104020203" pitchFamily="34" charset="0"/>
            </a:rPr>
            <a:t>5. Recibe el comprobante de pago por parte del usuario responsable (ficha de depósito o transferencia electrónica). </a:t>
          </a:r>
          <a:endParaRPr lang="es-MX" sz="2300" kern="1200" dirty="0">
            <a:latin typeface="Gill Sans MT" panose="020B0502020104020203" pitchFamily="34" charset="0"/>
          </a:endParaRPr>
        </a:p>
      </dsp:txBody>
      <dsp:txXfrm rot="10800000">
        <a:off x="0" y="3725798"/>
        <a:ext cx="8490532" cy="610780"/>
      </dsp:txXfrm>
    </dsp:sp>
    <dsp:sp modelId="{46E02F68-DFDE-4D46-ADF6-F1FCC298879D}">
      <dsp:nvSpPr>
        <dsp:cNvPr id="0" name=""/>
        <dsp:cNvSpPr/>
      </dsp:nvSpPr>
      <dsp:spPr>
        <a:xfrm rot="10800000">
          <a:off x="0" y="2794972"/>
          <a:ext cx="8490532" cy="939994"/>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es-MX" sz="2300" kern="1200" dirty="0" smtClean="0">
              <a:latin typeface="Gill Sans MT" panose="020B0502020104020203" pitchFamily="34" charset="0"/>
            </a:rPr>
            <a:t>4. Solicita la línea de captura a la DCBMeI o SAFR según corresponda. </a:t>
          </a:r>
          <a:endParaRPr lang="es-MX" sz="2300" kern="1200" dirty="0">
            <a:latin typeface="Gill Sans MT" panose="020B0502020104020203" pitchFamily="34" charset="0"/>
          </a:endParaRPr>
        </a:p>
      </dsp:txBody>
      <dsp:txXfrm rot="10800000">
        <a:off x="0" y="2794972"/>
        <a:ext cx="8490532" cy="610780"/>
      </dsp:txXfrm>
    </dsp:sp>
    <dsp:sp modelId="{DDD76068-959C-4972-80E5-F111C6DD0349}">
      <dsp:nvSpPr>
        <dsp:cNvPr id="0" name=""/>
        <dsp:cNvSpPr/>
      </dsp:nvSpPr>
      <dsp:spPr>
        <a:xfrm rot="10800000">
          <a:off x="0" y="1864145"/>
          <a:ext cx="8490532" cy="939994"/>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es-MX" sz="2300" kern="1200" dirty="0" smtClean="0">
              <a:latin typeface="Gill Sans MT" panose="020B0502020104020203" pitchFamily="34" charset="0"/>
            </a:rPr>
            <a:t>3. Informa al usuario responsable el monto a restituir.</a:t>
          </a:r>
          <a:endParaRPr lang="es-MX" sz="2300" kern="1200" dirty="0">
            <a:latin typeface="Gill Sans MT" panose="020B0502020104020203" pitchFamily="34" charset="0"/>
          </a:endParaRPr>
        </a:p>
      </dsp:txBody>
      <dsp:txXfrm rot="10800000">
        <a:off x="0" y="1864145"/>
        <a:ext cx="8490532" cy="610780"/>
      </dsp:txXfrm>
    </dsp:sp>
    <dsp:sp modelId="{B077C14A-CF21-46DE-9D90-1B9EC549009D}">
      <dsp:nvSpPr>
        <dsp:cNvPr id="0" name=""/>
        <dsp:cNvSpPr/>
      </dsp:nvSpPr>
      <dsp:spPr>
        <a:xfrm rot="10800000">
          <a:off x="0" y="933319"/>
          <a:ext cx="8490532" cy="939994"/>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es-MX" sz="2300" kern="1200" dirty="0" smtClean="0">
              <a:latin typeface="Gill Sans MT" panose="020B0502020104020203" pitchFamily="34" charset="0"/>
            </a:rPr>
            <a:t>2. Recibe el avalúo comercial.</a:t>
          </a:r>
          <a:endParaRPr lang="es-MX" sz="2300" kern="1200" dirty="0">
            <a:latin typeface="Gill Sans MT" panose="020B0502020104020203" pitchFamily="34" charset="0"/>
          </a:endParaRPr>
        </a:p>
      </dsp:txBody>
      <dsp:txXfrm rot="10800000">
        <a:off x="0" y="933319"/>
        <a:ext cx="8490532" cy="610780"/>
      </dsp:txXfrm>
    </dsp:sp>
    <dsp:sp modelId="{A283942F-45E0-4A4E-8F9A-E65BE5A2E802}">
      <dsp:nvSpPr>
        <dsp:cNvPr id="0" name=""/>
        <dsp:cNvSpPr/>
      </dsp:nvSpPr>
      <dsp:spPr>
        <a:xfrm rot="10800000">
          <a:off x="0" y="2492"/>
          <a:ext cx="8490532" cy="939994"/>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es-MX" sz="2300" kern="1200" dirty="0" smtClean="0"/>
            <a:t>1. Solicita el avalúo comercial a la DCBMeI o SAFR, según corresponda. </a:t>
          </a:r>
          <a:endParaRPr lang="es-MX" sz="2300" kern="1200" dirty="0"/>
        </a:p>
      </dsp:txBody>
      <dsp:txXfrm rot="10800000">
        <a:off x="0" y="2492"/>
        <a:ext cx="8490532" cy="6107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D55C97-667D-42C0-8A94-6C380B78EE75}" type="datetimeFigureOut">
              <a:rPr lang="es-MX" smtClean="0"/>
              <a:t>14/08/2023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3D8CA4-669B-4E60-8A66-95556B95B702}" type="slidenum">
              <a:rPr lang="es-MX" smtClean="0"/>
              <a:t>‹Nº›</a:t>
            </a:fld>
            <a:endParaRPr lang="es-MX"/>
          </a:p>
        </p:txBody>
      </p:sp>
    </p:spTree>
    <p:extLst>
      <p:ext uri="{BB962C8B-B14F-4D97-AF65-F5344CB8AC3E}">
        <p14:creationId xmlns:p14="http://schemas.microsoft.com/office/powerpoint/2010/main" val="1865214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53D8CA4-669B-4E60-8A66-95556B95B702}" type="slidenum">
              <a:rPr lang="es-MX" smtClean="0"/>
              <a:t>28</a:t>
            </a:fld>
            <a:endParaRPr lang="es-MX"/>
          </a:p>
        </p:txBody>
      </p:sp>
    </p:spTree>
    <p:extLst>
      <p:ext uri="{BB962C8B-B14F-4D97-AF65-F5344CB8AC3E}">
        <p14:creationId xmlns:p14="http://schemas.microsoft.com/office/powerpoint/2010/main" val="1980101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53D8CA4-669B-4E60-8A66-95556B95B702}" type="slidenum">
              <a:rPr lang="es-MX" smtClean="0"/>
              <a:t>34</a:t>
            </a:fld>
            <a:endParaRPr lang="es-MX"/>
          </a:p>
        </p:txBody>
      </p:sp>
    </p:spTree>
    <p:extLst>
      <p:ext uri="{BB962C8B-B14F-4D97-AF65-F5344CB8AC3E}">
        <p14:creationId xmlns:p14="http://schemas.microsoft.com/office/powerpoint/2010/main" val="3114950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53D8CA4-669B-4E60-8A66-95556B95B702}" type="slidenum">
              <a:rPr lang="es-MX" smtClean="0"/>
              <a:t>39</a:t>
            </a:fld>
            <a:endParaRPr lang="es-MX"/>
          </a:p>
        </p:txBody>
      </p:sp>
    </p:spTree>
    <p:extLst>
      <p:ext uri="{BB962C8B-B14F-4D97-AF65-F5344CB8AC3E}">
        <p14:creationId xmlns:p14="http://schemas.microsoft.com/office/powerpoint/2010/main" val="2323445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5" name="4 Rectángulo"/>
          <p:cNvSpPr/>
          <p:nvPr userDrawn="1"/>
        </p:nvSpPr>
        <p:spPr>
          <a:xfrm>
            <a:off x="0" y="0"/>
            <a:ext cx="12192000" cy="685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8480" fontAlgn="auto">
              <a:spcBef>
                <a:spcPts val="0"/>
              </a:spcBef>
              <a:spcAft>
                <a:spcPts val="0"/>
              </a:spcAft>
              <a:defRPr/>
            </a:pPr>
            <a:endParaRPr lang="es-MX" sz="1587"/>
          </a:p>
        </p:txBody>
      </p:sp>
      <p:sp>
        <p:nvSpPr>
          <p:cNvPr id="9" name="8 CuadroTexto"/>
          <p:cNvSpPr txBox="1"/>
          <p:nvPr/>
        </p:nvSpPr>
        <p:spPr>
          <a:xfrm>
            <a:off x="5833822" y="6159395"/>
            <a:ext cx="4893755" cy="207749"/>
          </a:xfrm>
          <a:prstGeom prst="rect">
            <a:avLst/>
          </a:prstGeom>
          <a:noFill/>
        </p:spPr>
        <p:txBody>
          <a:bodyPr>
            <a:spAutoFit/>
          </a:bodyPr>
          <a:lstStyle/>
          <a:p>
            <a:pPr algn="r">
              <a:lnSpc>
                <a:spcPts val="882"/>
              </a:lnSpc>
              <a:defRPr/>
            </a:pPr>
            <a:r>
              <a:rPr lang="es-MX" sz="1764" dirty="0">
                <a:solidFill>
                  <a:schemeClr val="tx1">
                    <a:lumMod val="65000"/>
                    <a:lumOff val="35000"/>
                  </a:schemeClr>
                </a:solidFill>
                <a:latin typeface="Gill Sans MT" pitchFamily="34" charset="0"/>
              </a:rPr>
              <a:t>“</a:t>
            </a:r>
            <a:r>
              <a:rPr lang="es-MX" sz="1764" dirty="0" smtClean="0">
                <a:solidFill>
                  <a:schemeClr val="tx1">
                    <a:lumMod val="65000"/>
                    <a:lumOff val="35000"/>
                  </a:schemeClr>
                </a:solidFill>
                <a:latin typeface="Gill Sans MT" pitchFamily="34" charset="0"/>
              </a:rPr>
              <a:t>Lis </a:t>
            </a:r>
            <a:r>
              <a:rPr lang="es-MX" sz="1764" dirty="0">
                <a:solidFill>
                  <a:schemeClr val="tx1">
                    <a:lumMod val="65000"/>
                    <a:lumOff val="35000"/>
                  </a:schemeClr>
                </a:solidFill>
                <a:latin typeface="Gill Sans MT" pitchFamily="34" charset="0"/>
              </a:rPr>
              <a:t>de Veracruz: </a:t>
            </a:r>
            <a:r>
              <a:rPr lang="es-MX" sz="1764" dirty="0" smtClean="0">
                <a:solidFill>
                  <a:schemeClr val="tx1">
                    <a:lumMod val="65000"/>
                    <a:lumOff val="35000"/>
                  </a:schemeClr>
                </a:solidFill>
                <a:latin typeface="Gill Sans MT" pitchFamily="34" charset="0"/>
              </a:rPr>
              <a:t> Arte</a:t>
            </a:r>
            <a:r>
              <a:rPr lang="es-MX" sz="1764" dirty="0">
                <a:solidFill>
                  <a:schemeClr val="tx1">
                    <a:lumMod val="65000"/>
                    <a:lumOff val="35000"/>
                  </a:schemeClr>
                </a:solidFill>
                <a:latin typeface="Gill Sans MT" pitchFamily="34" charset="0"/>
              </a:rPr>
              <a:t>, Ciencia, Luz”</a:t>
            </a:r>
          </a:p>
        </p:txBody>
      </p:sp>
      <p:sp>
        <p:nvSpPr>
          <p:cNvPr id="14" name="13 Marcador de texto"/>
          <p:cNvSpPr>
            <a:spLocks noGrp="1"/>
          </p:cNvSpPr>
          <p:nvPr>
            <p:ph type="body" sz="quarter" idx="10" hasCustomPrompt="1"/>
          </p:nvPr>
        </p:nvSpPr>
        <p:spPr>
          <a:xfrm>
            <a:off x="3037253" y="3175010"/>
            <a:ext cx="7690474" cy="317356"/>
          </a:xfrm>
        </p:spPr>
        <p:txBody>
          <a:bodyPr/>
          <a:lstStyle>
            <a:lvl1pPr algn="r">
              <a:lnSpc>
                <a:spcPts val="2293"/>
              </a:lnSpc>
              <a:defRPr sz="2116" baseline="0">
                <a:solidFill>
                  <a:schemeClr val="tx1">
                    <a:lumMod val="95000"/>
                    <a:lumOff val="5000"/>
                  </a:schemeClr>
                </a:solidFill>
              </a:defRPr>
            </a:lvl1pPr>
          </a:lstStyle>
          <a:p>
            <a:pPr lvl="0"/>
            <a:r>
              <a:rPr lang="es-ES" dirty="0" smtClean="0"/>
              <a:t>Haga clic para agregar títulos</a:t>
            </a:r>
          </a:p>
        </p:txBody>
      </p:sp>
      <p:sp>
        <p:nvSpPr>
          <p:cNvPr id="15" name="13 Marcador de texto"/>
          <p:cNvSpPr>
            <a:spLocks noGrp="1"/>
          </p:cNvSpPr>
          <p:nvPr>
            <p:ph type="body" sz="quarter" idx="11" hasCustomPrompt="1"/>
          </p:nvPr>
        </p:nvSpPr>
        <p:spPr>
          <a:xfrm>
            <a:off x="3037253" y="3587214"/>
            <a:ext cx="7690474" cy="317356"/>
          </a:xfrm>
        </p:spPr>
        <p:txBody>
          <a:bodyPr/>
          <a:lstStyle>
            <a:lvl1pPr algn="r">
              <a:lnSpc>
                <a:spcPts val="1411"/>
              </a:lnSpc>
              <a:defRPr sz="2116" baseline="0">
                <a:solidFill>
                  <a:schemeClr val="tx1">
                    <a:lumMod val="65000"/>
                    <a:lumOff val="35000"/>
                  </a:schemeClr>
                </a:solidFill>
              </a:defRPr>
            </a:lvl1pPr>
          </a:lstStyle>
          <a:p>
            <a:pPr lvl="0"/>
            <a:r>
              <a:rPr lang="es-ES" dirty="0" smtClean="0"/>
              <a:t>Haga clic para agregar subtítulo</a:t>
            </a:r>
          </a:p>
        </p:txBody>
      </p:sp>
      <p:sp>
        <p:nvSpPr>
          <p:cNvPr id="8" name="7 Marcador de texto"/>
          <p:cNvSpPr>
            <a:spLocks noGrp="1"/>
          </p:cNvSpPr>
          <p:nvPr>
            <p:ph type="body" sz="quarter" idx="12" hasCustomPrompt="1"/>
          </p:nvPr>
        </p:nvSpPr>
        <p:spPr>
          <a:xfrm>
            <a:off x="4785109" y="4191059"/>
            <a:ext cx="5942620" cy="190404"/>
          </a:xfrm>
        </p:spPr>
        <p:txBody>
          <a:bodyPr/>
          <a:lstStyle>
            <a:lvl1pPr algn="r">
              <a:lnSpc>
                <a:spcPts val="1146"/>
              </a:lnSpc>
              <a:defRPr sz="1764">
                <a:solidFill>
                  <a:schemeClr val="tx1">
                    <a:lumMod val="65000"/>
                    <a:lumOff val="35000"/>
                  </a:schemeClr>
                </a:solidFill>
              </a:defRPr>
            </a:lvl1pPr>
          </a:lstStyle>
          <a:p>
            <a:pPr lvl="0"/>
            <a:r>
              <a:rPr lang="es-ES" dirty="0" smtClean="0"/>
              <a:t>Haga clic para agregar fecha</a:t>
            </a:r>
          </a:p>
        </p:txBody>
      </p:sp>
      <p:pic>
        <p:nvPicPr>
          <p:cNvPr id="17" name="16 Imagen" descr="logo simbolo RGB.png"/>
          <p:cNvPicPr>
            <a:picLocks noChangeAspect="1"/>
          </p:cNvPicPr>
          <p:nvPr userDrawn="1"/>
        </p:nvPicPr>
        <p:blipFill>
          <a:blip r:embed="rId2" cstate="print"/>
          <a:stretch>
            <a:fillRect/>
          </a:stretch>
        </p:blipFill>
        <p:spPr>
          <a:xfrm>
            <a:off x="9341249" y="571609"/>
            <a:ext cx="2446998" cy="1531211"/>
          </a:xfrm>
          <a:prstGeom prst="rect">
            <a:avLst/>
          </a:prstGeom>
        </p:spPr>
      </p:pic>
      <p:pic>
        <p:nvPicPr>
          <p:cNvPr id="3" name="2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190970"/>
            <a:ext cx="4482870" cy="2667030"/>
          </a:xfrm>
          <a:prstGeom prst="rect">
            <a:avLst/>
          </a:prstGeom>
        </p:spPr>
      </p:pic>
      <p:sp>
        <p:nvSpPr>
          <p:cNvPr id="6" name="5 Marcador de texto"/>
          <p:cNvSpPr>
            <a:spLocks noGrp="1"/>
          </p:cNvSpPr>
          <p:nvPr>
            <p:ph type="body" sz="quarter" idx="13" hasCustomPrompt="1"/>
          </p:nvPr>
        </p:nvSpPr>
        <p:spPr>
          <a:xfrm>
            <a:off x="2302097" y="2094369"/>
            <a:ext cx="8389014" cy="445665"/>
          </a:xfrm>
        </p:spPr>
        <p:txBody>
          <a:bodyPr/>
          <a:lstStyle>
            <a:lvl1pPr algn="r">
              <a:lnSpc>
                <a:spcPts val="1235"/>
              </a:lnSpc>
              <a:spcBef>
                <a:spcPts val="0"/>
              </a:spcBef>
              <a:defRPr sz="1058" b="1" baseline="0">
                <a:solidFill>
                  <a:schemeClr val="tx1"/>
                </a:solidFill>
              </a:defRPr>
            </a:lvl1pPr>
          </a:lstStyle>
          <a:p>
            <a:pPr lvl="0"/>
            <a:r>
              <a:rPr lang="es-ES" dirty="0" smtClean="0"/>
              <a:t>Haga clic para escribir el nombre de su entidad o dependencia</a:t>
            </a:r>
          </a:p>
        </p:txBody>
      </p:sp>
    </p:spTree>
    <p:extLst>
      <p:ext uri="{BB962C8B-B14F-4D97-AF65-F5344CB8AC3E}">
        <p14:creationId xmlns:p14="http://schemas.microsoft.com/office/powerpoint/2010/main" val="3740881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erpo de texto">
    <p:spTree>
      <p:nvGrpSpPr>
        <p:cNvPr id="1" name=""/>
        <p:cNvGrpSpPr/>
        <p:nvPr/>
      </p:nvGrpSpPr>
      <p:grpSpPr>
        <a:xfrm>
          <a:off x="0" y="0"/>
          <a:ext cx="0" cy="0"/>
          <a:chOff x="0" y="0"/>
          <a:chExt cx="0" cy="0"/>
        </a:xfrm>
      </p:grpSpPr>
      <p:sp>
        <p:nvSpPr>
          <p:cNvPr id="2" name="1 Título"/>
          <p:cNvSpPr>
            <a:spLocks noGrp="1"/>
          </p:cNvSpPr>
          <p:nvPr>
            <p:ph type="title"/>
          </p:nvPr>
        </p:nvSpPr>
        <p:spPr>
          <a:xfrm>
            <a:off x="677648" y="1333581"/>
            <a:ext cx="10711856" cy="382166"/>
          </a:xfrm>
        </p:spPr>
        <p:txBody>
          <a:bodyPr/>
          <a:lstStyle>
            <a:lvl1pPr>
              <a:defRPr>
                <a:solidFill>
                  <a:schemeClr val="tx1"/>
                </a:solidFill>
              </a:defRPr>
            </a:lvl1pPr>
          </a:lstStyle>
          <a:p>
            <a:r>
              <a:rPr lang="es-ES" smtClean="0"/>
              <a:t>Haga clic para modificar el estilo de título del patrón</a:t>
            </a:r>
            <a:endParaRPr lang="es-MX" dirty="0"/>
          </a:p>
        </p:txBody>
      </p:sp>
      <p:sp>
        <p:nvSpPr>
          <p:cNvPr id="4" name="3 Marcador de texto"/>
          <p:cNvSpPr>
            <a:spLocks noGrp="1"/>
          </p:cNvSpPr>
          <p:nvPr>
            <p:ph type="body" sz="quarter" idx="10"/>
          </p:nvPr>
        </p:nvSpPr>
        <p:spPr>
          <a:xfrm>
            <a:off x="1726361" y="1968556"/>
            <a:ext cx="9613205" cy="4127341"/>
          </a:xfrm>
        </p:spPr>
        <p:txBody>
          <a:bodyPr/>
          <a:lstStyle>
            <a:lvl1pPr>
              <a:defRPr sz="2116">
                <a:solidFill>
                  <a:schemeClr val="tx1">
                    <a:lumMod val="50000"/>
                    <a:lumOff val="50000"/>
                  </a:schemeClr>
                </a:solidFill>
              </a:defRPr>
            </a:lvl1pPr>
          </a:lstStyle>
          <a:p>
            <a:pPr lvl="0"/>
            <a:r>
              <a:rPr lang="es-ES" smtClean="0"/>
              <a:t>Editar el estilo de texto del patrón</a:t>
            </a:r>
          </a:p>
        </p:txBody>
      </p:sp>
    </p:spTree>
    <p:extLst>
      <p:ext uri="{BB962C8B-B14F-4D97-AF65-F5344CB8AC3E}">
        <p14:creationId xmlns:p14="http://schemas.microsoft.com/office/powerpoint/2010/main" val="2170696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1114613" y="3492498"/>
            <a:ext cx="10363200" cy="1362075"/>
          </a:xfrm>
          <a:prstGeom prst="rect">
            <a:avLst/>
          </a:prstGeom>
        </p:spPr>
        <p:txBody>
          <a:bodyPr anchor="t"/>
          <a:lstStyle>
            <a:lvl1pPr algn="r">
              <a:lnSpc>
                <a:spcPts val="2645"/>
              </a:lnSpc>
              <a:defRPr sz="2469" b="0" cap="none">
                <a:solidFill>
                  <a:schemeClr val="tx1"/>
                </a:solidFill>
                <a:latin typeface="Gill Sans MT" pitchFamily="34" charset="0"/>
              </a:defRPr>
            </a:lvl1pPr>
          </a:lstStyle>
          <a:p>
            <a:r>
              <a:rPr lang="es-ES" dirty="0" smtClean="0"/>
              <a:t>Haga clic para agregar subtítulo</a:t>
            </a:r>
            <a:endParaRPr lang="es-MX" dirty="0"/>
          </a:p>
        </p:txBody>
      </p:sp>
      <p:sp>
        <p:nvSpPr>
          <p:cNvPr id="3" name="2 Marcador de texto"/>
          <p:cNvSpPr>
            <a:spLocks noGrp="1"/>
          </p:cNvSpPr>
          <p:nvPr>
            <p:ph type="body" idx="1" hasCustomPrompt="1"/>
          </p:nvPr>
        </p:nvSpPr>
        <p:spPr>
          <a:xfrm>
            <a:off x="1114613" y="3175009"/>
            <a:ext cx="10363200" cy="317488"/>
          </a:xfrm>
          <a:prstGeom prst="rect">
            <a:avLst/>
          </a:prstGeom>
        </p:spPr>
        <p:txBody>
          <a:bodyPr anchor="b"/>
          <a:lstStyle>
            <a:lvl1pPr marL="0" indent="0" algn="r">
              <a:lnSpc>
                <a:spcPts val="1764"/>
              </a:lnSpc>
              <a:buNone/>
              <a:defRPr lang="es-ES" sz="2116" dirty="0" smtClean="0">
                <a:solidFill>
                  <a:schemeClr val="tx1">
                    <a:lumMod val="50000"/>
                    <a:lumOff val="50000"/>
                  </a:schemeClr>
                </a:solidFill>
              </a:defRPr>
            </a:lvl1pPr>
            <a:lvl2pPr marL="449240" indent="0">
              <a:buNone/>
              <a:defRPr sz="1764">
                <a:solidFill>
                  <a:schemeClr val="tx1">
                    <a:tint val="75000"/>
                  </a:schemeClr>
                </a:solidFill>
              </a:defRPr>
            </a:lvl2pPr>
            <a:lvl3pPr marL="898480" indent="0">
              <a:buNone/>
              <a:defRPr sz="1587">
                <a:solidFill>
                  <a:schemeClr val="tx1">
                    <a:tint val="75000"/>
                  </a:schemeClr>
                </a:solidFill>
              </a:defRPr>
            </a:lvl3pPr>
            <a:lvl4pPr marL="1347720" indent="0">
              <a:buNone/>
              <a:defRPr sz="1411">
                <a:solidFill>
                  <a:schemeClr val="tx1">
                    <a:tint val="75000"/>
                  </a:schemeClr>
                </a:solidFill>
              </a:defRPr>
            </a:lvl4pPr>
            <a:lvl5pPr marL="1796960" indent="0">
              <a:buNone/>
              <a:defRPr sz="1411">
                <a:solidFill>
                  <a:schemeClr val="tx1">
                    <a:tint val="75000"/>
                  </a:schemeClr>
                </a:solidFill>
              </a:defRPr>
            </a:lvl5pPr>
            <a:lvl6pPr marL="2246200" indent="0">
              <a:buNone/>
              <a:defRPr sz="1411">
                <a:solidFill>
                  <a:schemeClr val="tx1">
                    <a:tint val="75000"/>
                  </a:schemeClr>
                </a:solidFill>
              </a:defRPr>
            </a:lvl6pPr>
            <a:lvl7pPr marL="2695440" indent="0">
              <a:buNone/>
              <a:defRPr sz="1411">
                <a:solidFill>
                  <a:schemeClr val="tx1">
                    <a:tint val="75000"/>
                  </a:schemeClr>
                </a:solidFill>
              </a:defRPr>
            </a:lvl7pPr>
            <a:lvl8pPr marL="3144680" indent="0">
              <a:buNone/>
              <a:defRPr sz="1411">
                <a:solidFill>
                  <a:schemeClr val="tx1">
                    <a:tint val="75000"/>
                  </a:schemeClr>
                </a:solidFill>
              </a:defRPr>
            </a:lvl8pPr>
            <a:lvl9pPr marL="3593921" indent="0">
              <a:buNone/>
              <a:defRPr sz="1411">
                <a:solidFill>
                  <a:schemeClr val="tx1">
                    <a:tint val="75000"/>
                  </a:schemeClr>
                </a:solidFill>
              </a:defRPr>
            </a:lvl9pPr>
          </a:lstStyle>
          <a:p>
            <a:pPr lvl="0"/>
            <a:r>
              <a:rPr lang="es-ES" dirty="0" smtClean="0"/>
              <a:t>Haga clic para agregar título</a:t>
            </a:r>
          </a:p>
        </p:txBody>
      </p:sp>
      <p:pic>
        <p:nvPicPr>
          <p:cNvPr id="4" name="3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889443"/>
            <a:ext cx="3308843" cy="1968557"/>
          </a:xfrm>
          <a:prstGeom prst="rect">
            <a:avLst/>
          </a:prstGeom>
        </p:spPr>
      </p:pic>
    </p:spTree>
    <p:extLst>
      <p:ext uri="{BB962C8B-B14F-4D97-AF65-F5344CB8AC3E}">
        <p14:creationId xmlns:p14="http://schemas.microsoft.com/office/powerpoint/2010/main" val="3377305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590256" y="1333580"/>
            <a:ext cx="5386918" cy="639762"/>
          </a:xfrm>
          <a:prstGeom prst="rect">
            <a:avLst/>
          </a:prstGeom>
        </p:spPr>
        <p:txBody>
          <a:bodyPr anchor="b">
            <a:noAutofit/>
          </a:bodyPr>
          <a:lstStyle>
            <a:lvl1pPr marL="0" indent="0">
              <a:lnSpc>
                <a:spcPts val="2293"/>
              </a:lnSpc>
              <a:buNone/>
              <a:defRPr sz="2116" b="0">
                <a:solidFill>
                  <a:schemeClr val="tx1"/>
                </a:solidFill>
                <a:latin typeface="Gill Sans MT" pitchFamily="34" charset="0"/>
              </a:defRPr>
            </a:lvl1pPr>
            <a:lvl2pPr marL="449240" indent="0">
              <a:buNone/>
              <a:defRPr sz="1940" b="1"/>
            </a:lvl2pPr>
            <a:lvl3pPr marL="898480" indent="0">
              <a:buNone/>
              <a:defRPr sz="1764" b="1"/>
            </a:lvl3pPr>
            <a:lvl4pPr marL="1347720" indent="0">
              <a:buNone/>
              <a:defRPr sz="1587" b="1"/>
            </a:lvl4pPr>
            <a:lvl5pPr marL="1796960" indent="0">
              <a:buNone/>
              <a:defRPr sz="1587" b="1"/>
            </a:lvl5pPr>
            <a:lvl6pPr marL="2246200" indent="0">
              <a:buNone/>
              <a:defRPr sz="1587" b="1"/>
            </a:lvl6pPr>
            <a:lvl7pPr marL="2695440" indent="0">
              <a:buNone/>
              <a:defRPr sz="1587" b="1"/>
            </a:lvl7pPr>
            <a:lvl8pPr marL="3144680" indent="0">
              <a:buNone/>
              <a:defRPr sz="1587" b="1"/>
            </a:lvl8pPr>
            <a:lvl9pPr marL="3593921" indent="0">
              <a:buNone/>
              <a:defRPr sz="1587" b="1"/>
            </a:lvl9pPr>
          </a:lstStyle>
          <a:p>
            <a:pPr lvl="0"/>
            <a:r>
              <a:rPr lang="es-ES" smtClean="0"/>
              <a:t>Editar el estilo de texto del patrón</a:t>
            </a:r>
          </a:p>
        </p:txBody>
      </p:sp>
      <p:sp>
        <p:nvSpPr>
          <p:cNvPr id="4" name="3 Marcador de contenido"/>
          <p:cNvSpPr>
            <a:spLocks noGrp="1"/>
          </p:cNvSpPr>
          <p:nvPr>
            <p:ph sz="half" idx="2"/>
          </p:nvPr>
        </p:nvSpPr>
        <p:spPr>
          <a:xfrm>
            <a:off x="590256" y="2290830"/>
            <a:ext cx="5386918" cy="3805067"/>
          </a:xfrm>
          <a:prstGeom prst="rect">
            <a:avLst/>
          </a:prstGeom>
        </p:spPr>
        <p:txBody>
          <a:bodyPr>
            <a:normAutofit/>
          </a:bodyPr>
          <a:lstStyle>
            <a:lvl1pPr marL="0" indent="0">
              <a:lnSpc>
                <a:spcPts val="2293"/>
              </a:lnSpc>
              <a:buNone/>
              <a:defRPr sz="2116">
                <a:solidFill>
                  <a:schemeClr val="tx1">
                    <a:lumMod val="50000"/>
                    <a:lumOff val="50000"/>
                  </a:schemeClr>
                </a:solidFill>
                <a:latin typeface="Gill Sans MT" pitchFamily="34" charset="0"/>
              </a:defRPr>
            </a:lvl1pPr>
            <a:lvl2pPr>
              <a:defRPr sz="1940"/>
            </a:lvl2pPr>
            <a:lvl3pPr>
              <a:defRPr sz="1764"/>
            </a:lvl3pPr>
            <a:lvl4pPr>
              <a:defRPr sz="1587"/>
            </a:lvl4pPr>
            <a:lvl5pPr>
              <a:defRPr sz="1587"/>
            </a:lvl5pPr>
            <a:lvl6pPr>
              <a:defRPr sz="1587"/>
            </a:lvl6pPr>
            <a:lvl7pPr>
              <a:defRPr sz="1587"/>
            </a:lvl7pPr>
            <a:lvl8pPr>
              <a:defRPr sz="1587"/>
            </a:lvl8pPr>
            <a:lvl9pPr>
              <a:defRPr sz="1587"/>
            </a:lvl9pPr>
          </a:lstStyle>
          <a:p>
            <a:pPr lvl="0"/>
            <a:r>
              <a:rPr lang="es-ES" smtClean="0"/>
              <a:t>Editar el estilo de texto del patrón</a:t>
            </a:r>
          </a:p>
        </p:txBody>
      </p:sp>
      <p:sp>
        <p:nvSpPr>
          <p:cNvPr id="5" name="4 Marcador de texto"/>
          <p:cNvSpPr>
            <a:spLocks noGrp="1"/>
          </p:cNvSpPr>
          <p:nvPr>
            <p:ph type="body" sz="quarter" idx="3"/>
          </p:nvPr>
        </p:nvSpPr>
        <p:spPr>
          <a:xfrm>
            <a:off x="6174024" y="1333580"/>
            <a:ext cx="5389033" cy="639762"/>
          </a:xfrm>
          <a:prstGeom prst="rect">
            <a:avLst/>
          </a:prstGeom>
        </p:spPr>
        <p:txBody>
          <a:bodyPr anchor="b">
            <a:normAutofit/>
          </a:bodyPr>
          <a:lstStyle>
            <a:lvl1pPr marL="0" indent="0">
              <a:lnSpc>
                <a:spcPts val="2293"/>
              </a:lnSpc>
              <a:buNone/>
              <a:defRPr sz="2116" b="0">
                <a:solidFill>
                  <a:schemeClr val="tx1"/>
                </a:solidFill>
                <a:latin typeface="Gill Sans MT" pitchFamily="34" charset="0"/>
              </a:defRPr>
            </a:lvl1pPr>
            <a:lvl2pPr marL="449240" indent="0">
              <a:buNone/>
              <a:defRPr sz="1940" b="1"/>
            </a:lvl2pPr>
            <a:lvl3pPr marL="898480" indent="0">
              <a:buNone/>
              <a:defRPr sz="1764" b="1"/>
            </a:lvl3pPr>
            <a:lvl4pPr marL="1347720" indent="0">
              <a:buNone/>
              <a:defRPr sz="1587" b="1"/>
            </a:lvl4pPr>
            <a:lvl5pPr marL="1796960" indent="0">
              <a:buNone/>
              <a:defRPr sz="1587" b="1"/>
            </a:lvl5pPr>
            <a:lvl6pPr marL="2246200" indent="0">
              <a:buNone/>
              <a:defRPr sz="1587" b="1"/>
            </a:lvl6pPr>
            <a:lvl7pPr marL="2695440" indent="0">
              <a:buNone/>
              <a:defRPr sz="1587" b="1"/>
            </a:lvl7pPr>
            <a:lvl8pPr marL="3144680" indent="0">
              <a:buNone/>
              <a:defRPr sz="1587" b="1"/>
            </a:lvl8pPr>
            <a:lvl9pPr marL="3593921" indent="0">
              <a:buNone/>
              <a:defRPr sz="1587" b="1"/>
            </a:lvl9pPr>
          </a:lstStyle>
          <a:p>
            <a:pPr lvl="0"/>
            <a:r>
              <a:rPr lang="es-ES" smtClean="0"/>
              <a:t>Editar el estilo de texto del patrón</a:t>
            </a:r>
          </a:p>
        </p:txBody>
      </p:sp>
      <p:sp>
        <p:nvSpPr>
          <p:cNvPr id="6" name="5 Marcador de contenido"/>
          <p:cNvSpPr>
            <a:spLocks noGrp="1"/>
          </p:cNvSpPr>
          <p:nvPr>
            <p:ph sz="quarter" idx="4"/>
          </p:nvPr>
        </p:nvSpPr>
        <p:spPr>
          <a:xfrm>
            <a:off x="6174024" y="2290830"/>
            <a:ext cx="5389033" cy="3805067"/>
          </a:xfrm>
          <a:prstGeom prst="rect">
            <a:avLst/>
          </a:prstGeom>
        </p:spPr>
        <p:txBody>
          <a:bodyPr>
            <a:normAutofit/>
          </a:bodyPr>
          <a:lstStyle>
            <a:lvl1pPr marL="0" indent="0">
              <a:lnSpc>
                <a:spcPts val="2293"/>
              </a:lnSpc>
              <a:buNone/>
              <a:defRPr sz="2116">
                <a:solidFill>
                  <a:schemeClr val="tx1">
                    <a:lumMod val="50000"/>
                    <a:lumOff val="50000"/>
                  </a:schemeClr>
                </a:solidFill>
                <a:latin typeface="Gill Sans MT" pitchFamily="34" charset="0"/>
              </a:defRPr>
            </a:lvl1pPr>
            <a:lvl2pPr>
              <a:defRPr sz="1940"/>
            </a:lvl2pPr>
            <a:lvl3pPr>
              <a:defRPr sz="1764"/>
            </a:lvl3pPr>
            <a:lvl4pPr>
              <a:defRPr sz="1587"/>
            </a:lvl4pPr>
            <a:lvl5pPr>
              <a:defRPr sz="1587"/>
            </a:lvl5pPr>
            <a:lvl6pPr>
              <a:defRPr sz="1587"/>
            </a:lvl6pPr>
            <a:lvl7pPr>
              <a:defRPr sz="1587"/>
            </a:lvl7pPr>
            <a:lvl8pPr>
              <a:defRPr sz="1587"/>
            </a:lvl8pPr>
            <a:lvl9pPr>
              <a:defRPr sz="1587"/>
            </a:lvl9pPr>
          </a:lstStyle>
          <a:p>
            <a:pPr lvl="0"/>
            <a:r>
              <a:rPr lang="es-ES" smtClean="0"/>
              <a:t>Editar el estilo de texto del patrón</a:t>
            </a:r>
          </a:p>
        </p:txBody>
      </p:sp>
    </p:spTree>
    <p:extLst>
      <p:ext uri="{BB962C8B-B14F-4D97-AF65-F5344CB8AC3E}">
        <p14:creationId xmlns:p14="http://schemas.microsoft.com/office/powerpoint/2010/main" val="1324120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90256" y="1333580"/>
            <a:ext cx="8214920" cy="380985"/>
          </a:xfrm>
          <a:prstGeom prst="rect">
            <a:avLst/>
          </a:prstGeom>
        </p:spPr>
        <p:txBody>
          <a:bodyPr anchor="b">
            <a:noAutofit/>
          </a:bodyPr>
          <a:lstStyle>
            <a:lvl1pPr algn="l">
              <a:defRPr sz="2116" b="0">
                <a:solidFill>
                  <a:schemeClr val="tx1"/>
                </a:solidFill>
                <a:latin typeface="Gill Sans MT" pitchFamily="34" charset="0"/>
              </a:defRPr>
            </a:lvl1pPr>
          </a:lstStyle>
          <a:p>
            <a:r>
              <a:rPr lang="es-ES" smtClean="0"/>
              <a:t>Haga clic para modificar el estilo de título del patrón</a:t>
            </a:r>
            <a:endParaRPr lang="es-MX" dirty="0"/>
          </a:p>
        </p:txBody>
      </p:sp>
      <p:sp>
        <p:nvSpPr>
          <p:cNvPr id="3" name="2 Marcador de contenido"/>
          <p:cNvSpPr>
            <a:spLocks noGrp="1"/>
          </p:cNvSpPr>
          <p:nvPr>
            <p:ph idx="1"/>
          </p:nvPr>
        </p:nvSpPr>
        <p:spPr>
          <a:xfrm>
            <a:off x="4747388" y="1968556"/>
            <a:ext cx="6592179" cy="4127341"/>
          </a:xfrm>
          <a:prstGeom prst="rect">
            <a:avLst/>
          </a:prstGeom>
        </p:spPr>
        <p:txBody>
          <a:bodyPr>
            <a:normAutofit/>
          </a:bodyPr>
          <a:lstStyle>
            <a:lvl1pPr marL="0" indent="0">
              <a:lnSpc>
                <a:spcPts val="2293"/>
              </a:lnSpc>
              <a:buNone/>
              <a:defRPr sz="2116">
                <a:solidFill>
                  <a:schemeClr val="tx1">
                    <a:lumMod val="50000"/>
                    <a:lumOff val="50000"/>
                  </a:schemeClr>
                </a:solidFill>
                <a:latin typeface="Gill Sans MT" pitchFamily="34" charset="0"/>
              </a:defRPr>
            </a:lvl1pPr>
            <a:lvl2pPr>
              <a:defRPr sz="2734"/>
            </a:lvl2pPr>
            <a:lvl3pPr>
              <a:defRPr sz="2381"/>
            </a:lvl3pPr>
            <a:lvl4pPr>
              <a:defRPr sz="1940"/>
            </a:lvl4pPr>
            <a:lvl5pPr>
              <a:defRPr sz="1940"/>
            </a:lvl5pPr>
            <a:lvl6pPr>
              <a:defRPr sz="1940"/>
            </a:lvl6pPr>
            <a:lvl7pPr>
              <a:defRPr sz="1940"/>
            </a:lvl7pPr>
            <a:lvl8pPr>
              <a:defRPr sz="1940"/>
            </a:lvl8pPr>
            <a:lvl9pPr>
              <a:defRPr sz="1940"/>
            </a:lvl9pPr>
          </a:lstStyle>
          <a:p>
            <a:pPr lvl="0"/>
            <a:r>
              <a:rPr lang="es-ES" smtClean="0"/>
              <a:t>Editar el estilo de texto del patrón</a:t>
            </a:r>
          </a:p>
        </p:txBody>
      </p:sp>
      <p:sp>
        <p:nvSpPr>
          <p:cNvPr id="4" name="3 Marcador de texto"/>
          <p:cNvSpPr>
            <a:spLocks noGrp="1"/>
          </p:cNvSpPr>
          <p:nvPr>
            <p:ph type="body" sz="half" idx="2"/>
          </p:nvPr>
        </p:nvSpPr>
        <p:spPr>
          <a:xfrm>
            <a:off x="590256" y="1968556"/>
            <a:ext cx="4011084" cy="4127341"/>
          </a:xfrm>
          <a:prstGeom prst="rect">
            <a:avLst/>
          </a:prstGeom>
        </p:spPr>
        <p:txBody>
          <a:bodyPr/>
          <a:lstStyle>
            <a:lvl1pPr marL="0" indent="0">
              <a:lnSpc>
                <a:spcPts val="2293"/>
              </a:lnSpc>
              <a:buNone/>
              <a:defRPr sz="2116">
                <a:solidFill>
                  <a:schemeClr val="tx1">
                    <a:lumMod val="50000"/>
                    <a:lumOff val="50000"/>
                  </a:schemeClr>
                </a:solidFill>
                <a:latin typeface="Gill Sans MT" pitchFamily="34" charset="0"/>
              </a:defRPr>
            </a:lvl1pPr>
            <a:lvl2pPr marL="449240" indent="0">
              <a:buNone/>
              <a:defRPr sz="1146"/>
            </a:lvl2pPr>
            <a:lvl3pPr marL="898480" indent="0">
              <a:buNone/>
              <a:defRPr sz="970"/>
            </a:lvl3pPr>
            <a:lvl4pPr marL="1347720" indent="0">
              <a:buNone/>
              <a:defRPr sz="882"/>
            </a:lvl4pPr>
            <a:lvl5pPr marL="1796960" indent="0">
              <a:buNone/>
              <a:defRPr sz="882"/>
            </a:lvl5pPr>
            <a:lvl6pPr marL="2246200" indent="0">
              <a:buNone/>
              <a:defRPr sz="882"/>
            </a:lvl6pPr>
            <a:lvl7pPr marL="2695440" indent="0">
              <a:buNone/>
              <a:defRPr sz="882"/>
            </a:lvl7pPr>
            <a:lvl8pPr marL="3144680" indent="0">
              <a:buNone/>
              <a:defRPr sz="882"/>
            </a:lvl8pPr>
            <a:lvl9pPr marL="3593921" indent="0">
              <a:buNone/>
              <a:defRPr sz="882"/>
            </a:lvl9pPr>
          </a:lstStyle>
          <a:p>
            <a:pPr lvl="0"/>
            <a:r>
              <a:rPr lang="es-ES" smtClean="0"/>
              <a:t>Editar el estilo de texto del patrón</a:t>
            </a:r>
          </a:p>
        </p:txBody>
      </p:sp>
    </p:spTree>
    <p:extLst>
      <p:ext uri="{BB962C8B-B14F-4D97-AF65-F5344CB8AC3E}">
        <p14:creationId xmlns:p14="http://schemas.microsoft.com/office/powerpoint/2010/main" val="1833446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852434" y="5431190"/>
            <a:ext cx="10487132" cy="190493"/>
          </a:xfrm>
          <a:prstGeom prst="rect">
            <a:avLst/>
          </a:prstGeom>
        </p:spPr>
        <p:txBody>
          <a:bodyPr anchor="b">
            <a:noAutofit/>
          </a:bodyPr>
          <a:lstStyle>
            <a:lvl1pPr algn="ctr">
              <a:lnSpc>
                <a:spcPts val="882"/>
              </a:lnSpc>
              <a:defRPr sz="2116" b="0">
                <a:solidFill>
                  <a:schemeClr val="tx1"/>
                </a:solidFill>
                <a:latin typeface="Gill Sans MT" pitchFamily="34" charset="0"/>
              </a:defRPr>
            </a:lvl1pPr>
          </a:lstStyle>
          <a:p>
            <a:r>
              <a:rPr lang="es-ES" smtClean="0"/>
              <a:t>Haga clic para modificar el estilo de título del patrón</a:t>
            </a:r>
            <a:endParaRPr lang="es-MX" dirty="0"/>
          </a:p>
        </p:txBody>
      </p:sp>
      <p:sp>
        <p:nvSpPr>
          <p:cNvPr id="3" name="2 Marcador de posición de imagen"/>
          <p:cNvSpPr>
            <a:spLocks noGrp="1"/>
          </p:cNvSpPr>
          <p:nvPr>
            <p:ph type="pic" idx="1"/>
          </p:nvPr>
        </p:nvSpPr>
        <p:spPr>
          <a:xfrm>
            <a:off x="2132526" y="1270083"/>
            <a:ext cx="7926949" cy="3877387"/>
          </a:xfrm>
          <a:prstGeom prst="rect">
            <a:avLst/>
          </a:prstGeom>
        </p:spPr>
        <p:txBody>
          <a:bodyPr rtlCol="0">
            <a:normAutofit/>
          </a:bodyPr>
          <a:lstStyle>
            <a:lvl1pPr marL="0" indent="0">
              <a:lnSpc>
                <a:spcPts val="2293"/>
              </a:lnSpc>
              <a:buNone/>
              <a:defRPr sz="2116">
                <a:solidFill>
                  <a:schemeClr val="tx1">
                    <a:lumMod val="50000"/>
                    <a:lumOff val="50000"/>
                  </a:schemeClr>
                </a:solidFill>
                <a:latin typeface="Gill Sans MT" pitchFamily="34" charset="0"/>
              </a:defRPr>
            </a:lvl1pPr>
            <a:lvl2pPr marL="449240" indent="0">
              <a:buNone/>
              <a:defRPr sz="2734"/>
            </a:lvl2pPr>
            <a:lvl3pPr marL="898480" indent="0">
              <a:buNone/>
              <a:defRPr sz="2381"/>
            </a:lvl3pPr>
            <a:lvl4pPr marL="1347720" indent="0">
              <a:buNone/>
              <a:defRPr sz="1940"/>
            </a:lvl4pPr>
            <a:lvl5pPr marL="1796960" indent="0">
              <a:buNone/>
              <a:defRPr sz="1940"/>
            </a:lvl5pPr>
            <a:lvl6pPr marL="2246200" indent="0">
              <a:buNone/>
              <a:defRPr sz="1940"/>
            </a:lvl6pPr>
            <a:lvl7pPr marL="2695440" indent="0">
              <a:buNone/>
              <a:defRPr sz="1940"/>
            </a:lvl7pPr>
            <a:lvl8pPr marL="3144680" indent="0">
              <a:buNone/>
              <a:defRPr sz="1940"/>
            </a:lvl8pPr>
            <a:lvl9pPr marL="3593921" indent="0">
              <a:buNone/>
              <a:defRPr sz="1940"/>
            </a:lvl9pPr>
          </a:lstStyle>
          <a:p>
            <a:pPr lvl="0"/>
            <a:r>
              <a:rPr lang="es-ES" noProof="0" smtClean="0"/>
              <a:t>Haga clic en el icono para agregar una imagen</a:t>
            </a:r>
            <a:endParaRPr lang="es-MX" noProof="0" dirty="0" smtClean="0"/>
          </a:p>
        </p:txBody>
      </p:sp>
      <p:sp>
        <p:nvSpPr>
          <p:cNvPr id="4" name="3 Marcador de texto"/>
          <p:cNvSpPr>
            <a:spLocks noGrp="1"/>
          </p:cNvSpPr>
          <p:nvPr>
            <p:ph type="body" sz="half" idx="2"/>
          </p:nvPr>
        </p:nvSpPr>
        <p:spPr>
          <a:xfrm>
            <a:off x="852434" y="5652619"/>
            <a:ext cx="10487132" cy="190493"/>
          </a:xfrm>
          <a:prstGeom prst="rect">
            <a:avLst/>
          </a:prstGeom>
        </p:spPr>
        <p:txBody>
          <a:bodyPr/>
          <a:lstStyle>
            <a:lvl1pPr marL="0" indent="0" algn="ctr">
              <a:lnSpc>
                <a:spcPts val="1587"/>
              </a:lnSpc>
              <a:buNone/>
              <a:defRPr sz="2116">
                <a:solidFill>
                  <a:schemeClr val="tx1">
                    <a:lumMod val="50000"/>
                    <a:lumOff val="50000"/>
                  </a:schemeClr>
                </a:solidFill>
                <a:latin typeface="Gill Sans MT" pitchFamily="34" charset="0"/>
              </a:defRPr>
            </a:lvl1pPr>
            <a:lvl2pPr marL="449240" indent="0">
              <a:buNone/>
              <a:defRPr sz="1146"/>
            </a:lvl2pPr>
            <a:lvl3pPr marL="898480" indent="0">
              <a:buNone/>
              <a:defRPr sz="970"/>
            </a:lvl3pPr>
            <a:lvl4pPr marL="1347720" indent="0">
              <a:buNone/>
              <a:defRPr sz="882"/>
            </a:lvl4pPr>
            <a:lvl5pPr marL="1796960" indent="0">
              <a:buNone/>
              <a:defRPr sz="882"/>
            </a:lvl5pPr>
            <a:lvl6pPr marL="2246200" indent="0">
              <a:buNone/>
              <a:defRPr sz="882"/>
            </a:lvl6pPr>
            <a:lvl7pPr marL="2695440" indent="0">
              <a:buNone/>
              <a:defRPr sz="882"/>
            </a:lvl7pPr>
            <a:lvl8pPr marL="3144680" indent="0">
              <a:buNone/>
              <a:defRPr sz="882"/>
            </a:lvl8pPr>
            <a:lvl9pPr marL="3593921" indent="0">
              <a:buNone/>
              <a:defRPr sz="882"/>
            </a:lvl9pPr>
          </a:lstStyle>
          <a:p>
            <a:pPr lvl="0"/>
            <a:r>
              <a:rPr lang="es-ES" smtClean="0"/>
              <a:t>Editar el estilo de texto del patrón</a:t>
            </a:r>
          </a:p>
        </p:txBody>
      </p:sp>
    </p:spTree>
    <p:extLst>
      <p:ext uri="{BB962C8B-B14F-4D97-AF65-F5344CB8AC3E}">
        <p14:creationId xmlns:p14="http://schemas.microsoft.com/office/powerpoint/2010/main" val="2944198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8" name="14 Marcador de título"/>
          <p:cNvSpPr>
            <a:spLocks noGrp="1"/>
          </p:cNvSpPr>
          <p:nvPr>
            <p:ph type="title"/>
          </p:nvPr>
        </p:nvSpPr>
        <p:spPr bwMode="auto">
          <a:xfrm>
            <a:off x="677648" y="1524073"/>
            <a:ext cx="10224954" cy="3821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dirty="0" smtClean="0"/>
              <a:t>Haga clic para modificar el estilo de título del patrón</a:t>
            </a:r>
            <a:endParaRPr lang="es-MX" dirty="0" smtClean="0"/>
          </a:p>
        </p:txBody>
      </p:sp>
      <p:sp>
        <p:nvSpPr>
          <p:cNvPr id="1029" name="15 Marcador de texto"/>
          <p:cNvSpPr>
            <a:spLocks noGrp="1"/>
          </p:cNvSpPr>
          <p:nvPr>
            <p:ph type="body" idx="1"/>
          </p:nvPr>
        </p:nvSpPr>
        <p:spPr bwMode="auto">
          <a:xfrm>
            <a:off x="1726361" y="2159048"/>
            <a:ext cx="9613205" cy="40638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dirty="0" smtClean="0"/>
              <a:t>Haga clic para modificar el estilo de texto del patrón</a:t>
            </a:r>
          </a:p>
        </p:txBody>
      </p:sp>
      <p:cxnSp>
        <p:nvCxnSpPr>
          <p:cNvPr id="4" name="3 Conector recto"/>
          <p:cNvCxnSpPr/>
          <p:nvPr/>
        </p:nvCxnSpPr>
        <p:spPr>
          <a:xfrm>
            <a:off x="677649" y="571609"/>
            <a:ext cx="1083670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4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98194" y="353624"/>
            <a:ext cx="2716158" cy="126981"/>
          </a:xfrm>
          <a:prstGeom prst="rect">
            <a:avLst/>
          </a:prstGeom>
        </p:spPr>
      </p:pic>
    </p:spTree>
    <p:extLst>
      <p:ext uri="{BB962C8B-B14F-4D97-AF65-F5344CB8AC3E}">
        <p14:creationId xmlns:p14="http://schemas.microsoft.com/office/powerpoint/2010/main" val="33609601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xStyles>
    <p:titleStyle>
      <a:lvl1pPr algn="l" defTabSz="897309" rtl="0" eaLnBrk="1" fontAlgn="base" hangingPunct="1">
        <a:spcBef>
          <a:spcPct val="0"/>
        </a:spcBef>
        <a:spcAft>
          <a:spcPct val="0"/>
        </a:spcAft>
        <a:defRPr sz="2469" b="0" kern="1200">
          <a:solidFill>
            <a:srgbClr val="404040"/>
          </a:solidFill>
          <a:latin typeface="Gill Sans MT" pitchFamily="34" charset="0"/>
          <a:ea typeface="+mj-ea"/>
          <a:cs typeface="+mj-cs"/>
        </a:defRPr>
      </a:lvl1pPr>
      <a:lvl2pPr algn="l" defTabSz="897309" rtl="0" eaLnBrk="1" fontAlgn="base" hangingPunct="1">
        <a:spcBef>
          <a:spcPct val="0"/>
        </a:spcBef>
        <a:spcAft>
          <a:spcPct val="0"/>
        </a:spcAft>
        <a:defRPr sz="1764" b="1">
          <a:solidFill>
            <a:srgbClr val="404040"/>
          </a:solidFill>
          <a:latin typeface="Gill Sans MT" pitchFamily="34" charset="0"/>
        </a:defRPr>
      </a:lvl2pPr>
      <a:lvl3pPr algn="l" defTabSz="897309" rtl="0" eaLnBrk="1" fontAlgn="base" hangingPunct="1">
        <a:spcBef>
          <a:spcPct val="0"/>
        </a:spcBef>
        <a:spcAft>
          <a:spcPct val="0"/>
        </a:spcAft>
        <a:defRPr sz="1764" b="1">
          <a:solidFill>
            <a:srgbClr val="404040"/>
          </a:solidFill>
          <a:latin typeface="Gill Sans MT" pitchFamily="34" charset="0"/>
        </a:defRPr>
      </a:lvl3pPr>
      <a:lvl4pPr algn="l" defTabSz="897309" rtl="0" eaLnBrk="1" fontAlgn="base" hangingPunct="1">
        <a:spcBef>
          <a:spcPct val="0"/>
        </a:spcBef>
        <a:spcAft>
          <a:spcPct val="0"/>
        </a:spcAft>
        <a:defRPr sz="1764" b="1">
          <a:solidFill>
            <a:srgbClr val="404040"/>
          </a:solidFill>
          <a:latin typeface="Gill Sans MT" pitchFamily="34" charset="0"/>
        </a:defRPr>
      </a:lvl4pPr>
      <a:lvl5pPr algn="l" defTabSz="897309" rtl="0" eaLnBrk="1" fontAlgn="base" hangingPunct="1">
        <a:spcBef>
          <a:spcPct val="0"/>
        </a:spcBef>
        <a:spcAft>
          <a:spcPct val="0"/>
        </a:spcAft>
        <a:defRPr sz="1764" b="1">
          <a:solidFill>
            <a:srgbClr val="404040"/>
          </a:solidFill>
          <a:latin typeface="Gill Sans MT" pitchFamily="34" charset="0"/>
        </a:defRPr>
      </a:lvl5pPr>
      <a:lvl6pPr marL="403159" algn="ctr" defTabSz="897309" rtl="0" eaLnBrk="1" fontAlgn="base" hangingPunct="1">
        <a:spcBef>
          <a:spcPct val="0"/>
        </a:spcBef>
        <a:spcAft>
          <a:spcPct val="0"/>
        </a:spcAft>
        <a:defRPr sz="4321">
          <a:solidFill>
            <a:schemeClr val="tx1"/>
          </a:solidFill>
          <a:latin typeface="Calibri" pitchFamily="34" charset="0"/>
        </a:defRPr>
      </a:lvl6pPr>
      <a:lvl7pPr marL="806318" algn="ctr" defTabSz="897309" rtl="0" eaLnBrk="1" fontAlgn="base" hangingPunct="1">
        <a:spcBef>
          <a:spcPct val="0"/>
        </a:spcBef>
        <a:spcAft>
          <a:spcPct val="0"/>
        </a:spcAft>
        <a:defRPr sz="4321">
          <a:solidFill>
            <a:schemeClr val="tx1"/>
          </a:solidFill>
          <a:latin typeface="Calibri" pitchFamily="34" charset="0"/>
        </a:defRPr>
      </a:lvl7pPr>
      <a:lvl8pPr marL="1209477" algn="ctr" defTabSz="897309" rtl="0" eaLnBrk="1" fontAlgn="base" hangingPunct="1">
        <a:spcBef>
          <a:spcPct val="0"/>
        </a:spcBef>
        <a:spcAft>
          <a:spcPct val="0"/>
        </a:spcAft>
        <a:defRPr sz="4321">
          <a:solidFill>
            <a:schemeClr val="tx1"/>
          </a:solidFill>
          <a:latin typeface="Calibri" pitchFamily="34" charset="0"/>
        </a:defRPr>
      </a:lvl8pPr>
      <a:lvl9pPr marL="1612636" algn="ctr" defTabSz="897309" rtl="0" eaLnBrk="1" fontAlgn="base" hangingPunct="1">
        <a:spcBef>
          <a:spcPct val="0"/>
        </a:spcBef>
        <a:spcAft>
          <a:spcPct val="0"/>
        </a:spcAft>
        <a:defRPr sz="4321">
          <a:solidFill>
            <a:schemeClr val="tx1"/>
          </a:solidFill>
          <a:latin typeface="Calibri" pitchFamily="34" charset="0"/>
        </a:defRPr>
      </a:lvl9pPr>
    </p:titleStyle>
    <p:bodyStyle>
      <a:lvl1pPr marL="0" indent="0" algn="l" defTabSz="897309" rtl="0" eaLnBrk="1" fontAlgn="base" hangingPunct="1">
        <a:lnSpc>
          <a:spcPts val="2469"/>
        </a:lnSpc>
        <a:spcBef>
          <a:spcPct val="20000"/>
        </a:spcBef>
        <a:spcAft>
          <a:spcPct val="0"/>
        </a:spcAft>
        <a:buFont typeface="Arial" charset="0"/>
        <a:defRPr sz="2116" kern="1200">
          <a:solidFill>
            <a:srgbClr val="7F7F7F"/>
          </a:solidFill>
          <a:latin typeface="Gill Sans MT" pitchFamily="34" charset="0"/>
          <a:ea typeface="+mn-ea"/>
          <a:cs typeface="+mn-cs"/>
        </a:defRPr>
      </a:lvl1pPr>
      <a:lvl2pPr marL="729326" indent="-279972" algn="l" defTabSz="897309" rtl="0" eaLnBrk="1" fontAlgn="base" hangingPunct="1">
        <a:spcBef>
          <a:spcPct val="20000"/>
        </a:spcBef>
        <a:spcAft>
          <a:spcPct val="0"/>
        </a:spcAft>
        <a:buFont typeface="Arial" charset="0"/>
        <a:buChar char="–"/>
        <a:defRPr sz="2734" kern="1200">
          <a:solidFill>
            <a:schemeClr val="tx1"/>
          </a:solidFill>
          <a:latin typeface="+mn-lt"/>
          <a:ea typeface="+mn-ea"/>
          <a:cs typeface="+mn-cs"/>
        </a:defRPr>
      </a:lvl2pPr>
      <a:lvl3pPr marL="1122686" indent="-223977" algn="l" defTabSz="897309" rtl="0" eaLnBrk="1" fontAlgn="base" hangingPunct="1">
        <a:spcBef>
          <a:spcPct val="20000"/>
        </a:spcBef>
        <a:spcAft>
          <a:spcPct val="0"/>
        </a:spcAft>
        <a:buFont typeface="Arial" charset="0"/>
        <a:buChar char="•"/>
        <a:defRPr sz="2381" kern="1200">
          <a:solidFill>
            <a:schemeClr val="tx1"/>
          </a:solidFill>
          <a:latin typeface="+mn-lt"/>
          <a:ea typeface="+mn-ea"/>
          <a:cs typeface="+mn-cs"/>
        </a:defRPr>
      </a:lvl3pPr>
      <a:lvl4pPr marL="1572040" indent="-223977" algn="l" defTabSz="897309" rtl="0" eaLnBrk="1" fontAlgn="base" hangingPunct="1">
        <a:spcBef>
          <a:spcPct val="20000"/>
        </a:spcBef>
        <a:spcAft>
          <a:spcPct val="0"/>
        </a:spcAft>
        <a:buFont typeface="Arial" charset="0"/>
        <a:buChar char="–"/>
        <a:defRPr sz="1940" kern="1200">
          <a:solidFill>
            <a:schemeClr val="tx1"/>
          </a:solidFill>
          <a:latin typeface="+mn-lt"/>
          <a:ea typeface="+mn-ea"/>
          <a:cs typeface="+mn-cs"/>
        </a:defRPr>
      </a:lvl4pPr>
      <a:lvl5pPr marL="2021394" indent="-223977" algn="l" defTabSz="897309" rtl="0" eaLnBrk="1" fontAlgn="base" hangingPunct="1">
        <a:spcBef>
          <a:spcPct val="20000"/>
        </a:spcBef>
        <a:spcAft>
          <a:spcPct val="0"/>
        </a:spcAft>
        <a:buFont typeface="Arial" charset="0"/>
        <a:buChar char="»"/>
        <a:defRPr sz="1940" kern="1200">
          <a:solidFill>
            <a:schemeClr val="tx1"/>
          </a:solidFill>
          <a:latin typeface="+mn-lt"/>
          <a:ea typeface="+mn-ea"/>
          <a:cs typeface="+mn-cs"/>
        </a:defRPr>
      </a:lvl5pPr>
      <a:lvl6pPr marL="2470820" indent="-224620" algn="l" defTabSz="898480" rtl="0" eaLnBrk="1" latinLnBrk="0" hangingPunct="1">
        <a:spcBef>
          <a:spcPct val="20000"/>
        </a:spcBef>
        <a:buFont typeface="Arial" pitchFamily="34" charset="0"/>
        <a:buChar char="•"/>
        <a:defRPr sz="1940" kern="1200">
          <a:solidFill>
            <a:schemeClr val="tx1"/>
          </a:solidFill>
          <a:latin typeface="+mn-lt"/>
          <a:ea typeface="+mn-ea"/>
          <a:cs typeface="+mn-cs"/>
        </a:defRPr>
      </a:lvl6pPr>
      <a:lvl7pPr marL="2920060" indent="-224620" algn="l" defTabSz="898480" rtl="0" eaLnBrk="1" latinLnBrk="0" hangingPunct="1">
        <a:spcBef>
          <a:spcPct val="20000"/>
        </a:spcBef>
        <a:buFont typeface="Arial" pitchFamily="34" charset="0"/>
        <a:buChar char="•"/>
        <a:defRPr sz="1940" kern="1200">
          <a:solidFill>
            <a:schemeClr val="tx1"/>
          </a:solidFill>
          <a:latin typeface="+mn-lt"/>
          <a:ea typeface="+mn-ea"/>
          <a:cs typeface="+mn-cs"/>
        </a:defRPr>
      </a:lvl7pPr>
      <a:lvl8pPr marL="3369300" indent="-224620" algn="l" defTabSz="898480" rtl="0" eaLnBrk="1" latinLnBrk="0" hangingPunct="1">
        <a:spcBef>
          <a:spcPct val="20000"/>
        </a:spcBef>
        <a:buFont typeface="Arial" pitchFamily="34" charset="0"/>
        <a:buChar char="•"/>
        <a:defRPr sz="1940" kern="1200">
          <a:solidFill>
            <a:schemeClr val="tx1"/>
          </a:solidFill>
          <a:latin typeface="+mn-lt"/>
          <a:ea typeface="+mn-ea"/>
          <a:cs typeface="+mn-cs"/>
        </a:defRPr>
      </a:lvl8pPr>
      <a:lvl9pPr marL="3818541" indent="-224620" algn="l" defTabSz="898480" rtl="0" eaLnBrk="1" latinLnBrk="0" hangingPunct="1">
        <a:spcBef>
          <a:spcPct val="20000"/>
        </a:spcBef>
        <a:buFont typeface="Arial" pitchFamily="34" charset="0"/>
        <a:buChar char="•"/>
        <a:defRPr sz="1940" kern="1200">
          <a:solidFill>
            <a:schemeClr val="tx1"/>
          </a:solidFill>
          <a:latin typeface="+mn-lt"/>
          <a:ea typeface="+mn-ea"/>
          <a:cs typeface="+mn-cs"/>
        </a:defRPr>
      </a:lvl9pPr>
    </p:bodyStyle>
    <p:otherStyle>
      <a:defPPr>
        <a:defRPr lang="es-MX"/>
      </a:defPPr>
      <a:lvl1pPr marL="0" algn="l" defTabSz="898480" rtl="0" eaLnBrk="1" latinLnBrk="0" hangingPunct="1">
        <a:defRPr sz="1764" kern="1200">
          <a:solidFill>
            <a:schemeClr val="tx1"/>
          </a:solidFill>
          <a:latin typeface="+mn-lt"/>
          <a:ea typeface="+mn-ea"/>
          <a:cs typeface="+mn-cs"/>
        </a:defRPr>
      </a:lvl1pPr>
      <a:lvl2pPr marL="449240" algn="l" defTabSz="898480" rtl="0" eaLnBrk="1" latinLnBrk="0" hangingPunct="1">
        <a:defRPr sz="1764" kern="1200">
          <a:solidFill>
            <a:schemeClr val="tx1"/>
          </a:solidFill>
          <a:latin typeface="+mn-lt"/>
          <a:ea typeface="+mn-ea"/>
          <a:cs typeface="+mn-cs"/>
        </a:defRPr>
      </a:lvl2pPr>
      <a:lvl3pPr marL="898480" algn="l" defTabSz="898480" rtl="0" eaLnBrk="1" latinLnBrk="0" hangingPunct="1">
        <a:defRPr sz="1764" kern="1200">
          <a:solidFill>
            <a:schemeClr val="tx1"/>
          </a:solidFill>
          <a:latin typeface="+mn-lt"/>
          <a:ea typeface="+mn-ea"/>
          <a:cs typeface="+mn-cs"/>
        </a:defRPr>
      </a:lvl3pPr>
      <a:lvl4pPr marL="1347720" algn="l" defTabSz="898480" rtl="0" eaLnBrk="1" latinLnBrk="0" hangingPunct="1">
        <a:defRPr sz="1764" kern="1200">
          <a:solidFill>
            <a:schemeClr val="tx1"/>
          </a:solidFill>
          <a:latin typeface="+mn-lt"/>
          <a:ea typeface="+mn-ea"/>
          <a:cs typeface="+mn-cs"/>
        </a:defRPr>
      </a:lvl4pPr>
      <a:lvl5pPr marL="1796960" algn="l" defTabSz="898480" rtl="0" eaLnBrk="1" latinLnBrk="0" hangingPunct="1">
        <a:defRPr sz="1764" kern="1200">
          <a:solidFill>
            <a:schemeClr val="tx1"/>
          </a:solidFill>
          <a:latin typeface="+mn-lt"/>
          <a:ea typeface="+mn-ea"/>
          <a:cs typeface="+mn-cs"/>
        </a:defRPr>
      </a:lvl5pPr>
      <a:lvl6pPr marL="2246200" algn="l" defTabSz="898480" rtl="0" eaLnBrk="1" latinLnBrk="0" hangingPunct="1">
        <a:defRPr sz="1764" kern="1200">
          <a:solidFill>
            <a:schemeClr val="tx1"/>
          </a:solidFill>
          <a:latin typeface="+mn-lt"/>
          <a:ea typeface="+mn-ea"/>
          <a:cs typeface="+mn-cs"/>
        </a:defRPr>
      </a:lvl6pPr>
      <a:lvl7pPr marL="2695440" algn="l" defTabSz="898480" rtl="0" eaLnBrk="1" latinLnBrk="0" hangingPunct="1">
        <a:defRPr sz="1764" kern="1200">
          <a:solidFill>
            <a:schemeClr val="tx1"/>
          </a:solidFill>
          <a:latin typeface="+mn-lt"/>
          <a:ea typeface="+mn-ea"/>
          <a:cs typeface="+mn-cs"/>
        </a:defRPr>
      </a:lvl7pPr>
      <a:lvl8pPr marL="3144680" algn="l" defTabSz="898480" rtl="0" eaLnBrk="1" latinLnBrk="0" hangingPunct="1">
        <a:defRPr sz="1764" kern="1200">
          <a:solidFill>
            <a:schemeClr val="tx1"/>
          </a:solidFill>
          <a:latin typeface="+mn-lt"/>
          <a:ea typeface="+mn-ea"/>
          <a:cs typeface="+mn-cs"/>
        </a:defRPr>
      </a:lvl8pPr>
      <a:lvl9pPr marL="3593921" algn="l" defTabSz="898480" rtl="0" eaLnBrk="1" latinLnBrk="0" hangingPunct="1">
        <a:defRPr sz="176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uv.mx/legislacion/files/2023/06/ReglamentoparaelControldeBienesMuebleseInmuebles070623.pdf" TargetMode="External"/><Relationship Id="rId2" Type="http://schemas.openxmlformats.org/officeDocument/2006/relationships/hyperlink" Target="https://www.uv.mx/orgmet/files/2022/09/abs-cb-g-38.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uv.mx/legislacion/files/2023/06/ReglamentoparaelControldeBienesMuebleseInmuebles070623.pdf" TargetMode="External"/><Relationship Id="rId2" Type="http://schemas.openxmlformats.org/officeDocument/2006/relationships/hyperlink" Target="https://www.uv.mx/controldebienes/tramites-y-servicios-cbmei/solicitud-de-baja-de-bienes-muebl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uv.mx/orgmet/files/2017/05/abs-cb-g-20.pdf" TargetMode="External"/><Relationship Id="rId2" Type="http://schemas.openxmlformats.org/officeDocument/2006/relationships/hyperlink" Target="https://www.uv.mx/legislacion/files/2023/06/ReglamentoparaelControldeBienesMuebleseInmuebles070623.pdf" TargetMode="External"/><Relationship Id="rId1" Type="http://schemas.openxmlformats.org/officeDocument/2006/relationships/slideLayout" Target="../slideLayouts/slideLayout2.xml"/><Relationship Id="rId4" Type="http://schemas.openxmlformats.org/officeDocument/2006/relationships/hyperlink" Target="https://www.uv.mx/sgcuv/admon-bys-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uv.mx/legislacion/files/2023/05/EstatutoGeneral2023-MAYO.pdf" TargetMode="External"/><Relationship Id="rId2" Type="http://schemas.openxmlformats.org/officeDocument/2006/relationships/hyperlink" Target="https://www.uv.mx/controldebienes/tramites-y-servicios-cbmei/levantamiento-fisico-de-inventario-programado-o-entrega-recepcion/" TargetMode="External"/><Relationship Id="rId1" Type="http://schemas.openxmlformats.org/officeDocument/2006/relationships/slideLayout" Target="../slideLayouts/slideLayout2.xml"/><Relationship Id="rId5" Type="http://schemas.openxmlformats.org/officeDocument/2006/relationships/hyperlink" Target="https://www.uv.mx/legislacion/files/2021/01/Reglamento-Proceso-Entrega-Recepcion-12-2020.pdf" TargetMode="External"/><Relationship Id="rId4" Type="http://schemas.openxmlformats.org/officeDocument/2006/relationships/hyperlink" Target="https://www.uv.mx/legislacion/files/2023/06/ReglamentoparaelControldeBienesMuebleseInmuebles070623.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uv.mx/controldebienes/tramites-y-servicios-cbmei/solicitud-de-alta-de-areas-fisica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uv.mx/legislacion/robo-o-extravio-de-bienes-muebles-patrimonio-de-la-universidad-veracruzana/" TargetMode="External"/><Relationship Id="rId2" Type="http://schemas.openxmlformats.org/officeDocument/2006/relationships/hyperlink" Target="https://www.uv.mx/controldebienes/tramites-y-servicios-cbmei/3225-2/"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uv.mx/legislacion/files/2023/06/ReglamentoparaelControldeBienesMuebleseInmuebles070623.pdf" TargetMode="External"/><Relationship Id="rId2" Type="http://schemas.openxmlformats.org/officeDocument/2006/relationships/hyperlink" Target="https://www.uv.mx/orgmet/files/2023/02/abs-cb-g-33.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BEBA8EAE-BF5A-486C-A8C5-ECC9F3942E4B}">
                <a14:imgProps xmlns:a14="http://schemas.microsoft.com/office/drawing/2010/main">
                  <a14:imgLayer r:embed="rId3">
                    <a14:imgEffect>
                      <a14:backgroundRemoval t="18981" b="79352" l="29427" r="60625">
                        <a14:foregroundMark x1="55937" y1="18981" x2="55937" y2="18981"/>
                      </a14:backgroundRemoval>
                    </a14:imgEffect>
                  </a14:imgLayer>
                </a14:imgProps>
              </a:ext>
            </a:extLst>
          </a:blip>
          <a:srcRect l="27950" t="19201" r="38976" b="21300"/>
          <a:stretch/>
        </p:blipFill>
        <p:spPr>
          <a:xfrm>
            <a:off x="2222649" y="1"/>
            <a:ext cx="4190838" cy="4240729"/>
          </a:xfrm>
          <a:prstGeom prst="rect">
            <a:avLst/>
          </a:prstGeom>
        </p:spPr>
      </p:pic>
      <p:sp>
        <p:nvSpPr>
          <p:cNvPr id="4" name="3 Marcador de texto"/>
          <p:cNvSpPr>
            <a:spLocks noGrp="1"/>
          </p:cNvSpPr>
          <p:nvPr>
            <p:ph type="body" sz="quarter" idx="10"/>
          </p:nvPr>
        </p:nvSpPr>
        <p:spPr>
          <a:xfrm>
            <a:off x="4318067" y="4178246"/>
            <a:ext cx="5587720" cy="891997"/>
          </a:xfrm>
        </p:spPr>
        <p:txBody>
          <a:bodyPr/>
          <a:lstStyle/>
          <a:p>
            <a:r>
              <a:rPr lang="es-MX" sz="2822" dirty="0">
                <a:solidFill>
                  <a:schemeClr val="tx2"/>
                </a:solidFill>
              </a:rPr>
              <a:t>           Trámites y Servicios de la DCBMeI</a:t>
            </a:r>
          </a:p>
          <a:p>
            <a:endParaRPr lang="es-MX" sz="2822" dirty="0">
              <a:solidFill>
                <a:schemeClr val="tx2"/>
              </a:solidFill>
            </a:endParaRPr>
          </a:p>
          <a:p>
            <a:endParaRPr lang="es-MX" dirty="0"/>
          </a:p>
        </p:txBody>
      </p:sp>
      <p:sp>
        <p:nvSpPr>
          <p:cNvPr id="6" name="5 Marcador de texto"/>
          <p:cNvSpPr>
            <a:spLocks noGrp="1"/>
          </p:cNvSpPr>
          <p:nvPr>
            <p:ph type="body" sz="quarter" idx="12"/>
          </p:nvPr>
        </p:nvSpPr>
        <p:spPr>
          <a:xfrm>
            <a:off x="5116932" y="5215308"/>
            <a:ext cx="4317770" cy="190405"/>
          </a:xfrm>
        </p:spPr>
        <p:txBody>
          <a:bodyPr/>
          <a:lstStyle/>
          <a:p>
            <a:r>
              <a:rPr lang="es-MX" dirty="0" smtClean="0"/>
              <a:t>Agosto 2023</a:t>
            </a:r>
            <a:endParaRPr lang="es-MX" dirty="0"/>
          </a:p>
        </p:txBody>
      </p:sp>
      <p:sp>
        <p:nvSpPr>
          <p:cNvPr id="7" name="6 Marcador de texto"/>
          <p:cNvSpPr>
            <a:spLocks noGrp="1"/>
          </p:cNvSpPr>
          <p:nvPr>
            <p:ph type="body" sz="quarter" idx="13"/>
          </p:nvPr>
        </p:nvSpPr>
        <p:spPr>
          <a:xfrm>
            <a:off x="4228184" y="2120364"/>
            <a:ext cx="6095263" cy="445665"/>
          </a:xfrm>
        </p:spPr>
        <p:txBody>
          <a:bodyPr/>
          <a:lstStyle/>
          <a:p>
            <a:r>
              <a:rPr lang="es-MX" sz="1235" dirty="0"/>
              <a:t>Secretaría de Administración y Finanzas</a:t>
            </a:r>
          </a:p>
          <a:p>
            <a:r>
              <a:rPr lang="es-MX" sz="1235" b="0" dirty="0"/>
              <a:t>Dirección de Control de Bienes Muebles e Inmuebles</a:t>
            </a:r>
          </a:p>
        </p:txBody>
      </p:sp>
      <p:sp>
        <p:nvSpPr>
          <p:cNvPr id="3" name="Rectángulo 2"/>
          <p:cNvSpPr/>
          <p:nvPr/>
        </p:nvSpPr>
        <p:spPr>
          <a:xfrm flipH="1">
            <a:off x="2032156" y="3868802"/>
            <a:ext cx="2816471" cy="271471"/>
          </a:xfrm>
          <a:prstGeom prst="rect">
            <a:avLst/>
          </a:prstGeom>
          <a:noFill/>
        </p:spPr>
        <p:txBody>
          <a:bodyPr wrap="square" lIns="80633" tIns="40316" rIns="80633" bIns="40316">
            <a:spAutoFit/>
          </a:bodyPr>
          <a:lstStyle/>
          <a:p>
            <a:pPr algn="ctr"/>
            <a:r>
              <a:rPr lang="es-ES" sz="1235" dirty="0">
                <a:ln w="0"/>
                <a:solidFill>
                  <a:schemeClr val="accent1"/>
                </a:solidFill>
                <a:effectLst>
                  <a:outerShdw blurRad="38100" dist="25400" dir="5400000" algn="ctr" rotWithShape="0">
                    <a:srgbClr val="6E747A">
                      <a:alpha val="43000"/>
                    </a:srgbClr>
                  </a:outerShdw>
                </a:effectLst>
                <a:latin typeface="Gill Sans MT" panose="020B0502020104020203" pitchFamily="34" charset="0"/>
              </a:rPr>
              <a:t>Luzio ®</a:t>
            </a:r>
          </a:p>
        </p:txBody>
      </p:sp>
    </p:spTree>
    <p:extLst>
      <p:ext uri="{BB962C8B-B14F-4D97-AF65-F5344CB8AC3E}">
        <p14:creationId xmlns:p14="http://schemas.microsoft.com/office/powerpoint/2010/main" val="235075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26838" y="635107"/>
            <a:ext cx="7782987" cy="1206454"/>
          </a:xfrm>
        </p:spPr>
        <p:txBody>
          <a:bodyPr/>
          <a:lstStyle/>
          <a:p>
            <a:pPr algn="ctr"/>
            <a:r>
              <a:rPr lang="es-MX" b="1" dirty="0" smtClean="0">
                <a:solidFill>
                  <a:schemeClr val="tx2"/>
                </a:solidFill>
              </a:rPr>
              <a:t>¿</a:t>
            </a:r>
            <a:r>
              <a:rPr lang="es-MX" b="1" dirty="0">
                <a:solidFill>
                  <a:schemeClr val="tx2"/>
                </a:solidFill>
              </a:rPr>
              <a:t>Qué debo hacer si un bien ha </a:t>
            </a:r>
            <a:r>
              <a:rPr lang="es-MX" b="1" dirty="0" smtClean="0">
                <a:solidFill>
                  <a:schemeClr val="tx2"/>
                </a:solidFill>
              </a:rPr>
              <a:t>sufrido un siniestro</a:t>
            </a:r>
            <a:r>
              <a:rPr lang="es-MX" b="1" dirty="0" smtClean="0">
                <a:solidFill>
                  <a:schemeClr val="tx2"/>
                </a:solidFill>
                <a:ea typeface="Calibri" panose="020F0502020204030204" pitchFamily="34" charset="0"/>
                <a:cs typeface="Times New Roman" panose="02020603050405020304" pitchFamily="18" charset="0"/>
              </a:rPr>
              <a:t>?</a:t>
            </a:r>
            <a:endParaRPr lang="es-MX" b="1" dirty="0">
              <a:solidFill>
                <a:schemeClr val="tx2"/>
              </a:solidFill>
            </a:endParaRPr>
          </a:p>
        </p:txBody>
      </p:sp>
      <p:sp>
        <p:nvSpPr>
          <p:cNvPr id="3" name="Marcador de texto 2"/>
          <p:cNvSpPr>
            <a:spLocks noGrp="1"/>
          </p:cNvSpPr>
          <p:nvPr>
            <p:ph type="body" sz="quarter" idx="10"/>
          </p:nvPr>
        </p:nvSpPr>
        <p:spPr>
          <a:xfrm>
            <a:off x="2126839" y="2032053"/>
            <a:ext cx="7800961" cy="4254337"/>
          </a:xfrm>
        </p:spPr>
        <p:txBody>
          <a:bodyPr/>
          <a:lstStyle/>
          <a:p>
            <a:pPr marL="302369" indent="-302369" algn="just">
              <a:lnSpc>
                <a:spcPct val="100000"/>
              </a:lnSpc>
              <a:spcBef>
                <a:spcPts val="529"/>
              </a:spcBef>
              <a:spcAft>
                <a:spcPts val="529"/>
              </a:spcAft>
              <a:buFont typeface="Wingdings" panose="05000000000000000000" pitchFamily="2" charset="2"/>
              <a:buChar char="ü"/>
            </a:pPr>
            <a:r>
              <a:rPr lang="es-MX" sz="2469" dirty="0">
                <a:solidFill>
                  <a:schemeClr val="tx1"/>
                </a:solidFill>
                <a:cs typeface="Times New Roman" panose="02020603050405020304" pitchFamily="18" charset="0"/>
              </a:rPr>
              <a:t>Elaborar acta administrativa.</a:t>
            </a:r>
          </a:p>
          <a:p>
            <a:pPr marL="302369" indent="-302369" algn="just">
              <a:lnSpc>
                <a:spcPct val="100000"/>
              </a:lnSpc>
              <a:spcBef>
                <a:spcPts val="529"/>
              </a:spcBef>
              <a:spcAft>
                <a:spcPts val="529"/>
              </a:spcAft>
              <a:buFont typeface="Wingdings" panose="05000000000000000000" pitchFamily="2" charset="2"/>
              <a:buChar char="ü"/>
            </a:pPr>
            <a:r>
              <a:rPr lang="es-MX" sz="2469" dirty="0">
                <a:solidFill>
                  <a:schemeClr val="tx1"/>
                </a:solidFill>
                <a:cs typeface="Times New Roman" panose="02020603050405020304" pitchFamily="18" charset="0"/>
              </a:rPr>
              <a:t>Reporte fotográfico de los bienes siniestrados.</a:t>
            </a:r>
          </a:p>
          <a:p>
            <a:pPr marL="302369" indent="-302369" algn="just">
              <a:lnSpc>
                <a:spcPct val="100000"/>
              </a:lnSpc>
              <a:spcBef>
                <a:spcPts val="529"/>
              </a:spcBef>
              <a:spcAft>
                <a:spcPts val="529"/>
              </a:spcAft>
              <a:buFont typeface="Wingdings" panose="05000000000000000000" pitchFamily="2" charset="2"/>
              <a:buChar char="ü"/>
            </a:pPr>
            <a:r>
              <a:rPr lang="es-MX" sz="2469" dirty="0">
                <a:solidFill>
                  <a:schemeClr val="tx1"/>
                </a:solidFill>
                <a:cs typeface="Times New Roman" panose="02020603050405020304" pitchFamily="18" charset="0"/>
              </a:rPr>
              <a:t>Constancia de protección civil o bomberos.</a:t>
            </a:r>
          </a:p>
          <a:p>
            <a:pPr marL="302369" indent="-302369" algn="just">
              <a:lnSpc>
                <a:spcPct val="100000"/>
              </a:lnSpc>
              <a:spcBef>
                <a:spcPts val="529"/>
              </a:spcBef>
              <a:spcAft>
                <a:spcPts val="529"/>
              </a:spcAft>
              <a:buFont typeface="Wingdings" panose="05000000000000000000" pitchFamily="2" charset="2"/>
              <a:buChar char="ü"/>
            </a:pPr>
            <a:r>
              <a:rPr lang="es-MX" sz="2469" dirty="0">
                <a:solidFill>
                  <a:schemeClr val="tx1"/>
                </a:solidFill>
                <a:cs typeface="Times New Roman" panose="02020603050405020304" pitchFamily="18" charset="0"/>
              </a:rPr>
              <a:t>Notificar a la Oficina de la Abogada General y a la DCBMeI.</a:t>
            </a:r>
          </a:p>
          <a:p>
            <a:pPr algn="just">
              <a:lnSpc>
                <a:spcPct val="100000"/>
              </a:lnSpc>
              <a:spcBef>
                <a:spcPts val="529"/>
              </a:spcBef>
              <a:spcAft>
                <a:spcPts val="529"/>
              </a:spcAft>
            </a:pPr>
            <a:endParaRPr lang="es-MX" sz="1940" dirty="0">
              <a:solidFill>
                <a:schemeClr val="tx1"/>
              </a:solidFill>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3365605" y="4381464"/>
            <a:ext cx="2228723" cy="1699683"/>
          </a:xfrm>
          <a:prstGeom prst="rect">
            <a:avLst/>
          </a:prstGeom>
        </p:spPr>
      </p:pic>
      <p:pic>
        <p:nvPicPr>
          <p:cNvPr id="5" name="Picture 8" descr="24 HOR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6364" y="4508459"/>
            <a:ext cx="1433460" cy="1433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705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86146" y="571609"/>
            <a:ext cx="7782987" cy="1333448"/>
          </a:xfrm>
        </p:spPr>
        <p:txBody>
          <a:bodyPr/>
          <a:lstStyle/>
          <a:p>
            <a:pPr algn="ctr"/>
            <a:r>
              <a:rPr lang="es-MX" b="1" dirty="0" smtClean="0">
                <a:solidFill>
                  <a:schemeClr val="tx2"/>
                </a:solidFill>
              </a:rPr>
              <a:t>¿Dónde encuentro la información?</a:t>
            </a:r>
            <a:endParaRPr lang="es-MX" b="1" dirty="0">
              <a:solidFill>
                <a:schemeClr val="tx2"/>
              </a:solidFill>
            </a:endParaRPr>
          </a:p>
        </p:txBody>
      </p:sp>
      <p:sp>
        <p:nvSpPr>
          <p:cNvPr id="5" name="Marcador de texto 2"/>
          <p:cNvSpPr txBox="1">
            <a:spLocks/>
          </p:cNvSpPr>
          <p:nvPr/>
        </p:nvSpPr>
        <p:spPr bwMode="auto">
          <a:xfrm>
            <a:off x="1905161" y="1905058"/>
            <a:ext cx="8146011" cy="4730342"/>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lnSpc>
                <a:spcPct val="100000"/>
              </a:lnSpc>
              <a:spcBef>
                <a:spcPts val="529"/>
              </a:spcBef>
              <a:spcAft>
                <a:spcPts val="529"/>
              </a:spcAft>
            </a:pPr>
            <a:r>
              <a:rPr lang="es-MX" sz="2469" dirty="0">
                <a:solidFill>
                  <a:schemeClr val="tx1"/>
                </a:solidFill>
                <a:cs typeface="Times New Roman" panose="02020603050405020304" pitchFamily="18" charset="0"/>
              </a:rPr>
              <a:t>Portal de la DCBMeI:</a:t>
            </a:r>
          </a:p>
          <a:p>
            <a:pPr algn="ctr">
              <a:lnSpc>
                <a:spcPct val="100000"/>
              </a:lnSpc>
              <a:spcBef>
                <a:spcPts val="529"/>
              </a:spcBef>
              <a:spcAft>
                <a:spcPts val="529"/>
              </a:spcAft>
            </a:pPr>
            <a:r>
              <a:rPr lang="es-MX" sz="2469" dirty="0">
                <a:solidFill>
                  <a:schemeClr val="tx1"/>
                </a:solidFill>
                <a:cs typeface="Times New Roman" panose="02020603050405020304" pitchFamily="18" charset="0"/>
                <a:hlinkClick r:id="rId2"/>
              </a:rPr>
              <a:t>https://www.uv.mx/orgmet/files/2022/09/abs-cb-g-38.pdf</a:t>
            </a:r>
            <a:r>
              <a:rPr lang="es-MX" sz="2469" dirty="0">
                <a:solidFill>
                  <a:schemeClr val="tx1"/>
                </a:solidFill>
                <a:cs typeface="Times New Roman" panose="02020603050405020304" pitchFamily="18" charset="0"/>
              </a:rPr>
              <a:t> </a:t>
            </a:r>
          </a:p>
          <a:p>
            <a:pPr>
              <a:lnSpc>
                <a:spcPct val="100000"/>
              </a:lnSpc>
              <a:spcBef>
                <a:spcPts val="529"/>
              </a:spcBef>
              <a:spcAft>
                <a:spcPts val="529"/>
              </a:spcAft>
            </a:pPr>
            <a:endParaRPr lang="es-MX" sz="2469" dirty="0">
              <a:solidFill>
                <a:schemeClr val="tx1"/>
              </a:solidFill>
              <a:cs typeface="Times New Roman" panose="02020603050405020304" pitchFamily="18" charset="0"/>
            </a:endParaRPr>
          </a:p>
          <a:p>
            <a:pPr>
              <a:lnSpc>
                <a:spcPct val="100000"/>
              </a:lnSpc>
              <a:spcBef>
                <a:spcPts val="529"/>
              </a:spcBef>
              <a:spcAft>
                <a:spcPts val="529"/>
              </a:spcAft>
            </a:pPr>
            <a:r>
              <a:rPr lang="es-MX" sz="2469" dirty="0">
                <a:solidFill>
                  <a:schemeClr val="tx1"/>
                </a:solidFill>
                <a:cs typeface="Times New Roman" panose="02020603050405020304" pitchFamily="18" charset="0"/>
              </a:rPr>
              <a:t>Reglamento para el Control de Bienes Muebles e Inmuebles:</a:t>
            </a:r>
          </a:p>
          <a:p>
            <a:pPr algn="ctr">
              <a:lnSpc>
                <a:spcPct val="100000"/>
              </a:lnSpc>
              <a:spcBef>
                <a:spcPts val="529"/>
              </a:spcBef>
              <a:spcAft>
                <a:spcPts val="529"/>
              </a:spcAft>
            </a:pPr>
            <a:r>
              <a:rPr lang="es-MX" sz="2469" dirty="0">
                <a:solidFill>
                  <a:schemeClr val="tx1"/>
                </a:solidFill>
                <a:cs typeface="Times New Roman" panose="02020603050405020304" pitchFamily="18" charset="0"/>
                <a:hlinkClick r:id="rId3"/>
              </a:rPr>
              <a:t>https://www.uv.mx/legislacion/files/2023/06/ReglamentoparaelControldeBienesMuebleseInmuebles070623.pdf</a:t>
            </a:r>
            <a:r>
              <a:rPr lang="es-MX" sz="2469" dirty="0">
                <a:solidFill>
                  <a:schemeClr val="tx1"/>
                </a:solidFill>
                <a:cs typeface="Times New Roman" panose="02020603050405020304" pitchFamily="18" charset="0"/>
              </a:rPr>
              <a:t> </a:t>
            </a:r>
          </a:p>
        </p:txBody>
      </p:sp>
    </p:spTree>
    <p:extLst>
      <p:ext uri="{BB962C8B-B14F-4D97-AF65-F5344CB8AC3E}">
        <p14:creationId xmlns:p14="http://schemas.microsoft.com/office/powerpoint/2010/main" val="2258977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59151" y="825600"/>
            <a:ext cx="7782987" cy="952463"/>
          </a:xfrm>
        </p:spPr>
        <p:txBody>
          <a:bodyPr/>
          <a:lstStyle/>
          <a:p>
            <a:pPr algn="ctr"/>
            <a:r>
              <a:rPr lang="es-MX" b="1" dirty="0">
                <a:solidFill>
                  <a:schemeClr val="tx2"/>
                </a:solidFill>
              </a:rPr>
              <a:t>4</a:t>
            </a:r>
            <a:r>
              <a:rPr lang="es-MX" b="1" dirty="0" smtClean="0">
                <a:solidFill>
                  <a:schemeClr val="tx2"/>
                </a:solidFill>
              </a:rPr>
              <a:t>. Baja de bienes en desuso.</a:t>
            </a:r>
            <a:br>
              <a:rPr lang="es-MX" b="1" dirty="0" smtClean="0">
                <a:solidFill>
                  <a:schemeClr val="tx2"/>
                </a:solidFill>
              </a:rPr>
            </a:br>
            <a:r>
              <a:rPr lang="es-MX" b="1" dirty="0" smtClean="0">
                <a:solidFill>
                  <a:schemeClr val="tx2"/>
                </a:solidFill>
              </a:rPr>
              <a:t>¿Qué debo revisar en los dictámenes técnicos?</a:t>
            </a:r>
            <a:endParaRPr lang="es-MX" dirty="0"/>
          </a:p>
        </p:txBody>
      </p:sp>
      <p:sp>
        <p:nvSpPr>
          <p:cNvPr id="5" name="Marcador de texto 2"/>
          <p:cNvSpPr txBox="1">
            <a:spLocks/>
          </p:cNvSpPr>
          <p:nvPr/>
        </p:nvSpPr>
        <p:spPr bwMode="auto">
          <a:xfrm>
            <a:off x="2018548" y="2095551"/>
            <a:ext cx="8064190" cy="3809854"/>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403159" indent="-403159" algn="just">
              <a:lnSpc>
                <a:spcPct val="100000"/>
              </a:lnSpc>
              <a:spcBef>
                <a:spcPts val="529"/>
              </a:spcBef>
              <a:spcAft>
                <a:spcPts val="529"/>
              </a:spcAft>
              <a:buFont typeface="Wingdings" panose="05000000000000000000" pitchFamily="2" charset="2"/>
              <a:buChar char="ü"/>
            </a:pPr>
            <a:r>
              <a:rPr lang="es-MX" sz="2116" dirty="0">
                <a:solidFill>
                  <a:schemeClr val="tx1"/>
                </a:solidFill>
                <a:cs typeface="Times New Roman" panose="02020603050405020304" pitchFamily="18" charset="0"/>
              </a:rPr>
              <a:t>En el caso de las fracciones I, II y III del artículo 54 del </a:t>
            </a:r>
            <a:r>
              <a:rPr lang="es-MX" sz="2116" dirty="0" err="1">
                <a:solidFill>
                  <a:schemeClr val="tx1"/>
                </a:solidFill>
                <a:cs typeface="Times New Roman" panose="02020603050405020304" pitchFamily="18" charset="0"/>
              </a:rPr>
              <a:t>RCBMeI</a:t>
            </a:r>
            <a:r>
              <a:rPr lang="es-MX" sz="2116" dirty="0">
                <a:solidFill>
                  <a:schemeClr val="tx1"/>
                </a:solidFill>
                <a:cs typeface="Times New Roman" panose="02020603050405020304" pitchFamily="18" charset="0"/>
              </a:rPr>
              <a:t>, será la autoridad unipersonal o funcionario de la entidad o dependencia donde se encuentre asignado el bien mueble quien emitirá el dictamen, para el resto de las fracciones será la Comisión para Dictaminar la Baja de Bienes Muebles quien emita el dictamen.</a:t>
            </a:r>
          </a:p>
          <a:p>
            <a:pPr marL="403159" indent="-403159" algn="just">
              <a:lnSpc>
                <a:spcPct val="100000"/>
              </a:lnSpc>
              <a:spcBef>
                <a:spcPts val="529"/>
              </a:spcBef>
              <a:spcAft>
                <a:spcPts val="529"/>
              </a:spcAft>
              <a:buFont typeface="Wingdings" panose="05000000000000000000" pitchFamily="2" charset="2"/>
              <a:buChar char="ü"/>
            </a:pPr>
            <a:r>
              <a:rPr lang="es-MX" sz="2116" dirty="0">
                <a:solidFill>
                  <a:schemeClr val="tx1"/>
                </a:solidFill>
                <a:cs typeface="Times New Roman" panose="02020603050405020304" pitchFamily="18" charset="0"/>
              </a:rPr>
              <a:t>Apartado de motivos técnicos de baja, debiendo detallar el daño o deterioro que presenta el bien.</a:t>
            </a:r>
          </a:p>
          <a:p>
            <a:pPr algn="just">
              <a:lnSpc>
                <a:spcPct val="100000"/>
              </a:lnSpc>
              <a:spcBef>
                <a:spcPts val="529"/>
              </a:spcBef>
              <a:spcAft>
                <a:spcPts val="529"/>
              </a:spcAft>
            </a:pPr>
            <a:r>
              <a:rPr lang="es-MX" sz="2116" dirty="0">
                <a:solidFill>
                  <a:schemeClr val="tx1"/>
                </a:solidFill>
                <a:cs typeface="Times New Roman" panose="02020603050405020304" pitchFamily="18" charset="0"/>
              </a:rPr>
              <a:t> 									</a:t>
            </a:r>
          </a:p>
          <a:p>
            <a:pPr marL="403159" indent="-403159" algn="just">
              <a:lnSpc>
                <a:spcPct val="100000"/>
              </a:lnSpc>
              <a:spcBef>
                <a:spcPts val="529"/>
              </a:spcBef>
              <a:spcAft>
                <a:spcPts val="529"/>
              </a:spcAft>
              <a:buFont typeface="Wingdings" panose="05000000000000000000" pitchFamily="2" charset="2"/>
              <a:buChar char="ü"/>
            </a:pPr>
            <a:endParaRPr lang="es-MX" sz="2116" dirty="0">
              <a:solidFill>
                <a:schemeClr val="tx1"/>
              </a:solidFill>
              <a:cs typeface="Times New Roman" panose="02020603050405020304" pitchFamily="18" charset="0"/>
            </a:endParaRPr>
          </a:p>
          <a:p>
            <a:pPr marL="403159" indent="-403159" algn="just">
              <a:lnSpc>
                <a:spcPct val="100000"/>
              </a:lnSpc>
              <a:spcBef>
                <a:spcPts val="529"/>
              </a:spcBef>
              <a:spcAft>
                <a:spcPts val="529"/>
              </a:spcAft>
              <a:buFont typeface="Wingdings" panose="05000000000000000000" pitchFamily="2" charset="2"/>
              <a:buChar char="ü"/>
            </a:pPr>
            <a:endParaRPr lang="es-MX" sz="1940" dirty="0">
              <a:solidFill>
                <a:schemeClr val="tx1"/>
              </a:solidFill>
              <a:cs typeface="Times New Roman" panose="02020603050405020304" pitchFamily="18" charset="0"/>
            </a:endParaRPr>
          </a:p>
          <a:p>
            <a:pPr algn="just">
              <a:lnSpc>
                <a:spcPct val="100000"/>
              </a:lnSpc>
              <a:spcBef>
                <a:spcPts val="529"/>
              </a:spcBef>
              <a:spcAft>
                <a:spcPts val="529"/>
              </a:spcAft>
            </a:pPr>
            <a:endParaRPr lang="es-MX" sz="1940" dirty="0">
              <a:solidFill>
                <a:schemeClr val="tx1"/>
              </a:solidFill>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5256913" y="5250262"/>
            <a:ext cx="1587461" cy="1310285"/>
          </a:xfrm>
          <a:prstGeom prst="rect">
            <a:avLst/>
          </a:prstGeom>
        </p:spPr>
      </p:pic>
    </p:spTree>
    <p:extLst>
      <p:ext uri="{BB962C8B-B14F-4D97-AF65-F5344CB8AC3E}">
        <p14:creationId xmlns:p14="http://schemas.microsoft.com/office/powerpoint/2010/main" val="2664464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2540137" y="1587571"/>
            <a:ext cx="7238722" cy="5192100"/>
          </a:xfrm>
          <a:prstGeom prst="rect">
            <a:avLst/>
          </a:prstGeom>
        </p:spPr>
      </p:pic>
      <p:sp>
        <p:nvSpPr>
          <p:cNvPr id="7" name="Título 1"/>
          <p:cNvSpPr>
            <a:spLocks noGrp="1"/>
          </p:cNvSpPr>
          <p:nvPr>
            <p:ph type="title"/>
          </p:nvPr>
        </p:nvSpPr>
        <p:spPr>
          <a:xfrm>
            <a:off x="2268004" y="635107"/>
            <a:ext cx="7782987" cy="952463"/>
          </a:xfrm>
        </p:spPr>
        <p:txBody>
          <a:bodyPr/>
          <a:lstStyle/>
          <a:p>
            <a:pPr algn="ctr"/>
            <a:r>
              <a:rPr lang="es-MX" b="1" dirty="0" smtClean="0">
                <a:solidFill>
                  <a:schemeClr val="tx2"/>
                </a:solidFill>
              </a:rPr>
              <a:t>Nuevo Formato ABS-CB-F-25</a:t>
            </a:r>
            <a:endParaRPr lang="es-MX" dirty="0"/>
          </a:p>
        </p:txBody>
      </p:sp>
    </p:spTree>
    <p:extLst>
      <p:ext uri="{BB962C8B-B14F-4D97-AF65-F5344CB8AC3E}">
        <p14:creationId xmlns:p14="http://schemas.microsoft.com/office/powerpoint/2010/main" val="1891872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86146" y="571609"/>
            <a:ext cx="7782987" cy="1333448"/>
          </a:xfrm>
        </p:spPr>
        <p:txBody>
          <a:bodyPr/>
          <a:lstStyle/>
          <a:p>
            <a:pPr algn="ctr"/>
            <a:r>
              <a:rPr lang="es-MX" b="1" dirty="0" smtClean="0">
                <a:solidFill>
                  <a:schemeClr val="tx2"/>
                </a:solidFill>
              </a:rPr>
              <a:t>¿Dónde encuentro la información?</a:t>
            </a:r>
            <a:endParaRPr lang="es-MX" b="1" dirty="0">
              <a:solidFill>
                <a:schemeClr val="tx2"/>
              </a:solidFill>
            </a:endParaRPr>
          </a:p>
        </p:txBody>
      </p:sp>
      <p:sp>
        <p:nvSpPr>
          <p:cNvPr id="5" name="Marcador de texto 2"/>
          <p:cNvSpPr txBox="1">
            <a:spLocks/>
          </p:cNvSpPr>
          <p:nvPr/>
        </p:nvSpPr>
        <p:spPr bwMode="auto">
          <a:xfrm>
            <a:off x="1905161" y="1905058"/>
            <a:ext cx="8146011" cy="4730342"/>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lnSpc>
                <a:spcPct val="100000"/>
              </a:lnSpc>
              <a:spcBef>
                <a:spcPts val="529"/>
              </a:spcBef>
              <a:spcAft>
                <a:spcPts val="529"/>
              </a:spcAft>
            </a:pPr>
            <a:endParaRPr lang="es-MX" sz="2469" dirty="0">
              <a:solidFill>
                <a:schemeClr val="tx1"/>
              </a:solidFill>
              <a:cs typeface="Times New Roman" panose="02020603050405020304" pitchFamily="18" charset="0"/>
            </a:endParaRPr>
          </a:p>
          <a:p>
            <a:pPr algn="just">
              <a:lnSpc>
                <a:spcPct val="100000"/>
              </a:lnSpc>
              <a:spcBef>
                <a:spcPts val="529"/>
              </a:spcBef>
              <a:spcAft>
                <a:spcPts val="529"/>
              </a:spcAft>
            </a:pPr>
            <a:r>
              <a:rPr lang="es-MX" sz="2469" dirty="0">
                <a:solidFill>
                  <a:schemeClr val="tx1"/>
                </a:solidFill>
                <a:cs typeface="Times New Roman" panose="02020603050405020304" pitchFamily="18" charset="0"/>
              </a:rPr>
              <a:t>Portal de la DCBMeI:</a:t>
            </a:r>
          </a:p>
          <a:p>
            <a:pPr algn="ctr">
              <a:lnSpc>
                <a:spcPct val="100000"/>
              </a:lnSpc>
              <a:spcBef>
                <a:spcPts val="529"/>
              </a:spcBef>
              <a:spcAft>
                <a:spcPts val="529"/>
              </a:spcAft>
            </a:pPr>
            <a:r>
              <a:rPr lang="es-MX" sz="2469" dirty="0">
                <a:solidFill>
                  <a:schemeClr val="tx1"/>
                </a:solidFill>
                <a:cs typeface="Times New Roman" panose="02020603050405020304" pitchFamily="18" charset="0"/>
                <a:hlinkClick r:id="rId2"/>
              </a:rPr>
              <a:t>https://www.uv.mx/controldebienes/tramites-y-servicios-cbmei/solicitud-de-baja-de-bienes-muebles/</a:t>
            </a:r>
            <a:r>
              <a:rPr lang="es-MX" sz="2469" dirty="0">
                <a:solidFill>
                  <a:schemeClr val="tx1"/>
                </a:solidFill>
                <a:cs typeface="Times New Roman" panose="02020603050405020304" pitchFamily="18" charset="0"/>
              </a:rPr>
              <a:t> </a:t>
            </a:r>
          </a:p>
          <a:p>
            <a:pPr>
              <a:lnSpc>
                <a:spcPct val="100000"/>
              </a:lnSpc>
              <a:spcBef>
                <a:spcPts val="529"/>
              </a:spcBef>
              <a:spcAft>
                <a:spcPts val="529"/>
              </a:spcAft>
            </a:pPr>
            <a:endParaRPr lang="es-MX" sz="2469" dirty="0">
              <a:solidFill>
                <a:schemeClr val="tx1"/>
              </a:solidFill>
              <a:cs typeface="Times New Roman" panose="02020603050405020304" pitchFamily="18" charset="0"/>
            </a:endParaRPr>
          </a:p>
          <a:p>
            <a:pPr>
              <a:lnSpc>
                <a:spcPct val="100000"/>
              </a:lnSpc>
              <a:spcBef>
                <a:spcPts val="529"/>
              </a:spcBef>
              <a:spcAft>
                <a:spcPts val="529"/>
              </a:spcAft>
            </a:pPr>
            <a:r>
              <a:rPr lang="es-MX" sz="2469" dirty="0">
                <a:solidFill>
                  <a:schemeClr val="tx1"/>
                </a:solidFill>
                <a:cs typeface="Times New Roman" panose="02020603050405020304" pitchFamily="18" charset="0"/>
              </a:rPr>
              <a:t>Reglamento para el Control de Bienes Muebles e Inmuebles:</a:t>
            </a:r>
          </a:p>
          <a:p>
            <a:pPr algn="ctr">
              <a:lnSpc>
                <a:spcPct val="100000"/>
              </a:lnSpc>
              <a:spcBef>
                <a:spcPts val="529"/>
              </a:spcBef>
              <a:spcAft>
                <a:spcPts val="529"/>
              </a:spcAft>
            </a:pPr>
            <a:r>
              <a:rPr lang="es-MX" sz="2469" dirty="0">
                <a:solidFill>
                  <a:schemeClr val="tx1"/>
                </a:solidFill>
                <a:cs typeface="Times New Roman" panose="02020603050405020304" pitchFamily="18" charset="0"/>
                <a:hlinkClick r:id="rId3"/>
              </a:rPr>
              <a:t>https://www.uv.mx/legislacion/files/2023/06/ReglamentoparaelControldeBienesMuebleseInmuebles070623.pdf</a:t>
            </a:r>
            <a:r>
              <a:rPr lang="es-MX" sz="2469" dirty="0">
                <a:solidFill>
                  <a:schemeClr val="tx1"/>
                </a:solidFill>
                <a:cs typeface="Times New Roman" panose="02020603050405020304" pitchFamily="18" charset="0"/>
              </a:rPr>
              <a:t> </a:t>
            </a:r>
          </a:p>
        </p:txBody>
      </p:sp>
    </p:spTree>
    <p:extLst>
      <p:ext uri="{BB962C8B-B14F-4D97-AF65-F5344CB8AC3E}">
        <p14:creationId xmlns:p14="http://schemas.microsoft.com/office/powerpoint/2010/main" val="1783827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86146" y="1016092"/>
            <a:ext cx="7782987" cy="761971"/>
          </a:xfrm>
        </p:spPr>
        <p:txBody>
          <a:bodyPr/>
          <a:lstStyle/>
          <a:p>
            <a:pPr algn="ctr"/>
            <a:r>
              <a:rPr lang="es-MX" b="1" dirty="0">
                <a:solidFill>
                  <a:schemeClr val="tx2"/>
                </a:solidFill>
                <a:ea typeface="Calibri" panose="020F0502020204030204" pitchFamily="34" charset="0"/>
                <a:cs typeface="Times New Roman" panose="02020603050405020304" pitchFamily="18" charset="0"/>
              </a:rPr>
              <a:t>5</a:t>
            </a:r>
            <a:r>
              <a:rPr lang="es-MX" b="1" dirty="0" smtClean="0">
                <a:solidFill>
                  <a:schemeClr val="tx2"/>
                </a:solidFill>
                <a:ea typeface="Calibri" panose="020F0502020204030204" pitchFamily="34" charset="0"/>
                <a:cs typeface="Times New Roman" panose="02020603050405020304" pitchFamily="18" charset="0"/>
              </a:rPr>
              <a:t>.  </a:t>
            </a:r>
            <a:r>
              <a:rPr lang="es-MX" b="1" dirty="0" smtClean="0">
                <a:solidFill>
                  <a:schemeClr val="tx2"/>
                </a:solidFill>
                <a:ea typeface="Calibri" panose="020F0502020204030204" pitchFamily="34" charset="0"/>
                <a:cs typeface="Times New Roman" panose="02020603050405020304" pitchFamily="18" charset="0"/>
              </a:rPr>
              <a:t>Préstamo de Activo ( Vale de Salida)</a:t>
            </a:r>
            <a:br>
              <a:rPr lang="es-MX" b="1" dirty="0" smtClean="0">
                <a:solidFill>
                  <a:schemeClr val="tx2"/>
                </a:solidFill>
                <a:ea typeface="Calibri" panose="020F0502020204030204" pitchFamily="34" charset="0"/>
                <a:cs typeface="Times New Roman" panose="02020603050405020304" pitchFamily="18" charset="0"/>
              </a:rPr>
            </a:br>
            <a:r>
              <a:rPr lang="es-MX" b="1" dirty="0" smtClean="0">
                <a:solidFill>
                  <a:schemeClr val="tx2"/>
                </a:solidFill>
                <a:ea typeface="Calibri" panose="020F0502020204030204" pitchFamily="34" charset="0"/>
                <a:cs typeface="Times New Roman" panose="02020603050405020304" pitchFamily="18" charset="0"/>
              </a:rPr>
              <a:t>¿Cuándo solicitar un préstamo de activo?</a:t>
            </a:r>
            <a:endParaRPr lang="es-MX" dirty="0">
              <a:solidFill>
                <a:schemeClr val="tx2"/>
              </a:solidFill>
              <a:latin typeface="Times New Roman" panose="02020603050405020304" pitchFamily="18" charset="0"/>
              <a:ea typeface="Times New Roman" panose="02020603050405020304" pitchFamily="18" charset="0"/>
            </a:endParaRPr>
          </a:p>
        </p:txBody>
      </p:sp>
      <p:sp>
        <p:nvSpPr>
          <p:cNvPr id="5" name="Marcador de texto 2"/>
          <p:cNvSpPr>
            <a:spLocks noGrp="1"/>
          </p:cNvSpPr>
          <p:nvPr>
            <p:ph type="body" sz="quarter" idx="10"/>
          </p:nvPr>
        </p:nvSpPr>
        <p:spPr>
          <a:xfrm>
            <a:off x="2095654" y="2159049"/>
            <a:ext cx="8064190" cy="3301873"/>
          </a:xfrm>
        </p:spPr>
        <p:txBody>
          <a:bodyPr/>
          <a:lstStyle/>
          <a:p>
            <a:pPr marL="302369" indent="-302369" algn="just">
              <a:lnSpc>
                <a:spcPct val="100000"/>
              </a:lnSpc>
              <a:spcBef>
                <a:spcPts val="529"/>
              </a:spcBef>
              <a:spcAft>
                <a:spcPts val="529"/>
              </a:spcAft>
              <a:buFont typeface="Wingdings" panose="05000000000000000000" pitchFamily="2" charset="2"/>
              <a:buChar char="ü"/>
            </a:pPr>
            <a:r>
              <a:rPr lang="es-MX" dirty="0" smtClean="0">
                <a:solidFill>
                  <a:schemeClr val="tx1"/>
                </a:solidFill>
                <a:cs typeface="Times New Roman" panose="02020603050405020304" pitchFamily="18" charset="0"/>
              </a:rPr>
              <a:t>Cuando por su uso o función el bien debe salir de la entidad académica o dependencia, deberá solicitar al titular su autorización para usarlos fuera de las instalaciones universitarias.</a:t>
            </a:r>
          </a:p>
          <a:p>
            <a:pPr marL="302369" indent="-302369" algn="just">
              <a:lnSpc>
                <a:spcPct val="100000"/>
              </a:lnSpc>
              <a:spcBef>
                <a:spcPts val="529"/>
              </a:spcBef>
              <a:spcAft>
                <a:spcPts val="529"/>
              </a:spcAft>
              <a:buFont typeface="Wingdings" panose="05000000000000000000" pitchFamily="2" charset="2"/>
              <a:buChar char="ü"/>
            </a:pPr>
            <a:endParaRPr lang="es-MX" dirty="0">
              <a:solidFill>
                <a:schemeClr val="tx1"/>
              </a:solidFill>
              <a:cs typeface="Times New Roman" panose="02020603050405020304" pitchFamily="18" charset="0"/>
            </a:endParaRPr>
          </a:p>
          <a:p>
            <a:pPr marL="302369" indent="-302369" algn="just">
              <a:lnSpc>
                <a:spcPct val="100000"/>
              </a:lnSpc>
              <a:spcBef>
                <a:spcPts val="529"/>
              </a:spcBef>
              <a:spcAft>
                <a:spcPts val="529"/>
              </a:spcAft>
              <a:buFont typeface="Wingdings" panose="05000000000000000000" pitchFamily="2" charset="2"/>
              <a:buChar char="ü"/>
            </a:pPr>
            <a:r>
              <a:rPr lang="es-MX" dirty="0" smtClean="0">
                <a:solidFill>
                  <a:schemeClr val="tx1"/>
                </a:solidFill>
                <a:cs typeface="Times New Roman" panose="02020603050405020304" pitchFamily="18" charset="0"/>
              </a:rPr>
              <a:t>El usuario no debe olvidar revisar periódicamente la vigencia de su préstamo, en caso de vencimiento, deberá regresar el bien y solicitar de nuevo el vale de salida.</a:t>
            </a:r>
          </a:p>
        </p:txBody>
      </p:sp>
      <p:pic>
        <p:nvPicPr>
          <p:cNvPr id="3" name="Imagen 2"/>
          <p:cNvPicPr>
            <a:picLocks noChangeAspect="1"/>
          </p:cNvPicPr>
          <p:nvPr/>
        </p:nvPicPr>
        <p:blipFill>
          <a:blip r:embed="rId2"/>
          <a:stretch>
            <a:fillRect/>
          </a:stretch>
        </p:blipFill>
        <p:spPr>
          <a:xfrm>
            <a:off x="5207034" y="4851975"/>
            <a:ext cx="1714434" cy="1462312"/>
          </a:xfrm>
          <a:prstGeom prst="rect">
            <a:avLst/>
          </a:prstGeom>
        </p:spPr>
      </p:pic>
    </p:spTree>
    <p:extLst>
      <p:ext uri="{BB962C8B-B14F-4D97-AF65-F5344CB8AC3E}">
        <p14:creationId xmlns:p14="http://schemas.microsoft.com/office/powerpoint/2010/main" val="463630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32156" y="952595"/>
            <a:ext cx="7782987" cy="1142956"/>
          </a:xfrm>
        </p:spPr>
        <p:txBody>
          <a:bodyPr/>
          <a:lstStyle/>
          <a:p>
            <a:pPr algn="ctr"/>
            <a:r>
              <a:rPr lang="es-MX" b="1" dirty="0">
                <a:solidFill>
                  <a:schemeClr val="tx2"/>
                </a:solidFill>
              </a:rPr>
              <a:t>5</a:t>
            </a:r>
            <a:r>
              <a:rPr lang="es-MX" b="1" dirty="0" smtClean="0">
                <a:solidFill>
                  <a:schemeClr val="tx2"/>
                </a:solidFill>
              </a:rPr>
              <a:t>. Préstamo de Activo Fijo</a:t>
            </a:r>
            <a:r>
              <a:rPr lang="es-MX" b="1" dirty="0">
                <a:solidFill>
                  <a:schemeClr val="tx2"/>
                </a:solidFill>
              </a:rPr>
              <a:t/>
            </a:r>
            <a:br>
              <a:rPr lang="es-MX" b="1" dirty="0">
                <a:solidFill>
                  <a:schemeClr val="tx2"/>
                </a:solidFill>
              </a:rPr>
            </a:br>
            <a:r>
              <a:rPr lang="es-MX" b="1" dirty="0" smtClean="0">
                <a:solidFill>
                  <a:schemeClr val="tx2"/>
                </a:solidFill>
              </a:rPr>
              <a:t>¿Porqué debo </a:t>
            </a:r>
            <a:r>
              <a:rPr lang="es-MX" b="1" dirty="0" smtClean="0">
                <a:solidFill>
                  <a:schemeClr val="tx2"/>
                </a:solidFill>
              </a:rPr>
              <a:t>realizar un vale de Salida?</a:t>
            </a:r>
            <a:endParaRPr lang="es-MX" b="1" dirty="0">
              <a:solidFill>
                <a:schemeClr val="tx2"/>
              </a:solidFill>
            </a:endParaRPr>
          </a:p>
        </p:txBody>
      </p:sp>
      <p:sp>
        <p:nvSpPr>
          <p:cNvPr id="5" name="Marcador de texto 2"/>
          <p:cNvSpPr txBox="1">
            <a:spLocks/>
          </p:cNvSpPr>
          <p:nvPr/>
        </p:nvSpPr>
        <p:spPr bwMode="auto">
          <a:xfrm>
            <a:off x="1708869" y="2349542"/>
            <a:ext cx="9291363" cy="4005538"/>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302369" indent="-302369" algn="just">
              <a:lnSpc>
                <a:spcPct val="100000"/>
              </a:lnSpc>
              <a:spcBef>
                <a:spcPts val="529"/>
              </a:spcBef>
              <a:spcAft>
                <a:spcPts val="529"/>
              </a:spcAft>
              <a:buFont typeface="Wingdings" panose="05000000000000000000" pitchFamily="2" charset="2"/>
              <a:buChar char="ü"/>
            </a:pPr>
            <a:r>
              <a:rPr lang="es-MX" sz="2293" b="1" dirty="0">
                <a:solidFill>
                  <a:schemeClr val="tx1"/>
                </a:solidFill>
                <a:cs typeface="Times New Roman" panose="02020603050405020304" pitchFamily="18" charset="0"/>
              </a:rPr>
              <a:t>Artículo </a:t>
            </a:r>
            <a:r>
              <a:rPr lang="es-MX" sz="2293" b="1" dirty="0" smtClean="0">
                <a:solidFill>
                  <a:schemeClr val="tx1"/>
                </a:solidFill>
                <a:cs typeface="Times New Roman" panose="02020603050405020304" pitchFamily="18" charset="0"/>
              </a:rPr>
              <a:t>41 </a:t>
            </a:r>
            <a:r>
              <a:rPr lang="es-MX" sz="2293" dirty="0" smtClean="0">
                <a:solidFill>
                  <a:schemeClr val="tx1"/>
                </a:solidFill>
                <a:cs typeface="Times New Roman" panose="02020603050405020304" pitchFamily="18" charset="0"/>
              </a:rPr>
              <a:t>del Reglamento para el Control de Bienes Muebles e Inmuebles, que a la letra dice: “Toda </a:t>
            </a:r>
            <a:r>
              <a:rPr lang="es-MX" sz="2293" dirty="0">
                <a:solidFill>
                  <a:schemeClr val="tx1"/>
                </a:solidFill>
                <a:cs typeface="Times New Roman" panose="02020603050405020304" pitchFamily="18" charset="0"/>
              </a:rPr>
              <a:t>la comunidad universitaria a quien se le asigne un bien mueble capitalizable o no </a:t>
            </a:r>
            <a:r>
              <a:rPr lang="es-MX" sz="2293" dirty="0" smtClean="0">
                <a:solidFill>
                  <a:schemeClr val="tx1"/>
                </a:solidFill>
                <a:cs typeface="Times New Roman" panose="02020603050405020304" pitchFamily="18" charset="0"/>
              </a:rPr>
              <a:t>capitalizable </a:t>
            </a:r>
            <a:r>
              <a:rPr lang="es-MX" sz="2293" dirty="0">
                <a:solidFill>
                  <a:schemeClr val="tx1"/>
                </a:solidFill>
                <a:cs typeface="Times New Roman" panose="02020603050405020304" pitchFamily="18" charset="0"/>
              </a:rPr>
              <a:t>para su uso, aprovechamiento, custodia y </a:t>
            </a:r>
            <a:r>
              <a:rPr lang="es-MX" sz="2293" dirty="0" smtClean="0">
                <a:solidFill>
                  <a:schemeClr val="tx1"/>
                </a:solidFill>
                <a:cs typeface="Times New Roman" panose="02020603050405020304" pitchFamily="18" charset="0"/>
              </a:rPr>
              <a:t>guarda institucional, tiene la obligación de firmar el </a:t>
            </a:r>
            <a:r>
              <a:rPr lang="es-MX" sz="2293" dirty="0">
                <a:solidFill>
                  <a:schemeClr val="tx1"/>
                </a:solidFill>
                <a:cs typeface="Times New Roman" panose="02020603050405020304" pitchFamily="18" charset="0"/>
              </a:rPr>
              <a:t>resguardo </a:t>
            </a:r>
            <a:r>
              <a:rPr lang="es-MX" sz="2293" dirty="0" smtClean="0">
                <a:solidFill>
                  <a:schemeClr val="tx1"/>
                </a:solidFill>
                <a:cs typeface="Times New Roman" panose="02020603050405020304" pitchFamily="18" charset="0"/>
              </a:rPr>
              <a:t>correspondiente, </a:t>
            </a:r>
            <a:r>
              <a:rPr lang="es-MX" sz="2293" dirty="0">
                <a:solidFill>
                  <a:schemeClr val="tx1"/>
                </a:solidFill>
                <a:cs typeface="Times New Roman" panose="02020603050405020304" pitchFamily="18" charset="0"/>
              </a:rPr>
              <a:t>así como  de obtener la autorización del titular de la entidad académica o </a:t>
            </a:r>
            <a:r>
              <a:rPr lang="es-MX" sz="2293" dirty="0" smtClean="0">
                <a:solidFill>
                  <a:schemeClr val="tx1"/>
                </a:solidFill>
                <a:cs typeface="Times New Roman" panose="02020603050405020304" pitchFamily="18" charset="0"/>
              </a:rPr>
              <a:t>dependencia por escrito y firmar el vale de </a:t>
            </a:r>
            <a:r>
              <a:rPr lang="es-MX" sz="2293" dirty="0">
                <a:solidFill>
                  <a:schemeClr val="tx1"/>
                </a:solidFill>
                <a:cs typeface="Times New Roman" panose="02020603050405020304" pitchFamily="18" charset="0"/>
              </a:rPr>
              <a:t>salida correspondiente</a:t>
            </a:r>
            <a:r>
              <a:rPr lang="es-MX" sz="2293" dirty="0" smtClean="0">
                <a:solidFill>
                  <a:schemeClr val="tx1"/>
                </a:solidFill>
                <a:cs typeface="Times New Roman" panose="02020603050405020304" pitchFamily="18" charset="0"/>
              </a:rPr>
              <a:t>, para justificar la salida de un bien de las </a:t>
            </a:r>
            <a:r>
              <a:rPr lang="es-MX" sz="2293" dirty="0">
                <a:solidFill>
                  <a:schemeClr val="tx1"/>
                </a:solidFill>
                <a:cs typeface="Times New Roman" panose="02020603050405020304" pitchFamily="18" charset="0"/>
              </a:rPr>
              <a:t>instalaciones, con motivo de uso en actividades académicas o administrativas, reparación o mantenimiento, entre otros motivos argumentados; y de presentar físicamente el bien durante los levantamientos físicos de inventario.</a:t>
            </a:r>
            <a:endParaRPr lang="es-MX" sz="2293"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787905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86146" y="571609"/>
            <a:ext cx="7782987" cy="1142957"/>
          </a:xfrm>
        </p:spPr>
        <p:txBody>
          <a:bodyPr/>
          <a:lstStyle/>
          <a:p>
            <a:pPr algn="ctr"/>
            <a:r>
              <a:rPr lang="es-MX" b="1" dirty="0" smtClean="0">
                <a:solidFill>
                  <a:schemeClr val="tx2"/>
                </a:solidFill>
              </a:rPr>
              <a:t>¿Dónde encuentro la información?</a:t>
            </a:r>
            <a:endParaRPr lang="es-MX" b="1" dirty="0">
              <a:solidFill>
                <a:schemeClr val="tx2"/>
              </a:solidFill>
            </a:endParaRPr>
          </a:p>
        </p:txBody>
      </p:sp>
      <p:sp>
        <p:nvSpPr>
          <p:cNvPr id="5" name="Marcador de texto 2"/>
          <p:cNvSpPr txBox="1">
            <a:spLocks/>
          </p:cNvSpPr>
          <p:nvPr/>
        </p:nvSpPr>
        <p:spPr bwMode="auto">
          <a:xfrm>
            <a:off x="1756395" y="1796275"/>
            <a:ext cx="8747047" cy="4920834"/>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nSpc>
                <a:spcPct val="100000"/>
              </a:lnSpc>
              <a:spcBef>
                <a:spcPts val="529"/>
              </a:spcBef>
              <a:spcAft>
                <a:spcPts val="529"/>
              </a:spcAft>
            </a:pPr>
            <a:r>
              <a:rPr lang="es-MX" sz="2205" dirty="0" smtClean="0">
                <a:solidFill>
                  <a:schemeClr val="tx1"/>
                </a:solidFill>
                <a:cs typeface="Times New Roman" panose="02020603050405020304" pitchFamily="18" charset="0"/>
              </a:rPr>
              <a:t>Reglamento </a:t>
            </a:r>
            <a:r>
              <a:rPr lang="es-MX" sz="2205" dirty="0">
                <a:solidFill>
                  <a:schemeClr val="tx1"/>
                </a:solidFill>
                <a:cs typeface="Times New Roman" panose="02020603050405020304" pitchFamily="18" charset="0"/>
              </a:rPr>
              <a:t>para el Control de Bienes Muebles e Inmuebles:</a:t>
            </a:r>
          </a:p>
          <a:p>
            <a:pPr algn="ctr">
              <a:lnSpc>
                <a:spcPct val="100000"/>
              </a:lnSpc>
              <a:spcBef>
                <a:spcPts val="529"/>
              </a:spcBef>
              <a:spcAft>
                <a:spcPts val="529"/>
              </a:spcAft>
            </a:pPr>
            <a:r>
              <a:rPr lang="es-MX" sz="2205" dirty="0">
                <a:solidFill>
                  <a:schemeClr val="tx1"/>
                </a:solidFill>
                <a:cs typeface="Times New Roman" panose="02020603050405020304" pitchFamily="18" charset="0"/>
                <a:hlinkClick r:id="rId2"/>
              </a:rPr>
              <a:t>https://www.uv.mx/legislacion/files/2023/06/ReglamentoparaelControldeBienesMuebleseInmuebles070623.pdf</a:t>
            </a:r>
            <a:r>
              <a:rPr lang="es-MX" sz="2205" dirty="0">
                <a:solidFill>
                  <a:schemeClr val="tx1"/>
                </a:solidFill>
                <a:cs typeface="Times New Roman" panose="02020603050405020304" pitchFamily="18" charset="0"/>
              </a:rPr>
              <a:t> </a:t>
            </a:r>
            <a:endParaRPr lang="es-MX" sz="2205" dirty="0" smtClean="0">
              <a:solidFill>
                <a:schemeClr val="tx1"/>
              </a:solidFill>
              <a:cs typeface="Times New Roman" panose="02020603050405020304" pitchFamily="18" charset="0"/>
            </a:endParaRPr>
          </a:p>
          <a:p>
            <a:pPr algn="ctr">
              <a:lnSpc>
                <a:spcPct val="100000"/>
              </a:lnSpc>
              <a:spcBef>
                <a:spcPts val="529"/>
              </a:spcBef>
              <a:spcAft>
                <a:spcPts val="529"/>
              </a:spcAft>
            </a:pPr>
            <a:endParaRPr lang="es-MX" sz="2205" dirty="0">
              <a:solidFill>
                <a:schemeClr val="tx1"/>
              </a:solidFill>
              <a:cs typeface="Times New Roman" panose="02020603050405020304" pitchFamily="18" charset="0"/>
            </a:endParaRPr>
          </a:p>
          <a:p>
            <a:pPr>
              <a:lnSpc>
                <a:spcPct val="100000"/>
              </a:lnSpc>
              <a:spcBef>
                <a:spcPts val="529"/>
              </a:spcBef>
              <a:spcAft>
                <a:spcPts val="529"/>
              </a:spcAft>
            </a:pPr>
            <a:r>
              <a:rPr lang="es-MX" dirty="0">
                <a:solidFill>
                  <a:schemeClr val="tx1"/>
                </a:solidFill>
                <a:cs typeface="Times New Roman" panose="02020603050405020304" pitchFamily="18" charset="0"/>
              </a:rPr>
              <a:t>Guía Préstamo de Activo Fijo «Vale de Salida</a:t>
            </a:r>
            <a:r>
              <a:rPr lang="es-MX" dirty="0" smtClean="0">
                <a:solidFill>
                  <a:schemeClr val="tx1"/>
                </a:solidFill>
                <a:cs typeface="Times New Roman" panose="02020603050405020304" pitchFamily="18" charset="0"/>
              </a:rPr>
              <a:t>» (ABS-CB-G-20) :</a:t>
            </a:r>
          </a:p>
          <a:p>
            <a:pPr algn="ctr">
              <a:lnSpc>
                <a:spcPct val="100000"/>
              </a:lnSpc>
              <a:spcBef>
                <a:spcPts val="529"/>
              </a:spcBef>
              <a:spcAft>
                <a:spcPts val="529"/>
              </a:spcAft>
            </a:pPr>
            <a:r>
              <a:rPr lang="es-MX" dirty="0">
                <a:solidFill>
                  <a:schemeClr val="tx1"/>
                </a:solidFill>
                <a:cs typeface="Times New Roman" panose="02020603050405020304" pitchFamily="18" charset="0"/>
                <a:hlinkClick r:id="rId3"/>
              </a:rPr>
              <a:t>https://</a:t>
            </a:r>
            <a:r>
              <a:rPr lang="es-MX" dirty="0" smtClean="0">
                <a:solidFill>
                  <a:schemeClr val="tx1"/>
                </a:solidFill>
                <a:cs typeface="Times New Roman" panose="02020603050405020304" pitchFamily="18" charset="0"/>
                <a:hlinkClick r:id="rId3"/>
              </a:rPr>
              <a:t>www.uv.mx/orgmet/files/2017/05/abs-cb-g-20.pdf</a:t>
            </a:r>
            <a:r>
              <a:rPr lang="es-MX" dirty="0" smtClean="0">
                <a:solidFill>
                  <a:schemeClr val="tx1"/>
                </a:solidFill>
                <a:cs typeface="Times New Roman" panose="02020603050405020304" pitchFamily="18" charset="0"/>
              </a:rPr>
              <a:t> </a:t>
            </a:r>
          </a:p>
          <a:p>
            <a:pPr algn="ctr">
              <a:lnSpc>
                <a:spcPct val="100000"/>
              </a:lnSpc>
              <a:spcBef>
                <a:spcPts val="529"/>
              </a:spcBef>
              <a:spcAft>
                <a:spcPts val="529"/>
              </a:spcAft>
            </a:pPr>
            <a:endParaRPr lang="es-MX" dirty="0" smtClean="0">
              <a:solidFill>
                <a:schemeClr val="tx1"/>
              </a:solidFill>
              <a:cs typeface="Times New Roman" panose="02020603050405020304" pitchFamily="18" charset="0"/>
            </a:endParaRPr>
          </a:p>
          <a:p>
            <a:pPr>
              <a:lnSpc>
                <a:spcPct val="100000"/>
              </a:lnSpc>
              <a:spcBef>
                <a:spcPts val="529"/>
              </a:spcBef>
              <a:spcAft>
                <a:spcPts val="529"/>
              </a:spcAft>
            </a:pPr>
            <a:r>
              <a:rPr lang="es-MX" dirty="0" smtClean="0">
                <a:solidFill>
                  <a:schemeClr val="tx1"/>
                </a:solidFill>
                <a:cs typeface="Times New Roman" panose="02020603050405020304" pitchFamily="18" charset="0"/>
              </a:rPr>
              <a:t>Formato </a:t>
            </a:r>
            <a:r>
              <a:rPr lang="es-MX" dirty="0">
                <a:solidFill>
                  <a:schemeClr val="tx1"/>
                </a:solidFill>
                <a:cs typeface="Times New Roman" panose="02020603050405020304" pitchFamily="18" charset="0"/>
              </a:rPr>
              <a:t>Préstamo de Activo Fijo </a:t>
            </a:r>
            <a:r>
              <a:rPr lang="es-MX" dirty="0" smtClean="0">
                <a:solidFill>
                  <a:schemeClr val="tx1"/>
                </a:solidFill>
                <a:cs typeface="Times New Roman" panose="02020603050405020304" pitchFamily="18" charset="0"/>
              </a:rPr>
              <a:t>“Vale </a:t>
            </a:r>
            <a:r>
              <a:rPr lang="es-MX" dirty="0">
                <a:solidFill>
                  <a:schemeClr val="tx1"/>
                </a:solidFill>
                <a:cs typeface="Times New Roman" panose="02020603050405020304" pitchFamily="18" charset="0"/>
              </a:rPr>
              <a:t>de </a:t>
            </a:r>
            <a:r>
              <a:rPr lang="es-MX" dirty="0" smtClean="0">
                <a:solidFill>
                  <a:schemeClr val="tx1"/>
                </a:solidFill>
                <a:cs typeface="Times New Roman" panose="02020603050405020304" pitchFamily="18" charset="0"/>
              </a:rPr>
              <a:t>Salida” (ABS-CB-F-16) </a:t>
            </a:r>
            <a:r>
              <a:rPr lang="es-MX" dirty="0">
                <a:solidFill>
                  <a:schemeClr val="tx1"/>
                </a:solidFill>
                <a:cs typeface="Times New Roman" panose="02020603050405020304" pitchFamily="18" charset="0"/>
              </a:rPr>
              <a:t>:</a:t>
            </a:r>
          </a:p>
          <a:p>
            <a:pPr algn="ctr">
              <a:lnSpc>
                <a:spcPct val="100000"/>
              </a:lnSpc>
              <a:spcBef>
                <a:spcPts val="529"/>
              </a:spcBef>
              <a:spcAft>
                <a:spcPts val="529"/>
              </a:spcAft>
            </a:pPr>
            <a:r>
              <a:rPr lang="es-MX" dirty="0">
                <a:solidFill>
                  <a:schemeClr val="tx1"/>
                </a:solidFill>
                <a:cs typeface="Times New Roman" panose="02020603050405020304" pitchFamily="18" charset="0"/>
                <a:hlinkClick r:id="rId4"/>
              </a:rPr>
              <a:t>https://www.uv.mx/sgcuv/admon-bys-f</a:t>
            </a:r>
            <a:r>
              <a:rPr lang="es-MX" dirty="0" smtClean="0">
                <a:solidFill>
                  <a:schemeClr val="tx1"/>
                </a:solidFill>
                <a:cs typeface="Times New Roman" panose="02020603050405020304" pitchFamily="18" charset="0"/>
                <a:hlinkClick r:id="rId4"/>
              </a:rPr>
              <a:t>/</a:t>
            </a:r>
            <a:r>
              <a:rPr lang="es-MX" dirty="0" smtClean="0">
                <a:solidFill>
                  <a:schemeClr val="tx1"/>
                </a:solidFill>
                <a:cs typeface="Times New Roman" panose="02020603050405020304" pitchFamily="18" charset="0"/>
              </a:rPr>
              <a:t> </a:t>
            </a:r>
            <a:endParaRPr lang="es-MX" dirty="0">
              <a:solidFill>
                <a:schemeClr val="tx1"/>
              </a:solidFill>
              <a:cs typeface="Times New Roman" panose="02020603050405020304" pitchFamily="18" charset="0"/>
            </a:endParaRPr>
          </a:p>
          <a:p>
            <a:pPr>
              <a:lnSpc>
                <a:spcPct val="100000"/>
              </a:lnSpc>
              <a:spcBef>
                <a:spcPts val="529"/>
              </a:spcBef>
              <a:spcAft>
                <a:spcPts val="529"/>
              </a:spcAft>
            </a:pPr>
            <a:endParaRPr lang="es-MX" sz="2293" dirty="0">
              <a:solidFill>
                <a:schemeClr val="tx1"/>
              </a:solidFill>
              <a:cs typeface="Times New Roman" panose="02020603050405020304" pitchFamily="18" charset="0"/>
            </a:endParaRPr>
          </a:p>
          <a:p>
            <a:pPr>
              <a:lnSpc>
                <a:spcPct val="100000"/>
              </a:lnSpc>
              <a:spcBef>
                <a:spcPts val="529"/>
              </a:spcBef>
              <a:spcAft>
                <a:spcPts val="529"/>
              </a:spcAft>
            </a:pPr>
            <a:endParaRPr lang="es-MX" sz="2469" dirty="0">
              <a:solidFill>
                <a:schemeClr val="tx1"/>
              </a:solidFill>
              <a:cs typeface="Times New Roman" panose="02020603050405020304" pitchFamily="18" charset="0"/>
            </a:endParaRPr>
          </a:p>
          <a:p>
            <a:pPr>
              <a:lnSpc>
                <a:spcPct val="100000"/>
              </a:lnSpc>
              <a:spcBef>
                <a:spcPts val="529"/>
              </a:spcBef>
              <a:spcAft>
                <a:spcPts val="529"/>
              </a:spcAft>
            </a:pPr>
            <a:endParaRPr lang="es-MX" sz="2469"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8583177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6754" y="647795"/>
            <a:ext cx="9593787" cy="1142956"/>
          </a:xfrm>
        </p:spPr>
        <p:txBody>
          <a:bodyPr/>
          <a:lstStyle/>
          <a:p>
            <a:pPr algn="ctr"/>
            <a:r>
              <a:rPr lang="es-MX" b="1" dirty="0">
                <a:solidFill>
                  <a:schemeClr val="tx2"/>
                </a:solidFill>
              </a:rPr>
              <a:t>6</a:t>
            </a:r>
            <a:r>
              <a:rPr lang="es-MX" b="1" dirty="0" smtClean="0">
                <a:solidFill>
                  <a:schemeClr val="tx2"/>
                </a:solidFill>
              </a:rPr>
              <a:t>. </a:t>
            </a:r>
            <a:r>
              <a:rPr lang="es-MX" b="1" dirty="0">
                <a:solidFill>
                  <a:schemeClr val="tx2"/>
                </a:solidFill>
              </a:rPr>
              <a:t>Levantamiento Físico de Inventario por Entrega- </a:t>
            </a:r>
            <a:r>
              <a:rPr lang="es-MX" b="1" dirty="0" smtClean="0">
                <a:solidFill>
                  <a:schemeClr val="tx2"/>
                </a:solidFill>
              </a:rPr>
              <a:t>Recepción</a:t>
            </a:r>
            <a:r>
              <a:rPr lang="es-MX" b="1" dirty="0">
                <a:solidFill>
                  <a:schemeClr val="tx2"/>
                </a:solidFill>
              </a:rPr>
              <a:t/>
            </a:r>
            <a:br>
              <a:rPr lang="es-MX" b="1" dirty="0">
                <a:solidFill>
                  <a:schemeClr val="tx2"/>
                </a:solidFill>
              </a:rPr>
            </a:br>
            <a:r>
              <a:rPr lang="es-MX" b="1" dirty="0" smtClean="0">
                <a:solidFill>
                  <a:schemeClr val="tx2"/>
                </a:solidFill>
              </a:rPr>
              <a:t>¿Porqué debo realizar un </a:t>
            </a:r>
            <a:r>
              <a:rPr lang="es-MX" b="1" dirty="0">
                <a:solidFill>
                  <a:schemeClr val="tx2"/>
                </a:solidFill>
              </a:rPr>
              <a:t>LFI por Entrega- Recepción </a:t>
            </a:r>
            <a:r>
              <a:rPr lang="es-MX" b="1" dirty="0" smtClean="0">
                <a:solidFill>
                  <a:schemeClr val="tx2"/>
                </a:solidFill>
              </a:rPr>
              <a:t>?</a:t>
            </a:r>
            <a:endParaRPr lang="es-MX" b="1" dirty="0">
              <a:solidFill>
                <a:schemeClr val="tx2"/>
              </a:solidFill>
            </a:endParaRPr>
          </a:p>
        </p:txBody>
      </p:sp>
      <p:sp>
        <p:nvSpPr>
          <p:cNvPr id="5" name="Marcador de texto 2"/>
          <p:cNvSpPr txBox="1">
            <a:spLocks/>
          </p:cNvSpPr>
          <p:nvPr/>
        </p:nvSpPr>
        <p:spPr bwMode="auto">
          <a:xfrm>
            <a:off x="1349829" y="1790751"/>
            <a:ext cx="9644742" cy="4718906"/>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302369" indent="-302369" algn="just">
              <a:lnSpc>
                <a:spcPct val="100000"/>
              </a:lnSpc>
              <a:spcBef>
                <a:spcPts val="529"/>
              </a:spcBef>
              <a:spcAft>
                <a:spcPts val="529"/>
              </a:spcAft>
              <a:buFont typeface="Wingdings" panose="05000000000000000000" pitchFamily="2" charset="2"/>
              <a:buChar char="ü"/>
            </a:pPr>
            <a:r>
              <a:rPr lang="es-MX" dirty="0">
                <a:solidFill>
                  <a:schemeClr val="tx1"/>
                </a:solidFill>
                <a:cs typeface="Times New Roman" panose="02020603050405020304" pitchFamily="18" charset="0"/>
              </a:rPr>
              <a:t>Articulo 336 fracción XIV del Estatuto General, que a la letra dice: “Al tomar posesión de su cargo y al concluirlo, </a:t>
            </a:r>
            <a:r>
              <a:rPr lang="es-MX" b="1" dirty="0">
                <a:solidFill>
                  <a:schemeClr val="tx1"/>
                </a:solidFill>
                <a:cs typeface="Times New Roman" panose="02020603050405020304" pitchFamily="18" charset="0"/>
              </a:rPr>
              <a:t>revisar y verificar los bienes</a:t>
            </a:r>
            <a:r>
              <a:rPr lang="es-MX" dirty="0">
                <a:solidFill>
                  <a:schemeClr val="tx1"/>
                </a:solidFill>
                <a:cs typeface="Times New Roman" panose="02020603050405020304" pitchFamily="18" charset="0"/>
              </a:rPr>
              <a:t>, recursos, informes, documentos, archivos, inventarios y expedientes que le sean entregados, así como  cumplir en tiempo y forma en la entrega de inventario anual de mobiliario y equipo e informar los resultados a su inmediato superior, a la Dirección de Control de Bienes Muebles e Inmuebles y a la Contraloría General para lo procedente.”</a:t>
            </a:r>
          </a:p>
          <a:p>
            <a:pPr marL="302369" indent="-302369" algn="just">
              <a:lnSpc>
                <a:spcPct val="100000"/>
              </a:lnSpc>
              <a:spcBef>
                <a:spcPts val="529"/>
              </a:spcBef>
              <a:spcAft>
                <a:spcPts val="529"/>
              </a:spcAft>
              <a:buFont typeface="Wingdings" panose="05000000000000000000" pitchFamily="2" charset="2"/>
              <a:buChar char="ü"/>
            </a:pPr>
            <a:r>
              <a:rPr lang="es-MX" dirty="0">
                <a:solidFill>
                  <a:schemeClr val="tx1"/>
                </a:solidFill>
                <a:cs typeface="Times New Roman" panose="02020603050405020304" pitchFamily="18" charset="0"/>
              </a:rPr>
              <a:t>Artículo 9 fracción II del Reglamento de Entrega-Recepción, que a la letra dice: “</a:t>
            </a:r>
            <a:r>
              <a:rPr lang="es-MX" b="1" dirty="0">
                <a:solidFill>
                  <a:schemeClr val="tx1"/>
                </a:solidFill>
                <a:cs typeface="Times New Roman" panose="02020603050405020304" pitchFamily="18" charset="0"/>
              </a:rPr>
              <a:t>Revisar y verificar los bienes</a:t>
            </a:r>
            <a:r>
              <a:rPr lang="es-MX" dirty="0">
                <a:solidFill>
                  <a:schemeClr val="tx1"/>
                </a:solidFill>
                <a:cs typeface="Times New Roman" panose="02020603050405020304" pitchFamily="18" charset="0"/>
              </a:rPr>
              <a:t>, recursos, informes, documentos, archivos, inventarios y expedientes que le sean entregados.”</a:t>
            </a:r>
          </a:p>
        </p:txBody>
      </p:sp>
    </p:spTree>
    <p:extLst>
      <p:ext uri="{BB962C8B-B14F-4D97-AF65-F5344CB8AC3E}">
        <p14:creationId xmlns:p14="http://schemas.microsoft.com/office/powerpoint/2010/main" val="3671395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25160" y="762102"/>
            <a:ext cx="7782987" cy="1650937"/>
          </a:xfrm>
        </p:spPr>
        <p:txBody>
          <a:bodyPr/>
          <a:lstStyle/>
          <a:p>
            <a:pPr algn="ctr"/>
            <a:r>
              <a:rPr lang="es-MX" b="1" dirty="0" smtClean="0">
                <a:solidFill>
                  <a:schemeClr val="tx2"/>
                </a:solidFill>
              </a:rPr>
              <a:t>¿Qué debo de hacer para pedir el apoyo de la DCBMeI?</a:t>
            </a:r>
            <a:endParaRPr lang="es-MX" b="1" dirty="0">
              <a:solidFill>
                <a:schemeClr val="tx2"/>
              </a:solidFill>
            </a:endParaRPr>
          </a:p>
        </p:txBody>
      </p:sp>
      <p:sp>
        <p:nvSpPr>
          <p:cNvPr id="5" name="Marcador de texto 2"/>
          <p:cNvSpPr txBox="1">
            <a:spLocks/>
          </p:cNvSpPr>
          <p:nvPr/>
        </p:nvSpPr>
        <p:spPr bwMode="auto">
          <a:xfrm>
            <a:off x="1689966" y="2540034"/>
            <a:ext cx="8469878" cy="3555864"/>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302369" indent="-302369" algn="just">
              <a:lnSpc>
                <a:spcPct val="100000"/>
              </a:lnSpc>
              <a:spcBef>
                <a:spcPts val="529"/>
              </a:spcBef>
              <a:spcAft>
                <a:spcPts val="529"/>
              </a:spcAft>
              <a:buFont typeface="Wingdings" panose="05000000000000000000" pitchFamily="2" charset="2"/>
              <a:buChar char="ü"/>
            </a:pPr>
            <a:r>
              <a:rPr lang="es-MX" sz="2293" dirty="0">
                <a:solidFill>
                  <a:schemeClr val="tx1"/>
                </a:solidFill>
                <a:cs typeface="Times New Roman" panose="02020603050405020304" pitchFamily="18" charset="0"/>
              </a:rPr>
              <a:t>El Titular de la Entidad Académica o Dependencia, deberá enviar a través del Sistema de Administración y Seguimiento de Correspondencia “Hermes”, la solicitud para realizar el Levantamiento Físico de Inventario Programado exponiendo las razones que lo motivan.</a:t>
            </a:r>
          </a:p>
        </p:txBody>
      </p:sp>
      <p:pic>
        <p:nvPicPr>
          <p:cNvPr id="3" name="Imagen 2"/>
          <p:cNvPicPr>
            <a:picLocks noChangeAspect="1"/>
          </p:cNvPicPr>
          <p:nvPr/>
        </p:nvPicPr>
        <p:blipFill>
          <a:blip r:embed="rId2"/>
          <a:stretch>
            <a:fillRect/>
          </a:stretch>
        </p:blipFill>
        <p:spPr>
          <a:xfrm>
            <a:off x="4914410" y="4351169"/>
            <a:ext cx="2020988" cy="1714434"/>
          </a:xfrm>
          <a:prstGeom prst="rect">
            <a:avLst/>
          </a:prstGeom>
        </p:spPr>
      </p:pic>
    </p:spTree>
    <p:extLst>
      <p:ext uri="{BB962C8B-B14F-4D97-AF65-F5344CB8AC3E}">
        <p14:creationId xmlns:p14="http://schemas.microsoft.com/office/powerpoint/2010/main" val="351177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95654" y="572231"/>
            <a:ext cx="7782987" cy="698473"/>
          </a:xfrm>
        </p:spPr>
        <p:txBody>
          <a:bodyPr/>
          <a:lstStyle/>
          <a:p>
            <a:r>
              <a:rPr lang="es-MX" b="1" dirty="0">
                <a:solidFill>
                  <a:schemeClr val="tx2"/>
                </a:solidFill>
                <a:ea typeface="Calibri" panose="020F0502020204030204" pitchFamily="34" charset="0"/>
                <a:cs typeface="Times New Roman" panose="02020603050405020304" pitchFamily="18" charset="0"/>
              </a:rPr>
              <a:t>Temario</a:t>
            </a:r>
            <a:r>
              <a:rPr lang="es-MX" b="1" dirty="0" smtClean="0">
                <a:solidFill>
                  <a:schemeClr val="tx2"/>
                </a:solidFill>
                <a:ea typeface="Calibri" panose="020F0502020204030204" pitchFamily="34" charset="0"/>
                <a:cs typeface="Times New Roman" panose="02020603050405020304" pitchFamily="18" charset="0"/>
              </a:rPr>
              <a:t>:</a:t>
            </a:r>
            <a:endParaRPr lang="es-MX" dirty="0">
              <a:solidFill>
                <a:schemeClr val="tx2"/>
              </a:solidFill>
            </a:endParaRPr>
          </a:p>
        </p:txBody>
      </p:sp>
      <p:sp>
        <p:nvSpPr>
          <p:cNvPr id="3" name="2 Marcador de texto"/>
          <p:cNvSpPr>
            <a:spLocks noGrp="1"/>
          </p:cNvSpPr>
          <p:nvPr>
            <p:ph type="body" sz="quarter" idx="10"/>
          </p:nvPr>
        </p:nvSpPr>
        <p:spPr>
          <a:xfrm>
            <a:off x="2222649" y="1778063"/>
            <a:ext cx="7302220" cy="4571825"/>
          </a:xfrm>
        </p:spPr>
        <p:txBody>
          <a:bodyPr/>
          <a:lstStyle/>
          <a:p>
            <a:pPr marL="403159" indent="-403159" algn="just">
              <a:spcBef>
                <a:spcPts val="529"/>
              </a:spcBef>
              <a:spcAft>
                <a:spcPts val="529"/>
              </a:spcAft>
              <a:buFont typeface="+mj-lt"/>
              <a:buAutoNum type="arabicPeriod"/>
            </a:pPr>
            <a:r>
              <a:rPr lang="es-MX" dirty="0" smtClean="0">
                <a:solidFill>
                  <a:schemeClr val="tx1"/>
                </a:solidFill>
              </a:rPr>
              <a:t>Bienes </a:t>
            </a:r>
            <a:r>
              <a:rPr lang="es-MX" dirty="0">
                <a:solidFill>
                  <a:schemeClr val="tx1"/>
                </a:solidFill>
              </a:rPr>
              <a:t>Robados</a:t>
            </a:r>
          </a:p>
          <a:p>
            <a:pPr marL="403159" indent="-403159" algn="just">
              <a:spcBef>
                <a:spcPts val="529"/>
              </a:spcBef>
              <a:spcAft>
                <a:spcPts val="529"/>
              </a:spcAft>
              <a:buFont typeface="+mj-lt"/>
              <a:buAutoNum type="arabicPeriod"/>
            </a:pPr>
            <a:r>
              <a:rPr lang="es-MX" dirty="0">
                <a:solidFill>
                  <a:schemeClr val="tx1"/>
                </a:solidFill>
                <a:ea typeface="Verdana" panose="020B0604030504040204" pitchFamily="34" charset="0"/>
              </a:rPr>
              <a:t>B</a:t>
            </a:r>
            <a:r>
              <a:rPr lang="es-MX" dirty="0" smtClean="0">
                <a:solidFill>
                  <a:schemeClr val="tx1"/>
                </a:solidFill>
                <a:ea typeface="Verdana" panose="020B0604030504040204" pitchFamily="34" charset="0"/>
              </a:rPr>
              <a:t>ienes </a:t>
            </a:r>
            <a:r>
              <a:rPr lang="es-MX" dirty="0">
                <a:solidFill>
                  <a:schemeClr val="tx1"/>
                </a:solidFill>
                <a:ea typeface="Verdana" panose="020B0604030504040204" pitchFamily="34" charset="0"/>
              </a:rPr>
              <a:t>No </a:t>
            </a:r>
            <a:r>
              <a:rPr lang="es-MX" dirty="0" smtClean="0">
                <a:solidFill>
                  <a:schemeClr val="tx1"/>
                </a:solidFill>
                <a:ea typeface="Verdana" panose="020B0604030504040204" pitchFamily="34" charset="0"/>
              </a:rPr>
              <a:t>localizados</a:t>
            </a:r>
          </a:p>
          <a:p>
            <a:pPr marL="403159" indent="-403159" algn="just">
              <a:spcBef>
                <a:spcPts val="529"/>
              </a:spcBef>
              <a:spcAft>
                <a:spcPts val="529"/>
              </a:spcAft>
              <a:buFont typeface="+mj-lt"/>
              <a:buAutoNum type="arabicPeriod"/>
            </a:pPr>
            <a:r>
              <a:rPr lang="es-MX" dirty="0" smtClean="0">
                <a:solidFill>
                  <a:schemeClr val="tx1"/>
                </a:solidFill>
                <a:ea typeface="Verdana" panose="020B0604030504040204" pitchFamily="34" charset="0"/>
                <a:cs typeface="Verdana" panose="020B0604030504040204" pitchFamily="34" charset="0"/>
              </a:rPr>
              <a:t>Bienes Siniestrados</a:t>
            </a:r>
          </a:p>
          <a:p>
            <a:pPr marL="403159" indent="-403159" algn="just">
              <a:spcBef>
                <a:spcPts val="529"/>
              </a:spcBef>
              <a:spcAft>
                <a:spcPts val="529"/>
              </a:spcAft>
              <a:buFont typeface="+mj-lt"/>
              <a:buAutoNum type="arabicPeriod"/>
            </a:pPr>
            <a:r>
              <a:rPr lang="es-MX" dirty="0">
                <a:solidFill>
                  <a:schemeClr val="tx1"/>
                </a:solidFill>
                <a:ea typeface="Verdana" panose="020B0604030504040204" pitchFamily="34" charset="0"/>
              </a:rPr>
              <a:t>Baja de bienes en </a:t>
            </a:r>
            <a:r>
              <a:rPr lang="es-MX" dirty="0" smtClean="0">
                <a:solidFill>
                  <a:schemeClr val="tx1"/>
                </a:solidFill>
                <a:ea typeface="Verdana" panose="020B0604030504040204" pitchFamily="34" charset="0"/>
              </a:rPr>
              <a:t>desuso</a:t>
            </a:r>
            <a:endParaRPr lang="es-MX" dirty="0" smtClean="0">
              <a:solidFill>
                <a:schemeClr val="tx1"/>
              </a:solidFill>
              <a:ea typeface="Verdana" panose="020B0604030504040204" pitchFamily="34" charset="0"/>
              <a:cs typeface="Verdana" panose="020B0604030504040204" pitchFamily="34" charset="0"/>
            </a:endParaRPr>
          </a:p>
          <a:p>
            <a:pPr marL="403159" indent="-403159" algn="just">
              <a:spcBef>
                <a:spcPts val="529"/>
              </a:spcBef>
              <a:spcAft>
                <a:spcPts val="529"/>
              </a:spcAft>
              <a:buFont typeface="+mj-lt"/>
              <a:buAutoNum type="arabicPeriod"/>
            </a:pPr>
            <a:r>
              <a:rPr lang="es-MX" dirty="0">
                <a:solidFill>
                  <a:schemeClr val="tx1"/>
                </a:solidFill>
                <a:ea typeface="Verdana" panose="020B0604030504040204" pitchFamily="34" charset="0"/>
              </a:rPr>
              <a:t>Levantamiento </a:t>
            </a:r>
            <a:r>
              <a:rPr lang="es-MX" dirty="0" smtClean="0">
                <a:solidFill>
                  <a:schemeClr val="tx1"/>
                </a:solidFill>
                <a:ea typeface="Verdana" panose="020B0604030504040204" pitchFamily="34" charset="0"/>
              </a:rPr>
              <a:t>Físico </a:t>
            </a:r>
            <a:r>
              <a:rPr lang="es-MX" dirty="0">
                <a:solidFill>
                  <a:schemeClr val="tx1"/>
                </a:solidFill>
                <a:ea typeface="Verdana" panose="020B0604030504040204" pitchFamily="34" charset="0"/>
              </a:rPr>
              <a:t>de </a:t>
            </a:r>
            <a:r>
              <a:rPr lang="es-MX" dirty="0" smtClean="0">
                <a:solidFill>
                  <a:schemeClr val="tx1"/>
                </a:solidFill>
                <a:ea typeface="Verdana" panose="020B0604030504040204" pitchFamily="34" charset="0"/>
              </a:rPr>
              <a:t>Inventario </a:t>
            </a:r>
          </a:p>
          <a:p>
            <a:pPr algn="just">
              <a:spcBef>
                <a:spcPts val="529"/>
              </a:spcBef>
              <a:spcAft>
                <a:spcPts val="529"/>
              </a:spcAft>
            </a:pPr>
            <a:r>
              <a:rPr lang="es-MX" dirty="0">
                <a:solidFill>
                  <a:schemeClr val="tx1"/>
                </a:solidFill>
                <a:ea typeface="Verdana" panose="020B0604030504040204" pitchFamily="34" charset="0"/>
              </a:rPr>
              <a:t> </a:t>
            </a:r>
            <a:r>
              <a:rPr lang="es-MX" dirty="0" smtClean="0">
                <a:solidFill>
                  <a:schemeClr val="tx1"/>
                </a:solidFill>
                <a:ea typeface="Verdana" panose="020B0604030504040204" pitchFamily="34" charset="0"/>
              </a:rPr>
              <a:t>     por </a:t>
            </a:r>
            <a:r>
              <a:rPr lang="es-MX" dirty="0">
                <a:solidFill>
                  <a:schemeClr val="tx1"/>
                </a:solidFill>
                <a:ea typeface="Verdana" panose="020B0604030504040204" pitchFamily="34" charset="0"/>
              </a:rPr>
              <a:t>Entrega- </a:t>
            </a:r>
            <a:r>
              <a:rPr lang="es-MX" dirty="0" smtClean="0">
                <a:solidFill>
                  <a:schemeClr val="tx1"/>
                </a:solidFill>
                <a:ea typeface="Verdana" panose="020B0604030504040204" pitchFamily="34" charset="0"/>
              </a:rPr>
              <a:t>Recepción</a:t>
            </a:r>
          </a:p>
          <a:p>
            <a:pPr marL="403159" indent="-403159" algn="just">
              <a:spcBef>
                <a:spcPts val="529"/>
              </a:spcBef>
              <a:spcAft>
                <a:spcPts val="529"/>
              </a:spcAft>
              <a:buFont typeface="+mj-lt"/>
              <a:buAutoNum type="arabicPeriod" startAt="6"/>
            </a:pPr>
            <a:r>
              <a:rPr lang="es-MX" dirty="0">
                <a:solidFill>
                  <a:schemeClr val="tx1"/>
                </a:solidFill>
                <a:ea typeface="Verdana" panose="020B0604030504040204" pitchFamily="34" charset="0"/>
              </a:rPr>
              <a:t>Solicitud de área física a través del </a:t>
            </a:r>
            <a:endParaRPr lang="es-MX" dirty="0" smtClean="0">
              <a:solidFill>
                <a:schemeClr val="tx1"/>
              </a:solidFill>
              <a:ea typeface="Verdana" panose="020B0604030504040204" pitchFamily="34" charset="0"/>
            </a:endParaRPr>
          </a:p>
          <a:p>
            <a:pPr algn="just">
              <a:spcBef>
                <a:spcPts val="529"/>
              </a:spcBef>
              <a:spcAft>
                <a:spcPts val="529"/>
              </a:spcAft>
            </a:pPr>
            <a:r>
              <a:rPr lang="es-MX" dirty="0" smtClean="0">
                <a:solidFill>
                  <a:schemeClr val="tx1"/>
                </a:solidFill>
                <a:ea typeface="Verdana" panose="020B0604030504040204" pitchFamily="34" charset="0"/>
              </a:rPr>
              <a:t>      portal</a:t>
            </a:r>
          </a:p>
          <a:p>
            <a:pPr marL="403159" indent="-403159" algn="just">
              <a:spcBef>
                <a:spcPts val="529"/>
              </a:spcBef>
              <a:spcAft>
                <a:spcPts val="529"/>
              </a:spcAft>
              <a:buFont typeface="+mj-lt"/>
              <a:buAutoNum type="arabicPeriod" startAt="7"/>
            </a:pPr>
            <a:r>
              <a:rPr lang="es-MX" dirty="0">
                <a:solidFill>
                  <a:schemeClr val="tx1"/>
                </a:solidFill>
                <a:ea typeface="Verdana" panose="020B0604030504040204" pitchFamily="34" charset="0"/>
              </a:rPr>
              <a:t>Restitución en efectivo</a:t>
            </a:r>
          </a:p>
          <a:p>
            <a:pPr marL="403159" indent="-403159" algn="just">
              <a:spcBef>
                <a:spcPts val="529"/>
              </a:spcBef>
              <a:spcAft>
                <a:spcPts val="529"/>
              </a:spcAft>
              <a:buFont typeface="+mj-lt"/>
              <a:buAutoNum type="arabicPeriod" startAt="7"/>
            </a:pPr>
            <a:r>
              <a:rPr lang="es-MX" dirty="0">
                <a:solidFill>
                  <a:schemeClr val="tx1"/>
                </a:solidFill>
                <a:ea typeface="Verdana" panose="020B0604030504040204" pitchFamily="34" charset="0"/>
              </a:rPr>
              <a:t>Levantamiento Físico de Inventario </a:t>
            </a:r>
            <a:r>
              <a:rPr lang="es-MX" dirty="0" smtClean="0">
                <a:solidFill>
                  <a:schemeClr val="tx1"/>
                </a:solidFill>
                <a:ea typeface="Verdana" panose="020B0604030504040204" pitchFamily="34" charset="0"/>
              </a:rPr>
              <a:t>Anual</a:t>
            </a:r>
            <a:endParaRPr lang="es-MX" dirty="0">
              <a:solidFill>
                <a:schemeClr val="tx1"/>
              </a:solidFill>
              <a:ea typeface="Verdana" panose="020B0604030504040204" pitchFamily="34" charset="0"/>
            </a:endParaRPr>
          </a:p>
        </p:txBody>
      </p:sp>
      <p:pic>
        <p:nvPicPr>
          <p:cNvPr id="4" name="Imagen 3"/>
          <p:cNvPicPr>
            <a:picLocks noChangeAspect="1"/>
          </p:cNvPicPr>
          <p:nvPr/>
        </p:nvPicPr>
        <p:blipFill rotWithShape="1">
          <a:blip r:embed="rId2">
            <a:extLst>
              <a:ext uri="{BEBA8EAE-BF5A-486C-A8C5-ECC9F3942E4B}">
                <a14:imgProps xmlns:a14="http://schemas.microsoft.com/office/drawing/2010/main">
                  <a14:imgLayer r:embed="rId3">
                    <a14:imgEffect>
                      <a14:backgroundRemoval t="25556" b="88889" l="36875" r="68802">
                        <a14:foregroundMark x1="39427" y1="63426" x2="43802" y2="70278"/>
                        <a14:foregroundMark x1="50469" y1="75093" x2="55833" y2="73519"/>
                      </a14:backgroundRemoval>
                    </a14:imgEffect>
                  </a14:imgLayer>
                </a14:imgProps>
              </a:ext>
            </a:extLst>
          </a:blip>
          <a:srcRect l="31494" t="16401" r="25588" b="8701"/>
          <a:stretch/>
        </p:blipFill>
        <p:spPr>
          <a:xfrm>
            <a:off x="5842010" y="1214793"/>
            <a:ext cx="5270298" cy="5173595"/>
          </a:xfrm>
          <a:prstGeom prst="rect">
            <a:avLst/>
          </a:prstGeom>
        </p:spPr>
      </p:pic>
      <p:sp>
        <p:nvSpPr>
          <p:cNvPr id="5" name="Rectángulo 4"/>
          <p:cNvSpPr/>
          <p:nvPr/>
        </p:nvSpPr>
        <p:spPr>
          <a:xfrm flipH="1">
            <a:off x="8000927" y="6332477"/>
            <a:ext cx="2816471" cy="271471"/>
          </a:xfrm>
          <a:prstGeom prst="rect">
            <a:avLst/>
          </a:prstGeom>
          <a:noFill/>
        </p:spPr>
        <p:txBody>
          <a:bodyPr wrap="square" lIns="80633" tIns="40316" rIns="80633" bIns="40316">
            <a:spAutoFit/>
          </a:bodyPr>
          <a:lstStyle/>
          <a:p>
            <a:pPr algn="ctr"/>
            <a:r>
              <a:rPr lang="es-ES" sz="1235" dirty="0">
                <a:ln w="0"/>
                <a:solidFill>
                  <a:schemeClr val="accent1"/>
                </a:solidFill>
                <a:effectLst>
                  <a:outerShdw blurRad="38100" dist="25400" dir="5400000" algn="ctr" rotWithShape="0">
                    <a:srgbClr val="6E747A">
                      <a:alpha val="43000"/>
                    </a:srgbClr>
                  </a:outerShdw>
                </a:effectLst>
                <a:latin typeface="Gill Sans MT" panose="020B0502020104020203" pitchFamily="34" charset="0"/>
              </a:rPr>
              <a:t>Lis ®</a:t>
            </a:r>
          </a:p>
        </p:txBody>
      </p:sp>
    </p:spTree>
    <p:extLst>
      <p:ext uri="{BB962C8B-B14F-4D97-AF65-F5344CB8AC3E}">
        <p14:creationId xmlns:p14="http://schemas.microsoft.com/office/powerpoint/2010/main" val="2124376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86146" y="571609"/>
            <a:ext cx="7782987" cy="1142957"/>
          </a:xfrm>
        </p:spPr>
        <p:txBody>
          <a:bodyPr/>
          <a:lstStyle/>
          <a:p>
            <a:pPr algn="ctr"/>
            <a:r>
              <a:rPr lang="es-MX" b="1" dirty="0" smtClean="0">
                <a:solidFill>
                  <a:schemeClr val="tx2"/>
                </a:solidFill>
              </a:rPr>
              <a:t>¿Dónde encuentro la información?</a:t>
            </a:r>
            <a:endParaRPr lang="es-MX" b="1" dirty="0">
              <a:solidFill>
                <a:schemeClr val="tx2"/>
              </a:solidFill>
            </a:endParaRPr>
          </a:p>
        </p:txBody>
      </p:sp>
      <p:sp>
        <p:nvSpPr>
          <p:cNvPr id="5" name="Marcador de texto 2"/>
          <p:cNvSpPr txBox="1">
            <a:spLocks/>
          </p:cNvSpPr>
          <p:nvPr/>
        </p:nvSpPr>
        <p:spPr bwMode="auto">
          <a:xfrm>
            <a:off x="1778166" y="1714566"/>
            <a:ext cx="8747047" cy="4920834"/>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lnSpc>
                <a:spcPct val="100000"/>
              </a:lnSpc>
              <a:spcBef>
                <a:spcPts val="529"/>
              </a:spcBef>
              <a:spcAft>
                <a:spcPts val="529"/>
              </a:spcAft>
            </a:pPr>
            <a:r>
              <a:rPr lang="es-MX" sz="2205" dirty="0">
                <a:solidFill>
                  <a:schemeClr val="tx1"/>
                </a:solidFill>
                <a:cs typeface="Times New Roman" panose="02020603050405020304" pitchFamily="18" charset="0"/>
              </a:rPr>
              <a:t>Portal de la DCBMeI:</a:t>
            </a:r>
          </a:p>
          <a:p>
            <a:pPr algn="ctr">
              <a:lnSpc>
                <a:spcPct val="100000"/>
              </a:lnSpc>
              <a:spcBef>
                <a:spcPts val="529"/>
              </a:spcBef>
              <a:spcAft>
                <a:spcPts val="529"/>
              </a:spcAft>
            </a:pPr>
            <a:r>
              <a:rPr lang="es-MX" sz="2205" dirty="0">
                <a:solidFill>
                  <a:schemeClr val="tx1"/>
                </a:solidFill>
                <a:cs typeface="Times New Roman" panose="02020603050405020304" pitchFamily="18" charset="0"/>
                <a:hlinkClick r:id="rId2"/>
              </a:rPr>
              <a:t>https://www.uv.mx/controldebienes/tramites-y-servicios-cbmei/levantamiento-fisico-de-inventario-programado-o-entrega-recepcion/</a:t>
            </a:r>
            <a:r>
              <a:rPr lang="es-MX" sz="2205" dirty="0">
                <a:solidFill>
                  <a:schemeClr val="tx1"/>
                </a:solidFill>
                <a:cs typeface="Times New Roman" panose="02020603050405020304" pitchFamily="18" charset="0"/>
              </a:rPr>
              <a:t> </a:t>
            </a:r>
          </a:p>
          <a:p>
            <a:pPr>
              <a:lnSpc>
                <a:spcPct val="100000"/>
              </a:lnSpc>
              <a:spcBef>
                <a:spcPts val="529"/>
              </a:spcBef>
              <a:spcAft>
                <a:spcPts val="529"/>
              </a:spcAft>
            </a:pPr>
            <a:r>
              <a:rPr lang="es-MX" sz="2205" dirty="0">
                <a:solidFill>
                  <a:schemeClr val="tx1"/>
                </a:solidFill>
                <a:cs typeface="Times New Roman" panose="02020603050405020304" pitchFamily="18" charset="0"/>
              </a:rPr>
              <a:t>Estatuto General:</a:t>
            </a:r>
          </a:p>
          <a:p>
            <a:pPr algn="ctr">
              <a:lnSpc>
                <a:spcPct val="100000"/>
              </a:lnSpc>
              <a:spcBef>
                <a:spcPts val="529"/>
              </a:spcBef>
              <a:spcAft>
                <a:spcPts val="529"/>
              </a:spcAft>
            </a:pPr>
            <a:r>
              <a:rPr lang="es-MX" sz="2205" dirty="0">
                <a:solidFill>
                  <a:schemeClr val="tx1"/>
                </a:solidFill>
                <a:cs typeface="Times New Roman" panose="02020603050405020304" pitchFamily="18" charset="0"/>
                <a:hlinkClick r:id="rId3"/>
              </a:rPr>
              <a:t>https://www.uv.mx/legislacion/files/2023/05/EstatutoGeneral2023-MAYO.pdf</a:t>
            </a:r>
            <a:r>
              <a:rPr lang="es-MX" sz="2205" dirty="0">
                <a:solidFill>
                  <a:schemeClr val="tx1"/>
                </a:solidFill>
                <a:cs typeface="Times New Roman" panose="02020603050405020304" pitchFamily="18" charset="0"/>
              </a:rPr>
              <a:t> </a:t>
            </a:r>
          </a:p>
          <a:p>
            <a:pPr>
              <a:lnSpc>
                <a:spcPct val="100000"/>
              </a:lnSpc>
              <a:spcBef>
                <a:spcPts val="529"/>
              </a:spcBef>
              <a:spcAft>
                <a:spcPts val="529"/>
              </a:spcAft>
            </a:pPr>
            <a:r>
              <a:rPr lang="es-MX" sz="2205" dirty="0">
                <a:solidFill>
                  <a:schemeClr val="tx1"/>
                </a:solidFill>
                <a:cs typeface="Times New Roman" panose="02020603050405020304" pitchFamily="18" charset="0"/>
              </a:rPr>
              <a:t>Reglamento para el Control de Bienes Muebles e Inmuebles:</a:t>
            </a:r>
          </a:p>
          <a:p>
            <a:pPr algn="ctr">
              <a:lnSpc>
                <a:spcPct val="100000"/>
              </a:lnSpc>
              <a:spcBef>
                <a:spcPts val="529"/>
              </a:spcBef>
              <a:spcAft>
                <a:spcPts val="529"/>
              </a:spcAft>
            </a:pPr>
            <a:r>
              <a:rPr lang="es-MX" sz="2205" dirty="0">
                <a:solidFill>
                  <a:schemeClr val="tx1"/>
                </a:solidFill>
                <a:cs typeface="Times New Roman" panose="02020603050405020304" pitchFamily="18" charset="0"/>
                <a:hlinkClick r:id="rId4"/>
              </a:rPr>
              <a:t>https://www.uv.mx/legislacion/files/2023/06/ReglamentoparaelControldeBienesMuebleseInmuebles070623.pdf</a:t>
            </a:r>
            <a:r>
              <a:rPr lang="es-MX" sz="2205" dirty="0">
                <a:solidFill>
                  <a:schemeClr val="tx1"/>
                </a:solidFill>
                <a:cs typeface="Times New Roman" panose="02020603050405020304" pitchFamily="18" charset="0"/>
              </a:rPr>
              <a:t> </a:t>
            </a:r>
          </a:p>
          <a:p>
            <a:pPr>
              <a:lnSpc>
                <a:spcPct val="100000"/>
              </a:lnSpc>
              <a:spcBef>
                <a:spcPts val="529"/>
              </a:spcBef>
              <a:spcAft>
                <a:spcPts val="529"/>
              </a:spcAft>
            </a:pPr>
            <a:r>
              <a:rPr lang="es-MX" sz="2205" dirty="0">
                <a:solidFill>
                  <a:schemeClr val="tx1"/>
                </a:solidFill>
                <a:cs typeface="Times New Roman" panose="02020603050405020304" pitchFamily="18" charset="0"/>
              </a:rPr>
              <a:t>Reglamento para el Proceso de Entrega-Recepción:</a:t>
            </a:r>
          </a:p>
          <a:p>
            <a:pPr algn="ctr">
              <a:lnSpc>
                <a:spcPct val="100000"/>
              </a:lnSpc>
              <a:spcBef>
                <a:spcPts val="529"/>
              </a:spcBef>
              <a:spcAft>
                <a:spcPts val="529"/>
              </a:spcAft>
            </a:pPr>
            <a:r>
              <a:rPr lang="es-MX" sz="2293" dirty="0">
                <a:solidFill>
                  <a:schemeClr val="tx1"/>
                </a:solidFill>
                <a:cs typeface="Times New Roman" panose="02020603050405020304" pitchFamily="18" charset="0"/>
                <a:hlinkClick r:id="rId5"/>
              </a:rPr>
              <a:t>https://www.uv.mx/legislacion/files/2021/01/Reglamento-Proceso-Entrega-Recepcion-12-2020.pdf</a:t>
            </a:r>
            <a:r>
              <a:rPr lang="es-MX" sz="2293" dirty="0">
                <a:solidFill>
                  <a:schemeClr val="tx1"/>
                </a:solidFill>
                <a:cs typeface="Times New Roman" panose="02020603050405020304" pitchFamily="18" charset="0"/>
              </a:rPr>
              <a:t> </a:t>
            </a:r>
          </a:p>
          <a:p>
            <a:pPr algn="ctr">
              <a:lnSpc>
                <a:spcPct val="100000"/>
              </a:lnSpc>
              <a:spcBef>
                <a:spcPts val="529"/>
              </a:spcBef>
              <a:spcAft>
                <a:spcPts val="529"/>
              </a:spcAft>
            </a:pPr>
            <a:endParaRPr lang="es-MX" sz="2293" dirty="0">
              <a:solidFill>
                <a:schemeClr val="tx1"/>
              </a:solidFill>
              <a:cs typeface="Times New Roman" panose="02020603050405020304" pitchFamily="18" charset="0"/>
            </a:endParaRPr>
          </a:p>
          <a:p>
            <a:pPr>
              <a:lnSpc>
                <a:spcPct val="100000"/>
              </a:lnSpc>
              <a:spcBef>
                <a:spcPts val="529"/>
              </a:spcBef>
              <a:spcAft>
                <a:spcPts val="529"/>
              </a:spcAft>
            </a:pPr>
            <a:endParaRPr lang="es-MX" sz="2469" dirty="0">
              <a:solidFill>
                <a:schemeClr val="tx1"/>
              </a:solidFill>
              <a:cs typeface="Times New Roman" panose="02020603050405020304" pitchFamily="18" charset="0"/>
            </a:endParaRPr>
          </a:p>
          <a:p>
            <a:pPr>
              <a:lnSpc>
                <a:spcPct val="100000"/>
              </a:lnSpc>
              <a:spcBef>
                <a:spcPts val="529"/>
              </a:spcBef>
              <a:spcAft>
                <a:spcPts val="529"/>
              </a:spcAft>
            </a:pPr>
            <a:endParaRPr lang="es-MX" sz="2469"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873356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59151" y="635107"/>
            <a:ext cx="7782987" cy="507981"/>
          </a:xfrm>
        </p:spPr>
        <p:txBody>
          <a:bodyPr/>
          <a:lstStyle/>
          <a:p>
            <a:pPr algn="ctr"/>
            <a:r>
              <a:rPr lang="es-MX" b="1" dirty="0">
                <a:solidFill>
                  <a:schemeClr val="tx2"/>
                </a:solidFill>
              </a:rPr>
              <a:t>7</a:t>
            </a:r>
            <a:r>
              <a:rPr lang="es-MX" b="1" dirty="0" smtClean="0">
                <a:solidFill>
                  <a:schemeClr val="tx2"/>
                </a:solidFill>
              </a:rPr>
              <a:t>. </a:t>
            </a:r>
            <a:r>
              <a:rPr lang="es-MX" b="1" dirty="0">
                <a:solidFill>
                  <a:schemeClr val="tx2"/>
                </a:solidFill>
              </a:rPr>
              <a:t>Levantamiento Físico de Inventario </a:t>
            </a:r>
            <a:r>
              <a:rPr lang="es-MX" b="1" dirty="0" smtClean="0">
                <a:solidFill>
                  <a:schemeClr val="tx2"/>
                </a:solidFill>
              </a:rPr>
              <a:t>Anual</a:t>
            </a:r>
            <a:endParaRPr lang="es-MX" dirty="0"/>
          </a:p>
        </p:txBody>
      </p:sp>
      <p:sp>
        <p:nvSpPr>
          <p:cNvPr id="4" name="Marcador de texto 2"/>
          <p:cNvSpPr txBox="1">
            <a:spLocks/>
          </p:cNvSpPr>
          <p:nvPr/>
        </p:nvSpPr>
        <p:spPr bwMode="auto">
          <a:xfrm>
            <a:off x="1815705" y="1270083"/>
            <a:ext cx="8469878" cy="5077588"/>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lnSpc>
                <a:spcPct val="100000"/>
              </a:lnSpc>
              <a:spcBef>
                <a:spcPts val="529"/>
              </a:spcBef>
              <a:spcAft>
                <a:spcPts val="529"/>
              </a:spcAft>
            </a:pPr>
            <a:r>
              <a:rPr lang="es-MX" sz="2293" b="1" dirty="0">
                <a:solidFill>
                  <a:schemeClr val="tx1"/>
                </a:solidFill>
                <a:cs typeface="Times New Roman" panose="02020603050405020304" pitchFamily="18" charset="0"/>
              </a:rPr>
              <a:t>Fechas Importantes:</a:t>
            </a:r>
          </a:p>
          <a:p>
            <a:pPr marL="302369" indent="-302369" algn="just">
              <a:lnSpc>
                <a:spcPct val="100000"/>
              </a:lnSpc>
              <a:spcBef>
                <a:spcPts val="529"/>
              </a:spcBef>
              <a:spcAft>
                <a:spcPts val="529"/>
              </a:spcAft>
              <a:buFont typeface="Wingdings" panose="05000000000000000000" pitchFamily="2" charset="2"/>
              <a:buChar char="ü"/>
            </a:pPr>
            <a:r>
              <a:rPr lang="es-MX" sz="2293" dirty="0">
                <a:solidFill>
                  <a:schemeClr val="tx2"/>
                </a:solidFill>
                <a:cs typeface="Times New Roman" panose="02020603050405020304" pitchFamily="18" charset="0"/>
              </a:rPr>
              <a:t>Envío del archivo de Excel: </a:t>
            </a:r>
            <a:r>
              <a:rPr lang="es-MX" sz="2293" dirty="0">
                <a:solidFill>
                  <a:schemeClr val="tx1"/>
                </a:solidFill>
                <a:cs typeface="Times New Roman" panose="02020603050405020304" pitchFamily="18" charset="0"/>
              </a:rPr>
              <a:t>11 al 15 de septiembre</a:t>
            </a:r>
          </a:p>
          <a:p>
            <a:pPr marL="302369" indent="-302369" algn="just">
              <a:lnSpc>
                <a:spcPct val="100000"/>
              </a:lnSpc>
              <a:spcBef>
                <a:spcPts val="529"/>
              </a:spcBef>
              <a:spcAft>
                <a:spcPts val="529"/>
              </a:spcAft>
              <a:buFont typeface="Wingdings" panose="05000000000000000000" pitchFamily="2" charset="2"/>
              <a:buChar char="ü"/>
            </a:pPr>
            <a:r>
              <a:rPr lang="es-MX" sz="2293" dirty="0">
                <a:solidFill>
                  <a:schemeClr val="tx2"/>
                </a:solidFill>
                <a:cs typeface="Times New Roman" panose="02020603050405020304" pitchFamily="18" charset="0"/>
              </a:rPr>
              <a:t>Recepción de Documentos en Físico: </a:t>
            </a:r>
            <a:r>
              <a:rPr lang="es-MX" sz="2293" dirty="0">
                <a:solidFill>
                  <a:schemeClr val="tx1"/>
                </a:solidFill>
                <a:cs typeface="Times New Roman" panose="02020603050405020304" pitchFamily="18" charset="0"/>
              </a:rPr>
              <a:t>18 al 22 de septiembre</a:t>
            </a:r>
          </a:p>
          <a:p>
            <a:pPr algn="ctr">
              <a:lnSpc>
                <a:spcPct val="100000"/>
              </a:lnSpc>
              <a:spcBef>
                <a:spcPts val="529"/>
              </a:spcBef>
              <a:spcAft>
                <a:spcPts val="529"/>
              </a:spcAft>
            </a:pPr>
            <a:r>
              <a:rPr lang="es-MX" sz="2293" b="1" dirty="0">
                <a:solidFill>
                  <a:schemeClr val="tx1"/>
                </a:solidFill>
                <a:cs typeface="Times New Roman" panose="02020603050405020304" pitchFamily="18" charset="0"/>
              </a:rPr>
              <a:t> Reportes a Entregar:</a:t>
            </a:r>
          </a:p>
          <a:p>
            <a:pPr marL="403159" indent="-403159" algn="just">
              <a:lnSpc>
                <a:spcPct val="100000"/>
              </a:lnSpc>
              <a:spcBef>
                <a:spcPts val="529"/>
              </a:spcBef>
              <a:spcAft>
                <a:spcPts val="529"/>
              </a:spcAft>
              <a:buFont typeface="Wingdings" panose="05000000000000000000" pitchFamily="2" charset="2"/>
              <a:buChar char="ü"/>
            </a:pPr>
            <a:r>
              <a:rPr lang="es-MX" sz="2293" dirty="0">
                <a:solidFill>
                  <a:schemeClr val="tx2"/>
                </a:solidFill>
                <a:cs typeface="Times New Roman" panose="02020603050405020304" pitchFamily="18" charset="0"/>
              </a:rPr>
              <a:t>Reporte de LFI Anual</a:t>
            </a:r>
          </a:p>
          <a:p>
            <a:pPr marL="403159" indent="-403159" algn="just">
              <a:lnSpc>
                <a:spcPct val="100000"/>
              </a:lnSpc>
              <a:spcBef>
                <a:spcPts val="529"/>
              </a:spcBef>
              <a:spcAft>
                <a:spcPts val="529"/>
              </a:spcAft>
              <a:buFont typeface="Wingdings" panose="05000000000000000000" pitchFamily="2" charset="2"/>
              <a:buChar char="ü"/>
            </a:pPr>
            <a:r>
              <a:rPr lang="es-MX" sz="2293" dirty="0">
                <a:solidFill>
                  <a:schemeClr val="tx2"/>
                </a:solidFill>
                <a:cs typeface="Times New Roman" panose="02020603050405020304" pitchFamily="18" charset="0"/>
              </a:rPr>
              <a:t>Resguardos</a:t>
            </a:r>
          </a:p>
          <a:p>
            <a:pPr marL="403159" indent="-403159" algn="just">
              <a:lnSpc>
                <a:spcPct val="100000"/>
              </a:lnSpc>
              <a:spcBef>
                <a:spcPts val="529"/>
              </a:spcBef>
              <a:spcAft>
                <a:spcPts val="529"/>
              </a:spcAft>
              <a:buFont typeface="Wingdings" panose="05000000000000000000" pitchFamily="2" charset="2"/>
              <a:buChar char="ü"/>
            </a:pPr>
            <a:r>
              <a:rPr lang="es-MX" sz="2293" dirty="0">
                <a:solidFill>
                  <a:schemeClr val="tx2"/>
                </a:solidFill>
                <a:cs typeface="Times New Roman" panose="02020603050405020304" pitchFamily="18" charset="0"/>
              </a:rPr>
              <a:t>Resultado del LFI ( No Localizados y Extraviados)</a:t>
            </a:r>
          </a:p>
          <a:p>
            <a:pPr marL="403159" indent="-403159" algn="just">
              <a:lnSpc>
                <a:spcPct val="100000"/>
              </a:lnSpc>
              <a:spcBef>
                <a:spcPts val="529"/>
              </a:spcBef>
              <a:spcAft>
                <a:spcPts val="529"/>
              </a:spcAft>
              <a:buFont typeface="Wingdings" panose="05000000000000000000" pitchFamily="2" charset="2"/>
              <a:buChar char="ü"/>
            </a:pPr>
            <a:r>
              <a:rPr lang="es-MX" sz="2293" dirty="0">
                <a:solidFill>
                  <a:schemeClr val="tx2"/>
                </a:solidFill>
                <a:cs typeface="Times New Roman" panose="02020603050405020304" pitchFamily="18" charset="0"/>
              </a:rPr>
              <a:t>Acta Administrativa de Levantamiento Físico de Inventario Anual de Activo Fijo (ABS-CB-F-19)</a:t>
            </a:r>
          </a:p>
          <a:p>
            <a:pPr algn="just">
              <a:lnSpc>
                <a:spcPct val="100000"/>
              </a:lnSpc>
              <a:spcBef>
                <a:spcPts val="529"/>
              </a:spcBef>
              <a:spcAft>
                <a:spcPts val="529"/>
              </a:spcAft>
            </a:pPr>
            <a:endParaRPr lang="es-MX" sz="2293" b="1" dirty="0">
              <a:solidFill>
                <a:schemeClr val="tx1"/>
              </a:solidFill>
              <a:cs typeface="Times New Roman" panose="02020603050405020304" pitchFamily="18" charset="0"/>
            </a:endParaRPr>
          </a:p>
          <a:p>
            <a:pPr algn="just">
              <a:lnSpc>
                <a:spcPct val="100000"/>
              </a:lnSpc>
              <a:spcBef>
                <a:spcPts val="529"/>
              </a:spcBef>
              <a:spcAft>
                <a:spcPts val="529"/>
              </a:spcAft>
            </a:pPr>
            <a:r>
              <a:rPr lang="es-MX" sz="2293" b="1" dirty="0">
                <a:solidFill>
                  <a:schemeClr val="tx1"/>
                </a:solidFill>
                <a:cs typeface="Times New Roman" panose="02020603050405020304" pitchFamily="18" charset="0"/>
              </a:rPr>
              <a:t>*Todos los documentos deberán entregarse con firmas autógrafas en tinta azul y sellados por la EA/D.</a:t>
            </a:r>
          </a:p>
          <a:p>
            <a:pPr algn="just">
              <a:lnSpc>
                <a:spcPct val="100000"/>
              </a:lnSpc>
              <a:spcBef>
                <a:spcPts val="529"/>
              </a:spcBef>
              <a:spcAft>
                <a:spcPts val="529"/>
              </a:spcAft>
            </a:pPr>
            <a:endParaRPr lang="es-MX" sz="2293" dirty="0">
              <a:solidFill>
                <a:schemeClr val="tx2"/>
              </a:solidFill>
              <a:cs typeface="Times New Roman" panose="02020603050405020304" pitchFamily="18" charset="0"/>
            </a:endParaRPr>
          </a:p>
        </p:txBody>
      </p:sp>
    </p:spTree>
    <p:extLst>
      <p:ext uri="{BB962C8B-B14F-4D97-AF65-F5344CB8AC3E}">
        <p14:creationId xmlns:p14="http://schemas.microsoft.com/office/powerpoint/2010/main" val="15301357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59151" y="825600"/>
            <a:ext cx="7782987" cy="952463"/>
          </a:xfrm>
        </p:spPr>
        <p:txBody>
          <a:bodyPr/>
          <a:lstStyle/>
          <a:p>
            <a:pPr algn="ctr"/>
            <a:r>
              <a:rPr lang="es-MX" b="1" dirty="0">
                <a:solidFill>
                  <a:schemeClr val="tx2"/>
                </a:solidFill>
              </a:rPr>
              <a:t>8</a:t>
            </a:r>
            <a:r>
              <a:rPr lang="es-MX" b="1" dirty="0" smtClean="0">
                <a:solidFill>
                  <a:schemeClr val="tx2"/>
                </a:solidFill>
              </a:rPr>
              <a:t>. </a:t>
            </a:r>
            <a:r>
              <a:rPr lang="es-MX" b="1" dirty="0">
                <a:solidFill>
                  <a:schemeClr val="tx2"/>
                </a:solidFill>
              </a:rPr>
              <a:t>Solicitud de área física a través del </a:t>
            </a:r>
            <a:r>
              <a:rPr lang="es-MX" b="1" dirty="0" smtClean="0">
                <a:solidFill>
                  <a:schemeClr val="tx2"/>
                </a:solidFill>
              </a:rPr>
              <a:t>portal</a:t>
            </a:r>
            <a:r>
              <a:rPr lang="es-MX" b="1" dirty="0">
                <a:solidFill>
                  <a:schemeClr val="tx2"/>
                </a:solidFill>
              </a:rPr>
              <a:t/>
            </a:r>
            <a:br>
              <a:rPr lang="es-MX" b="1" dirty="0">
                <a:solidFill>
                  <a:schemeClr val="tx2"/>
                </a:solidFill>
              </a:rPr>
            </a:br>
            <a:r>
              <a:rPr lang="es-MX" b="1" dirty="0" smtClean="0">
                <a:solidFill>
                  <a:schemeClr val="tx2"/>
                </a:solidFill>
              </a:rPr>
              <a:t>¿Cómo solicito la creación de una nueva área física?</a:t>
            </a:r>
            <a:endParaRPr lang="es-MX" dirty="0"/>
          </a:p>
        </p:txBody>
      </p:sp>
      <p:sp>
        <p:nvSpPr>
          <p:cNvPr id="5" name="Marcador de texto 2"/>
          <p:cNvSpPr txBox="1">
            <a:spLocks/>
          </p:cNvSpPr>
          <p:nvPr/>
        </p:nvSpPr>
        <p:spPr bwMode="auto">
          <a:xfrm>
            <a:off x="2018548" y="2095551"/>
            <a:ext cx="8064190" cy="3809854"/>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403159" indent="-403159" algn="just">
              <a:lnSpc>
                <a:spcPct val="100000"/>
              </a:lnSpc>
              <a:spcBef>
                <a:spcPts val="529"/>
              </a:spcBef>
              <a:spcAft>
                <a:spcPts val="529"/>
              </a:spcAft>
              <a:buFont typeface="Wingdings" panose="05000000000000000000" pitchFamily="2" charset="2"/>
              <a:buChar char="ü"/>
            </a:pPr>
            <a:r>
              <a:rPr lang="es-MX" sz="2116" dirty="0">
                <a:solidFill>
                  <a:schemeClr val="tx1"/>
                </a:solidFill>
                <a:cs typeface="Times New Roman" panose="02020603050405020304" pitchFamily="18" charset="0"/>
                <a:hlinkClick r:id="rId2"/>
              </a:rPr>
              <a:t>https://www.uv.mx/controldebienes/tramites-y-servicios-cbmei/solicitud-de-alta-de-areas-fisicas/</a:t>
            </a:r>
            <a:r>
              <a:rPr lang="es-MX" sz="2116" dirty="0">
                <a:solidFill>
                  <a:schemeClr val="tx1"/>
                </a:solidFill>
                <a:cs typeface="Times New Roman" panose="02020603050405020304" pitchFamily="18" charset="0"/>
              </a:rPr>
              <a:t> 									</a:t>
            </a:r>
          </a:p>
          <a:p>
            <a:pPr marL="403159" indent="-403159" algn="just">
              <a:lnSpc>
                <a:spcPct val="100000"/>
              </a:lnSpc>
              <a:spcBef>
                <a:spcPts val="529"/>
              </a:spcBef>
              <a:spcAft>
                <a:spcPts val="529"/>
              </a:spcAft>
              <a:buFont typeface="Wingdings" panose="05000000000000000000" pitchFamily="2" charset="2"/>
              <a:buChar char="ü"/>
            </a:pPr>
            <a:endParaRPr lang="es-MX" sz="2116" dirty="0">
              <a:solidFill>
                <a:schemeClr val="tx1"/>
              </a:solidFill>
              <a:cs typeface="Times New Roman" panose="02020603050405020304" pitchFamily="18" charset="0"/>
            </a:endParaRPr>
          </a:p>
          <a:p>
            <a:pPr marL="403159" indent="-403159" algn="just">
              <a:lnSpc>
                <a:spcPct val="100000"/>
              </a:lnSpc>
              <a:spcBef>
                <a:spcPts val="529"/>
              </a:spcBef>
              <a:spcAft>
                <a:spcPts val="529"/>
              </a:spcAft>
              <a:buFont typeface="Wingdings" panose="05000000000000000000" pitchFamily="2" charset="2"/>
              <a:buChar char="ü"/>
            </a:pPr>
            <a:endParaRPr lang="es-MX" sz="1940" dirty="0">
              <a:solidFill>
                <a:schemeClr val="tx1"/>
              </a:solidFill>
              <a:cs typeface="Times New Roman" panose="02020603050405020304" pitchFamily="18" charset="0"/>
            </a:endParaRPr>
          </a:p>
          <a:p>
            <a:pPr algn="just">
              <a:lnSpc>
                <a:spcPct val="100000"/>
              </a:lnSpc>
              <a:spcBef>
                <a:spcPts val="529"/>
              </a:spcBef>
              <a:spcAft>
                <a:spcPts val="529"/>
              </a:spcAft>
            </a:pPr>
            <a:endParaRPr lang="es-MX" sz="1940" dirty="0">
              <a:solidFill>
                <a:schemeClr val="tx1"/>
              </a:solidFill>
              <a:cs typeface="Times New Roman" panose="02020603050405020304" pitchFamily="18" charset="0"/>
            </a:endParaRPr>
          </a:p>
        </p:txBody>
      </p:sp>
      <p:pic>
        <p:nvPicPr>
          <p:cNvPr id="4" name="Imagen 3"/>
          <p:cNvPicPr>
            <a:picLocks noChangeAspect="1"/>
          </p:cNvPicPr>
          <p:nvPr/>
        </p:nvPicPr>
        <p:blipFill>
          <a:blip r:embed="rId3"/>
          <a:stretch>
            <a:fillRect/>
          </a:stretch>
        </p:blipFill>
        <p:spPr>
          <a:xfrm>
            <a:off x="2159151" y="2943819"/>
            <a:ext cx="8127688" cy="3699058"/>
          </a:xfrm>
          <a:prstGeom prst="rect">
            <a:avLst/>
          </a:prstGeom>
        </p:spPr>
      </p:pic>
    </p:spTree>
    <p:extLst>
      <p:ext uri="{BB962C8B-B14F-4D97-AF65-F5344CB8AC3E}">
        <p14:creationId xmlns:p14="http://schemas.microsoft.com/office/powerpoint/2010/main" val="19460642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08559" y="444615"/>
            <a:ext cx="9016654" cy="952463"/>
          </a:xfrm>
        </p:spPr>
        <p:txBody>
          <a:bodyPr/>
          <a:lstStyle/>
          <a:p>
            <a:pPr algn="ctr"/>
            <a:r>
              <a:rPr lang="es-MX" b="1" dirty="0">
                <a:solidFill>
                  <a:schemeClr val="tx2"/>
                </a:solidFill>
              </a:rPr>
              <a:t>9</a:t>
            </a:r>
            <a:r>
              <a:rPr lang="es-MX" b="1" dirty="0" smtClean="0">
                <a:solidFill>
                  <a:schemeClr val="tx2"/>
                </a:solidFill>
              </a:rPr>
              <a:t>. </a:t>
            </a:r>
            <a:r>
              <a:rPr lang="es-MX" b="1" dirty="0">
                <a:solidFill>
                  <a:schemeClr val="tx2"/>
                </a:solidFill>
              </a:rPr>
              <a:t>Restitución en </a:t>
            </a:r>
            <a:r>
              <a:rPr lang="es-MX" b="1" dirty="0" smtClean="0">
                <a:solidFill>
                  <a:schemeClr val="tx2"/>
                </a:solidFill>
              </a:rPr>
              <a:t>efectivo</a:t>
            </a:r>
            <a:r>
              <a:rPr lang="es-MX" b="1" dirty="0">
                <a:solidFill>
                  <a:schemeClr val="tx2"/>
                </a:solidFill>
              </a:rPr>
              <a:t/>
            </a:r>
            <a:br>
              <a:rPr lang="es-MX" b="1" dirty="0">
                <a:solidFill>
                  <a:schemeClr val="tx2"/>
                </a:solidFill>
              </a:rPr>
            </a:br>
            <a:r>
              <a:rPr lang="es-MX" b="1" dirty="0" smtClean="0">
                <a:solidFill>
                  <a:schemeClr val="tx2"/>
                </a:solidFill>
              </a:rPr>
              <a:t>¿</a:t>
            </a:r>
            <a:r>
              <a:rPr lang="es-MX" b="1" dirty="0">
                <a:solidFill>
                  <a:schemeClr val="tx2"/>
                </a:solidFill>
              </a:rPr>
              <a:t>Cómo realizo la restitución </a:t>
            </a:r>
            <a:r>
              <a:rPr lang="es-MX" b="1" dirty="0" smtClean="0">
                <a:solidFill>
                  <a:schemeClr val="tx2"/>
                </a:solidFill>
              </a:rPr>
              <a:t>en efectivo de </a:t>
            </a:r>
            <a:r>
              <a:rPr lang="es-MX" b="1" dirty="0">
                <a:solidFill>
                  <a:schemeClr val="tx2"/>
                </a:solidFill>
              </a:rPr>
              <a:t>un bien mueble</a:t>
            </a:r>
            <a:r>
              <a:rPr lang="es-MX" b="1" dirty="0" smtClean="0">
                <a:solidFill>
                  <a:schemeClr val="tx2"/>
                </a:solidFill>
              </a:rPr>
              <a:t>?</a:t>
            </a:r>
            <a:endParaRPr lang="es-MX" dirty="0"/>
          </a:p>
        </p:txBody>
      </p:sp>
      <p:graphicFrame>
        <p:nvGraphicFramePr>
          <p:cNvPr id="3" name="Diagrama 2"/>
          <p:cNvGraphicFramePr/>
          <p:nvPr>
            <p:extLst/>
          </p:nvPr>
        </p:nvGraphicFramePr>
        <p:xfrm>
          <a:off x="1796308" y="1397078"/>
          <a:ext cx="8490532" cy="5270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60171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95653" y="1016093"/>
            <a:ext cx="7782987" cy="2158917"/>
          </a:xfrm>
        </p:spPr>
        <p:txBody>
          <a:bodyPr/>
          <a:lstStyle/>
          <a:p>
            <a:pPr algn="ctr"/>
            <a:r>
              <a:rPr lang="es-MX" sz="3527" b="1" dirty="0">
                <a:solidFill>
                  <a:schemeClr val="tx2"/>
                </a:solidFill>
                <a:ea typeface="Calibri" panose="020F0502020204030204" pitchFamily="34" charset="0"/>
                <a:cs typeface="Times New Roman" panose="02020603050405020304" pitchFamily="18" charset="0"/>
              </a:rPr>
              <a:t>¡El cuidado de los bienes es responsabilidad de todos!</a:t>
            </a:r>
            <a:endParaRPr lang="es-MX" sz="3527" dirty="0">
              <a:solidFill>
                <a:schemeClr val="tx2"/>
              </a:solidFill>
            </a:endParaRPr>
          </a:p>
        </p:txBody>
      </p:sp>
      <p:pic>
        <p:nvPicPr>
          <p:cNvPr id="5" name="Imagen 4"/>
          <p:cNvPicPr>
            <a:picLocks noChangeAspect="1"/>
          </p:cNvPicPr>
          <p:nvPr/>
        </p:nvPicPr>
        <p:blipFill rotWithShape="1">
          <a:blip r:embed="rId2">
            <a:extLst>
              <a:ext uri="{BEBA8EAE-BF5A-486C-A8C5-ECC9F3942E4B}">
                <a14:imgProps xmlns:a14="http://schemas.microsoft.com/office/drawing/2010/main">
                  <a14:imgLayer r:embed="rId3">
                    <a14:imgEffect>
                      <a14:backgroundRemoval t="29280" b="42720" l="28108" r="35668"/>
                    </a14:imgEffect>
                  </a14:imgLayer>
                </a14:imgProps>
              </a:ext>
            </a:extLst>
          </a:blip>
          <a:srcRect l="27163" t="27600" r="63387" b="55600"/>
          <a:stretch/>
        </p:blipFill>
        <p:spPr>
          <a:xfrm>
            <a:off x="5016541" y="3175010"/>
            <a:ext cx="1523942" cy="1523942"/>
          </a:xfrm>
          <a:prstGeom prst="rect">
            <a:avLst/>
          </a:prstGeom>
        </p:spPr>
      </p:pic>
      <p:sp>
        <p:nvSpPr>
          <p:cNvPr id="7" name="Rectángulo 6"/>
          <p:cNvSpPr/>
          <p:nvPr/>
        </p:nvSpPr>
        <p:spPr>
          <a:xfrm>
            <a:off x="4310070" y="4970116"/>
            <a:ext cx="3173241" cy="499367"/>
          </a:xfrm>
          <a:prstGeom prst="rect">
            <a:avLst/>
          </a:prstGeom>
        </p:spPr>
        <p:txBody>
          <a:bodyPr wrap="none">
            <a:spAutoFit/>
          </a:bodyPr>
          <a:lstStyle/>
          <a:p>
            <a:pPr algn="ctr"/>
            <a:r>
              <a:rPr lang="es-ES" sz="2645" b="1" dirty="0">
                <a:ln w="22225">
                  <a:solidFill>
                    <a:schemeClr val="tx2">
                      <a:lumMod val="75000"/>
                    </a:schemeClr>
                  </a:solidFill>
                  <a:prstDash val="solid"/>
                </a:ln>
                <a:solidFill>
                  <a:schemeClr val="accent3">
                    <a:lumMod val="75000"/>
                  </a:schemeClr>
                </a:solidFill>
                <a:latin typeface="Gill Sans MT" panose="020B0502020104020203" pitchFamily="34" charset="0"/>
              </a:rPr>
              <a:t>#</a:t>
            </a:r>
            <a:r>
              <a:rPr lang="es-ES" sz="2645" b="1" dirty="0" err="1">
                <a:ln w="22225">
                  <a:solidFill>
                    <a:schemeClr val="tx2">
                      <a:lumMod val="75000"/>
                    </a:schemeClr>
                  </a:solidFill>
                  <a:prstDash val="solid"/>
                </a:ln>
                <a:solidFill>
                  <a:schemeClr val="accent3">
                    <a:lumMod val="75000"/>
                  </a:schemeClr>
                </a:solidFill>
                <a:latin typeface="Gill Sans MT" panose="020B0502020104020203" pitchFamily="34" charset="0"/>
              </a:rPr>
              <a:t>UV_CuidaTuNido</a:t>
            </a:r>
            <a:endParaRPr lang="es-ES" sz="2645" b="1" dirty="0">
              <a:ln w="22225">
                <a:solidFill>
                  <a:schemeClr val="tx2">
                    <a:lumMod val="75000"/>
                  </a:schemeClr>
                </a:solidFill>
                <a:prstDash val="solid"/>
              </a:ln>
              <a:solidFill>
                <a:schemeClr val="accent3">
                  <a:lumMod val="75000"/>
                </a:schemeClr>
              </a:solidFill>
              <a:latin typeface="Gill Sans MT" panose="020B0502020104020203" pitchFamily="34" charset="0"/>
            </a:endParaRPr>
          </a:p>
        </p:txBody>
      </p:sp>
    </p:spTree>
    <p:extLst>
      <p:ext uri="{BB962C8B-B14F-4D97-AF65-F5344CB8AC3E}">
        <p14:creationId xmlns:p14="http://schemas.microsoft.com/office/powerpoint/2010/main" val="11649678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86146" y="410736"/>
            <a:ext cx="7782987" cy="1333448"/>
          </a:xfrm>
        </p:spPr>
        <p:txBody>
          <a:bodyPr/>
          <a:lstStyle/>
          <a:p>
            <a:pPr algn="ctr"/>
            <a:r>
              <a:rPr lang="es-MX" sz="3200" b="1" dirty="0">
                <a:solidFill>
                  <a:schemeClr val="tx2"/>
                </a:solidFill>
                <a:ea typeface="Calibri" panose="020F0502020204030204" pitchFamily="34" charset="0"/>
                <a:cs typeface="Times New Roman" panose="02020603050405020304" pitchFamily="18" charset="0"/>
              </a:rPr>
              <a:t>Temario del Departamento de Registro y Actualización de Bienes:</a:t>
            </a:r>
            <a:endParaRPr lang="es-MX" sz="3200" b="1" dirty="0">
              <a:solidFill>
                <a:schemeClr val="tx2"/>
              </a:solidFill>
            </a:endParaRPr>
          </a:p>
        </p:txBody>
      </p:sp>
      <p:sp>
        <p:nvSpPr>
          <p:cNvPr id="5" name="Marcador de texto 2"/>
          <p:cNvSpPr txBox="1">
            <a:spLocks/>
          </p:cNvSpPr>
          <p:nvPr/>
        </p:nvSpPr>
        <p:spPr bwMode="auto">
          <a:xfrm>
            <a:off x="1905161" y="1905058"/>
            <a:ext cx="8146011" cy="4730342"/>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defTabSz="897309">
              <a:lnSpc>
                <a:spcPct val="100000"/>
              </a:lnSpc>
              <a:spcBef>
                <a:spcPts val="529"/>
              </a:spcBef>
              <a:spcAft>
                <a:spcPts val="529"/>
              </a:spcAft>
            </a:pPr>
            <a:endParaRPr lang="es-MX" sz="2469" dirty="0">
              <a:solidFill>
                <a:prstClr val="black"/>
              </a:solidFill>
              <a:cs typeface="Times New Roman" panose="02020603050405020304" pitchFamily="18" charset="0"/>
            </a:endParaRPr>
          </a:p>
        </p:txBody>
      </p:sp>
      <p:pic>
        <p:nvPicPr>
          <p:cNvPr id="4" name="Imagen 3"/>
          <p:cNvPicPr>
            <a:picLocks noChangeAspect="1"/>
          </p:cNvPicPr>
          <p:nvPr/>
        </p:nvPicPr>
        <p:blipFill rotWithShape="1">
          <a:blip r:embed="rId2">
            <a:extLst/>
          </a:blip>
          <a:srcRect l="31494" t="16401" r="25588" b="8701"/>
          <a:stretch/>
        </p:blipFill>
        <p:spPr>
          <a:xfrm>
            <a:off x="7389117" y="1274885"/>
            <a:ext cx="4872194" cy="4782796"/>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879870075"/>
              </p:ext>
            </p:extLst>
          </p:nvPr>
        </p:nvGraphicFramePr>
        <p:xfrm>
          <a:off x="829734" y="1559863"/>
          <a:ext cx="6683740" cy="5004590"/>
        </p:xfrm>
        <a:graphic>
          <a:graphicData uri="http://schemas.openxmlformats.org/drawingml/2006/table">
            <a:tbl>
              <a:tblPr firstRow="1" bandRow="1" bandCol="1">
                <a:tableStyleId>{5A111915-BE36-4E01-A7E5-04B1672EAD32}</a:tableStyleId>
              </a:tblPr>
              <a:tblGrid>
                <a:gridCol w="1133371">
                  <a:extLst>
                    <a:ext uri="{9D8B030D-6E8A-4147-A177-3AD203B41FA5}">
                      <a16:colId xmlns:a16="http://schemas.microsoft.com/office/drawing/2014/main" val="435515384"/>
                    </a:ext>
                  </a:extLst>
                </a:gridCol>
                <a:gridCol w="5550369">
                  <a:extLst>
                    <a:ext uri="{9D8B030D-6E8A-4147-A177-3AD203B41FA5}">
                      <a16:colId xmlns:a16="http://schemas.microsoft.com/office/drawing/2014/main" val="3565879149"/>
                    </a:ext>
                  </a:extLst>
                </a:gridCol>
              </a:tblGrid>
              <a:tr h="474669">
                <a:tc gridSpan="2">
                  <a:txBody>
                    <a:bodyPr/>
                    <a:lstStyle/>
                    <a:p>
                      <a:r>
                        <a:rPr lang="es-MX" sz="2400" dirty="0" smtClean="0">
                          <a:latin typeface="Gill Sans MT" panose="020B0502020104020203" pitchFamily="34" charset="0"/>
                        </a:rPr>
                        <a:t>Introducción</a:t>
                      </a:r>
                      <a:endParaRPr lang="es-MX" sz="2400" dirty="0">
                        <a:latin typeface="Gill Sans MT" panose="020B0502020104020203" pitchFamily="34" charset="0"/>
                        <a:cs typeface="Arial" panose="020B0604020202020204" pitchFamily="34" charset="0"/>
                      </a:endParaRPr>
                    </a:p>
                  </a:txBody>
                  <a:tcPr/>
                </a:tc>
                <a:tc hMerge="1">
                  <a:txBody>
                    <a:bodyPr/>
                    <a:lstStyle/>
                    <a:p>
                      <a:endParaRPr lang="es-MX" dirty="0"/>
                    </a:p>
                  </a:txBody>
                  <a:tcPr/>
                </a:tc>
                <a:extLst>
                  <a:ext uri="{0D108BD9-81ED-4DB2-BD59-A6C34878D82A}">
                    <a16:rowId xmlns:a16="http://schemas.microsoft.com/office/drawing/2014/main" val="93815082"/>
                  </a:ext>
                </a:extLst>
              </a:tr>
              <a:tr h="474669">
                <a:tc>
                  <a:txBody>
                    <a:bodyPr/>
                    <a:lstStyle/>
                    <a:p>
                      <a:r>
                        <a:rPr lang="es-MX" sz="2400" dirty="0" smtClean="0">
                          <a:latin typeface="Gill Sans MT" panose="020B0502020104020203" pitchFamily="34" charset="0"/>
                        </a:rPr>
                        <a:t>Tema 1</a:t>
                      </a:r>
                      <a:endParaRPr lang="es-MX" sz="2400" dirty="0">
                        <a:latin typeface="Gill Sans MT" panose="020B0502020104020203" pitchFamily="34" charset="0"/>
                        <a:cs typeface="Arial" panose="020B0604020202020204" pitchFamily="34" charset="0"/>
                      </a:endParaRPr>
                    </a:p>
                  </a:txBody>
                  <a:tcPr/>
                </a:tc>
                <a:tc>
                  <a:txBody>
                    <a:bodyPr/>
                    <a:lstStyle/>
                    <a:p>
                      <a:r>
                        <a:rPr lang="es-MX" sz="2400" dirty="0" smtClean="0">
                          <a:latin typeface="Gill Sans MT" panose="020B0502020104020203" pitchFamily="34" charset="0"/>
                        </a:rPr>
                        <a:t>Consulta y generación de información de bienes</a:t>
                      </a:r>
                      <a:endParaRPr lang="es-MX" sz="2400" dirty="0" smtClean="0">
                        <a:latin typeface="Gill Sans MT" panose="020B0502020104020203" pitchFamily="34" charset="0"/>
                        <a:cs typeface="Arial" panose="020B0604020202020204" pitchFamily="34" charset="0"/>
                      </a:endParaRPr>
                    </a:p>
                  </a:txBody>
                  <a:tcPr/>
                </a:tc>
                <a:extLst>
                  <a:ext uri="{0D108BD9-81ED-4DB2-BD59-A6C34878D82A}">
                    <a16:rowId xmlns:a16="http://schemas.microsoft.com/office/drawing/2014/main" val="2456331186"/>
                  </a:ext>
                </a:extLst>
              </a:tr>
              <a:tr h="603356">
                <a:tc>
                  <a:txBody>
                    <a:bodyPr/>
                    <a:lstStyle/>
                    <a:p>
                      <a:pPr marL="0" marR="0" lvl="0" indent="0" algn="l" defTabSz="1018916" rtl="0" eaLnBrk="1" fontAlgn="auto" latinLnBrk="0" hangingPunct="1">
                        <a:lnSpc>
                          <a:spcPct val="100000"/>
                        </a:lnSpc>
                        <a:spcBef>
                          <a:spcPts val="0"/>
                        </a:spcBef>
                        <a:spcAft>
                          <a:spcPts val="0"/>
                        </a:spcAft>
                        <a:buClrTx/>
                        <a:buSzTx/>
                        <a:buFontTx/>
                        <a:buNone/>
                        <a:tabLst/>
                        <a:defRPr/>
                      </a:pPr>
                      <a:r>
                        <a:rPr lang="es-MX" sz="2400" dirty="0" smtClean="0">
                          <a:latin typeface="Gill Sans MT" panose="020B0502020104020203" pitchFamily="34" charset="0"/>
                        </a:rPr>
                        <a:t>Tema 2</a:t>
                      </a:r>
                      <a:endParaRPr lang="es-MX" sz="2400" dirty="0" smtClean="0">
                        <a:latin typeface="Gill Sans MT" panose="020B0502020104020203" pitchFamily="34" charset="0"/>
                        <a:cs typeface="Arial" panose="020B0604020202020204" pitchFamily="34" charset="0"/>
                      </a:endParaRPr>
                    </a:p>
                  </a:txBody>
                  <a:tcPr/>
                </a:tc>
                <a:tc>
                  <a:txBody>
                    <a:bodyPr/>
                    <a:lstStyle/>
                    <a:p>
                      <a:r>
                        <a:rPr lang="es-MX" sz="2400" dirty="0" smtClean="0">
                          <a:latin typeface="Gill Sans MT" panose="020B0502020104020203" pitchFamily="34" charset="0"/>
                        </a:rPr>
                        <a:t>Alta de bienes donados y producidos</a:t>
                      </a:r>
                      <a:endParaRPr lang="es-MX" sz="2400" dirty="0" smtClean="0">
                        <a:latin typeface="Gill Sans MT" panose="020B0502020104020203" pitchFamily="34" charset="0"/>
                        <a:cs typeface="Arial" panose="020B0604020202020204" pitchFamily="34" charset="0"/>
                      </a:endParaRPr>
                    </a:p>
                  </a:txBody>
                  <a:tcPr/>
                </a:tc>
                <a:extLst>
                  <a:ext uri="{0D108BD9-81ED-4DB2-BD59-A6C34878D82A}">
                    <a16:rowId xmlns:a16="http://schemas.microsoft.com/office/drawing/2014/main" val="2080236833"/>
                  </a:ext>
                </a:extLst>
              </a:tr>
              <a:tr h="474669">
                <a:tc>
                  <a:txBody>
                    <a:bodyPr/>
                    <a:lstStyle/>
                    <a:p>
                      <a:pPr marL="0" marR="0" lvl="0" indent="0" algn="l" defTabSz="1018916" rtl="0" eaLnBrk="1" fontAlgn="auto" latinLnBrk="0" hangingPunct="1">
                        <a:lnSpc>
                          <a:spcPct val="100000"/>
                        </a:lnSpc>
                        <a:spcBef>
                          <a:spcPts val="0"/>
                        </a:spcBef>
                        <a:spcAft>
                          <a:spcPts val="0"/>
                        </a:spcAft>
                        <a:buClrTx/>
                        <a:buSzTx/>
                        <a:buFontTx/>
                        <a:buNone/>
                        <a:tabLst/>
                        <a:defRPr/>
                      </a:pPr>
                      <a:r>
                        <a:rPr lang="es-MX" sz="2400" dirty="0" smtClean="0">
                          <a:latin typeface="Gill Sans MT" panose="020B0502020104020203" pitchFamily="34" charset="0"/>
                        </a:rPr>
                        <a:t>Tema 3</a:t>
                      </a:r>
                      <a:endParaRPr lang="es-MX" sz="2400" dirty="0" smtClean="0">
                        <a:latin typeface="Gill Sans MT" panose="020B0502020104020203" pitchFamily="34" charset="0"/>
                        <a:cs typeface="Arial" panose="020B0604020202020204" pitchFamily="34" charset="0"/>
                      </a:endParaRPr>
                    </a:p>
                  </a:txBody>
                  <a:tcPr/>
                </a:tc>
                <a:tc>
                  <a:txBody>
                    <a:bodyPr/>
                    <a:lstStyle/>
                    <a:p>
                      <a:r>
                        <a:rPr lang="es-MX" sz="2400" dirty="0" smtClean="0">
                          <a:latin typeface="Gill Sans MT" panose="020B0502020104020203" pitchFamily="34" charset="0"/>
                        </a:rPr>
                        <a:t>Baja contable de bienes</a:t>
                      </a:r>
                      <a:endParaRPr lang="es-MX" sz="2400" dirty="0" smtClean="0">
                        <a:latin typeface="Gill Sans MT" panose="020B0502020104020203" pitchFamily="34" charset="0"/>
                        <a:cs typeface="Arial" panose="020B0604020202020204" pitchFamily="34" charset="0"/>
                      </a:endParaRPr>
                    </a:p>
                  </a:txBody>
                  <a:tcPr/>
                </a:tc>
                <a:extLst>
                  <a:ext uri="{0D108BD9-81ED-4DB2-BD59-A6C34878D82A}">
                    <a16:rowId xmlns:a16="http://schemas.microsoft.com/office/drawing/2014/main" val="3640477109"/>
                  </a:ext>
                </a:extLst>
              </a:tr>
              <a:tr h="839799">
                <a:tc>
                  <a:txBody>
                    <a:bodyPr/>
                    <a:lstStyle/>
                    <a:p>
                      <a:r>
                        <a:rPr lang="es-MX" sz="2400" dirty="0" smtClean="0">
                          <a:latin typeface="Gill Sans MT" panose="020B0502020104020203" pitchFamily="34" charset="0"/>
                        </a:rPr>
                        <a:t>Tema 4</a:t>
                      </a:r>
                      <a:endParaRPr lang="es-MX" sz="2400" dirty="0">
                        <a:latin typeface="Gill Sans MT" panose="020B0502020104020203" pitchFamily="34" charset="0"/>
                        <a:cs typeface="Arial" panose="020B0604020202020204" pitchFamily="34" charset="0"/>
                      </a:endParaRPr>
                    </a:p>
                  </a:txBody>
                  <a:tcPr/>
                </a:tc>
                <a:tc>
                  <a:txBody>
                    <a:bodyPr/>
                    <a:lstStyle/>
                    <a:p>
                      <a:r>
                        <a:rPr lang="es-MX" sz="2400" dirty="0" smtClean="0">
                          <a:latin typeface="Gill Sans MT" panose="020B0502020104020203" pitchFamily="34" charset="0"/>
                        </a:rPr>
                        <a:t>Transferencia de bienes muebles entre unidades responsables </a:t>
                      </a:r>
                      <a:endParaRPr lang="es-MX" sz="2400" dirty="0" smtClean="0">
                        <a:latin typeface="Gill Sans MT" panose="020B0502020104020203" pitchFamily="34" charset="0"/>
                        <a:cs typeface="Arial" panose="020B0604020202020204" pitchFamily="34" charset="0"/>
                      </a:endParaRPr>
                    </a:p>
                  </a:txBody>
                  <a:tcPr/>
                </a:tc>
                <a:extLst>
                  <a:ext uri="{0D108BD9-81ED-4DB2-BD59-A6C34878D82A}">
                    <a16:rowId xmlns:a16="http://schemas.microsoft.com/office/drawing/2014/main" val="185411142"/>
                  </a:ext>
                </a:extLst>
              </a:tr>
              <a:tr h="474669">
                <a:tc>
                  <a:txBody>
                    <a:bodyPr/>
                    <a:lstStyle/>
                    <a:p>
                      <a:pPr marL="0" marR="0" lvl="0" indent="0" algn="l" defTabSz="1018916" rtl="0" eaLnBrk="1" fontAlgn="auto" latinLnBrk="0" hangingPunct="1">
                        <a:lnSpc>
                          <a:spcPct val="100000"/>
                        </a:lnSpc>
                        <a:spcBef>
                          <a:spcPts val="0"/>
                        </a:spcBef>
                        <a:spcAft>
                          <a:spcPts val="0"/>
                        </a:spcAft>
                        <a:buClrTx/>
                        <a:buSzTx/>
                        <a:buFontTx/>
                        <a:buNone/>
                        <a:tabLst/>
                        <a:defRPr/>
                      </a:pPr>
                      <a:r>
                        <a:rPr lang="es-MX" sz="2400" dirty="0" smtClean="0">
                          <a:latin typeface="Gill Sans MT" panose="020B0502020104020203" pitchFamily="34" charset="0"/>
                        </a:rPr>
                        <a:t>Tema 5</a:t>
                      </a:r>
                      <a:endParaRPr lang="es-MX" sz="2400" dirty="0" smtClean="0">
                        <a:latin typeface="Gill Sans MT" panose="020B0502020104020203" pitchFamily="34" charset="0"/>
                        <a:cs typeface="Arial" panose="020B0604020202020204" pitchFamily="34" charset="0"/>
                      </a:endParaRPr>
                    </a:p>
                  </a:txBody>
                  <a:tcPr/>
                </a:tc>
                <a:tc>
                  <a:txBody>
                    <a:bodyPr/>
                    <a:lstStyle/>
                    <a:p>
                      <a:r>
                        <a:rPr lang="es-MX" sz="2400" dirty="0" smtClean="0">
                          <a:latin typeface="Gill Sans MT" panose="020B0502020104020203" pitchFamily="34" charset="0"/>
                        </a:rPr>
                        <a:t>Actualización de datos de bienes muebles</a:t>
                      </a:r>
                      <a:endParaRPr lang="es-MX" sz="2400" dirty="0" smtClean="0">
                        <a:latin typeface="Gill Sans MT" panose="020B0502020104020203" pitchFamily="34" charset="0"/>
                        <a:cs typeface="Arial" panose="020B0604020202020204" pitchFamily="34" charset="0"/>
                      </a:endParaRPr>
                    </a:p>
                  </a:txBody>
                  <a:tcPr/>
                </a:tc>
                <a:extLst>
                  <a:ext uri="{0D108BD9-81ED-4DB2-BD59-A6C34878D82A}">
                    <a16:rowId xmlns:a16="http://schemas.microsoft.com/office/drawing/2014/main" val="2925459372"/>
                  </a:ext>
                </a:extLst>
              </a:tr>
              <a:tr h="839799">
                <a:tc>
                  <a:txBody>
                    <a:bodyPr/>
                    <a:lstStyle/>
                    <a:p>
                      <a:pPr marL="0" marR="0" lvl="0" indent="0" algn="l" defTabSz="1018916" rtl="0" eaLnBrk="1" fontAlgn="auto" latinLnBrk="0" hangingPunct="1">
                        <a:lnSpc>
                          <a:spcPct val="100000"/>
                        </a:lnSpc>
                        <a:spcBef>
                          <a:spcPts val="0"/>
                        </a:spcBef>
                        <a:spcAft>
                          <a:spcPts val="0"/>
                        </a:spcAft>
                        <a:buClrTx/>
                        <a:buSzTx/>
                        <a:buFontTx/>
                        <a:buNone/>
                        <a:tabLst/>
                        <a:defRPr/>
                      </a:pPr>
                      <a:r>
                        <a:rPr lang="es-MX" sz="2400" dirty="0" smtClean="0">
                          <a:latin typeface="Gill Sans MT" panose="020B0502020104020203" pitchFamily="34" charset="0"/>
                        </a:rPr>
                        <a:t>Tema 6</a:t>
                      </a:r>
                      <a:endParaRPr lang="es-MX" sz="2400" dirty="0" smtClean="0">
                        <a:latin typeface="Gill Sans MT" panose="020B0502020104020203" pitchFamily="34" charset="0"/>
                        <a:cs typeface="Arial" panose="020B0604020202020204" pitchFamily="34" charset="0"/>
                      </a:endParaRPr>
                    </a:p>
                  </a:txBody>
                  <a:tcPr/>
                </a:tc>
                <a:tc>
                  <a:txBody>
                    <a:bodyPr/>
                    <a:lstStyle/>
                    <a:p>
                      <a:r>
                        <a:rPr lang="es-MX" sz="2400" dirty="0" smtClean="0">
                          <a:latin typeface="Gill Sans MT" panose="020B0502020104020203" pitchFamily="34" charset="0"/>
                        </a:rPr>
                        <a:t>Actualización del estado físico de bienes muebles localizados</a:t>
                      </a:r>
                      <a:endParaRPr lang="es-MX" sz="2400" dirty="0" smtClean="0">
                        <a:latin typeface="Gill Sans MT" panose="020B0502020104020203" pitchFamily="34" charset="0"/>
                        <a:cs typeface="Arial" panose="020B0604020202020204" pitchFamily="34" charset="0"/>
                      </a:endParaRPr>
                    </a:p>
                  </a:txBody>
                  <a:tcPr/>
                </a:tc>
                <a:extLst>
                  <a:ext uri="{0D108BD9-81ED-4DB2-BD59-A6C34878D82A}">
                    <a16:rowId xmlns:a16="http://schemas.microsoft.com/office/drawing/2014/main" val="1660673065"/>
                  </a:ext>
                </a:extLst>
              </a:tr>
              <a:tr h="474669">
                <a:tc>
                  <a:txBody>
                    <a:bodyPr/>
                    <a:lstStyle/>
                    <a:p>
                      <a:pPr marL="0" marR="0" lvl="0" indent="0" algn="l" defTabSz="1018916" rtl="0" eaLnBrk="1" fontAlgn="auto" latinLnBrk="0" hangingPunct="1">
                        <a:lnSpc>
                          <a:spcPct val="100000"/>
                        </a:lnSpc>
                        <a:spcBef>
                          <a:spcPts val="0"/>
                        </a:spcBef>
                        <a:spcAft>
                          <a:spcPts val="0"/>
                        </a:spcAft>
                        <a:buClrTx/>
                        <a:buSzTx/>
                        <a:buFontTx/>
                        <a:buNone/>
                        <a:tabLst/>
                        <a:defRPr/>
                      </a:pPr>
                      <a:r>
                        <a:rPr lang="es-MX" sz="2400" dirty="0" smtClean="0">
                          <a:latin typeface="Gill Sans MT" panose="020B0502020104020203" pitchFamily="34" charset="0"/>
                        </a:rPr>
                        <a:t>Tema 7</a:t>
                      </a:r>
                      <a:endParaRPr lang="es-MX" sz="2400" dirty="0" smtClean="0">
                        <a:latin typeface="Gill Sans MT" panose="020B0502020104020203" pitchFamily="34" charset="0"/>
                        <a:cs typeface="Arial" panose="020B0604020202020204" pitchFamily="34" charset="0"/>
                      </a:endParaRPr>
                    </a:p>
                  </a:txBody>
                  <a:tcPr/>
                </a:tc>
                <a:tc>
                  <a:txBody>
                    <a:bodyPr/>
                    <a:lstStyle/>
                    <a:p>
                      <a:r>
                        <a:rPr lang="es-MX" sz="2400" dirty="0" smtClean="0">
                          <a:latin typeface="Gill Sans MT" panose="020B0502020104020203" pitchFamily="34" charset="0"/>
                        </a:rPr>
                        <a:t>Emisión de reportes de inventario</a:t>
                      </a:r>
                      <a:endParaRPr lang="es-MX" sz="2400" dirty="0">
                        <a:latin typeface="Gill Sans MT" panose="020B0502020104020203" pitchFamily="34" charset="0"/>
                        <a:cs typeface="Arial" panose="020B0604020202020204" pitchFamily="34" charset="0"/>
                      </a:endParaRPr>
                    </a:p>
                  </a:txBody>
                  <a:tcPr/>
                </a:tc>
                <a:extLst>
                  <a:ext uri="{0D108BD9-81ED-4DB2-BD59-A6C34878D82A}">
                    <a16:rowId xmlns:a16="http://schemas.microsoft.com/office/drawing/2014/main" val="378131599"/>
                  </a:ext>
                </a:extLst>
              </a:tr>
            </a:tbl>
          </a:graphicData>
        </a:graphic>
      </p:graphicFrame>
    </p:spTree>
    <p:extLst>
      <p:ext uri="{BB962C8B-B14F-4D97-AF65-F5344CB8AC3E}">
        <p14:creationId xmlns:p14="http://schemas.microsoft.com/office/powerpoint/2010/main" val="29663399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677647" y="446803"/>
            <a:ext cx="10711856" cy="882463"/>
          </a:xfrm>
        </p:spPr>
        <p:txBody>
          <a:bodyPr>
            <a:noAutofit/>
          </a:bodyPr>
          <a:lstStyle/>
          <a:p>
            <a:pPr algn="ctr"/>
            <a:r>
              <a:rPr lang="es-MX" sz="3200" b="1" dirty="0">
                <a:solidFill>
                  <a:schemeClr val="tx2"/>
                </a:solidFill>
                <a:latin typeface="Gill Sans MT" panose="020B0502020104020203" pitchFamily="34" charset="0"/>
                <a:cs typeface="Arial" panose="020B0604020202020204" pitchFamily="34" charset="0"/>
              </a:rPr>
              <a:t>Introducción</a:t>
            </a:r>
            <a:endParaRPr lang="es-MX" sz="3200" dirty="0">
              <a:solidFill>
                <a:schemeClr val="tx2"/>
              </a:solidFill>
              <a:latin typeface="Gill Sans MT" panose="020B0502020104020203" pitchFamily="34" charset="0"/>
            </a:endParaRPr>
          </a:p>
        </p:txBody>
      </p:sp>
      <p:sp>
        <p:nvSpPr>
          <p:cNvPr id="7" name="Marcador de texto 2"/>
          <p:cNvSpPr>
            <a:spLocks noGrp="1"/>
          </p:cNvSpPr>
          <p:nvPr>
            <p:ph type="body" sz="quarter" idx="10"/>
          </p:nvPr>
        </p:nvSpPr>
        <p:spPr>
          <a:xfrm>
            <a:off x="1226973" y="1551468"/>
            <a:ext cx="9613205" cy="3533886"/>
          </a:xfrm>
        </p:spPr>
        <p:txBody>
          <a:bodyPr/>
          <a:lstStyle/>
          <a:p>
            <a:pPr marL="0" indent="0">
              <a:buNone/>
            </a:pPr>
            <a:r>
              <a:rPr lang="es-MX" sz="2400" b="1" dirty="0">
                <a:solidFill>
                  <a:schemeClr val="accent1">
                    <a:lumMod val="50000"/>
                  </a:schemeClr>
                </a:solidFill>
                <a:cs typeface="Arial" panose="020B0604020202020204" pitchFamily="34" charset="0"/>
              </a:rPr>
              <a:t>El Departamento de Registro y Actualización de Bienes es </a:t>
            </a:r>
            <a:r>
              <a:rPr lang="es-MX" sz="2400" b="1" dirty="0" smtClean="0">
                <a:solidFill>
                  <a:schemeClr val="accent1">
                    <a:lumMod val="50000"/>
                  </a:schemeClr>
                </a:solidFill>
                <a:cs typeface="Arial" panose="020B0604020202020204" pitchFamily="34" charset="0"/>
              </a:rPr>
              <a:t>el </a:t>
            </a:r>
            <a:r>
              <a:rPr lang="es-MX" sz="2400" b="1" dirty="0">
                <a:solidFill>
                  <a:schemeClr val="accent1">
                    <a:lumMod val="50000"/>
                  </a:schemeClr>
                </a:solidFill>
                <a:cs typeface="Arial" panose="020B0604020202020204" pitchFamily="34" charset="0"/>
              </a:rPr>
              <a:t>responsable de</a:t>
            </a:r>
            <a:r>
              <a:rPr lang="es-MX" sz="2400" b="1" dirty="0" smtClean="0">
                <a:solidFill>
                  <a:schemeClr val="accent1">
                    <a:lumMod val="50000"/>
                  </a:schemeClr>
                </a:solidFill>
                <a:cs typeface="Arial" panose="020B0604020202020204" pitchFamily="34" charset="0"/>
              </a:rPr>
              <a:t>:</a:t>
            </a:r>
          </a:p>
          <a:p>
            <a:pPr marL="0" indent="0" algn="just">
              <a:lnSpc>
                <a:spcPct val="100000"/>
              </a:lnSpc>
              <a:buNone/>
            </a:pPr>
            <a:r>
              <a:rPr lang="es-MX" sz="2400" dirty="0" smtClean="0">
                <a:solidFill>
                  <a:schemeClr val="tx1"/>
                </a:solidFill>
                <a:cs typeface="Times New Roman" panose="02020603050405020304" pitchFamily="18" charset="0"/>
              </a:rPr>
              <a:t>Registrar </a:t>
            </a:r>
            <a:r>
              <a:rPr lang="es-MX" sz="2400" dirty="0">
                <a:solidFill>
                  <a:schemeClr val="tx1"/>
                </a:solidFill>
                <a:cs typeface="Times New Roman" panose="02020603050405020304" pitchFamily="18" charset="0"/>
              </a:rPr>
              <a:t>en el patrimonio de la Universidad Veracruzana los bienes muebles, inmuebles, activo intangible. Registrar cada uno de sus movimientos contables a través del ciclo de alta, actualización y baja, para la integración de los estados financieros y el registro auxiliar de los bienes arqueológicos, artísticos e históricos.</a:t>
            </a:r>
          </a:p>
          <a:p>
            <a:endParaRPr lang="es-MX" sz="2400" dirty="0"/>
          </a:p>
        </p:txBody>
      </p:sp>
    </p:spTree>
    <p:extLst>
      <p:ext uri="{BB962C8B-B14F-4D97-AF65-F5344CB8AC3E}">
        <p14:creationId xmlns:p14="http://schemas.microsoft.com/office/powerpoint/2010/main" val="11921828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359934"/>
            <a:ext cx="10988843" cy="804345"/>
          </a:xfrm>
        </p:spPr>
        <p:txBody>
          <a:bodyPr/>
          <a:lstStyle/>
          <a:p>
            <a:pPr algn="ctr"/>
            <a:r>
              <a:rPr lang="es-MX" sz="3200" b="1" dirty="0">
                <a:solidFill>
                  <a:schemeClr val="tx2"/>
                </a:solidFill>
              </a:rPr>
              <a:t>1. Consulta y generación de información de </a:t>
            </a:r>
            <a:r>
              <a:rPr lang="es-MX" sz="3200" b="1" dirty="0" smtClean="0">
                <a:solidFill>
                  <a:schemeClr val="tx2"/>
                </a:solidFill>
              </a:rPr>
              <a:t>bienes</a:t>
            </a:r>
            <a:endParaRPr lang="es-MX" sz="3200" b="1" dirty="0">
              <a:solidFill>
                <a:schemeClr val="tx2"/>
              </a:solidFill>
            </a:endParaRPr>
          </a:p>
        </p:txBody>
      </p:sp>
      <p:sp>
        <p:nvSpPr>
          <p:cNvPr id="4" name="Rectángulo redondeado 3"/>
          <p:cNvSpPr/>
          <p:nvPr/>
        </p:nvSpPr>
        <p:spPr>
          <a:xfrm>
            <a:off x="174227" y="1134095"/>
            <a:ext cx="4076042" cy="218372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MX" sz="2400" dirty="0">
                <a:solidFill>
                  <a:schemeClr val="tx2"/>
                </a:solidFill>
                <a:latin typeface="Gill Sans MT" panose="020B0502020104020203" pitchFamily="34" charset="0"/>
                <a:cs typeface="Arial" panose="020B0604020202020204" pitchFamily="34" charset="0"/>
              </a:rPr>
              <a:t>A través del </a:t>
            </a:r>
            <a:r>
              <a:rPr lang="es-MX" sz="2400" b="1" i="1" dirty="0">
                <a:solidFill>
                  <a:schemeClr val="tx2"/>
                </a:solidFill>
                <a:latin typeface="Gill Sans MT" panose="020B0502020104020203" pitchFamily="34" charset="0"/>
                <a:cs typeface="Arial" panose="020B0604020202020204" pitchFamily="34" charset="0"/>
              </a:rPr>
              <a:t>Catálogo de activo fijo, </a:t>
            </a:r>
            <a:r>
              <a:rPr lang="es-MX" sz="2400" i="1" dirty="0">
                <a:solidFill>
                  <a:schemeClr val="tx2"/>
                </a:solidFill>
                <a:latin typeface="Gill Sans MT" panose="020B0502020104020203" pitchFamily="34" charset="0"/>
                <a:cs typeface="Arial" panose="020B0604020202020204" pitchFamily="34" charset="0"/>
              </a:rPr>
              <a:t>e</a:t>
            </a:r>
            <a:r>
              <a:rPr lang="es-MX" sz="2400" dirty="0">
                <a:solidFill>
                  <a:schemeClr val="tx2"/>
                </a:solidFill>
                <a:latin typeface="Gill Sans MT" panose="020B0502020104020203" pitchFamily="34" charset="0"/>
                <a:cs typeface="Arial" panose="020B0604020202020204" pitchFamily="34" charset="0"/>
              </a:rPr>
              <a:t>l usuario podrá consultar </a:t>
            </a:r>
            <a:r>
              <a:rPr lang="es-MX" sz="2400" b="1" u="sng" dirty="0">
                <a:solidFill>
                  <a:schemeClr val="tx2"/>
                </a:solidFill>
                <a:latin typeface="Gill Sans MT" panose="020B0502020104020203" pitchFamily="34" charset="0"/>
                <a:cs typeface="Arial" panose="020B0604020202020204" pitchFamily="34" charset="0"/>
              </a:rPr>
              <a:t>información relevante </a:t>
            </a:r>
            <a:r>
              <a:rPr lang="es-MX" sz="2400" dirty="0">
                <a:solidFill>
                  <a:schemeClr val="tx2"/>
                </a:solidFill>
                <a:latin typeface="Gill Sans MT" panose="020B0502020104020203" pitchFamily="34" charset="0"/>
                <a:cs typeface="Arial" panose="020B0604020202020204" pitchFamily="34" charset="0"/>
              </a:rPr>
              <a:t>de los bienes como:</a:t>
            </a:r>
          </a:p>
        </p:txBody>
      </p:sp>
      <p:sp>
        <p:nvSpPr>
          <p:cNvPr id="11" name="Rectángulo redondeado 10"/>
          <p:cNvSpPr/>
          <p:nvPr/>
        </p:nvSpPr>
        <p:spPr>
          <a:xfrm>
            <a:off x="377427" y="3141132"/>
            <a:ext cx="4076042" cy="2978313"/>
          </a:xfrm>
          <a:prstGeom prst="round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342900" lvl="0" indent="-342900">
              <a:buFont typeface="Arial" panose="020B0604020202020204" pitchFamily="34" charset="0"/>
              <a:buChar char="•"/>
            </a:pPr>
            <a:r>
              <a:rPr lang="es-ES" sz="2400" b="1" dirty="0" smtClean="0">
                <a:solidFill>
                  <a:schemeClr val="tx1"/>
                </a:solidFill>
                <a:latin typeface="Gill Sans MT" panose="020B0502020104020203" pitchFamily="34" charset="0"/>
              </a:rPr>
              <a:t>Descripción</a:t>
            </a:r>
            <a:endParaRPr lang="es-ES" sz="2400" b="1" dirty="0">
              <a:solidFill>
                <a:schemeClr val="tx1"/>
              </a:solidFill>
              <a:latin typeface="Gill Sans MT" panose="020B0502020104020203" pitchFamily="34" charset="0"/>
            </a:endParaRPr>
          </a:p>
          <a:p>
            <a:pPr marL="342900" lvl="0" indent="-342900">
              <a:buFont typeface="Arial" panose="020B0604020202020204" pitchFamily="34" charset="0"/>
              <a:buChar char="•"/>
            </a:pPr>
            <a:r>
              <a:rPr lang="es-ES" sz="2400" b="1" dirty="0" smtClean="0">
                <a:solidFill>
                  <a:schemeClr val="tx1"/>
                </a:solidFill>
                <a:latin typeface="Gill Sans MT" panose="020B0502020104020203" pitchFamily="34" charset="0"/>
              </a:rPr>
              <a:t>Marca</a:t>
            </a:r>
            <a:endParaRPr lang="es-ES" sz="2400" b="1" dirty="0">
              <a:solidFill>
                <a:schemeClr val="tx1"/>
              </a:solidFill>
              <a:latin typeface="Gill Sans MT" panose="020B0502020104020203" pitchFamily="34" charset="0"/>
            </a:endParaRPr>
          </a:p>
          <a:p>
            <a:pPr marL="342900" lvl="0" indent="-342900">
              <a:buFont typeface="Arial" panose="020B0604020202020204" pitchFamily="34" charset="0"/>
              <a:buChar char="•"/>
            </a:pPr>
            <a:r>
              <a:rPr lang="es-ES" sz="2400" b="1" dirty="0" smtClean="0">
                <a:solidFill>
                  <a:schemeClr val="tx1"/>
                </a:solidFill>
                <a:latin typeface="Gill Sans MT" panose="020B0502020104020203" pitchFamily="34" charset="0"/>
              </a:rPr>
              <a:t>Modelo</a:t>
            </a:r>
            <a:endParaRPr lang="es-ES" sz="2400" b="1" dirty="0">
              <a:solidFill>
                <a:schemeClr val="tx1"/>
              </a:solidFill>
              <a:latin typeface="Gill Sans MT" panose="020B0502020104020203" pitchFamily="34" charset="0"/>
            </a:endParaRPr>
          </a:p>
          <a:p>
            <a:pPr marL="342900" lvl="0" indent="-342900">
              <a:buFont typeface="Arial" panose="020B0604020202020204" pitchFamily="34" charset="0"/>
              <a:buChar char="•"/>
            </a:pPr>
            <a:r>
              <a:rPr lang="es-ES" sz="2400" b="1" dirty="0" smtClean="0">
                <a:solidFill>
                  <a:schemeClr val="tx1"/>
                </a:solidFill>
                <a:latin typeface="Gill Sans MT" panose="020B0502020104020203" pitchFamily="34" charset="0"/>
              </a:rPr>
              <a:t>Serie</a:t>
            </a:r>
          </a:p>
          <a:p>
            <a:pPr marL="342900" indent="-342900">
              <a:buFont typeface="Arial" panose="020B0604020202020204" pitchFamily="34" charset="0"/>
              <a:buChar char="•"/>
            </a:pPr>
            <a:r>
              <a:rPr lang="es-ES" sz="2400" b="1" dirty="0">
                <a:solidFill>
                  <a:schemeClr val="tx1"/>
                </a:solidFill>
                <a:latin typeface="Gill Sans MT" panose="020B0502020104020203" pitchFamily="34" charset="0"/>
              </a:rPr>
              <a:t>Fecha de alta del </a:t>
            </a:r>
            <a:r>
              <a:rPr lang="es-ES" sz="2400" b="1" dirty="0" smtClean="0">
                <a:solidFill>
                  <a:schemeClr val="tx1"/>
                </a:solidFill>
                <a:latin typeface="Gill Sans MT" panose="020B0502020104020203" pitchFamily="34" charset="0"/>
              </a:rPr>
              <a:t>bien</a:t>
            </a:r>
          </a:p>
          <a:p>
            <a:pPr marL="342900" indent="-342900">
              <a:buFont typeface="Arial" panose="020B0604020202020204" pitchFamily="34" charset="0"/>
              <a:buChar char="•"/>
            </a:pPr>
            <a:r>
              <a:rPr lang="es-ES" sz="2400" b="1" dirty="0" smtClean="0">
                <a:solidFill>
                  <a:schemeClr val="tx1"/>
                </a:solidFill>
                <a:latin typeface="Gill Sans MT" panose="020B0502020104020203" pitchFamily="34" charset="0"/>
              </a:rPr>
              <a:t>Área física</a:t>
            </a:r>
            <a:endParaRPr lang="es-ES" sz="2400" b="1" dirty="0">
              <a:solidFill>
                <a:schemeClr val="tx1"/>
              </a:solidFill>
              <a:latin typeface="Gill Sans MT" panose="020B0502020104020203" pitchFamily="34" charset="0"/>
            </a:endParaRPr>
          </a:p>
        </p:txBody>
      </p:sp>
      <p:sp>
        <p:nvSpPr>
          <p:cNvPr id="18" name="Rectángulo redondeado 17"/>
          <p:cNvSpPr/>
          <p:nvPr/>
        </p:nvSpPr>
        <p:spPr>
          <a:xfrm>
            <a:off x="4371244" y="1134094"/>
            <a:ext cx="4076042" cy="218372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MX" sz="2400" dirty="0">
                <a:solidFill>
                  <a:schemeClr val="tx2"/>
                </a:solidFill>
                <a:latin typeface="Gill Sans MT" panose="020B0502020104020203" pitchFamily="34" charset="0"/>
                <a:cs typeface="Arial" panose="020B0604020202020204" pitchFamily="34" charset="0"/>
              </a:rPr>
              <a:t>Otra información que se puede consultar en el Catálogo de activo fijo es:</a:t>
            </a:r>
          </a:p>
        </p:txBody>
      </p:sp>
      <p:sp>
        <p:nvSpPr>
          <p:cNvPr id="19" name="Rectángulo redondeado 18"/>
          <p:cNvSpPr/>
          <p:nvPr/>
        </p:nvSpPr>
        <p:spPr>
          <a:xfrm>
            <a:off x="4746227" y="3138123"/>
            <a:ext cx="4076042" cy="2978313"/>
          </a:xfrm>
          <a:prstGeom prst="round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342900" lvl="0" indent="-342900">
              <a:buFont typeface="Arial" panose="020B0604020202020204" pitchFamily="34" charset="0"/>
              <a:buChar char="•"/>
            </a:pPr>
            <a:r>
              <a:rPr lang="es-MX" sz="2400" b="1" dirty="0" smtClean="0">
                <a:solidFill>
                  <a:schemeClr val="tx1"/>
                </a:solidFill>
                <a:latin typeface="Gill Sans MT" panose="020B0502020104020203" pitchFamily="34" charset="0"/>
                <a:cs typeface="Arial" panose="020B0604020202020204" pitchFamily="34" charset="0"/>
              </a:rPr>
              <a:t>Estado </a:t>
            </a:r>
            <a:r>
              <a:rPr lang="es-MX" sz="2400" b="1" dirty="0">
                <a:solidFill>
                  <a:schemeClr val="tx1"/>
                </a:solidFill>
                <a:latin typeface="Gill Sans MT" panose="020B0502020104020203" pitchFamily="34" charset="0"/>
                <a:cs typeface="Arial" panose="020B0604020202020204" pitchFamily="34" charset="0"/>
              </a:rPr>
              <a:t>físico</a:t>
            </a:r>
          </a:p>
          <a:p>
            <a:pPr marL="342900" lvl="0" indent="-342900">
              <a:buFont typeface="Arial" panose="020B0604020202020204" pitchFamily="34" charset="0"/>
              <a:buChar char="•"/>
            </a:pPr>
            <a:r>
              <a:rPr lang="es-MX" sz="2400" dirty="0" smtClean="0">
                <a:solidFill>
                  <a:schemeClr val="tx1"/>
                </a:solidFill>
                <a:latin typeface="Gill Sans MT" panose="020B0502020104020203" pitchFamily="34" charset="0"/>
                <a:cs typeface="Arial" panose="020B0604020202020204" pitchFamily="34" charset="0"/>
              </a:rPr>
              <a:t>Costo </a:t>
            </a:r>
            <a:r>
              <a:rPr lang="es-MX" sz="2400" dirty="0">
                <a:solidFill>
                  <a:schemeClr val="tx1"/>
                </a:solidFill>
                <a:latin typeface="Gill Sans MT" panose="020B0502020104020203" pitchFamily="34" charset="0"/>
                <a:cs typeface="Arial" panose="020B0604020202020204" pitchFamily="34" charset="0"/>
              </a:rPr>
              <a:t>del bien </a:t>
            </a:r>
          </a:p>
          <a:p>
            <a:pPr marL="342900" lvl="0" indent="-342900">
              <a:buFont typeface="Arial" panose="020B0604020202020204" pitchFamily="34" charset="0"/>
              <a:buChar char="•"/>
            </a:pPr>
            <a:r>
              <a:rPr lang="es-MX" sz="2400" dirty="0" smtClean="0">
                <a:solidFill>
                  <a:schemeClr val="tx1"/>
                </a:solidFill>
                <a:latin typeface="Gill Sans MT" panose="020B0502020104020203" pitchFamily="34" charset="0"/>
                <a:cs typeface="Arial" panose="020B0604020202020204" pitchFamily="34" charset="0"/>
              </a:rPr>
              <a:t>Asignación </a:t>
            </a:r>
            <a:r>
              <a:rPr lang="es-MX" sz="2400" dirty="0">
                <a:solidFill>
                  <a:schemeClr val="tx1"/>
                </a:solidFill>
                <a:latin typeface="Gill Sans MT" panose="020B0502020104020203" pitchFamily="34" charset="0"/>
                <a:cs typeface="Arial" panose="020B0604020202020204" pitchFamily="34" charset="0"/>
              </a:rPr>
              <a:t>de Fondos</a:t>
            </a:r>
          </a:p>
          <a:p>
            <a:pPr marL="342900" lvl="0" indent="-342900">
              <a:buFont typeface="Arial" panose="020B0604020202020204" pitchFamily="34" charset="0"/>
              <a:buChar char="•"/>
            </a:pPr>
            <a:r>
              <a:rPr lang="es-MX" sz="2400" dirty="0" smtClean="0">
                <a:solidFill>
                  <a:schemeClr val="tx1"/>
                </a:solidFill>
                <a:latin typeface="Gill Sans MT" panose="020B0502020104020203" pitchFamily="34" charset="0"/>
                <a:cs typeface="Arial" panose="020B0604020202020204" pitchFamily="34" charset="0"/>
              </a:rPr>
              <a:t>Resguardante </a:t>
            </a:r>
            <a:r>
              <a:rPr lang="es-MX" sz="2400" dirty="0">
                <a:solidFill>
                  <a:schemeClr val="tx1"/>
                </a:solidFill>
                <a:latin typeface="Gill Sans MT" panose="020B0502020104020203" pitchFamily="34" charset="0"/>
                <a:cs typeface="Arial" panose="020B0604020202020204" pitchFamily="34" charset="0"/>
              </a:rPr>
              <a:t>del </a:t>
            </a:r>
            <a:r>
              <a:rPr lang="es-MX" sz="2400" dirty="0" smtClean="0">
                <a:solidFill>
                  <a:schemeClr val="tx1"/>
                </a:solidFill>
                <a:latin typeface="Gill Sans MT" panose="020B0502020104020203" pitchFamily="34" charset="0"/>
                <a:cs typeface="Arial" panose="020B0604020202020204" pitchFamily="34" charset="0"/>
              </a:rPr>
              <a:t>bien</a:t>
            </a:r>
          </a:p>
          <a:p>
            <a:pPr marL="342900" lvl="0" indent="-342900">
              <a:buFont typeface="Arial" panose="020B0604020202020204" pitchFamily="34" charset="0"/>
              <a:buChar char="•"/>
            </a:pPr>
            <a:r>
              <a:rPr lang="es-MX" sz="2400" dirty="0" smtClean="0">
                <a:solidFill>
                  <a:schemeClr val="tx1"/>
                </a:solidFill>
                <a:latin typeface="Gill Sans MT" panose="020B0502020104020203" pitchFamily="34" charset="0"/>
                <a:cs typeface="Arial" panose="020B0604020202020204" pitchFamily="34" charset="0"/>
              </a:rPr>
              <a:t>Historial de operaciones</a:t>
            </a:r>
          </a:p>
          <a:p>
            <a:pPr marL="342900" lvl="0" indent="-342900">
              <a:buFont typeface="Arial" panose="020B0604020202020204" pitchFamily="34" charset="0"/>
              <a:buChar char="•"/>
            </a:pPr>
            <a:r>
              <a:rPr lang="es-MX" sz="2400" b="1" dirty="0" smtClean="0">
                <a:solidFill>
                  <a:schemeClr val="tx1"/>
                </a:solidFill>
                <a:latin typeface="Gill Sans MT" panose="020B0502020104020203" pitchFamily="34" charset="0"/>
                <a:cs typeface="Arial" panose="020B0604020202020204" pitchFamily="34" charset="0"/>
              </a:rPr>
              <a:t>Estatus </a:t>
            </a:r>
            <a:r>
              <a:rPr lang="es-MX" sz="2400" b="1" dirty="0">
                <a:solidFill>
                  <a:schemeClr val="tx1"/>
                </a:solidFill>
                <a:latin typeface="Gill Sans MT" panose="020B0502020104020203" pitchFamily="34" charset="0"/>
                <a:cs typeface="Arial" panose="020B0604020202020204" pitchFamily="34" charset="0"/>
              </a:rPr>
              <a:t>del </a:t>
            </a:r>
            <a:r>
              <a:rPr lang="es-MX" sz="2400" b="1" dirty="0" smtClean="0">
                <a:solidFill>
                  <a:schemeClr val="tx1"/>
                </a:solidFill>
                <a:latin typeface="Gill Sans MT" panose="020B0502020104020203" pitchFamily="34" charset="0"/>
                <a:cs typeface="Arial" panose="020B0604020202020204" pitchFamily="34" charset="0"/>
              </a:rPr>
              <a:t>bien</a:t>
            </a:r>
            <a:endParaRPr lang="es-ES" sz="2400" b="1" dirty="0">
              <a:solidFill>
                <a:schemeClr val="tx1"/>
              </a:solidFill>
              <a:latin typeface="Gill Sans MT" panose="020B0502020104020203" pitchFamily="34" charset="0"/>
            </a:endParaRPr>
          </a:p>
        </p:txBody>
      </p:sp>
      <p:sp>
        <p:nvSpPr>
          <p:cNvPr id="22" name="Rectángulo redondeado 21"/>
          <p:cNvSpPr/>
          <p:nvPr/>
        </p:nvSpPr>
        <p:spPr>
          <a:xfrm>
            <a:off x="9197252" y="1164278"/>
            <a:ext cx="2586334" cy="32682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MX" sz="2400" dirty="0">
                <a:solidFill>
                  <a:schemeClr val="tx1"/>
                </a:solidFill>
                <a:latin typeface="Gill Sans MT" panose="020B0502020104020203" pitchFamily="34" charset="0"/>
                <a:cs typeface="Arial" panose="020B0604020202020204" pitchFamily="34" charset="0"/>
              </a:rPr>
              <a:t>Localizado</a:t>
            </a:r>
          </a:p>
          <a:p>
            <a:pPr marL="285750" indent="-285750" algn="just">
              <a:buFont typeface="Arial" panose="020B0604020202020204" pitchFamily="34" charset="0"/>
              <a:buChar char="•"/>
            </a:pPr>
            <a:r>
              <a:rPr lang="es-MX" sz="2400" dirty="0">
                <a:solidFill>
                  <a:schemeClr val="tx1"/>
                </a:solidFill>
                <a:latin typeface="Gill Sans MT" panose="020B0502020104020203" pitchFamily="34" charset="0"/>
                <a:cs typeface="Arial" panose="020B0604020202020204" pitchFamily="34" charset="0"/>
              </a:rPr>
              <a:t>No Localizado</a:t>
            </a:r>
          </a:p>
          <a:p>
            <a:pPr marL="285750" indent="-285750" algn="just">
              <a:buFont typeface="Arial" panose="020B0604020202020204" pitchFamily="34" charset="0"/>
              <a:buChar char="•"/>
            </a:pPr>
            <a:r>
              <a:rPr lang="es-MX" sz="2400" dirty="0">
                <a:solidFill>
                  <a:schemeClr val="tx1"/>
                </a:solidFill>
                <a:latin typeface="Gill Sans MT" panose="020B0502020104020203" pitchFamily="34" charset="0"/>
                <a:cs typeface="Arial" panose="020B0604020202020204" pitchFamily="34" charset="0"/>
              </a:rPr>
              <a:t>Robado</a:t>
            </a:r>
          </a:p>
          <a:p>
            <a:pPr marL="285750" indent="-285750" algn="just">
              <a:buFont typeface="Arial" panose="020B0604020202020204" pitchFamily="34" charset="0"/>
              <a:buChar char="•"/>
            </a:pPr>
            <a:r>
              <a:rPr lang="es-MX" sz="2400" dirty="0">
                <a:solidFill>
                  <a:schemeClr val="tx1"/>
                </a:solidFill>
                <a:latin typeface="Gill Sans MT" panose="020B0502020104020203" pitchFamily="34" charset="0"/>
                <a:cs typeface="Arial" panose="020B0604020202020204" pitchFamily="34" charset="0"/>
              </a:rPr>
              <a:t>Extraviado</a:t>
            </a:r>
          </a:p>
          <a:p>
            <a:pPr marL="285750" indent="-285750" algn="just">
              <a:buFont typeface="Arial" panose="020B0604020202020204" pitchFamily="34" charset="0"/>
              <a:buChar char="•"/>
            </a:pPr>
            <a:r>
              <a:rPr lang="es-MX" sz="2400" dirty="0">
                <a:solidFill>
                  <a:schemeClr val="tx1"/>
                </a:solidFill>
                <a:latin typeface="Gill Sans MT" panose="020B0502020104020203" pitchFamily="34" charset="0"/>
                <a:cs typeface="Arial" panose="020B0604020202020204" pitchFamily="34" charset="0"/>
              </a:rPr>
              <a:t>Siniestrado</a:t>
            </a:r>
          </a:p>
          <a:p>
            <a:pPr marL="285750" indent="-285750" algn="just">
              <a:buFont typeface="Arial" panose="020B0604020202020204" pitchFamily="34" charset="0"/>
              <a:buChar char="•"/>
            </a:pPr>
            <a:r>
              <a:rPr lang="es-MX" sz="2400" dirty="0">
                <a:solidFill>
                  <a:schemeClr val="tx1"/>
                </a:solidFill>
                <a:latin typeface="Gill Sans MT" panose="020B0502020104020203" pitchFamily="34" charset="0"/>
                <a:cs typeface="Arial" panose="020B0604020202020204" pitchFamily="34" charset="0"/>
              </a:rPr>
              <a:t>Fenecido</a:t>
            </a:r>
          </a:p>
        </p:txBody>
      </p:sp>
      <p:sp>
        <p:nvSpPr>
          <p:cNvPr id="23" name="Rectángulo redondeado 22"/>
          <p:cNvSpPr/>
          <p:nvPr/>
        </p:nvSpPr>
        <p:spPr>
          <a:xfrm>
            <a:off x="9197252" y="4608425"/>
            <a:ext cx="2586334" cy="14741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es-MX" sz="2400" dirty="0">
                <a:solidFill>
                  <a:schemeClr val="tx1"/>
                </a:solidFill>
                <a:latin typeface="Gill Sans MT" panose="020B0502020104020203" pitchFamily="34" charset="0"/>
                <a:cs typeface="Arial" panose="020B0604020202020204" pitchFamily="34" charset="0"/>
              </a:rPr>
              <a:t>Bloqueado</a:t>
            </a:r>
          </a:p>
          <a:p>
            <a:pPr marL="342900" lvl="0" indent="-342900" algn="just">
              <a:buFont typeface="Arial" panose="020B0604020202020204" pitchFamily="34" charset="0"/>
              <a:buChar char="•"/>
            </a:pPr>
            <a:r>
              <a:rPr lang="es-MX" sz="2400" dirty="0">
                <a:solidFill>
                  <a:schemeClr val="tx1"/>
                </a:solidFill>
                <a:latin typeface="Gill Sans MT" panose="020B0502020104020203" pitchFamily="34" charset="0"/>
                <a:cs typeface="Arial" panose="020B0604020202020204" pitchFamily="34" charset="0"/>
              </a:rPr>
              <a:t>En resguardo </a:t>
            </a:r>
          </a:p>
          <a:p>
            <a:pPr marL="342900" lvl="0" indent="-342900" algn="just">
              <a:buFont typeface="Arial" panose="020B0604020202020204" pitchFamily="34" charset="0"/>
              <a:buChar char="•"/>
            </a:pPr>
            <a:r>
              <a:rPr lang="es-MX" sz="2400" dirty="0">
                <a:solidFill>
                  <a:schemeClr val="tx1"/>
                </a:solidFill>
                <a:latin typeface="Gill Sans MT" panose="020B0502020104020203" pitchFamily="34" charset="0"/>
                <a:cs typeface="Arial" panose="020B0604020202020204" pitchFamily="34" charset="0"/>
              </a:rPr>
              <a:t>Cancelado</a:t>
            </a:r>
          </a:p>
          <a:p>
            <a:pPr marL="342900" lvl="0" indent="-342900" algn="just">
              <a:buFont typeface="Arial" panose="020B0604020202020204" pitchFamily="34" charset="0"/>
              <a:buChar char="•"/>
            </a:pPr>
            <a:r>
              <a:rPr lang="es-MX" sz="2400" dirty="0">
                <a:solidFill>
                  <a:schemeClr val="tx1"/>
                </a:solidFill>
                <a:latin typeface="Gill Sans MT" panose="020B0502020104020203" pitchFamily="34" charset="0"/>
                <a:cs typeface="Arial" panose="020B0604020202020204" pitchFamily="34" charset="0"/>
              </a:rPr>
              <a:t>Dado de </a:t>
            </a:r>
            <a:r>
              <a:rPr lang="es-MX" sz="2400" dirty="0" smtClean="0">
                <a:solidFill>
                  <a:schemeClr val="tx1"/>
                </a:solidFill>
                <a:latin typeface="Gill Sans MT" panose="020B0502020104020203" pitchFamily="34" charset="0"/>
                <a:cs typeface="Arial" panose="020B0604020202020204" pitchFamily="34" charset="0"/>
              </a:rPr>
              <a:t>baja</a:t>
            </a:r>
            <a:endParaRPr lang="es-ES" sz="2400" dirty="0">
              <a:solidFill>
                <a:schemeClr val="tx1"/>
              </a:solidFill>
              <a:latin typeface="Gill Sans MT" panose="020B0502020104020203" pitchFamily="34" charset="0"/>
            </a:endParaRPr>
          </a:p>
        </p:txBody>
      </p:sp>
      <p:sp>
        <p:nvSpPr>
          <p:cNvPr id="24" name="Flecha abajo 23"/>
          <p:cNvSpPr/>
          <p:nvPr/>
        </p:nvSpPr>
        <p:spPr>
          <a:xfrm rot="16200000">
            <a:off x="8175141" y="5148430"/>
            <a:ext cx="524933" cy="1484119"/>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Flecha abajo 24"/>
          <p:cNvSpPr/>
          <p:nvPr/>
        </p:nvSpPr>
        <p:spPr>
          <a:xfrm rot="16200000">
            <a:off x="8175140" y="2622009"/>
            <a:ext cx="524933" cy="1484119"/>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9117259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571609"/>
            <a:ext cx="10988843" cy="1333448"/>
          </a:xfrm>
        </p:spPr>
        <p:txBody>
          <a:bodyPr/>
          <a:lstStyle/>
          <a:p>
            <a:pPr algn="ctr"/>
            <a:r>
              <a:rPr lang="es-MX" sz="3200" b="1" dirty="0">
                <a:solidFill>
                  <a:schemeClr val="tx2"/>
                </a:solidFill>
              </a:rPr>
              <a:t>1. Consulta y generación de información de </a:t>
            </a:r>
            <a:r>
              <a:rPr lang="es-MX" sz="3200" b="1" dirty="0" smtClean="0">
                <a:solidFill>
                  <a:schemeClr val="tx2"/>
                </a:solidFill>
              </a:rPr>
              <a:t>bienes</a:t>
            </a:r>
            <a:endParaRPr lang="es-MX" sz="3200" b="1" dirty="0">
              <a:solidFill>
                <a:schemeClr val="tx2"/>
              </a:solidFill>
            </a:endParaRPr>
          </a:p>
        </p:txBody>
      </p:sp>
      <p:sp>
        <p:nvSpPr>
          <p:cNvPr id="5" name="Marcador de texto 2"/>
          <p:cNvSpPr txBox="1">
            <a:spLocks/>
          </p:cNvSpPr>
          <p:nvPr/>
        </p:nvSpPr>
        <p:spPr bwMode="auto">
          <a:xfrm>
            <a:off x="1001088" y="1712553"/>
            <a:ext cx="10334202" cy="5004769"/>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r>
              <a:rPr lang="es-MX" dirty="0" smtClean="0">
                <a:solidFill>
                  <a:schemeClr val="tx1"/>
                </a:solidFill>
                <a:cs typeface="Times New Roman" panose="02020603050405020304" pitchFamily="18" charset="0"/>
              </a:rPr>
              <a:t>El Catálogo </a:t>
            </a:r>
            <a:r>
              <a:rPr lang="es-MX" dirty="0">
                <a:solidFill>
                  <a:schemeClr val="tx1"/>
                </a:solidFill>
                <a:cs typeface="Times New Roman" panose="02020603050405020304" pitchFamily="18" charset="0"/>
              </a:rPr>
              <a:t>de activo cuenta con la opción de </a:t>
            </a:r>
            <a:r>
              <a:rPr lang="es-MX" b="1" i="1" dirty="0" smtClean="0">
                <a:solidFill>
                  <a:schemeClr val="tx1"/>
                </a:solidFill>
                <a:cs typeface="Times New Roman" panose="02020603050405020304" pitchFamily="18" charset="0"/>
              </a:rPr>
              <a:t>Exportar</a:t>
            </a:r>
            <a:r>
              <a:rPr lang="es-MX" dirty="0" smtClean="0">
                <a:solidFill>
                  <a:schemeClr val="tx1"/>
                </a:solidFill>
                <a:cs typeface="Times New Roman" panose="02020603050405020304" pitchFamily="18" charset="0"/>
              </a:rPr>
              <a:t> </a:t>
            </a:r>
            <a:r>
              <a:rPr lang="es-MX" dirty="0">
                <a:solidFill>
                  <a:schemeClr val="tx1"/>
                </a:solidFill>
                <a:cs typeface="Times New Roman" panose="02020603050405020304" pitchFamily="18" charset="0"/>
              </a:rPr>
              <a:t>datos, lo que permite a los usuarios  descargar los bienes (activo fijo y/o controlables) que conforman el inventario de la Unidad </a:t>
            </a:r>
            <a:r>
              <a:rPr lang="es-MX" dirty="0" smtClean="0">
                <a:solidFill>
                  <a:schemeClr val="tx1"/>
                </a:solidFill>
                <a:cs typeface="Times New Roman" panose="02020603050405020304" pitchFamily="18" charset="0"/>
              </a:rPr>
              <a:t>Responsable, con la información relevante siguiente:</a:t>
            </a:r>
          </a:p>
          <a:p>
            <a:pPr algn="just"/>
            <a:endParaRPr lang="es-MX" sz="1050" dirty="0" smtClean="0">
              <a:solidFill>
                <a:schemeClr val="tx1"/>
              </a:solidFill>
              <a:cs typeface="Times New Roman" panose="02020603050405020304" pitchFamily="18" charset="0"/>
            </a:endParaRPr>
          </a:p>
          <a:p>
            <a:pPr marL="285750" indent="-285750">
              <a:buFont typeface="Arial" panose="020B0604020202020204" pitchFamily="34" charset="0"/>
              <a:buChar char="•"/>
            </a:pPr>
            <a:r>
              <a:rPr lang="es-MX" dirty="0">
                <a:solidFill>
                  <a:schemeClr val="tx1"/>
                </a:solidFill>
                <a:cs typeface="Arial" panose="020B0604020202020204" pitchFamily="34" charset="0"/>
              </a:rPr>
              <a:t>Número de activo</a:t>
            </a:r>
          </a:p>
          <a:p>
            <a:pPr marL="285750" indent="-285750">
              <a:buFont typeface="Arial" panose="020B0604020202020204" pitchFamily="34" charset="0"/>
              <a:buChar char="•"/>
            </a:pPr>
            <a:r>
              <a:rPr lang="es-MX" dirty="0">
                <a:solidFill>
                  <a:schemeClr val="tx1"/>
                </a:solidFill>
                <a:cs typeface="Arial" panose="020B0604020202020204" pitchFamily="34" charset="0"/>
              </a:rPr>
              <a:t>Número de inventario (numero histórico del SIIU)</a:t>
            </a:r>
          </a:p>
          <a:p>
            <a:pPr marL="285750" indent="-285750">
              <a:buFont typeface="Arial" panose="020B0604020202020204" pitchFamily="34" charset="0"/>
              <a:buChar char="•"/>
            </a:pPr>
            <a:r>
              <a:rPr lang="es-MX" dirty="0">
                <a:solidFill>
                  <a:schemeClr val="tx1"/>
                </a:solidFill>
                <a:cs typeface="Arial" panose="020B0604020202020204" pitchFamily="34" charset="0"/>
              </a:rPr>
              <a:t>Artículo Interno</a:t>
            </a:r>
          </a:p>
          <a:p>
            <a:pPr marL="285750" indent="-285750">
              <a:buFont typeface="Arial" panose="020B0604020202020204" pitchFamily="34" charset="0"/>
              <a:buChar char="•"/>
            </a:pPr>
            <a:r>
              <a:rPr lang="es-MX" dirty="0">
                <a:solidFill>
                  <a:schemeClr val="tx1"/>
                </a:solidFill>
                <a:cs typeface="Arial" panose="020B0604020202020204" pitchFamily="34" charset="0"/>
              </a:rPr>
              <a:t>Descripción</a:t>
            </a:r>
          </a:p>
          <a:p>
            <a:pPr marL="285750" indent="-285750">
              <a:buFont typeface="Arial" panose="020B0604020202020204" pitchFamily="34" charset="0"/>
              <a:buChar char="•"/>
            </a:pPr>
            <a:r>
              <a:rPr lang="es-MX" dirty="0">
                <a:solidFill>
                  <a:schemeClr val="tx1"/>
                </a:solidFill>
                <a:cs typeface="Arial" panose="020B0604020202020204" pitchFamily="34" charset="0"/>
              </a:rPr>
              <a:t>Clave del Área Física</a:t>
            </a:r>
          </a:p>
          <a:p>
            <a:pPr marL="285750" indent="-285750">
              <a:buFont typeface="Arial" panose="020B0604020202020204" pitchFamily="34" charset="0"/>
              <a:buChar char="•"/>
            </a:pPr>
            <a:r>
              <a:rPr lang="es-MX" dirty="0">
                <a:solidFill>
                  <a:schemeClr val="tx1"/>
                </a:solidFill>
                <a:cs typeface="Arial" panose="020B0604020202020204" pitchFamily="34" charset="0"/>
              </a:rPr>
              <a:t>Fecha  del alta del bien</a:t>
            </a:r>
          </a:p>
          <a:p>
            <a:pPr marL="285750" indent="-285750">
              <a:buFont typeface="Arial" panose="020B0604020202020204" pitchFamily="34" charset="0"/>
              <a:buChar char="•"/>
            </a:pPr>
            <a:r>
              <a:rPr lang="es-MX" dirty="0">
                <a:solidFill>
                  <a:schemeClr val="tx1"/>
                </a:solidFill>
                <a:cs typeface="Arial" panose="020B0604020202020204" pitchFamily="34" charset="0"/>
              </a:rPr>
              <a:t>Estatus </a:t>
            </a:r>
          </a:p>
          <a:p>
            <a:pPr marL="285750" indent="-285750">
              <a:buFont typeface="Arial" panose="020B0604020202020204" pitchFamily="34" charset="0"/>
              <a:buChar char="•"/>
            </a:pPr>
            <a:r>
              <a:rPr lang="es-MX" dirty="0">
                <a:solidFill>
                  <a:schemeClr val="tx1"/>
                </a:solidFill>
                <a:cs typeface="Arial" panose="020B0604020202020204" pitchFamily="34" charset="0"/>
              </a:rPr>
              <a:t>Costo con IVA</a:t>
            </a:r>
            <a:endParaRPr lang="es-MX" b="1" dirty="0">
              <a:solidFill>
                <a:schemeClr val="tx1"/>
              </a:solidFill>
            </a:endParaRPr>
          </a:p>
          <a:p>
            <a:pPr marL="457200" indent="-457200" algn="just">
              <a:buFont typeface="Arial" panose="020B0604020202020204" pitchFamily="34" charset="0"/>
              <a:buChar char="•"/>
            </a:pPr>
            <a:endParaRPr lang="es-MX" sz="2800" dirty="0">
              <a:solidFill>
                <a:prstClr val="black"/>
              </a:solidFill>
              <a:cs typeface="Times New Roman" panose="02020603050405020304" pitchFamily="18" charset="0"/>
            </a:endParaRPr>
          </a:p>
        </p:txBody>
      </p:sp>
    </p:spTree>
    <p:extLst>
      <p:ext uri="{BB962C8B-B14F-4D97-AF65-F5344CB8AC3E}">
        <p14:creationId xmlns:p14="http://schemas.microsoft.com/office/powerpoint/2010/main" val="15458330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571609"/>
            <a:ext cx="10988843" cy="1333448"/>
          </a:xfrm>
        </p:spPr>
        <p:txBody>
          <a:bodyPr/>
          <a:lstStyle/>
          <a:p>
            <a:pPr algn="ctr"/>
            <a:r>
              <a:rPr lang="es-MX" sz="3200" b="1" dirty="0" smtClean="0">
                <a:solidFill>
                  <a:schemeClr val="tx2"/>
                </a:solidFill>
              </a:rPr>
              <a:t>2. </a:t>
            </a:r>
            <a:r>
              <a:rPr lang="es-MX" sz="3200" b="1" dirty="0">
                <a:solidFill>
                  <a:schemeClr val="tx2"/>
                </a:solidFill>
              </a:rPr>
              <a:t>Alta de bienes donados y  </a:t>
            </a:r>
            <a:r>
              <a:rPr lang="es-MX" sz="3200" b="1" dirty="0" smtClean="0">
                <a:solidFill>
                  <a:schemeClr val="tx2"/>
                </a:solidFill>
              </a:rPr>
              <a:t>producidos</a:t>
            </a:r>
            <a:endParaRPr lang="es-MX" sz="3200" b="1" dirty="0">
              <a:solidFill>
                <a:schemeClr val="tx2"/>
              </a:solidFill>
            </a:endParaRPr>
          </a:p>
        </p:txBody>
      </p:sp>
      <p:sp>
        <p:nvSpPr>
          <p:cNvPr id="5" name="Marcador de texto 2"/>
          <p:cNvSpPr txBox="1">
            <a:spLocks/>
          </p:cNvSpPr>
          <p:nvPr/>
        </p:nvSpPr>
        <p:spPr bwMode="auto">
          <a:xfrm>
            <a:off x="1588169" y="1621111"/>
            <a:ext cx="9561095" cy="4730342"/>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r>
              <a:rPr lang="es-MX" sz="3200" dirty="0">
                <a:solidFill>
                  <a:schemeClr val="tx2"/>
                </a:solidFill>
                <a:cs typeface="Arial" panose="020B0604020202020204" pitchFamily="34" charset="0"/>
              </a:rPr>
              <a:t>Consideraciones para las </a:t>
            </a:r>
            <a:r>
              <a:rPr lang="es-MX" sz="3200" dirty="0" smtClean="0">
                <a:solidFill>
                  <a:schemeClr val="tx2"/>
                </a:solidFill>
                <a:cs typeface="Arial" panose="020B0604020202020204" pitchFamily="34" charset="0"/>
              </a:rPr>
              <a:t>donaciones</a:t>
            </a:r>
            <a:endParaRPr lang="es-MX" sz="3200" dirty="0">
              <a:solidFill>
                <a:schemeClr val="tx2"/>
              </a:solidFill>
              <a:cs typeface="Arial" panose="020B0604020202020204" pitchFamily="34" charset="0"/>
            </a:endParaRPr>
          </a:p>
          <a:p>
            <a:pPr algn="just"/>
            <a:endParaRPr lang="es-MX" sz="2800" u="sng" dirty="0" smtClean="0">
              <a:solidFill>
                <a:schemeClr val="tx1"/>
              </a:solidFill>
              <a:cs typeface="Arial" panose="020B0604020202020204" pitchFamily="34" charset="0"/>
            </a:endParaRPr>
          </a:p>
          <a:p>
            <a:pPr algn="just"/>
            <a:r>
              <a:rPr lang="es-MX" u="sng" dirty="0" smtClean="0">
                <a:solidFill>
                  <a:schemeClr val="tx1"/>
                </a:solidFill>
                <a:cs typeface="Arial" panose="020B0604020202020204" pitchFamily="34" charset="0"/>
              </a:rPr>
              <a:t>El </a:t>
            </a:r>
            <a:r>
              <a:rPr lang="es-MX" u="sng" dirty="0">
                <a:solidFill>
                  <a:schemeClr val="tx1"/>
                </a:solidFill>
                <a:cs typeface="Arial" panose="020B0604020202020204" pitchFamily="34" charset="0"/>
              </a:rPr>
              <a:t>titular de la Unidad Responsable, que pretenda recibir bienes en donación, debe validar y considerar lo siguiente:</a:t>
            </a:r>
          </a:p>
          <a:p>
            <a:pPr algn="just"/>
            <a:endParaRPr lang="es-MX" dirty="0">
              <a:solidFill>
                <a:schemeClr val="tx1"/>
              </a:solidFill>
              <a:cs typeface="Arial" panose="020B0604020202020204" pitchFamily="34" charset="0"/>
            </a:endParaRPr>
          </a:p>
          <a:p>
            <a:pPr marL="457200" indent="-457200" algn="just">
              <a:buFont typeface="Arial" panose="020B0604020202020204" pitchFamily="34" charset="0"/>
              <a:buChar char="•"/>
            </a:pPr>
            <a:r>
              <a:rPr lang="es-MX" b="1" dirty="0">
                <a:solidFill>
                  <a:schemeClr val="tx1"/>
                </a:solidFill>
                <a:cs typeface="Arial" panose="020B0604020202020204" pitchFamily="34" charset="0"/>
              </a:rPr>
              <a:t>Legal procedencia del bien,</a:t>
            </a:r>
          </a:p>
          <a:p>
            <a:pPr marL="457200" indent="-457200" algn="just">
              <a:buFont typeface="Arial" panose="020B0604020202020204" pitchFamily="34" charset="0"/>
              <a:buChar char="•"/>
            </a:pPr>
            <a:r>
              <a:rPr lang="es-MX" b="1" dirty="0">
                <a:solidFill>
                  <a:schemeClr val="tx1"/>
                </a:solidFill>
                <a:cs typeface="Arial" panose="020B0604020202020204" pitchFamily="34" charset="0"/>
              </a:rPr>
              <a:t>utilidad y </a:t>
            </a:r>
          </a:p>
          <a:p>
            <a:pPr marL="457200" indent="-457200" algn="just">
              <a:buFont typeface="Arial" panose="020B0604020202020204" pitchFamily="34" charset="0"/>
              <a:buChar char="•"/>
            </a:pPr>
            <a:r>
              <a:rPr lang="es-MX" b="1" dirty="0">
                <a:solidFill>
                  <a:schemeClr val="tx1"/>
                </a:solidFill>
                <a:cs typeface="Arial" panose="020B0604020202020204" pitchFamily="34" charset="0"/>
              </a:rPr>
              <a:t>funcionalidad</a:t>
            </a:r>
            <a:r>
              <a:rPr lang="es-MX" b="1" dirty="0" smtClean="0">
                <a:solidFill>
                  <a:schemeClr val="tx1"/>
                </a:solidFill>
                <a:cs typeface="Arial" panose="020B0604020202020204" pitchFamily="34" charset="0"/>
              </a:rPr>
              <a:t>.</a:t>
            </a:r>
          </a:p>
          <a:p>
            <a:pPr marL="457200" indent="-457200" algn="just">
              <a:buFont typeface="Arial" panose="020B0604020202020204" pitchFamily="34" charset="0"/>
              <a:buChar char="•"/>
            </a:pPr>
            <a:endParaRPr lang="es-MX" b="1" dirty="0">
              <a:solidFill>
                <a:schemeClr val="tx1"/>
              </a:solidFill>
              <a:cs typeface="Arial" panose="020B0604020202020204" pitchFamily="34" charset="0"/>
            </a:endParaRPr>
          </a:p>
          <a:p>
            <a:pPr algn="just"/>
            <a:r>
              <a:rPr lang="es-MX" dirty="0">
                <a:solidFill>
                  <a:schemeClr val="tx1"/>
                </a:solidFill>
                <a:cs typeface="Arial" panose="020B0604020202020204" pitchFamily="34" charset="0"/>
              </a:rPr>
              <a:t>Con el análisis anterior, el titular de la Unidad responsable, que pretenda recibir bienes en donación, debe solicitar la autorización de donación por escrito de la Secretaría de Administración Finanzas.</a:t>
            </a:r>
          </a:p>
        </p:txBody>
      </p:sp>
    </p:spTree>
    <p:extLst>
      <p:ext uri="{BB962C8B-B14F-4D97-AF65-F5344CB8AC3E}">
        <p14:creationId xmlns:p14="http://schemas.microsoft.com/office/powerpoint/2010/main" val="1741142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86146" y="571609"/>
            <a:ext cx="7782987" cy="1333448"/>
          </a:xfrm>
        </p:spPr>
        <p:txBody>
          <a:bodyPr/>
          <a:lstStyle/>
          <a:p>
            <a:pPr algn="ctr"/>
            <a:r>
              <a:rPr lang="es-MX" sz="2822" b="1" dirty="0">
                <a:solidFill>
                  <a:schemeClr val="tx2"/>
                </a:solidFill>
              </a:rPr>
              <a:t>1. Bienes Robados</a:t>
            </a:r>
            <a:br>
              <a:rPr lang="es-MX" sz="2822" b="1" dirty="0">
                <a:solidFill>
                  <a:schemeClr val="tx2"/>
                </a:solidFill>
              </a:rPr>
            </a:br>
            <a:r>
              <a:rPr lang="es-MX" b="1" dirty="0" smtClean="0">
                <a:solidFill>
                  <a:schemeClr val="tx2"/>
                </a:solidFill>
              </a:rPr>
              <a:t>¿Qué debo hacer si un bien ha sido Robado?</a:t>
            </a:r>
            <a:br>
              <a:rPr lang="es-MX" b="1" dirty="0" smtClean="0">
                <a:solidFill>
                  <a:schemeClr val="tx2"/>
                </a:solidFill>
              </a:rPr>
            </a:br>
            <a:r>
              <a:rPr lang="es-MX" b="1" dirty="0" smtClean="0">
                <a:solidFill>
                  <a:schemeClr val="tx2"/>
                </a:solidFill>
              </a:rPr>
              <a:t>Art. 47 del </a:t>
            </a:r>
            <a:r>
              <a:rPr lang="es-MX" b="1" dirty="0" err="1" smtClean="0">
                <a:solidFill>
                  <a:schemeClr val="tx2"/>
                </a:solidFill>
              </a:rPr>
              <a:t>RCBMeI</a:t>
            </a:r>
            <a:endParaRPr lang="es-MX" b="1" dirty="0">
              <a:solidFill>
                <a:schemeClr val="tx2"/>
              </a:solidFill>
            </a:endParaRPr>
          </a:p>
        </p:txBody>
      </p:sp>
      <p:sp>
        <p:nvSpPr>
          <p:cNvPr id="5" name="Marcador de texto 2"/>
          <p:cNvSpPr txBox="1">
            <a:spLocks/>
          </p:cNvSpPr>
          <p:nvPr/>
        </p:nvSpPr>
        <p:spPr bwMode="auto">
          <a:xfrm>
            <a:off x="1905161" y="1905058"/>
            <a:ext cx="8146011" cy="4730342"/>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403159" indent="-403159" algn="just">
              <a:lnSpc>
                <a:spcPct val="100000"/>
              </a:lnSpc>
              <a:spcBef>
                <a:spcPts val="529"/>
              </a:spcBef>
              <a:spcAft>
                <a:spcPts val="529"/>
              </a:spcAft>
              <a:buFont typeface="+mj-lt"/>
              <a:buAutoNum type="arabicPeriod"/>
            </a:pPr>
            <a:r>
              <a:rPr lang="es-MX" sz="2469" dirty="0">
                <a:solidFill>
                  <a:schemeClr val="tx1"/>
                </a:solidFill>
                <a:cs typeface="Times New Roman" panose="02020603050405020304" pitchFamily="18" charset="0"/>
              </a:rPr>
              <a:t>El titular de la entidad académica o dependencia deberá presentar denuncia por comparecencia o por escrito, ante Unidad Integral de Procuración de Justicia del Distrito correspondiente.</a:t>
            </a:r>
          </a:p>
          <a:p>
            <a:pPr marL="403159" indent="-403159" algn="just">
              <a:lnSpc>
                <a:spcPct val="100000"/>
              </a:lnSpc>
              <a:spcBef>
                <a:spcPts val="529"/>
              </a:spcBef>
              <a:spcAft>
                <a:spcPts val="529"/>
              </a:spcAft>
              <a:buFont typeface="+mj-lt"/>
              <a:buAutoNum type="arabicPeriod"/>
            </a:pPr>
            <a:r>
              <a:rPr lang="es-MX" sz="2469" dirty="0">
                <a:solidFill>
                  <a:schemeClr val="tx1"/>
                </a:solidFill>
                <a:cs typeface="Times New Roman" panose="02020603050405020304" pitchFamily="18" charset="0"/>
              </a:rPr>
              <a:t>Elaborar un acta administrativa.</a:t>
            </a:r>
          </a:p>
          <a:p>
            <a:pPr marL="403159" indent="-403159" algn="just">
              <a:lnSpc>
                <a:spcPct val="100000"/>
              </a:lnSpc>
              <a:spcBef>
                <a:spcPts val="529"/>
              </a:spcBef>
              <a:spcAft>
                <a:spcPts val="529"/>
              </a:spcAft>
              <a:buFont typeface="+mj-lt"/>
              <a:buAutoNum type="arabicPeriod"/>
            </a:pPr>
            <a:r>
              <a:rPr lang="es-MX" sz="2469" dirty="0">
                <a:solidFill>
                  <a:schemeClr val="tx1"/>
                </a:solidFill>
                <a:cs typeface="Times New Roman" panose="02020603050405020304" pitchFamily="18" charset="0"/>
              </a:rPr>
              <a:t>Notificar a la Oficina de la Abogada General y a la DCBMeI.</a:t>
            </a:r>
          </a:p>
          <a:p>
            <a:pPr algn="just">
              <a:lnSpc>
                <a:spcPct val="100000"/>
              </a:lnSpc>
              <a:spcBef>
                <a:spcPts val="529"/>
              </a:spcBef>
              <a:spcAft>
                <a:spcPts val="529"/>
              </a:spcAft>
            </a:pPr>
            <a:endParaRPr lang="es-MX" sz="2469" dirty="0">
              <a:solidFill>
                <a:schemeClr val="tx1"/>
              </a:solidFill>
              <a:cs typeface="Times New Roman" panose="02020603050405020304" pitchFamily="18" charset="0"/>
            </a:endParaRPr>
          </a:p>
          <a:p>
            <a:pPr algn="just">
              <a:lnSpc>
                <a:spcPct val="100000"/>
              </a:lnSpc>
              <a:spcBef>
                <a:spcPts val="529"/>
              </a:spcBef>
              <a:spcAft>
                <a:spcPts val="529"/>
              </a:spcAft>
            </a:pPr>
            <a:endParaRPr lang="es-MX" sz="2469" dirty="0">
              <a:solidFill>
                <a:schemeClr val="tx1"/>
              </a:solidFill>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4198170" y="4889444"/>
            <a:ext cx="1716845" cy="1450596"/>
          </a:xfrm>
          <a:prstGeom prst="rect">
            <a:avLst/>
          </a:prstGeom>
        </p:spPr>
      </p:pic>
      <p:pic>
        <p:nvPicPr>
          <p:cNvPr id="1032" name="Picture 8" descr="24 HOR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6986" y="4889444"/>
            <a:ext cx="1295371" cy="1295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4869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ector 6"/>
          <p:cNvSpPr/>
          <p:nvPr/>
        </p:nvSpPr>
        <p:spPr>
          <a:xfrm>
            <a:off x="417096" y="2356338"/>
            <a:ext cx="914400" cy="879231"/>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400" dirty="0" smtClean="0">
                <a:solidFill>
                  <a:schemeClr val="tx1"/>
                </a:solidFill>
                <a:latin typeface="Gill Sans MT" panose="020B0502020104020203" pitchFamily="34" charset="0"/>
              </a:rPr>
              <a:t>1</a:t>
            </a:r>
            <a:endParaRPr lang="es-MX" sz="2400" dirty="0">
              <a:solidFill>
                <a:schemeClr val="tx1"/>
              </a:solidFill>
              <a:latin typeface="Gill Sans MT" panose="020B0502020104020203" pitchFamily="34" charset="0"/>
            </a:endParaRPr>
          </a:p>
        </p:txBody>
      </p:sp>
      <p:sp>
        <p:nvSpPr>
          <p:cNvPr id="2" name="Título 1"/>
          <p:cNvSpPr>
            <a:spLocks noGrp="1"/>
          </p:cNvSpPr>
          <p:nvPr>
            <p:ph type="title"/>
          </p:nvPr>
        </p:nvSpPr>
        <p:spPr>
          <a:xfrm>
            <a:off x="673768" y="571609"/>
            <a:ext cx="10988843" cy="1333448"/>
          </a:xfrm>
        </p:spPr>
        <p:txBody>
          <a:bodyPr/>
          <a:lstStyle/>
          <a:p>
            <a:pPr algn="ctr"/>
            <a:r>
              <a:rPr lang="es-MX" sz="3200" b="1" dirty="0" smtClean="0">
                <a:solidFill>
                  <a:schemeClr val="tx2"/>
                </a:solidFill>
              </a:rPr>
              <a:t>2. </a:t>
            </a:r>
            <a:r>
              <a:rPr lang="es-MX" sz="3200" b="1" dirty="0">
                <a:solidFill>
                  <a:schemeClr val="tx2"/>
                </a:solidFill>
              </a:rPr>
              <a:t>Alta de bienes donados y  </a:t>
            </a:r>
            <a:r>
              <a:rPr lang="es-MX" sz="3200" b="1" dirty="0" smtClean="0">
                <a:solidFill>
                  <a:schemeClr val="tx2"/>
                </a:solidFill>
              </a:rPr>
              <a:t>producidos</a:t>
            </a:r>
            <a:endParaRPr lang="es-MX" sz="3200" b="1" dirty="0">
              <a:solidFill>
                <a:schemeClr val="tx2"/>
              </a:solidFill>
            </a:endParaRPr>
          </a:p>
        </p:txBody>
      </p:sp>
      <p:sp>
        <p:nvSpPr>
          <p:cNvPr id="6" name="Conector fuera de página 5"/>
          <p:cNvSpPr/>
          <p:nvPr/>
        </p:nvSpPr>
        <p:spPr>
          <a:xfrm>
            <a:off x="1074822" y="2391508"/>
            <a:ext cx="3112479" cy="3657599"/>
          </a:xfrm>
          <a:prstGeom prst="flowChartOffpage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MX" sz="2800" dirty="0">
                <a:solidFill>
                  <a:schemeClr val="tx1"/>
                </a:solidFill>
                <a:latin typeface="Gill Sans MT" panose="020B0502020104020203" pitchFamily="34" charset="0"/>
                <a:cs typeface="Arial" panose="020B0604020202020204" pitchFamily="34" charset="0"/>
              </a:rPr>
              <a:t>El titular de la </a:t>
            </a:r>
            <a:r>
              <a:rPr lang="es-MX" sz="2800" dirty="0" smtClean="0">
                <a:solidFill>
                  <a:schemeClr val="tx1"/>
                </a:solidFill>
                <a:latin typeface="Gill Sans MT" panose="020B0502020104020203" pitchFamily="34" charset="0"/>
                <a:cs typeface="Arial" panose="020B0604020202020204" pitchFamily="34" charset="0"/>
              </a:rPr>
              <a:t>unidad responsable debe </a:t>
            </a:r>
            <a:r>
              <a:rPr lang="es-MX" sz="2800" dirty="0">
                <a:solidFill>
                  <a:schemeClr val="tx1"/>
                </a:solidFill>
                <a:latin typeface="Gill Sans MT" panose="020B0502020104020203" pitchFamily="34" charset="0"/>
                <a:cs typeface="Arial" panose="020B0604020202020204" pitchFamily="34" charset="0"/>
              </a:rPr>
              <a:t>enviar a la </a:t>
            </a:r>
            <a:r>
              <a:rPr lang="es-MX" sz="2800" dirty="0" smtClean="0">
                <a:solidFill>
                  <a:schemeClr val="tx1"/>
                </a:solidFill>
                <a:latin typeface="Gill Sans MT" panose="020B0502020104020203" pitchFamily="34" charset="0"/>
                <a:cs typeface="Arial" panose="020B0604020202020204" pitchFamily="34" charset="0"/>
              </a:rPr>
              <a:t>DCBMeI o </a:t>
            </a:r>
            <a:r>
              <a:rPr lang="es-MX" sz="2800" dirty="0">
                <a:solidFill>
                  <a:schemeClr val="tx1"/>
                </a:solidFill>
                <a:latin typeface="Gill Sans MT" panose="020B0502020104020203" pitchFamily="34" charset="0"/>
                <a:cs typeface="Arial" panose="020B0604020202020204" pitchFamily="34" charset="0"/>
              </a:rPr>
              <a:t>a la </a:t>
            </a:r>
            <a:r>
              <a:rPr lang="es-MX" sz="2800" dirty="0" smtClean="0">
                <a:solidFill>
                  <a:schemeClr val="tx1"/>
                </a:solidFill>
                <a:latin typeface="Gill Sans MT" panose="020B0502020104020203" pitchFamily="34" charset="0"/>
                <a:cs typeface="Arial" panose="020B0604020202020204" pitchFamily="34" charset="0"/>
              </a:rPr>
              <a:t>SAFR, </a:t>
            </a:r>
            <a:r>
              <a:rPr lang="es-MX" sz="2800" dirty="0">
                <a:solidFill>
                  <a:schemeClr val="tx1"/>
                </a:solidFill>
                <a:latin typeface="Gill Sans MT" panose="020B0502020104020203" pitchFamily="34" charset="0"/>
                <a:cs typeface="Arial" panose="020B0604020202020204" pitchFamily="34" charset="0"/>
              </a:rPr>
              <a:t>según </a:t>
            </a:r>
            <a:r>
              <a:rPr lang="es-MX" sz="2800" dirty="0" smtClean="0">
                <a:solidFill>
                  <a:schemeClr val="tx1"/>
                </a:solidFill>
                <a:latin typeface="Gill Sans MT" panose="020B0502020104020203" pitchFamily="34" charset="0"/>
                <a:cs typeface="Arial" panose="020B0604020202020204" pitchFamily="34" charset="0"/>
              </a:rPr>
              <a:t>corresponda:</a:t>
            </a:r>
            <a:endParaRPr lang="es-MX" sz="2800" dirty="0">
              <a:solidFill>
                <a:schemeClr val="tx1"/>
              </a:solidFill>
              <a:latin typeface="Gill Sans MT" panose="020B0502020104020203" pitchFamily="34" charset="0"/>
            </a:endParaRPr>
          </a:p>
        </p:txBody>
      </p:sp>
      <p:sp>
        <p:nvSpPr>
          <p:cNvPr id="9" name="Rectángulo 8"/>
          <p:cNvSpPr/>
          <p:nvPr/>
        </p:nvSpPr>
        <p:spPr>
          <a:xfrm>
            <a:off x="4443974" y="2391508"/>
            <a:ext cx="7204137" cy="2901461"/>
          </a:xfrm>
          <a:prstGeom prst="rect">
            <a:avLst/>
          </a:prstGeom>
          <a:noFill/>
          <a:ln>
            <a:solidFill>
              <a:schemeClr val="accent1"/>
            </a:solidFill>
          </a:ln>
        </p:spPr>
        <p:style>
          <a:lnRef idx="0">
            <a:schemeClr val="accent1"/>
          </a:lnRef>
          <a:fillRef idx="3">
            <a:schemeClr val="accent1"/>
          </a:fillRef>
          <a:effectRef idx="3">
            <a:schemeClr val="accent1"/>
          </a:effectRef>
          <a:fontRef idx="minor">
            <a:schemeClr val="lt1"/>
          </a:fontRef>
        </p:style>
        <p:txBody>
          <a:bodyPr rtlCol="0" anchor="ctr"/>
          <a:lstStyle/>
          <a:p>
            <a:pPr algn="just"/>
            <a:r>
              <a:rPr lang="es-MX" sz="3200" dirty="0">
                <a:solidFill>
                  <a:schemeClr val="tx1"/>
                </a:solidFill>
                <a:latin typeface="Gill Sans MT" panose="020B0502020104020203" pitchFamily="34" charset="0"/>
                <a:cs typeface="Arial" panose="020B0604020202020204" pitchFamily="34" charset="0"/>
              </a:rPr>
              <a:t>La </a:t>
            </a:r>
            <a:r>
              <a:rPr lang="es-MX" sz="3200" b="1" dirty="0">
                <a:solidFill>
                  <a:schemeClr val="tx1"/>
                </a:solidFill>
                <a:latin typeface="Gill Sans MT" panose="020B0502020104020203" pitchFamily="34" charset="0"/>
                <a:cs typeface="Arial" panose="020B0604020202020204" pitchFamily="34" charset="0"/>
              </a:rPr>
              <a:t>documentación de manera física por oficio y a través </a:t>
            </a:r>
            <a:r>
              <a:rPr lang="es-MX" sz="3200" b="1" dirty="0" smtClean="0">
                <a:solidFill>
                  <a:schemeClr val="tx1"/>
                </a:solidFill>
                <a:latin typeface="Gill Sans MT" panose="020B0502020104020203" pitchFamily="34" charset="0"/>
                <a:cs typeface="Arial" panose="020B0604020202020204" pitchFamily="34" charset="0"/>
              </a:rPr>
              <a:t>de Hermes, </a:t>
            </a:r>
            <a:r>
              <a:rPr lang="es-MX" sz="3200" dirty="0">
                <a:solidFill>
                  <a:schemeClr val="tx1"/>
                </a:solidFill>
                <a:latin typeface="Gill Sans MT" panose="020B0502020104020203" pitchFamily="34" charset="0"/>
                <a:cs typeface="Arial" panose="020B0604020202020204" pitchFamily="34" charset="0"/>
              </a:rPr>
              <a:t>para su validación y posteriormente los documentos originales siguientes:</a:t>
            </a:r>
            <a:endParaRPr lang="es-MX" sz="3200"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val="22565426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571609"/>
            <a:ext cx="10988843" cy="1333448"/>
          </a:xfrm>
        </p:spPr>
        <p:txBody>
          <a:bodyPr/>
          <a:lstStyle/>
          <a:p>
            <a:pPr algn="ctr"/>
            <a:r>
              <a:rPr lang="es-MX" sz="3200" b="1" dirty="0" smtClean="0">
                <a:solidFill>
                  <a:schemeClr val="tx2"/>
                </a:solidFill>
              </a:rPr>
              <a:t>2. </a:t>
            </a:r>
            <a:r>
              <a:rPr lang="es-MX" sz="3200" b="1" dirty="0">
                <a:solidFill>
                  <a:schemeClr val="tx2"/>
                </a:solidFill>
              </a:rPr>
              <a:t>Alta de bienes donados y  </a:t>
            </a:r>
            <a:r>
              <a:rPr lang="es-MX" sz="3200" b="1" dirty="0" smtClean="0">
                <a:solidFill>
                  <a:schemeClr val="tx2"/>
                </a:solidFill>
              </a:rPr>
              <a:t>producidos</a:t>
            </a:r>
            <a:endParaRPr lang="es-MX" sz="3200" b="1" dirty="0">
              <a:solidFill>
                <a:schemeClr val="tx2"/>
              </a:solidFill>
            </a:endParaRPr>
          </a:p>
        </p:txBody>
      </p:sp>
      <p:sp>
        <p:nvSpPr>
          <p:cNvPr id="5" name="Marcador de texto 2"/>
          <p:cNvSpPr txBox="1">
            <a:spLocks/>
          </p:cNvSpPr>
          <p:nvPr/>
        </p:nvSpPr>
        <p:spPr bwMode="auto">
          <a:xfrm>
            <a:off x="1588169" y="1712554"/>
            <a:ext cx="9561095" cy="4730342"/>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endParaRPr lang="es-MX" sz="2800" dirty="0">
              <a:solidFill>
                <a:schemeClr val="tx1"/>
              </a:solidFill>
              <a:cs typeface="Arial" panose="020B0604020202020204" pitchFamily="34" charset="0"/>
            </a:endParaRPr>
          </a:p>
        </p:txBody>
      </p:sp>
      <p:pic>
        <p:nvPicPr>
          <p:cNvPr id="4" name="Imagen 3"/>
          <p:cNvPicPr>
            <a:picLocks noChangeAspect="1"/>
          </p:cNvPicPr>
          <p:nvPr/>
        </p:nvPicPr>
        <p:blipFill>
          <a:blip r:embed="rId2"/>
          <a:stretch>
            <a:fillRect/>
          </a:stretch>
        </p:blipFill>
        <p:spPr>
          <a:xfrm>
            <a:off x="1265904" y="1547446"/>
            <a:ext cx="9568518" cy="5029200"/>
          </a:xfrm>
          <a:prstGeom prst="rect">
            <a:avLst/>
          </a:prstGeom>
        </p:spPr>
      </p:pic>
      <p:pic>
        <p:nvPicPr>
          <p:cNvPr id="6" name="Imagen 5"/>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701299" y="5362334"/>
            <a:ext cx="1320362" cy="1320362"/>
          </a:xfrm>
          <a:prstGeom prst="rect">
            <a:avLst/>
          </a:prstGeom>
        </p:spPr>
      </p:pic>
      <p:pic>
        <p:nvPicPr>
          <p:cNvPr id="7" name="Imagen 6"/>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9045136" y="5329672"/>
            <a:ext cx="1320362" cy="1320362"/>
          </a:xfrm>
          <a:prstGeom prst="rect">
            <a:avLst/>
          </a:prstGeom>
        </p:spPr>
      </p:pic>
      <p:pic>
        <p:nvPicPr>
          <p:cNvPr id="9" name="Imagen 8"/>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774089" y="5257800"/>
            <a:ext cx="1418383" cy="1418383"/>
          </a:xfrm>
          <a:prstGeom prst="rect">
            <a:avLst/>
          </a:prstGeom>
        </p:spPr>
      </p:pic>
      <p:pic>
        <p:nvPicPr>
          <p:cNvPr id="10" name="Imagen 9"/>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0" b="100000" l="0" r="95876">
                        <a14:foregroundMark x1="69072" y1="22826" x2="43299" y2="80435"/>
                      </a14:backgroundRemoval>
                    </a14:imgEffect>
                  </a14:imgLayer>
                </a14:imgProps>
              </a:ext>
            </a:extLst>
          </a:blip>
          <a:stretch>
            <a:fillRect/>
          </a:stretch>
        </p:blipFill>
        <p:spPr>
          <a:xfrm>
            <a:off x="6894747" y="5362334"/>
            <a:ext cx="1177066" cy="1116392"/>
          </a:xfrm>
          <a:prstGeom prst="rect">
            <a:avLst/>
          </a:prstGeom>
        </p:spPr>
      </p:pic>
    </p:spTree>
    <p:extLst>
      <p:ext uri="{BB962C8B-B14F-4D97-AF65-F5344CB8AC3E}">
        <p14:creationId xmlns:p14="http://schemas.microsoft.com/office/powerpoint/2010/main" val="26769291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571609"/>
            <a:ext cx="10988843" cy="1333448"/>
          </a:xfrm>
        </p:spPr>
        <p:txBody>
          <a:bodyPr/>
          <a:lstStyle/>
          <a:p>
            <a:pPr algn="ctr"/>
            <a:r>
              <a:rPr lang="es-MX" sz="3200" b="1" dirty="0" smtClean="0">
                <a:solidFill>
                  <a:schemeClr val="tx2"/>
                </a:solidFill>
              </a:rPr>
              <a:t>2. Alta de bienes donados y  producidos</a:t>
            </a:r>
            <a:endParaRPr lang="es-MX" sz="3200" b="1" dirty="0">
              <a:solidFill>
                <a:schemeClr val="tx2"/>
              </a:solidFill>
            </a:endParaRPr>
          </a:p>
        </p:txBody>
      </p:sp>
      <p:sp>
        <p:nvSpPr>
          <p:cNvPr id="5" name="Marcador de texto 2"/>
          <p:cNvSpPr txBox="1">
            <a:spLocks/>
          </p:cNvSpPr>
          <p:nvPr/>
        </p:nvSpPr>
        <p:spPr bwMode="auto">
          <a:xfrm>
            <a:off x="1588169" y="2110154"/>
            <a:ext cx="9561095" cy="4332742"/>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457200" indent="-457200" algn="just">
              <a:buFont typeface="Arial" panose="020B0604020202020204" pitchFamily="34" charset="0"/>
              <a:buChar char="•"/>
            </a:pPr>
            <a:r>
              <a:rPr lang="es-MX" sz="3200" dirty="0" smtClean="0">
                <a:solidFill>
                  <a:schemeClr val="tx1"/>
                </a:solidFill>
                <a:cs typeface="Arial" panose="020B0604020202020204" pitchFamily="34" charset="0"/>
              </a:rPr>
              <a:t>Se </a:t>
            </a:r>
            <a:r>
              <a:rPr lang="es-MX" sz="3200" dirty="0">
                <a:solidFill>
                  <a:schemeClr val="tx1"/>
                </a:solidFill>
                <a:cs typeface="Arial" panose="020B0604020202020204" pitchFamily="34" charset="0"/>
              </a:rPr>
              <a:t>requerirá </a:t>
            </a:r>
            <a:r>
              <a:rPr lang="es-MX" sz="3200" b="1" dirty="0">
                <a:solidFill>
                  <a:schemeClr val="tx2"/>
                </a:solidFill>
                <a:cs typeface="Arial" panose="020B0604020202020204" pitchFamily="34" charset="0"/>
              </a:rPr>
              <a:t>acta administrativa</a:t>
            </a:r>
            <a:r>
              <a:rPr lang="es-MX" sz="3200" dirty="0">
                <a:solidFill>
                  <a:schemeClr val="tx1"/>
                </a:solidFill>
                <a:cs typeface="Arial" panose="020B0604020202020204" pitchFamily="34" charset="0"/>
              </a:rPr>
              <a:t>, por las donaciones de bienes que no exceden el monto equivalente a 2,500 UMA´s.</a:t>
            </a:r>
          </a:p>
          <a:p>
            <a:pPr marL="457200" indent="-457200" algn="just">
              <a:buFont typeface="Arial" panose="020B0604020202020204" pitchFamily="34" charset="0"/>
              <a:buChar char="•"/>
            </a:pPr>
            <a:endParaRPr lang="es-MX" sz="3200" dirty="0">
              <a:solidFill>
                <a:schemeClr val="tx1"/>
              </a:solidFill>
              <a:cs typeface="Arial" panose="020B0604020202020204" pitchFamily="34" charset="0"/>
            </a:endParaRPr>
          </a:p>
          <a:p>
            <a:pPr marL="457200" indent="-457200" algn="just">
              <a:buFont typeface="Arial" panose="020B0604020202020204" pitchFamily="34" charset="0"/>
              <a:buChar char="•"/>
            </a:pPr>
            <a:r>
              <a:rPr lang="es-MX" sz="3200" dirty="0">
                <a:solidFill>
                  <a:schemeClr val="tx1"/>
                </a:solidFill>
                <a:cs typeface="Arial" panose="020B0604020202020204" pitchFamily="34" charset="0"/>
              </a:rPr>
              <a:t>Se requerirá un </a:t>
            </a:r>
            <a:r>
              <a:rPr lang="es-MX" sz="3200" b="1" dirty="0">
                <a:solidFill>
                  <a:schemeClr val="tx2"/>
                </a:solidFill>
                <a:cs typeface="Arial" panose="020B0604020202020204" pitchFamily="34" charset="0"/>
              </a:rPr>
              <a:t>Contrato de Donación firmado por el Abogado General</a:t>
            </a:r>
            <a:r>
              <a:rPr lang="es-MX" sz="3200" dirty="0">
                <a:solidFill>
                  <a:schemeClr val="tx1"/>
                </a:solidFill>
                <a:cs typeface="Arial" panose="020B0604020202020204" pitchFamily="34" charset="0"/>
              </a:rPr>
              <a:t>, por donaciones que excedan el monto equivalente a 2,500 UMA´s.</a:t>
            </a:r>
          </a:p>
          <a:p>
            <a:pPr algn="just"/>
            <a:endParaRPr lang="es-MX" sz="3200" dirty="0">
              <a:solidFill>
                <a:schemeClr val="tx2"/>
              </a:solidFill>
              <a:cs typeface="Arial" panose="020B0604020202020204" pitchFamily="34" charset="0"/>
            </a:endParaRPr>
          </a:p>
          <a:p>
            <a:pPr algn="just"/>
            <a:endParaRPr lang="es-MX" sz="2800" dirty="0">
              <a:solidFill>
                <a:schemeClr val="tx1"/>
              </a:solidFill>
              <a:cs typeface="Arial" panose="020B0604020202020204" pitchFamily="34" charset="0"/>
            </a:endParaRPr>
          </a:p>
        </p:txBody>
      </p:sp>
    </p:spTree>
    <p:extLst>
      <p:ext uri="{BB962C8B-B14F-4D97-AF65-F5344CB8AC3E}">
        <p14:creationId xmlns:p14="http://schemas.microsoft.com/office/powerpoint/2010/main" val="5306250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571609"/>
            <a:ext cx="10988843" cy="1333448"/>
          </a:xfrm>
        </p:spPr>
        <p:txBody>
          <a:bodyPr/>
          <a:lstStyle/>
          <a:p>
            <a:pPr algn="ctr"/>
            <a:r>
              <a:rPr lang="es-MX" sz="3200" b="1" dirty="0" smtClean="0">
                <a:solidFill>
                  <a:schemeClr val="tx2"/>
                </a:solidFill>
              </a:rPr>
              <a:t>2. Alta de bienes donados y  producidos</a:t>
            </a:r>
            <a:endParaRPr lang="es-MX" sz="3200" b="1" dirty="0">
              <a:solidFill>
                <a:schemeClr val="tx2"/>
              </a:solidFill>
            </a:endParaRPr>
          </a:p>
        </p:txBody>
      </p:sp>
      <p:sp>
        <p:nvSpPr>
          <p:cNvPr id="5" name="Marcador de texto 2"/>
          <p:cNvSpPr txBox="1">
            <a:spLocks/>
          </p:cNvSpPr>
          <p:nvPr/>
        </p:nvSpPr>
        <p:spPr bwMode="auto">
          <a:xfrm>
            <a:off x="1588169" y="1712554"/>
            <a:ext cx="9561095" cy="4730342"/>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r>
              <a:rPr lang="es-MX" sz="3200" dirty="0">
                <a:solidFill>
                  <a:schemeClr val="tx2"/>
                </a:solidFill>
                <a:cs typeface="Arial" panose="020B0604020202020204" pitchFamily="34" charset="0"/>
              </a:rPr>
              <a:t> </a:t>
            </a:r>
            <a:r>
              <a:rPr lang="es-MX" sz="3200" dirty="0" smtClean="0">
                <a:solidFill>
                  <a:schemeClr val="tx2"/>
                </a:solidFill>
                <a:cs typeface="Arial" panose="020B0604020202020204" pitchFamily="34" charset="0"/>
              </a:rPr>
              <a:t>Para la obra plástica, además debe incluir:</a:t>
            </a:r>
          </a:p>
          <a:p>
            <a:pPr algn="just"/>
            <a:endParaRPr lang="es-MX" sz="3200" b="1" dirty="0" smtClean="0">
              <a:solidFill>
                <a:schemeClr val="tx1"/>
              </a:solidFill>
              <a:cs typeface="Arial" panose="020B0604020202020204" pitchFamily="34" charset="0"/>
            </a:endParaRPr>
          </a:p>
          <a:p>
            <a:pPr marL="457200" indent="-457200" algn="just">
              <a:buFont typeface="Arial" panose="020B0604020202020204" pitchFamily="34" charset="0"/>
              <a:buChar char="•"/>
            </a:pPr>
            <a:r>
              <a:rPr lang="es-MX" sz="2800" dirty="0" smtClean="0">
                <a:solidFill>
                  <a:schemeClr val="tx1"/>
                </a:solidFill>
                <a:cs typeface="Arial" panose="020B0604020202020204" pitchFamily="34" charset="0"/>
              </a:rPr>
              <a:t>Carta de donación </a:t>
            </a:r>
          </a:p>
          <a:p>
            <a:pPr marL="457200" indent="-457200" algn="just">
              <a:buFont typeface="Arial" panose="020B0604020202020204" pitchFamily="34" charset="0"/>
              <a:buChar char="•"/>
            </a:pPr>
            <a:r>
              <a:rPr lang="es-MX" sz="2800" dirty="0" smtClean="0">
                <a:solidFill>
                  <a:schemeClr val="tx1"/>
                </a:solidFill>
                <a:cs typeface="Arial" panose="020B0604020202020204" pitchFamily="34" charset="0"/>
              </a:rPr>
              <a:t>Dictamen </a:t>
            </a:r>
            <a:r>
              <a:rPr lang="es-MX" sz="2800" dirty="0">
                <a:solidFill>
                  <a:schemeClr val="tx1"/>
                </a:solidFill>
                <a:cs typeface="Arial" panose="020B0604020202020204" pitchFamily="34" charset="0"/>
              </a:rPr>
              <a:t>técnico emitido por el titular del Instituto de Artes Plásticas.</a:t>
            </a:r>
          </a:p>
          <a:p>
            <a:pPr marL="457200" indent="-457200" algn="just">
              <a:buFont typeface="Arial" panose="020B0604020202020204" pitchFamily="34" charset="0"/>
              <a:buChar char="•"/>
            </a:pPr>
            <a:r>
              <a:rPr lang="es-MX" sz="2800" dirty="0">
                <a:solidFill>
                  <a:schemeClr val="tx1"/>
                </a:solidFill>
                <a:cs typeface="Arial" panose="020B0604020202020204" pitchFamily="34" charset="0"/>
              </a:rPr>
              <a:t>Formato requisitado “Ficha de alta de obra plástica” (ABS-CB-F-06).</a:t>
            </a:r>
          </a:p>
          <a:p>
            <a:pPr marL="457200" indent="-457200" algn="just">
              <a:buFont typeface="Arial" panose="020B0604020202020204" pitchFamily="34" charset="0"/>
              <a:buChar char="•"/>
            </a:pPr>
            <a:r>
              <a:rPr lang="es-MX" sz="2800" dirty="0">
                <a:solidFill>
                  <a:schemeClr val="tx1"/>
                </a:solidFill>
                <a:cs typeface="Arial" panose="020B0604020202020204" pitchFamily="34" charset="0"/>
              </a:rPr>
              <a:t>Fotografías digitales claras y legibles de la obra </a:t>
            </a:r>
            <a:r>
              <a:rPr lang="es-MX" sz="2800" dirty="0" smtClean="0">
                <a:solidFill>
                  <a:schemeClr val="tx1"/>
                </a:solidFill>
                <a:cs typeface="Arial" panose="020B0604020202020204" pitchFamily="34" charset="0"/>
              </a:rPr>
              <a:t>plástica completa, </a:t>
            </a:r>
            <a:r>
              <a:rPr lang="es-MX" sz="2800" dirty="0">
                <a:solidFill>
                  <a:schemeClr val="tx1"/>
                </a:solidFill>
                <a:cs typeface="Arial" panose="020B0604020202020204" pitchFamily="34" charset="0"/>
              </a:rPr>
              <a:t>de la parte frontal, reverso, firma, título, fecha o donde se aprecie otro dato de la misma, en formato JPG de 7.4 cm. de alto, 285 pixeles por 9.5 cm. de ancho, 360 pixeles.</a:t>
            </a:r>
          </a:p>
          <a:p>
            <a:pPr algn="just"/>
            <a:endParaRPr lang="es-MX" sz="3200" dirty="0">
              <a:solidFill>
                <a:schemeClr val="tx2"/>
              </a:solidFill>
              <a:cs typeface="Arial" panose="020B0604020202020204" pitchFamily="34" charset="0"/>
            </a:endParaRPr>
          </a:p>
          <a:p>
            <a:pPr algn="just"/>
            <a:endParaRPr lang="es-MX" sz="2800" dirty="0">
              <a:solidFill>
                <a:schemeClr val="tx1"/>
              </a:solidFill>
              <a:cs typeface="Arial" panose="020B0604020202020204" pitchFamily="34" charset="0"/>
            </a:endParaRPr>
          </a:p>
        </p:txBody>
      </p:sp>
      <p:pic>
        <p:nvPicPr>
          <p:cNvPr id="4" name="Imagen 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27000" y="1238333"/>
            <a:ext cx="1683531" cy="1683531"/>
          </a:xfrm>
          <a:prstGeom prst="rect">
            <a:avLst/>
          </a:prstGeom>
        </p:spPr>
      </p:pic>
    </p:spTree>
    <p:extLst>
      <p:ext uri="{BB962C8B-B14F-4D97-AF65-F5344CB8AC3E}">
        <p14:creationId xmlns:p14="http://schemas.microsoft.com/office/powerpoint/2010/main" val="39122997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571609"/>
            <a:ext cx="10988843" cy="1333448"/>
          </a:xfrm>
        </p:spPr>
        <p:txBody>
          <a:bodyPr/>
          <a:lstStyle/>
          <a:p>
            <a:pPr algn="ctr"/>
            <a:r>
              <a:rPr lang="es-MX" sz="3200" b="1" dirty="0" smtClean="0">
                <a:solidFill>
                  <a:schemeClr val="tx2"/>
                </a:solidFill>
              </a:rPr>
              <a:t>2. </a:t>
            </a:r>
            <a:r>
              <a:rPr lang="es-MX" sz="3200" b="1" dirty="0">
                <a:solidFill>
                  <a:schemeClr val="tx2"/>
                </a:solidFill>
              </a:rPr>
              <a:t>Alta de bienes donados y  </a:t>
            </a:r>
            <a:r>
              <a:rPr lang="es-MX" sz="3200" b="1" dirty="0" smtClean="0">
                <a:solidFill>
                  <a:schemeClr val="tx2"/>
                </a:solidFill>
              </a:rPr>
              <a:t>producidos</a:t>
            </a:r>
            <a:endParaRPr lang="es-MX" sz="3200" b="1" dirty="0">
              <a:solidFill>
                <a:schemeClr val="tx2"/>
              </a:solidFill>
            </a:endParaRPr>
          </a:p>
        </p:txBody>
      </p:sp>
      <p:sp>
        <p:nvSpPr>
          <p:cNvPr id="4" name="Conector 3"/>
          <p:cNvSpPr/>
          <p:nvPr/>
        </p:nvSpPr>
        <p:spPr>
          <a:xfrm>
            <a:off x="673768" y="2356338"/>
            <a:ext cx="914400" cy="879231"/>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r>
              <a:rPr lang="es-MX" sz="2400" dirty="0" smtClean="0">
                <a:solidFill>
                  <a:schemeClr val="tx1"/>
                </a:solidFill>
                <a:latin typeface="Gill Sans MT" panose="020B0502020104020203" pitchFamily="34" charset="0"/>
              </a:rPr>
              <a:t>2</a:t>
            </a:r>
            <a:endParaRPr lang="es-MX" sz="2400" dirty="0">
              <a:solidFill>
                <a:schemeClr val="tx1"/>
              </a:solidFill>
              <a:latin typeface="Gill Sans MT" panose="020B0502020104020203" pitchFamily="34" charset="0"/>
            </a:endParaRPr>
          </a:p>
        </p:txBody>
      </p:sp>
      <p:sp>
        <p:nvSpPr>
          <p:cNvPr id="3" name="Pentágono 2"/>
          <p:cNvSpPr/>
          <p:nvPr/>
        </p:nvSpPr>
        <p:spPr>
          <a:xfrm>
            <a:off x="1095787" y="2179059"/>
            <a:ext cx="4581113" cy="4520679"/>
          </a:xfrm>
          <a:prstGeom prst="homePlate">
            <a:avLst>
              <a:gd name="adj" fmla="val 19398"/>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MX" sz="2400" dirty="0" smtClean="0">
                <a:solidFill>
                  <a:schemeClr val="tx1"/>
                </a:solidFill>
                <a:latin typeface="Gill Sans MT" panose="020B0502020104020203" pitchFamily="34" charset="0"/>
                <a:cs typeface="Arial" panose="020B0604020202020204" pitchFamily="34" charset="0"/>
              </a:rPr>
              <a:t>El </a:t>
            </a:r>
            <a:r>
              <a:rPr lang="es-MX" sz="2400" dirty="0">
                <a:solidFill>
                  <a:schemeClr val="tx1"/>
                </a:solidFill>
                <a:latin typeface="Gill Sans MT" panose="020B0502020104020203" pitchFamily="34" charset="0"/>
                <a:cs typeface="Arial" panose="020B0604020202020204" pitchFamily="34" charset="0"/>
              </a:rPr>
              <a:t>titular y </a:t>
            </a:r>
            <a:r>
              <a:rPr lang="es-MX" sz="2400" dirty="0" smtClean="0">
                <a:solidFill>
                  <a:schemeClr val="tx1"/>
                </a:solidFill>
                <a:latin typeface="Gill Sans MT" panose="020B0502020104020203" pitchFamily="34" charset="0"/>
                <a:cs typeface="Arial" panose="020B0604020202020204" pitchFamily="34" charset="0"/>
              </a:rPr>
              <a:t>administrador  </a:t>
            </a:r>
            <a:r>
              <a:rPr lang="es-MX" sz="2400" dirty="0">
                <a:solidFill>
                  <a:schemeClr val="tx1"/>
                </a:solidFill>
                <a:latin typeface="Gill Sans MT" panose="020B0502020104020203" pitchFamily="34" charset="0"/>
                <a:cs typeface="Arial" panose="020B0604020202020204" pitchFamily="34" charset="0"/>
              </a:rPr>
              <a:t>recibe reporte de inventario de los bienes registrados y clave de la operación del Movimiento de mercancía interna, </a:t>
            </a:r>
            <a:r>
              <a:rPr lang="es-MX" sz="2400" dirty="0" smtClean="0">
                <a:solidFill>
                  <a:schemeClr val="tx1"/>
                </a:solidFill>
                <a:latin typeface="Gill Sans MT" panose="020B0502020104020203" pitchFamily="34" charset="0"/>
                <a:cs typeface="Arial" panose="020B0604020202020204" pitchFamily="34" charset="0"/>
              </a:rPr>
              <a:t>para </a:t>
            </a:r>
            <a:r>
              <a:rPr lang="es-MX" sz="2400" dirty="0">
                <a:solidFill>
                  <a:schemeClr val="tx1"/>
                </a:solidFill>
                <a:latin typeface="Gill Sans MT" panose="020B0502020104020203" pitchFamily="34" charset="0"/>
                <a:cs typeface="Arial" panose="020B0604020202020204" pitchFamily="34" charset="0"/>
              </a:rPr>
              <a:t>gestionar ante la Dirección de Ingresos el CFDI correspondiente</a:t>
            </a:r>
            <a:endParaRPr lang="es-MX" sz="2400" dirty="0">
              <a:solidFill>
                <a:schemeClr val="tx1"/>
              </a:solidFill>
              <a:latin typeface="Gill Sans MT" panose="020B0502020104020203" pitchFamily="34" charset="0"/>
            </a:endParaRPr>
          </a:p>
        </p:txBody>
      </p:sp>
      <p:sp>
        <p:nvSpPr>
          <p:cNvPr id="8" name="Rectángulo 7"/>
          <p:cNvSpPr/>
          <p:nvPr/>
        </p:nvSpPr>
        <p:spPr>
          <a:xfrm>
            <a:off x="1331496" y="1594284"/>
            <a:ext cx="7380995" cy="584775"/>
          </a:xfrm>
          <a:prstGeom prst="rect">
            <a:avLst/>
          </a:prstGeom>
        </p:spPr>
        <p:txBody>
          <a:bodyPr wrap="none">
            <a:spAutoFit/>
          </a:bodyPr>
          <a:lstStyle/>
          <a:p>
            <a:r>
              <a:rPr lang="es-MX" sz="3200" dirty="0">
                <a:solidFill>
                  <a:schemeClr val="tx2"/>
                </a:solidFill>
                <a:latin typeface="Gill Sans MT" panose="020B0502020104020203" pitchFamily="34" charset="0"/>
                <a:cs typeface="Arial" panose="020B0604020202020204" pitchFamily="34" charset="0"/>
              </a:rPr>
              <a:t>Si el registro de la donación es </a:t>
            </a:r>
            <a:r>
              <a:rPr lang="es-MX" sz="3200" dirty="0" smtClean="0">
                <a:solidFill>
                  <a:schemeClr val="tx2"/>
                </a:solidFill>
                <a:latin typeface="Gill Sans MT" panose="020B0502020104020203" pitchFamily="34" charset="0"/>
                <a:cs typeface="Arial" panose="020B0604020202020204" pitchFamily="34" charset="0"/>
              </a:rPr>
              <a:t>procedente:</a:t>
            </a:r>
            <a:endParaRPr lang="es-MX" sz="3200" dirty="0">
              <a:solidFill>
                <a:schemeClr val="tx2"/>
              </a:solidFill>
              <a:latin typeface="Gill Sans MT" panose="020B0502020104020203" pitchFamily="34" charset="0"/>
            </a:endParaRPr>
          </a:p>
        </p:txBody>
      </p:sp>
      <p:sp>
        <p:nvSpPr>
          <p:cNvPr id="9" name="Conector 8"/>
          <p:cNvSpPr/>
          <p:nvPr/>
        </p:nvSpPr>
        <p:spPr>
          <a:xfrm>
            <a:off x="5455409" y="2356338"/>
            <a:ext cx="914400" cy="879231"/>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r>
              <a:rPr lang="es-MX" sz="2400" dirty="0" smtClean="0">
                <a:solidFill>
                  <a:schemeClr val="tx1"/>
                </a:solidFill>
                <a:latin typeface="Gill Sans MT" panose="020B0502020104020203" pitchFamily="34" charset="0"/>
              </a:rPr>
              <a:t>3</a:t>
            </a:r>
            <a:endParaRPr lang="es-MX" sz="2400" dirty="0">
              <a:solidFill>
                <a:schemeClr val="tx1"/>
              </a:solidFill>
              <a:latin typeface="Gill Sans MT" panose="020B0502020104020203" pitchFamily="34" charset="0"/>
            </a:endParaRPr>
          </a:p>
        </p:txBody>
      </p:sp>
      <p:sp>
        <p:nvSpPr>
          <p:cNvPr id="11" name="Pentágono 10"/>
          <p:cNvSpPr/>
          <p:nvPr/>
        </p:nvSpPr>
        <p:spPr>
          <a:xfrm>
            <a:off x="5912609" y="2179059"/>
            <a:ext cx="4581113" cy="4520679"/>
          </a:xfrm>
          <a:prstGeom prst="homePlate">
            <a:avLst>
              <a:gd name="adj" fmla="val 19398"/>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MX" sz="2400" dirty="0">
                <a:solidFill>
                  <a:schemeClr val="tx1"/>
                </a:solidFill>
                <a:cs typeface="Arial" panose="020B0604020202020204" pitchFamily="34" charset="0"/>
              </a:rPr>
              <a:t>Una vez recibido el CFDI la Unidad Responsable debe enviarlo a la DCBMeI o a la </a:t>
            </a:r>
            <a:r>
              <a:rPr lang="es-MX" sz="2400" dirty="0" smtClean="0">
                <a:solidFill>
                  <a:schemeClr val="tx1"/>
                </a:solidFill>
                <a:cs typeface="Arial" panose="020B0604020202020204" pitchFamily="34" charset="0"/>
              </a:rPr>
              <a:t>SAFR, </a:t>
            </a:r>
            <a:r>
              <a:rPr lang="es-MX" sz="2400" dirty="0">
                <a:solidFill>
                  <a:schemeClr val="tx1"/>
                </a:solidFill>
                <a:cs typeface="Arial" panose="020B0604020202020204" pitchFamily="34" charset="0"/>
              </a:rPr>
              <a:t>según corresponda, para concluir el registro del bien.</a:t>
            </a:r>
          </a:p>
        </p:txBody>
      </p:sp>
      <p:sp>
        <p:nvSpPr>
          <p:cNvPr id="12" name="Conector 11"/>
          <p:cNvSpPr/>
          <p:nvPr/>
        </p:nvSpPr>
        <p:spPr>
          <a:xfrm>
            <a:off x="11115675" y="5692442"/>
            <a:ext cx="828675" cy="800100"/>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3600" dirty="0" smtClean="0">
                <a:latin typeface="Gill Sans MT" panose="020B0502020104020203" pitchFamily="34" charset="0"/>
              </a:rPr>
              <a:t>*</a:t>
            </a:r>
            <a:endParaRPr lang="es-MX" sz="2400" dirty="0">
              <a:latin typeface="Gill Sans MT" panose="020B0502020104020203" pitchFamily="34" charset="0"/>
            </a:endParaRPr>
          </a:p>
        </p:txBody>
      </p:sp>
    </p:spTree>
    <p:extLst>
      <p:ext uri="{BB962C8B-B14F-4D97-AF65-F5344CB8AC3E}">
        <p14:creationId xmlns:p14="http://schemas.microsoft.com/office/powerpoint/2010/main" val="41962482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ector 6"/>
          <p:cNvSpPr/>
          <p:nvPr/>
        </p:nvSpPr>
        <p:spPr>
          <a:xfrm>
            <a:off x="417096" y="2356338"/>
            <a:ext cx="914400" cy="879231"/>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400" dirty="0" smtClean="0">
                <a:solidFill>
                  <a:schemeClr val="tx1"/>
                </a:solidFill>
                <a:latin typeface="Gill Sans MT" panose="020B0502020104020203" pitchFamily="34" charset="0"/>
              </a:rPr>
              <a:t>1</a:t>
            </a:r>
            <a:endParaRPr lang="es-MX" sz="2400" dirty="0">
              <a:solidFill>
                <a:schemeClr val="tx1"/>
              </a:solidFill>
              <a:latin typeface="Gill Sans MT" panose="020B0502020104020203" pitchFamily="34" charset="0"/>
            </a:endParaRPr>
          </a:p>
        </p:txBody>
      </p:sp>
      <p:sp>
        <p:nvSpPr>
          <p:cNvPr id="6" name="Conector fuera de página 5"/>
          <p:cNvSpPr/>
          <p:nvPr/>
        </p:nvSpPr>
        <p:spPr>
          <a:xfrm>
            <a:off x="1074822" y="2391508"/>
            <a:ext cx="3112479" cy="3657599"/>
          </a:xfrm>
          <a:prstGeom prst="flowChartOffpage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MX" sz="2800" dirty="0">
                <a:solidFill>
                  <a:schemeClr val="tx1"/>
                </a:solidFill>
                <a:latin typeface="Gill Sans MT" panose="020B0502020104020203" pitchFamily="34" charset="0"/>
                <a:cs typeface="Arial" panose="020B0604020202020204" pitchFamily="34" charset="0"/>
              </a:rPr>
              <a:t>El titular de la unidad responsable debe enviar a la </a:t>
            </a:r>
            <a:r>
              <a:rPr lang="es-MX" sz="2800" dirty="0" smtClean="0">
                <a:solidFill>
                  <a:schemeClr val="tx1"/>
                </a:solidFill>
                <a:latin typeface="Gill Sans MT" panose="020B0502020104020203" pitchFamily="34" charset="0"/>
                <a:cs typeface="Arial" panose="020B0604020202020204" pitchFamily="34" charset="0"/>
              </a:rPr>
              <a:t>DCBMeI o </a:t>
            </a:r>
            <a:r>
              <a:rPr lang="es-MX" sz="2800" dirty="0">
                <a:solidFill>
                  <a:schemeClr val="tx1"/>
                </a:solidFill>
                <a:latin typeface="Gill Sans MT" panose="020B0502020104020203" pitchFamily="34" charset="0"/>
                <a:cs typeface="Arial" panose="020B0604020202020204" pitchFamily="34" charset="0"/>
              </a:rPr>
              <a:t>a la </a:t>
            </a:r>
            <a:r>
              <a:rPr lang="es-MX" sz="2800" dirty="0" smtClean="0">
                <a:solidFill>
                  <a:schemeClr val="tx1"/>
                </a:solidFill>
                <a:latin typeface="Gill Sans MT" panose="020B0502020104020203" pitchFamily="34" charset="0"/>
                <a:cs typeface="Arial" panose="020B0604020202020204" pitchFamily="34" charset="0"/>
              </a:rPr>
              <a:t>SAFR, </a:t>
            </a:r>
            <a:r>
              <a:rPr lang="es-MX" sz="2800" dirty="0">
                <a:solidFill>
                  <a:schemeClr val="tx1"/>
                </a:solidFill>
                <a:latin typeface="Gill Sans MT" panose="020B0502020104020203" pitchFamily="34" charset="0"/>
                <a:cs typeface="Arial" panose="020B0604020202020204" pitchFamily="34" charset="0"/>
              </a:rPr>
              <a:t>según </a:t>
            </a:r>
            <a:r>
              <a:rPr lang="es-MX" sz="2800" dirty="0" smtClean="0">
                <a:solidFill>
                  <a:schemeClr val="tx1"/>
                </a:solidFill>
                <a:latin typeface="Gill Sans MT" panose="020B0502020104020203" pitchFamily="34" charset="0"/>
                <a:cs typeface="Arial" panose="020B0604020202020204" pitchFamily="34" charset="0"/>
              </a:rPr>
              <a:t>corresponda:</a:t>
            </a:r>
            <a:endParaRPr lang="es-MX" sz="2800" dirty="0">
              <a:solidFill>
                <a:schemeClr val="tx1"/>
              </a:solidFill>
              <a:latin typeface="Gill Sans MT" panose="020B0502020104020203" pitchFamily="34" charset="0"/>
            </a:endParaRPr>
          </a:p>
        </p:txBody>
      </p:sp>
      <p:sp>
        <p:nvSpPr>
          <p:cNvPr id="9" name="Rectángulo 8"/>
          <p:cNvSpPr/>
          <p:nvPr/>
        </p:nvSpPr>
        <p:spPr>
          <a:xfrm>
            <a:off x="4443974" y="2391508"/>
            <a:ext cx="7204137" cy="2989384"/>
          </a:xfrm>
          <a:prstGeom prst="rect">
            <a:avLst/>
          </a:prstGeom>
          <a:noFill/>
          <a:ln>
            <a:solidFill>
              <a:schemeClr val="accent1"/>
            </a:solidFill>
          </a:ln>
        </p:spPr>
        <p:style>
          <a:lnRef idx="0">
            <a:schemeClr val="accent1"/>
          </a:lnRef>
          <a:fillRef idx="3">
            <a:schemeClr val="accent1"/>
          </a:fillRef>
          <a:effectRef idx="3">
            <a:schemeClr val="accent1"/>
          </a:effectRef>
          <a:fontRef idx="minor">
            <a:schemeClr val="lt1"/>
          </a:fontRef>
        </p:style>
        <p:txBody>
          <a:bodyPr rtlCol="0" anchor="ctr"/>
          <a:lstStyle/>
          <a:p>
            <a:pPr algn="just"/>
            <a:r>
              <a:rPr lang="es-MX" sz="2800" dirty="0">
                <a:solidFill>
                  <a:schemeClr val="tx1"/>
                </a:solidFill>
                <a:latin typeface="Gill Sans MT" panose="020B0502020104020203" pitchFamily="34" charset="0"/>
                <a:cs typeface="Arial" panose="020B0604020202020204" pitchFamily="34" charset="0"/>
              </a:rPr>
              <a:t>S</a:t>
            </a:r>
            <a:r>
              <a:rPr lang="es-MX" sz="2800" dirty="0" smtClean="0">
                <a:solidFill>
                  <a:schemeClr val="tx1"/>
                </a:solidFill>
                <a:latin typeface="Gill Sans MT" panose="020B0502020104020203" pitchFamily="34" charset="0"/>
                <a:cs typeface="Arial" panose="020B0604020202020204" pitchFamily="34" charset="0"/>
              </a:rPr>
              <a:t>olicitud </a:t>
            </a:r>
            <a:r>
              <a:rPr lang="es-MX" sz="2800" dirty="0">
                <a:solidFill>
                  <a:schemeClr val="tx1"/>
                </a:solidFill>
                <a:latin typeface="Gill Sans MT" panose="020B0502020104020203" pitchFamily="34" charset="0"/>
                <a:cs typeface="Arial" panose="020B0604020202020204" pitchFamily="34" charset="0"/>
              </a:rPr>
              <a:t>de baja de </a:t>
            </a:r>
            <a:r>
              <a:rPr lang="es-MX" sz="2800" dirty="0" smtClean="0">
                <a:solidFill>
                  <a:schemeClr val="tx1"/>
                </a:solidFill>
                <a:latin typeface="Gill Sans MT" panose="020B0502020104020203" pitchFamily="34" charset="0"/>
                <a:cs typeface="Arial" panose="020B0604020202020204" pitchFamily="34" charset="0"/>
              </a:rPr>
              <a:t>bienes y </a:t>
            </a:r>
            <a:r>
              <a:rPr lang="es-MX" sz="2800" dirty="0">
                <a:solidFill>
                  <a:schemeClr val="tx1"/>
                </a:solidFill>
                <a:latin typeface="Gill Sans MT" panose="020B0502020104020203" pitchFamily="34" charset="0"/>
                <a:cs typeface="Arial" panose="020B0604020202020204" pitchFamily="34" charset="0"/>
              </a:rPr>
              <a:t>documentación soporte para el registro de baja contable y/o del inventario el bien </a:t>
            </a:r>
            <a:r>
              <a:rPr lang="es-MX" sz="2800" dirty="0" smtClean="0">
                <a:solidFill>
                  <a:schemeClr val="tx1"/>
                </a:solidFill>
                <a:latin typeface="Gill Sans MT" panose="020B0502020104020203" pitchFamily="34" charset="0"/>
                <a:cs typeface="Arial" panose="020B0604020202020204" pitchFamily="34" charset="0"/>
              </a:rPr>
              <a:t>mueble, </a:t>
            </a:r>
            <a:r>
              <a:rPr lang="es-MX" sz="2800" b="1" dirty="0" smtClean="0">
                <a:solidFill>
                  <a:schemeClr val="tx1"/>
                </a:solidFill>
                <a:latin typeface="Gill Sans MT" panose="020B0502020104020203" pitchFamily="34" charset="0"/>
                <a:cs typeface="Arial" panose="020B0604020202020204" pitchFamily="34" charset="0"/>
              </a:rPr>
              <a:t>a través de Hermes </a:t>
            </a:r>
            <a:r>
              <a:rPr lang="es-MX" sz="2800" dirty="0" smtClean="0">
                <a:solidFill>
                  <a:schemeClr val="tx1"/>
                </a:solidFill>
                <a:latin typeface="Gill Sans MT" panose="020B0502020104020203" pitchFamily="34" charset="0"/>
                <a:cs typeface="Arial" panose="020B0604020202020204" pitchFamily="34" charset="0"/>
              </a:rPr>
              <a:t>para su validación, conforme </a:t>
            </a:r>
            <a:r>
              <a:rPr lang="es-MX" sz="2800" dirty="0">
                <a:solidFill>
                  <a:schemeClr val="tx1"/>
                </a:solidFill>
                <a:latin typeface="Gill Sans MT" panose="020B0502020104020203" pitchFamily="34" charset="0"/>
                <a:cs typeface="Arial" panose="020B0604020202020204" pitchFamily="34" charset="0"/>
              </a:rPr>
              <a:t>a lo siguiente:</a:t>
            </a:r>
            <a:endParaRPr lang="es-MX" sz="2800" dirty="0">
              <a:solidFill>
                <a:schemeClr val="tx1"/>
              </a:solidFill>
              <a:latin typeface="Gill Sans MT" panose="020B0502020104020203" pitchFamily="34" charset="0"/>
            </a:endParaRPr>
          </a:p>
        </p:txBody>
      </p:sp>
      <p:sp>
        <p:nvSpPr>
          <p:cNvPr id="8" name="Título 1"/>
          <p:cNvSpPr>
            <a:spLocks noGrp="1"/>
          </p:cNvSpPr>
          <p:nvPr>
            <p:ph type="title"/>
          </p:nvPr>
        </p:nvSpPr>
        <p:spPr>
          <a:xfrm>
            <a:off x="673768" y="506829"/>
            <a:ext cx="10988843" cy="988472"/>
          </a:xfrm>
        </p:spPr>
        <p:txBody>
          <a:bodyPr/>
          <a:lstStyle/>
          <a:p>
            <a:pPr algn="ctr"/>
            <a:r>
              <a:rPr lang="es-MX" sz="3200" b="1" dirty="0">
                <a:solidFill>
                  <a:schemeClr val="tx2"/>
                </a:solidFill>
              </a:rPr>
              <a:t>3</a:t>
            </a:r>
            <a:r>
              <a:rPr lang="es-MX" sz="3200" b="1" dirty="0" smtClean="0">
                <a:solidFill>
                  <a:schemeClr val="tx2"/>
                </a:solidFill>
              </a:rPr>
              <a:t>. Baja contable de bienes</a:t>
            </a:r>
            <a:endParaRPr lang="es-MX" sz="3200" b="1" dirty="0">
              <a:solidFill>
                <a:schemeClr val="tx2"/>
              </a:solidFill>
            </a:endParaRPr>
          </a:p>
        </p:txBody>
      </p:sp>
    </p:spTree>
    <p:extLst>
      <p:ext uri="{BB962C8B-B14F-4D97-AF65-F5344CB8AC3E}">
        <p14:creationId xmlns:p14="http://schemas.microsoft.com/office/powerpoint/2010/main" val="29344542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330979"/>
            <a:ext cx="10988843" cy="988472"/>
          </a:xfrm>
        </p:spPr>
        <p:txBody>
          <a:bodyPr/>
          <a:lstStyle/>
          <a:p>
            <a:pPr algn="ctr"/>
            <a:r>
              <a:rPr lang="es-MX" sz="3200" b="1" dirty="0">
                <a:solidFill>
                  <a:schemeClr val="tx2"/>
                </a:solidFill>
              </a:rPr>
              <a:t>3</a:t>
            </a:r>
            <a:r>
              <a:rPr lang="es-MX" sz="3200" b="1" dirty="0" smtClean="0">
                <a:solidFill>
                  <a:schemeClr val="tx2"/>
                </a:solidFill>
              </a:rPr>
              <a:t>. Baja contable de bienes</a:t>
            </a:r>
            <a:endParaRPr lang="es-MX" sz="3200" b="1" dirty="0">
              <a:solidFill>
                <a:schemeClr val="tx2"/>
              </a:solidFill>
            </a:endParaRPr>
          </a:p>
        </p:txBody>
      </p:sp>
      <p:sp>
        <p:nvSpPr>
          <p:cNvPr id="5" name="Marcador de texto 2"/>
          <p:cNvSpPr txBox="1">
            <a:spLocks/>
          </p:cNvSpPr>
          <p:nvPr/>
        </p:nvSpPr>
        <p:spPr bwMode="auto">
          <a:xfrm>
            <a:off x="673769" y="1712554"/>
            <a:ext cx="11133220" cy="4730342"/>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endParaRPr lang="es-MX" sz="2800" b="1" dirty="0">
              <a:solidFill>
                <a:schemeClr val="tx1"/>
              </a:solidFill>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833707824"/>
              </p:ext>
            </p:extLst>
          </p:nvPr>
        </p:nvGraphicFramePr>
        <p:xfrm>
          <a:off x="1624972" y="1175073"/>
          <a:ext cx="8784976" cy="5484469"/>
        </p:xfrm>
        <a:graphic>
          <a:graphicData uri="http://schemas.openxmlformats.org/drawingml/2006/table">
            <a:tbl>
              <a:tblPr firstRow="1" bandRow="1">
                <a:tableStyleId>{5C22544A-7EE6-4342-B048-85BDC9FD1C3A}</a:tableStyleId>
              </a:tblPr>
              <a:tblGrid>
                <a:gridCol w="2598580">
                  <a:extLst>
                    <a:ext uri="{9D8B030D-6E8A-4147-A177-3AD203B41FA5}">
                      <a16:colId xmlns:a16="http://schemas.microsoft.com/office/drawing/2014/main" val="1288959811"/>
                    </a:ext>
                  </a:extLst>
                </a:gridCol>
                <a:gridCol w="3248226">
                  <a:extLst>
                    <a:ext uri="{9D8B030D-6E8A-4147-A177-3AD203B41FA5}">
                      <a16:colId xmlns:a16="http://schemas.microsoft.com/office/drawing/2014/main" val="2134797059"/>
                    </a:ext>
                  </a:extLst>
                </a:gridCol>
                <a:gridCol w="2938170">
                  <a:extLst>
                    <a:ext uri="{9D8B030D-6E8A-4147-A177-3AD203B41FA5}">
                      <a16:colId xmlns:a16="http://schemas.microsoft.com/office/drawing/2014/main" val="2245791824"/>
                    </a:ext>
                  </a:extLst>
                </a:gridCol>
              </a:tblGrid>
              <a:tr h="500843">
                <a:tc>
                  <a:txBody>
                    <a:bodyPr/>
                    <a:lstStyle/>
                    <a:p>
                      <a:pPr algn="ctr">
                        <a:lnSpc>
                          <a:spcPct val="107000"/>
                        </a:lnSpc>
                        <a:spcAft>
                          <a:spcPts val="800"/>
                        </a:spcAft>
                      </a:pPr>
                      <a:r>
                        <a:rPr lang="es-MX" sz="1600" dirty="0">
                          <a:effectLst/>
                          <a:latin typeface="Arial" panose="020B0604020202020204" pitchFamily="34" charset="0"/>
                          <a:cs typeface="Arial" panose="020B0604020202020204" pitchFamily="34" charset="0"/>
                        </a:rPr>
                        <a:t>Restitución en efectivo</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s-MX" sz="1600" dirty="0">
                          <a:effectLst/>
                          <a:latin typeface="Arial" panose="020B0604020202020204" pitchFamily="34" charset="0"/>
                          <a:cs typeface="Arial" panose="020B0604020202020204" pitchFamily="34" charset="0"/>
                        </a:rPr>
                        <a:t>Restitución en especie </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s-MX" sz="1600" dirty="0">
                          <a:effectLst/>
                          <a:latin typeface="Arial" panose="020B0604020202020204" pitchFamily="34" charset="0"/>
                          <a:cs typeface="Arial" panose="020B0604020202020204" pitchFamily="34" charset="0"/>
                        </a:rPr>
                        <a:t>Pago de póliza de seguro</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1041851"/>
                  </a:ext>
                </a:extLst>
              </a:tr>
              <a:tr h="500843">
                <a:tc>
                  <a:txBody>
                    <a:bodyPr/>
                    <a:lstStyle/>
                    <a:p>
                      <a:pPr algn="just">
                        <a:lnSpc>
                          <a:spcPct val="107000"/>
                        </a:lnSpc>
                        <a:spcAft>
                          <a:spcPts val="800"/>
                        </a:spcAft>
                      </a:pPr>
                      <a:r>
                        <a:rPr lang="es-ES_tradnl" sz="1800" dirty="0">
                          <a:effectLst/>
                          <a:latin typeface="Arial" panose="020B0604020202020204" pitchFamily="34" charset="0"/>
                          <a:cs typeface="Arial" panose="020B0604020202020204" pitchFamily="34" charset="0"/>
                        </a:rPr>
                        <a:t>Relación de bienes (*)</a:t>
                      </a:r>
                      <a:endParaRPr lang="es-MX"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s-ES_tradnl" sz="1800" dirty="0">
                          <a:effectLst/>
                          <a:latin typeface="Arial" panose="020B0604020202020204" pitchFamily="34" charset="0"/>
                          <a:cs typeface="Arial" panose="020B0604020202020204" pitchFamily="34" charset="0"/>
                        </a:rPr>
                        <a:t>Relación de bienes (*)</a:t>
                      </a:r>
                      <a:endParaRPr lang="es-MX"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s-ES_tradnl" sz="1800">
                          <a:effectLst/>
                          <a:latin typeface="Arial" panose="020B0604020202020204" pitchFamily="34" charset="0"/>
                          <a:cs typeface="Arial" panose="020B0604020202020204" pitchFamily="34" charset="0"/>
                        </a:rPr>
                        <a:t>Relación de bienes (*)</a:t>
                      </a:r>
                      <a:endParaRPr lang="es-MX"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50730035"/>
                  </a:ext>
                </a:extLst>
              </a:tr>
              <a:tr h="1414642">
                <a:tc>
                  <a:txBody>
                    <a:bodyPr/>
                    <a:lstStyle/>
                    <a:p>
                      <a:pPr algn="just">
                        <a:lnSpc>
                          <a:spcPct val="107000"/>
                        </a:lnSpc>
                        <a:spcAft>
                          <a:spcPts val="800"/>
                        </a:spcAft>
                      </a:pPr>
                      <a:r>
                        <a:rPr lang="es-ES_tradnl" sz="1800" dirty="0">
                          <a:effectLst/>
                          <a:latin typeface="Arial" panose="020B0604020202020204" pitchFamily="34" charset="0"/>
                          <a:cs typeface="Arial" panose="020B0604020202020204" pitchFamily="34" charset="0"/>
                        </a:rPr>
                        <a:t>Comprobante legible de pago: </a:t>
                      </a:r>
                      <a:endParaRPr lang="es-MX" sz="1800" dirty="0">
                        <a:effectLst/>
                        <a:latin typeface="Arial" panose="020B0604020202020204" pitchFamily="34" charset="0"/>
                        <a:cs typeface="Arial" panose="020B0604020202020204" pitchFamily="34" charset="0"/>
                      </a:endParaRPr>
                    </a:p>
                    <a:p>
                      <a:pPr algn="just">
                        <a:lnSpc>
                          <a:spcPct val="107000"/>
                        </a:lnSpc>
                        <a:spcAft>
                          <a:spcPts val="800"/>
                        </a:spcAft>
                      </a:pPr>
                      <a:r>
                        <a:rPr lang="es-ES_tradnl" sz="1800" dirty="0">
                          <a:effectLst/>
                          <a:latin typeface="Arial" panose="020B0604020202020204" pitchFamily="34" charset="0"/>
                          <a:cs typeface="Arial" panose="020B0604020202020204" pitchFamily="34" charset="0"/>
                        </a:rPr>
                        <a:t>Copia de la ficha de depósito o transferencia electrónica.</a:t>
                      </a:r>
                      <a:endParaRPr lang="es-MX"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s-MX" sz="1800" dirty="0">
                          <a:effectLst/>
                          <a:latin typeface="Arial" panose="020B0604020202020204" pitchFamily="34" charset="0"/>
                          <a:cs typeface="Arial" panose="020B0604020202020204" pitchFamily="34" charset="0"/>
                        </a:rPr>
                        <a:t>Aprobación del bien propuesto a restituir en especie.</a:t>
                      </a:r>
                      <a:endParaRPr lang="es-MX"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s-ES_tradnl" sz="1800">
                          <a:effectLst/>
                          <a:latin typeface="Arial" panose="020B0604020202020204" pitchFamily="34" charset="0"/>
                          <a:cs typeface="Arial" panose="020B0604020202020204" pitchFamily="34" charset="0"/>
                        </a:rPr>
                        <a:t>Comprobante legible del finiquito: </a:t>
                      </a:r>
                      <a:endParaRPr lang="es-MX" sz="1800">
                        <a:effectLst/>
                        <a:latin typeface="Arial" panose="020B0604020202020204" pitchFamily="34" charset="0"/>
                        <a:cs typeface="Arial" panose="020B0604020202020204" pitchFamily="34" charset="0"/>
                      </a:endParaRPr>
                    </a:p>
                    <a:p>
                      <a:pPr algn="just">
                        <a:lnSpc>
                          <a:spcPct val="107000"/>
                        </a:lnSpc>
                        <a:spcAft>
                          <a:spcPts val="800"/>
                        </a:spcAft>
                      </a:pPr>
                      <a:r>
                        <a:rPr lang="es-ES_tradnl" sz="1800">
                          <a:effectLst/>
                          <a:latin typeface="Arial" panose="020B0604020202020204" pitchFamily="34" charset="0"/>
                          <a:cs typeface="Arial" panose="020B0604020202020204" pitchFamily="34" charset="0"/>
                        </a:rPr>
                        <a:t>Copia de la ficha de depósito o transferencia electrónica</a:t>
                      </a:r>
                      <a:endParaRPr lang="es-MX"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45198828"/>
                  </a:ext>
                </a:extLst>
              </a:tr>
              <a:tr h="922159">
                <a:tc>
                  <a:txBody>
                    <a:bodyPr/>
                    <a:lstStyle/>
                    <a:p>
                      <a:pPr algn="just">
                        <a:lnSpc>
                          <a:spcPct val="107000"/>
                        </a:lnSpc>
                        <a:spcAft>
                          <a:spcPts val="800"/>
                        </a:spcAft>
                      </a:pPr>
                      <a:r>
                        <a:rPr lang="es-ES_tradnl" sz="1800" dirty="0">
                          <a:effectLst/>
                          <a:latin typeface="Arial" panose="020B0604020202020204" pitchFamily="34" charset="0"/>
                          <a:cs typeface="Arial" panose="020B0604020202020204" pitchFamily="34" charset="0"/>
                        </a:rPr>
                        <a:t>Formato de pago emitido por la Universidad (Línea de captura).</a:t>
                      </a:r>
                      <a:endParaRPr lang="es-MX"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s-MX" sz="1800" dirty="0">
                          <a:effectLst/>
                          <a:latin typeface="Arial" panose="020B0604020202020204" pitchFamily="34" charset="0"/>
                          <a:cs typeface="Arial" panose="020B0604020202020204" pitchFamily="34" charset="0"/>
                        </a:rPr>
                        <a:t>Acta administrativa simple (ABS-CB-F-03).</a:t>
                      </a:r>
                      <a:endParaRPr lang="es-MX"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s-ES_tradnl" sz="1800" dirty="0">
                          <a:effectLst/>
                          <a:latin typeface="Arial" panose="020B0604020202020204" pitchFamily="34" charset="0"/>
                          <a:cs typeface="Arial" panose="020B0604020202020204" pitchFamily="34" charset="0"/>
                        </a:rPr>
                        <a:t>Carta de pérdida total emitida por la aseguradora.</a:t>
                      </a:r>
                      <a:endParaRPr lang="es-MX"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60982910"/>
                  </a:ext>
                </a:extLst>
              </a:tr>
              <a:tr h="793825">
                <a:tc>
                  <a:txBody>
                    <a:bodyPr/>
                    <a:lstStyle/>
                    <a:p>
                      <a:pPr algn="just">
                        <a:lnSpc>
                          <a:spcPct val="107000"/>
                        </a:lnSpc>
                        <a:spcAft>
                          <a:spcPts val="800"/>
                        </a:spcAft>
                      </a:pPr>
                      <a:r>
                        <a:rPr lang="es-ES_tradnl" sz="1800" dirty="0">
                          <a:effectLst/>
                          <a:latin typeface="Arial" panose="020B0604020202020204" pitchFamily="34" charset="0"/>
                          <a:cs typeface="Arial" panose="020B0604020202020204" pitchFamily="34" charset="0"/>
                        </a:rPr>
                        <a:t>Avalúo</a:t>
                      </a:r>
                      <a:endParaRPr lang="es-MX"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s-MX" sz="1800" dirty="0">
                          <a:effectLst/>
                          <a:latin typeface="Arial" panose="020B0604020202020204" pitchFamily="34" charset="0"/>
                          <a:cs typeface="Arial" panose="020B0604020202020204" pitchFamily="34" charset="0"/>
                        </a:rPr>
                        <a:t>Factura a favor o endosada a nombre de la Universidad Veracruzana o avalúo.</a:t>
                      </a:r>
                      <a:endParaRPr lang="es-MX"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s-MX" sz="18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774977684"/>
                  </a:ext>
                </a:extLst>
              </a:tr>
              <a:tr h="793825">
                <a:tc>
                  <a:txBody>
                    <a:bodyPr/>
                    <a:lstStyle/>
                    <a:p>
                      <a:endParaRPr lang="es-MX" sz="1800">
                        <a:effectLst/>
                        <a:latin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s-MX" sz="1800" dirty="0">
                          <a:effectLst/>
                          <a:latin typeface="Arial" panose="020B0604020202020204" pitchFamily="34" charset="0"/>
                          <a:cs typeface="Arial" panose="020B0604020202020204" pitchFamily="34" charset="0"/>
                        </a:rPr>
                        <a:t>“Ficha de evidencia fotográfica” (</a:t>
                      </a:r>
                      <a:r>
                        <a:rPr lang="es-MX" sz="1800">
                          <a:effectLst/>
                          <a:latin typeface="Arial" panose="020B0604020202020204" pitchFamily="34" charset="0"/>
                          <a:cs typeface="Arial" panose="020B0604020202020204" pitchFamily="34" charset="0"/>
                        </a:rPr>
                        <a:t>ABS-CB-F-08</a:t>
                      </a:r>
                      <a:r>
                        <a:rPr lang="es-MX" sz="1800" smtClean="0">
                          <a:effectLst/>
                          <a:latin typeface="Arial" panose="020B0604020202020204" pitchFamily="34" charset="0"/>
                          <a:cs typeface="Arial" panose="020B0604020202020204" pitchFamily="34" charset="0"/>
                        </a:rPr>
                        <a:t>)</a:t>
                      </a:r>
                      <a:r>
                        <a:rPr lang="es-MX" sz="1800" baseline="0" smtClean="0">
                          <a:effectLst/>
                          <a:latin typeface="Arial" panose="020B0604020202020204" pitchFamily="34" charset="0"/>
                          <a:cs typeface="Arial" panose="020B0604020202020204" pitchFamily="34" charset="0"/>
                        </a:rPr>
                        <a:t> </a:t>
                      </a:r>
                      <a:r>
                        <a:rPr lang="es-MX" sz="1800" smtClean="0">
                          <a:effectLst/>
                          <a:latin typeface="Arial" panose="020B0604020202020204" pitchFamily="34" charset="0"/>
                          <a:cs typeface="Arial" panose="020B0604020202020204" pitchFamily="34" charset="0"/>
                        </a:rPr>
                        <a:t>(</a:t>
                      </a:r>
                      <a:r>
                        <a:rPr lang="es-MX" sz="1800" dirty="0">
                          <a:effectLst/>
                          <a:latin typeface="Arial" panose="020B0604020202020204" pitchFamily="34" charset="0"/>
                          <a:cs typeface="Arial" panose="020B0604020202020204" pitchFamily="34" charset="0"/>
                        </a:rPr>
                        <a:t>para bienes </a:t>
                      </a:r>
                      <a:r>
                        <a:rPr lang="es-MX" sz="1800">
                          <a:effectLst/>
                          <a:latin typeface="Arial" panose="020B0604020202020204" pitchFamily="34" charset="0"/>
                          <a:cs typeface="Arial" panose="020B0604020202020204" pitchFamily="34" charset="0"/>
                        </a:rPr>
                        <a:t>usados</a:t>
                      </a:r>
                      <a:r>
                        <a:rPr lang="es-MX" sz="1800" smtClean="0">
                          <a:effectLst/>
                          <a:latin typeface="Arial" panose="020B0604020202020204" pitchFamily="34" charset="0"/>
                          <a:cs typeface="Arial" panose="020B0604020202020204" pitchFamily="34" charset="0"/>
                        </a:rPr>
                        <a:t>).</a:t>
                      </a:r>
                      <a:endParaRPr lang="es-MX"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s-MX" sz="18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67373462"/>
                  </a:ext>
                </a:extLst>
              </a:tr>
            </a:tbl>
          </a:graphicData>
        </a:graphic>
      </p:graphicFrame>
    </p:spTree>
    <p:extLst>
      <p:ext uri="{BB962C8B-B14F-4D97-AF65-F5344CB8AC3E}">
        <p14:creationId xmlns:p14="http://schemas.microsoft.com/office/powerpoint/2010/main" val="6016480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571609"/>
            <a:ext cx="10988843" cy="1333448"/>
          </a:xfrm>
        </p:spPr>
        <p:txBody>
          <a:bodyPr/>
          <a:lstStyle/>
          <a:p>
            <a:pPr algn="ctr"/>
            <a:r>
              <a:rPr lang="es-MX" sz="3200" b="1" dirty="0">
                <a:solidFill>
                  <a:schemeClr val="tx2"/>
                </a:solidFill>
              </a:rPr>
              <a:t>3</a:t>
            </a:r>
            <a:r>
              <a:rPr lang="es-MX" sz="3200" b="1" dirty="0" smtClean="0">
                <a:solidFill>
                  <a:schemeClr val="tx2"/>
                </a:solidFill>
              </a:rPr>
              <a:t>. Baja contable de bienes</a:t>
            </a:r>
            <a:endParaRPr lang="es-MX" sz="3200" b="1" dirty="0">
              <a:solidFill>
                <a:schemeClr val="tx2"/>
              </a:solidFill>
            </a:endParaRPr>
          </a:p>
        </p:txBody>
      </p:sp>
      <p:sp>
        <p:nvSpPr>
          <p:cNvPr id="5" name="Marcador de texto 2"/>
          <p:cNvSpPr txBox="1">
            <a:spLocks/>
          </p:cNvSpPr>
          <p:nvPr/>
        </p:nvSpPr>
        <p:spPr bwMode="auto">
          <a:xfrm>
            <a:off x="673769" y="1712554"/>
            <a:ext cx="11133220" cy="4730342"/>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r>
              <a:rPr lang="es-MX" sz="2800" b="1" dirty="0">
                <a:solidFill>
                  <a:schemeClr val="accent1">
                    <a:lumMod val="50000"/>
                  </a:schemeClr>
                </a:solidFill>
                <a:latin typeface="Arial" panose="020B0604020202020204" pitchFamily="34" charset="0"/>
                <a:cs typeface="Arial" panose="020B0604020202020204" pitchFamily="34" charset="0"/>
              </a:rPr>
              <a:t>Consideraciones</a:t>
            </a:r>
            <a:r>
              <a:rPr lang="es-MX" sz="2800" b="1" dirty="0" smtClean="0">
                <a:solidFill>
                  <a:schemeClr val="accent1">
                    <a:lumMod val="50000"/>
                  </a:schemeClr>
                </a:solidFill>
                <a:latin typeface="Arial" panose="020B0604020202020204" pitchFamily="34" charset="0"/>
                <a:cs typeface="Arial" panose="020B0604020202020204" pitchFamily="34" charset="0"/>
              </a:rPr>
              <a:t>:</a:t>
            </a:r>
          </a:p>
          <a:p>
            <a:pPr algn="just"/>
            <a:endParaRPr lang="es-MX" sz="500" dirty="0" smtClean="0">
              <a:solidFill>
                <a:schemeClr val="tx1"/>
              </a:solidFill>
              <a:cs typeface="Arial" panose="020B0604020202020204" pitchFamily="34" charset="0"/>
            </a:endParaRPr>
          </a:p>
          <a:p>
            <a:pPr algn="just"/>
            <a:r>
              <a:rPr lang="es-MX" sz="2800" dirty="0" smtClean="0">
                <a:solidFill>
                  <a:schemeClr val="tx1"/>
                </a:solidFill>
                <a:cs typeface="Arial" panose="020B0604020202020204" pitchFamily="34" charset="0"/>
              </a:rPr>
              <a:t>La </a:t>
            </a:r>
            <a:r>
              <a:rPr lang="es-MX" sz="2800" dirty="0">
                <a:solidFill>
                  <a:schemeClr val="tx1"/>
                </a:solidFill>
                <a:cs typeface="Arial" panose="020B0604020202020204" pitchFamily="34" charset="0"/>
              </a:rPr>
              <a:t>relación de bienes puede incluirse en el cuerpo del </a:t>
            </a:r>
            <a:r>
              <a:rPr lang="es-MX" sz="2800" dirty="0" smtClean="0">
                <a:solidFill>
                  <a:schemeClr val="tx1"/>
                </a:solidFill>
                <a:cs typeface="Arial" panose="020B0604020202020204" pitchFamily="34" charset="0"/>
              </a:rPr>
              <a:t>HERMES, </a:t>
            </a:r>
            <a:r>
              <a:rPr lang="es-MX" sz="2800" dirty="0">
                <a:solidFill>
                  <a:schemeClr val="tx1"/>
                </a:solidFill>
                <a:cs typeface="Arial" panose="020B0604020202020204" pitchFamily="34" charset="0"/>
              </a:rPr>
              <a:t>y como anexo cuando exceda más de cinco </a:t>
            </a:r>
            <a:r>
              <a:rPr lang="es-MX" sz="2800" dirty="0" smtClean="0">
                <a:solidFill>
                  <a:schemeClr val="tx1"/>
                </a:solidFill>
                <a:cs typeface="Arial" panose="020B0604020202020204" pitchFamily="34" charset="0"/>
              </a:rPr>
              <a:t>bienes; </a:t>
            </a:r>
            <a:r>
              <a:rPr lang="es-MX" sz="2800" dirty="0">
                <a:solidFill>
                  <a:schemeClr val="tx1"/>
                </a:solidFill>
                <a:cs typeface="Arial" panose="020B0604020202020204" pitchFamily="34" charset="0"/>
              </a:rPr>
              <a:t>debe incluir la información siguiente:</a:t>
            </a:r>
          </a:p>
          <a:p>
            <a:pPr algn="just"/>
            <a:endParaRPr lang="es-MX" sz="2800" dirty="0">
              <a:solidFill>
                <a:schemeClr val="tx1"/>
              </a:solidFill>
              <a:cs typeface="Arial" panose="020B0604020202020204" pitchFamily="34" charset="0"/>
            </a:endParaRPr>
          </a:p>
          <a:p>
            <a:pPr algn="just"/>
            <a:endParaRPr lang="es-MX" sz="2800" dirty="0" smtClean="0">
              <a:solidFill>
                <a:schemeClr val="tx1"/>
              </a:solidFill>
              <a:cs typeface="Arial" panose="020B0604020202020204" pitchFamily="34" charset="0"/>
            </a:endParaRPr>
          </a:p>
          <a:p>
            <a:pPr algn="just"/>
            <a:endParaRPr lang="es-MX" sz="2800" dirty="0">
              <a:solidFill>
                <a:schemeClr val="tx1"/>
              </a:solidFill>
              <a:cs typeface="Arial" panose="020B0604020202020204" pitchFamily="34" charset="0"/>
            </a:endParaRPr>
          </a:p>
          <a:p>
            <a:pPr algn="just"/>
            <a:endParaRPr lang="es-MX" sz="2800" dirty="0">
              <a:solidFill>
                <a:schemeClr val="tx1"/>
              </a:solidFill>
              <a:cs typeface="Arial" panose="020B0604020202020204" pitchFamily="34" charset="0"/>
            </a:endParaRPr>
          </a:p>
          <a:p>
            <a:pPr algn="just"/>
            <a:endParaRPr lang="es-MX" sz="2800" dirty="0">
              <a:solidFill>
                <a:schemeClr val="tx1"/>
              </a:solidFill>
              <a:cs typeface="Arial" panose="020B0604020202020204" pitchFamily="34" charset="0"/>
            </a:endParaRPr>
          </a:p>
        </p:txBody>
      </p:sp>
      <p:pic>
        <p:nvPicPr>
          <p:cNvPr id="6" name="Imagen 5"/>
          <p:cNvPicPr>
            <a:picLocks noChangeAspect="1"/>
          </p:cNvPicPr>
          <p:nvPr/>
        </p:nvPicPr>
        <p:blipFill>
          <a:blip r:embed="rId2"/>
          <a:stretch>
            <a:fillRect/>
          </a:stretch>
        </p:blipFill>
        <p:spPr>
          <a:xfrm>
            <a:off x="673768" y="3803177"/>
            <a:ext cx="10812379" cy="2252411"/>
          </a:xfrm>
          <a:prstGeom prst="rect">
            <a:avLst/>
          </a:prstGeom>
        </p:spPr>
      </p:pic>
    </p:spTree>
    <p:extLst>
      <p:ext uri="{BB962C8B-B14F-4D97-AF65-F5344CB8AC3E}">
        <p14:creationId xmlns:p14="http://schemas.microsoft.com/office/powerpoint/2010/main" val="39684943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571609"/>
            <a:ext cx="10988843" cy="1333448"/>
          </a:xfrm>
        </p:spPr>
        <p:txBody>
          <a:bodyPr/>
          <a:lstStyle/>
          <a:p>
            <a:pPr algn="ctr"/>
            <a:r>
              <a:rPr lang="es-MX" sz="3200" b="1" dirty="0">
                <a:solidFill>
                  <a:schemeClr val="tx2"/>
                </a:solidFill>
              </a:rPr>
              <a:t>3</a:t>
            </a:r>
            <a:r>
              <a:rPr lang="es-MX" sz="3200" b="1" dirty="0" smtClean="0">
                <a:solidFill>
                  <a:schemeClr val="tx2"/>
                </a:solidFill>
              </a:rPr>
              <a:t>. Baja contable de bienes</a:t>
            </a:r>
            <a:endParaRPr lang="es-MX" sz="3200" b="1" dirty="0">
              <a:solidFill>
                <a:schemeClr val="tx2"/>
              </a:solidFill>
            </a:endParaRPr>
          </a:p>
        </p:txBody>
      </p:sp>
      <p:sp>
        <p:nvSpPr>
          <p:cNvPr id="5" name="Marcador de texto 2"/>
          <p:cNvSpPr txBox="1">
            <a:spLocks/>
          </p:cNvSpPr>
          <p:nvPr/>
        </p:nvSpPr>
        <p:spPr bwMode="auto">
          <a:xfrm>
            <a:off x="673769" y="1712554"/>
            <a:ext cx="3933400" cy="4730342"/>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r>
              <a:rPr lang="es-MX" sz="3200" b="1" dirty="0">
                <a:solidFill>
                  <a:schemeClr val="tx2"/>
                </a:solidFill>
                <a:cs typeface="Arial" panose="020B0604020202020204" pitchFamily="34" charset="0"/>
              </a:rPr>
              <a:t>Para la restitución en </a:t>
            </a:r>
            <a:r>
              <a:rPr lang="es-MX" sz="3200" b="1" dirty="0" smtClean="0">
                <a:solidFill>
                  <a:schemeClr val="tx2"/>
                </a:solidFill>
                <a:cs typeface="Arial" panose="020B0604020202020204" pitchFamily="34" charset="0"/>
              </a:rPr>
              <a:t>especie:</a:t>
            </a:r>
          </a:p>
          <a:p>
            <a:pPr algn="just"/>
            <a:endParaRPr lang="es-MX" sz="3200" dirty="0" smtClean="0">
              <a:solidFill>
                <a:schemeClr val="tx1"/>
              </a:solidFill>
              <a:cs typeface="Arial" panose="020B0604020202020204" pitchFamily="34" charset="0"/>
            </a:endParaRPr>
          </a:p>
          <a:p>
            <a:pPr algn="just"/>
            <a:r>
              <a:rPr lang="es-MX" sz="3200" dirty="0" smtClean="0">
                <a:solidFill>
                  <a:schemeClr val="tx1"/>
                </a:solidFill>
                <a:cs typeface="Arial" panose="020B0604020202020204" pitchFamily="34" charset="0"/>
              </a:rPr>
              <a:t>Previamente </a:t>
            </a:r>
            <a:r>
              <a:rPr lang="es-MX" sz="3200" dirty="0">
                <a:solidFill>
                  <a:schemeClr val="tx1"/>
                </a:solidFill>
                <a:cs typeface="Arial" panose="020B0604020202020204" pitchFamily="34" charset="0"/>
              </a:rPr>
              <a:t>debe enviar un cuadro comparativo, entre el bien a restituir </a:t>
            </a:r>
            <a:r>
              <a:rPr lang="es-MX" sz="3200" dirty="0" smtClean="0">
                <a:solidFill>
                  <a:schemeClr val="tx1"/>
                </a:solidFill>
                <a:cs typeface="Arial" panose="020B0604020202020204" pitchFamily="34" charset="0"/>
              </a:rPr>
              <a:t>y la </a:t>
            </a:r>
            <a:r>
              <a:rPr lang="es-MX" sz="3200" dirty="0">
                <a:solidFill>
                  <a:schemeClr val="tx1"/>
                </a:solidFill>
                <a:cs typeface="Arial" panose="020B0604020202020204" pitchFamily="34" charset="0"/>
              </a:rPr>
              <a:t>propuesta, que incluya la información siguiente</a:t>
            </a:r>
            <a:r>
              <a:rPr lang="es-MX" sz="3200" dirty="0" smtClean="0">
                <a:solidFill>
                  <a:schemeClr val="tx1"/>
                </a:solidFill>
                <a:cs typeface="Arial" panose="020B0604020202020204" pitchFamily="34" charset="0"/>
              </a:rPr>
              <a:t>:</a:t>
            </a:r>
            <a:endParaRPr lang="es-MX" sz="3200" dirty="0">
              <a:solidFill>
                <a:schemeClr val="tx1"/>
              </a:solidFill>
              <a:cs typeface="Arial" panose="020B0604020202020204" pitchFamily="34" charset="0"/>
            </a:endParaRPr>
          </a:p>
        </p:txBody>
      </p:sp>
      <p:pic>
        <p:nvPicPr>
          <p:cNvPr id="4" name="Imagen 3"/>
          <p:cNvPicPr>
            <a:picLocks noChangeAspect="1"/>
          </p:cNvPicPr>
          <p:nvPr/>
        </p:nvPicPr>
        <p:blipFill>
          <a:blip r:embed="rId2"/>
          <a:stretch>
            <a:fillRect/>
          </a:stretch>
        </p:blipFill>
        <p:spPr>
          <a:xfrm>
            <a:off x="5380891" y="1524194"/>
            <a:ext cx="5697417" cy="5229225"/>
          </a:xfrm>
          <a:prstGeom prst="rect">
            <a:avLst/>
          </a:prstGeom>
        </p:spPr>
      </p:pic>
      <p:sp>
        <p:nvSpPr>
          <p:cNvPr id="7" name="Conector 6"/>
          <p:cNvSpPr/>
          <p:nvPr/>
        </p:nvSpPr>
        <p:spPr>
          <a:xfrm>
            <a:off x="11115675" y="5692442"/>
            <a:ext cx="828675" cy="800100"/>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3600" dirty="0" smtClean="0">
                <a:latin typeface="Gill Sans MT" panose="020B0502020104020203" pitchFamily="34" charset="0"/>
              </a:rPr>
              <a:t>*</a:t>
            </a:r>
            <a:endParaRPr lang="es-MX" sz="2400" dirty="0">
              <a:latin typeface="Gill Sans MT" panose="020B0502020104020203" pitchFamily="34" charset="0"/>
            </a:endParaRPr>
          </a:p>
        </p:txBody>
      </p:sp>
      <p:sp>
        <p:nvSpPr>
          <p:cNvPr id="3" name="CuadroTexto 2"/>
          <p:cNvSpPr txBox="1"/>
          <p:nvPr/>
        </p:nvSpPr>
        <p:spPr>
          <a:xfrm>
            <a:off x="8827475" y="6258230"/>
            <a:ext cx="246185" cy="369332"/>
          </a:xfrm>
          <a:prstGeom prst="rect">
            <a:avLst/>
          </a:prstGeom>
          <a:noFill/>
        </p:spPr>
        <p:txBody>
          <a:bodyPr wrap="square" rtlCol="0">
            <a:spAutoFit/>
          </a:bodyPr>
          <a:lstStyle/>
          <a:p>
            <a:pPr marL="285750" indent="-285750">
              <a:buFont typeface="Arial" panose="020B0604020202020204" pitchFamily="34" charset="0"/>
              <a:buChar char="•"/>
            </a:pPr>
            <a:r>
              <a:rPr lang="es-MX" dirty="0">
                <a:solidFill>
                  <a:schemeClr val="tx2"/>
                </a:solidFill>
              </a:rPr>
              <a:t> </a:t>
            </a:r>
          </a:p>
        </p:txBody>
      </p:sp>
      <p:pic>
        <p:nvPicPr>
          <p:cNvPr id="6" name="Imagen 5"/>
          <p:cNvPicPr>
            <a:picLocks noChangeAspect="1"/>
          </p:cNvPicPr>
          <p:nvPr/>
        </p:nvPicPr>
        <p:blipFill rotWithShape="1">
          <a:blip r:embed="rId3"/>
          <a:srcRect r="5065" b="22017"/>
          <a:stretch/>
        </p:blipFill>
        <p:spPr>
          <a:xfrm>
            <a:off x="5513877" y="6627562"/>
            <a:ext cx="5338608" cy="234145"/>
          </a:xfrm>
          <a:prstGeom prst="rect">
            <a:avLst/>
          </a:prstGeom>
        </p:spPr>
      </p:pic>
      <p:sp>
        <p:nvSpPr>
          <p:cNvPr id="9" name="CuadroTexto 8"/>
          <p:cNvSpPr txBox="1"/>
          <p:nvPr/>
        </p:nvSpPr>
        <p:spPr>
          <a:xfrm>
            <a:off x="8827474" y="6463407"/>
            <a:ext cx="246185" cy="369332"/>
          </a:xfrm>
          <a:prstGeom prst="rect">
            <a:avLst/>
          </a:prstGeom>
          <a:noFill/>
        </p:spPr>
        <p:txBody>
          <a:bodyPr wrap="square" rtlCol="0">
            <a:spAutoFit/>
          </a:bodyPr>
          <a:lstStyle/>
          <a:p>
            <a:pPr marL="285750" indent="-285750">
              <a:buFont typeface="Arial" panose="020B0604020202020204" pitchFamily="34" charset="0"/>
              <a:buChar char="•"/>
            </a:pPr>
            <a:r>
              <a:rPr lang="es-MX" dirty="0">
                <a:solidFill>
                  <a:schemeClr val="tx2"/>
                </a:solidFill>
              </a:rPr>
              <a:t> </a:t>
            </a:r>
          </a:p>
        </p:txBody>
      </p:sp>
      <p:sp>
        <p:nvSpPr>
          <p:cNvPr id="8" name="CuadroTexto 7"/>
          <p:cNvSpPr txBox="1"/>
          <p:nvPr/>
        </p:nvSpPr>
        <p:spPr>
          <a:xfrm>
            <a:off x="8902439" y="6498522"/>
            <a:ext cx="1776046" cy="461665"/>
          </a:xfrm>
          <a:prstGeom prst="rect">
            <a:avLst/>
          </a:prstGeom>
          <a:noFill/>
        </p:spPr>
        <p:txBody>
          <a:bodyPr wrap="square" rtlCol="0">
            <a:spAutoFit/>
          </a:bodyPr>
          <a:lstStyle/>
          <a:p>
            <a:r>
              <a:rPr lang="es-MX" sz="1200" b="1" dirty="0" smtClean="0">
                <a:solidFill>
                  <a:schemeClr val="tx2">
                    <a:lumMod val="75000"/>
                  </a:schemeClr>
                </a:solidFill>
                <a:latin typeface="Times New Roman" panose="02020603050405020304" pitchFamily="18" charset="0"/>
                <a:cs typeface="Times New Roman" panose="02020603050405020304" pitchFamily="18" charset="0"/>
              </a:rPr>
              <a:t>COTIZACIÓN DEL BIEN </a:t>
            </a:r>
            <a:endParaRPr lang="es-MX" sz="1200" b="1"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23691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448514"/>
            <a:ext cx="10988843" cy="1333448"/>
          </a:xfrm>
        </p:spPr>
        <p:txBody>
          <a:bodyPr/>
          <a:lstStyle/>
          <a:p>
            <a:pPr algn="ctr"/>
            <a:r>
              <a:rPr lang="es-MX" sz="3200" b="1" dirty="0" smtClean="0">
                <a:solidFill>
                  <a:schemeClr val="tx2"/>
                </a:solidFill>
              </a:rPr>
              <a:t>4</a:t>
            </a:r>
            <a:r>
              <a:rPr lang="es-MX" sz="3200" b="1" dirty="0">
                <a:solidFill>
                  <a:schemeClr val="tx2"/>
                </a:solidFill>
              </a:rPr>
              <a:t>. Transferencia de bienes muebles entre unidades responsables </a:t>
            </a:r>
          </a:p>
        </p:txBody>
      </p:sp>
      <p:sp>
        <p:nvSpPr>
          <p:cNvPr id="6" name="Rectángulo redondeado 5"/>
          <p:cNvSpPr/>
          <p:nvPr/>
        </p:nvSpPr>
        <p:spPr>
          <a:xfrm>
            <a:off x="1884484" y="2063114"/>
            <a:ext cx="9563101" cy="6574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s-MX" sz="2400" dirty="0">
                <a:solidFill>
                  <a:schemeClr val="accent1">
                    <a:lumMod val="50000"/>
                  </a:schemeClr>
                </a:solidFill>
                <a:latin typeface="Gill Sans MT" panose="020B0502020104020203" pitchFamily="34" charset="0"/>
                <a:cs typeface="Arial" panose="020B0604020202020204" pitchFamily="34" charset="0"/>
              </a:rPr>
              <a:t>Acordar con el titular el bien mueble a transferir y su justificación.</a:t>
            </a:r>
          </a:p>
        </p:txBody>
      </p:sp>
      <p:sp>
        <p:nvSpPr>
          <p:cNvPr id="19" name="Rectángulo redondeado 18"/>
          <p:cNvSpPr/>
          <p:nvPr/>
        </p:nvSpPr>
        <p:spPr>
          <a:xfrm>
            <a:off x="1884483" y="2861774"/>
            <a:ext cx="9563102" cy="6753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s-MX" sz="2400" dirty="0">
                <a:solidFill>
                  <a:schemeClr val="accent1">
                    <a:lumMod val="50000"/>
                  </a:schemeClr>
                </a:solidFill>
                <a:latin typeface="Gill Sans MT" panose="020B0502020104020203" pitchFamily="34" charset="0"/>
                <a:cs typeface="Arial" panose="020B0604020202020204" pitchFamily="34" charset="0"/>
              </a:rPr>
              <a:t>Validar los datos del bien </a:t>
            </a:r>
            <a:r>
              <a:rPr lang="es-MX" sz="2400" dirty="0" smtClean="0">
                <a:solidFill>
                  <a:schemeClr val="accent1">
                    <a:lumMod val="50000"/>
                  </a:schemeClr>
                </a:solidFill>
                <a:latin typeface="Gill Sans MT" panose="020B0502020104020203" pitchFamily="34" charset="0"/>
                <a:cs typeface="Arial" panose="020B0604020202020204" pitchFamily="34" charset="0"/>
              </a:rPr>
              <a:t>físico </a:t>
            </a:r>
            <a:r>
              <a:rPr lang="es-MX" sz="2400" dirty="0">
                <a:solidFill>
                  <a:schemeClr val="accent1">
                    <a:lumMod val="50000"/>
                  </a:schemeClr>
                </a:solidFill>
                <a:latin typeface="Gill Sans MT" panose="020B0502020104020203" pitchFamily="34" charset="0"/>
                <a:cs typeface="Arial" panose="020B0604020202020204" pitchFamily="34" charset="0"/>
              </a:rPr>
              <a:t>contra los registrados en el subsistema: marca, modelo, serie.</a:t>
            </a:r>
          </a:p>
        </p:txBody>
      </p:sp>
      <p:sp>
        <p:nvSpPr>
          <p:cNvPr id="20" name="Rectángulo redondeado 19"/>
          <p:cNvSpPr/>
          <p:nvPr/>
        </p:nvSpPr>
        <p:spPr>
          <a:xfrm>
            <a:off x="1884483" y="3658086"/>
            <a:ext cx="9563101" cy="6776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s-MX" sz="2400" dirty="0" err="1">
                <a:solidFill>
                  <a:schemeClr val="accent1">
                    <a:lumMod val="50000"/>
                  </a:schemeClr>
                </a:solidFill>
                <a:latin typeface="Gill Sans MT" panose="020B0502020104020203" pitchFamily="34" charset="0"/>
                <a:cs typeface="Arial" panose="020B0604020202020204" pitchFamily="34" charset="0"/>
              </a:rPr>
              <a:t>Requisitar</a:t>
            </a:r>
            <a:r>
              <a:rPr lang="es-MX" sz="2400" dirty="0">
                <a:solidFill>
                  <a:schemeClr val="accent1">
                    <a:lumMod val="50000"/>
                  </a:schemeClr>
                </a:solidFill>
                <a:latin typeface="Gill Sans MT" panose="020B0502020104020203" pitchFamily="34" charset="0"/>
                <a:cs typeface="Arial" panose="020B0604020202020204" pitchFamily="34" charset="0"/>
              </a:rPr>
              <a:t> el formato de transferencia.</a:t>
            </a:r>
          </a:p>
        </p:txBody>
      </p:sp>
      <p:sp>
        <p:nvSpPr>
          <p:cNvPr id="21" name="Rectángulo redondeado 20"/>
          <p:cNvSpPr/>
          <p:nvPr/>
        </p:nvSpPr>
        <p:spPr>
          <a:xfrm>
            <a:off x="1884482" y="4474339"/>
            <a:ext cx="9563101" cy="6603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s-MX" sz="2400" dirty="0">
                <a:solidFill>
                  <a:schemeClr val="accent1">
                    <a:lumMod val="50000"/>
                  </a:schemeClr>
                </a:solidFill>
                <a:latin typeface="Gill Sans MT" panose="020B0502020104020203" pitchFamily="34" charset="0"/>
                <a:cs typeface="Arial" panose="020B0604020202020204" pitchFamily="34" charset="0"/>
              </a:rPr>
              <a:t>Gestionar la firma del titular de su unidad responsable</a:t>
            </a:r>
            <a:r>
              <a:rPr lang="es-MX" sz="2400" dirty="0">
                <a:solidFill>
                  <a:schemeClr val="accent1">
                    <a:lumMod val="50000"/>
                  </a:schemeClr>
                </a:solidFill>
                <a:latin typeface="Arial" panose="020B0604020202020204" pitchFamily="34" charset="0"/>
                <a:cs typeface="Arial" panose="020B0604020202020204" pitchFamily="34" charset="0"/>
              </a:rPr>
              <a:t>.</a:t>
            </a:r>
          </a:p>
        </p:txBody>
      </p:sp>
      <p:sp>
        <p:nvSpPr>
          <p:cNvPr id="22" name="Rectángulo redondeado 21"/>
          <p:cNvSpPr/>
          <p:nvPr/>
        </p:nvSpPr>
        <p:spPr>
          <a:xfrm>
            <a:off x="1884484" y="5202938"/>
            <a:ext cx="9563101" cy="7860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s-MX" sz="2400" dirty="0">
                <a:solidFill>
                  <a:schemeClr val="accent1">
                    <a:lumMod val="50000"/>
                  </a:schemeClr>
                </a:solidFill>
                <a:latin typeface="Gill Sans MT" panose="020B0502020104020203" pitchFamily="34" charset="0"/>
                <a:cs typeface="Arial" panose="020B0604020202020204" pitchFamily="34" charset="0"/>
              </a:rPr>
              <a:t>Coordinarse con el administrador de la unidad responsable destino para la entrega del bien y la gestión de la firma del </a:t>
            </a:r>
            <a:r>
              <a:rPr lang="es-MX" sz="2400" dirty="0" smtClean="0">
                <a:solidFill>
                  <a:schemeClr val="accent1">
                    <a:lumMod val="50000"/>
                  </a:schemeClr>
                </a:solidFill>
                <a:latin typeface="Gill Sans MT" panose="020B0502020104020203" pitchFamily="34" charset="0"/>
                <a:cs typeface="Arial" panose="020B0604020202020204" pitchFamily="34" charset="0"/>
              </a:rPr>
              <a:t>titular</a:t>
            </a:r>
            <a:r>
              <a:rPr lang="es-MX" sz="2400" dirty="0" smtClean="0">
                <a:solidFill>
                  <a:schemeClr val="accent1">
                    <a:lumMod val="50000"/>
                  </a:schemeClr>
                </a:solidFill>
                <a:latin typeface="Arial" panose="020B0604020202020204" pitchFamily="34" charset="0"/>
                <a:cs typeface="Arial" panose="020B0604020202020204" pitchFamily="34" charset="0"/>
              </a:rPr>
              <a:t>.</a:t>
            </a:r>
            <a:endParaRPr lang="es-MX" sz="2400" dirty="0">
              <a:solidFill>
                <a:schemeClr val="accent1">
                  <a:lumMod val="50000"/>
                </a:schemeClr>
              </a:solidFill>
              <a:latin typeface="Arial" panose="020B0604020202020204" pitchFamily="34" charset="0"/>
              <a:cs typeface="Arial" panose="020B0604020202020204" pitchFamily="34" charset="0"/>
            </a:endParaRPr>
          </a:p>
        </p:txBody>
      </p:sp>
      <p:sp>
        <p:nvSpPr>
          <p:cNvPr id="23" name="Rectángulo redondeado 22"/>
          <p:cNvSpPr/>
          <p:nvPr/>
        </p:nvSpPr>
        <p:spPr>
          <a:xfrm>
            <a:off x="1884483" y="6071941"/>
            <a:ext cx="9563101" cy="6277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s-MX" sz="2400" dirty="0">
                <a:solidFill>
                  <a:schemeClr val="accent1">
                    <a:lumMod val="50000"/>
                  </a:schemeClr>
                </a:solidFill>
                <a:latin typeface="Gill Sans MT" panose="020B0502020104020203" pitchFamily="34" charset="0"/>
                <a:cs typeface="Arial" panose="020B0604020202020204" pitchFamily="34" charset="0"/>
              </a:rPr>
              <a:t>Concretar la entrega y firmas.</a:t>
            </a:r>
          </a:p>
        </p:txBody>
      </p:sp>
      <p:sp>
        <p:nvSpPr>
          <p:cNvPr id="37" name="Rectángulo 36"/>
          <p:cNvSpPr/>
          <p:nvPr/>
        </p:nvSpPr>
        <p:spPr>
          <a:xfrm>
            <a:off x="1399028" y="1572802"/>
            <a:ext cx="4592411" cy="461665"/>
          </a:xfrm>
          <a:prstGeom prst="rect">
            <a:avLst/>
          </a:prstGeom>
        </p:spPr>
        <p:txBody>
          <a:bodyPr wrap="none">
            <a:spAutoFit/>
          </a:bodyPr>
          <a:lstStyle/>
          <a:p>
            <a:pPr algn="just"/>
            <a:r>
              <a:rPr lang="es-MX" sz="2400" b="1" dirty="0" smtClean="0">
                <a:solidFill>
                  <a:schemeClr val="accent1">
                    <a:lumMod val="50000"/>
                  </a:schemeClr>
                </a:solidFill>
                <a:latin typeface="Gill Sans MT" panose="020B0502020104020203" pitchFamily="34" charset="0"/>
                <a:cs typeface="Arial" panose="020B0604020202020204" pitchFamily="34" charset="0"/>
              </a:rPr>
              <a:t>Actividades </a:t>
            </a:r>
            <a:r>
              <a:rPr lang="es-MX" sz="2400" b="1" dirty="0">
                <a:solidFill>
                  <a:schemeClr val="accent1">
                    <a:lumMod val="50000"/>
                  </a:schemeClr>
                </a:solidFill>
                <a:latin typeface="Gill Sans MT" panose="020B0502020104020203" pitchFamily="34" charset="0"/>
                <a:cs typeface="Arial" panose="020B0604020202020204" pitchFamily="34" charset="0"/>
              </a:rPr>
              <a:t>del </a:t>
            </a:r>
            <a:r>
              <a:rPr lang="es-MX" sz="2400" b="1" dirty="0" smtClean="0">
                <a:solidFill>
                  <a:schemeClr val="accent1">
                    <a:lumMod val="50000"/>
                  </a:schemeClr>
                </a:solidFill>
                <a:latin typeface="Gill Sans MT" panose="020B0502020104020203" pitchFamily="34" charset="0"/>
                <a:cs typeface="Arial" panose="020B0604020202020204" pitchFamily="34" charset="0"/>
              </a:rPr>
              <a:t>administrador:</a:t>
            </a:r>
            <a:endParaRPr lang="es-MX" sz="2400" b="1" dirty="0">
              <a:solidFill>
                <a:schemeClr val="accent1">
                  <a:lumMod val="50000"/>
                </a:schemeClr>
              </a:solidFill>
              <a:latin typeface="Gill Sans MT" panose="020B0502020104020203" pitchFamily="34" charset="0"/>
              <a:cs typeface="Arial" panose="020B0604020202020204" pitchFamily="34" charset="0"/>
            </a:endParaRPr>
          </a:p>
        </p:txBody>
      </p:sp>
      <p:sp>
        <p:nvSpPr>
          <p:cNvPr id="41" name="Conector fuera de página 40"/>
          <p:cNvSpPr/>
          <p:nvPr/>
        </p:nvSpPr>
        <p:spPr>
          <a:xfrm>
            <a:off x="673768" y="4448598"/>
            <a:ext cx="861646" cy="686110"/>
          </a:xfrm>
          <a:prstGeom prst="flowChartOffpage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dirty="0" smtClean="0"/>
              <a:t>4</a:t>
            </a:r>
            <a:endParaRPr lang="es-MX" dirty="0"/>
          </a:p>
        </p:txBody>
      </p:sp>
      <p:sp>
        <p:nvSpPr>
          <p:cNvPr id="42" name="Conector fuera de página 41"/>
          <p:cNvSpPr/>
          <p:nvPr/>
        </p:nvSpPr>
        <p:spPr>
          <a:xfrm>
            <a:off x="673768" y="5264439"/>
            <a:ext cx="861646" cy="686110"/>
          </a:xfrm>
          <a:prstGeom prst="flowChartOffpage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dirty="0" smtClean="0"/>
              <a:t>5</a:t>
            </a:r>
            <a:endParaRPr lang="es-MX" dirty="0"/>
          </a:p>
        </p:txBody>
      </p:sp>
      <p:sp>
        <p:nvSpPr>
          <p:cNvPr id="43" name="Conector fuera de página 42"/>
          <p:cNvSpPr/>
          <p:nvPr/>
        </p:nvSpPr>
        <p:spPr>
          <a:xfrm>
            <a:off x="673768" y="6100189"/>
            <a:ext cx="861646" cy="686110"/>
          </a:xfrm>
          <a:prstGeom prst="flowChartOffpage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dirty="0" smtClean="0"/>
              <a:t>6</a:t>
            </a:r>
            <a:endParaRPr lang="es-MX" dirty="0"/>
          </a:p>
        </p:txBody>
      </p:sp>
      <p:sp>
        <p:nvSpPr>
          <p:cNvPr id="26" name="Conector fuera de página 25"/>
          <p:cNvSpPr/>
          <p:nvPr/>
        </p:nvSpPr>
        <p:spPr>
          <a:xfrm>
            <a:off x="673768" y="2861774"/>
            <a:ext cx="861646" cy="686110"/>
          </a:xfrm>
          <a:prstGeom prst="flowChartOffpage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dirty="0" smtClean="0"/>
              <a:t>2</a:t>
            </a:r>
            <a:endParaRPr lang="es-MX" dirty="0"/>
          </a:p>
        </p:txBody>
      </p:sp>
      <p:sp>
        <p:nvSpPr>
          <p:cNvPr id="27" name="Conector fuera de página 26"/>
          <p:cNvSpPr/>
          <p:nvPr/>
        </p:nvSpPr>
        <p:spPr>
          <a:xfrm>
            <a:off x="673768" y="2048790"/>
            <a:ext cx="861646" cy="686110"/>
          </a:xfrm>
          <a:prstGeom prst="flowChartOffpage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dirty="0"/>
              <a:t>1</a:t>
            </a:r>
          </a:p>
        </p:txBody>
      </p:sp>
      <p:sp>
        <p:nvSpPr>
          <p:cNvPr id="28" name="Conector fuera de página 27"/>
          <p:cNvSpPr/>
          <p:nvPr/>
        </p:nvSpPr>
        <p:spPr>
          <a:xfrm>
            <a:off x="673768" y="3655186"/>
            <a:ext cx="861646" cy="686110"/>
          </a:xfrm>
          <a:prstGeom prst="flowChartOffpage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dirty="0" smtClean="0"/>
              <a:t>3</a:t>
            </a:r>
            <a:endParaRPr lang="es-MX" dirty="0"/>
          </a:p>
        </p:txBody>
      </p:sp>
    </p:spTree>
    <p:extLst>
      <p:ext uri="{BB962C8B-B14F-4D97-AF65-F5344CB8AC3E}">
        <p14:creationId xmlns:p14="http://schemas.microsoft.com/office/powerpoint/2010/main" val="1242489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86146" y="571609"/>
            <a:ext cx="7782987" cy="1333448"/>
          </a:xfrm>
        </p:spPr>
        <p:txBody>
          <a:bodyPr/>
          <a:lstStyle/>
          <a:p>
            <a:pPr algn="ctr"/>
            <a:r>
              <a:rPr lang="es-MX" b="1" dirty="0" smtClean="0">
                <a:solidFill>
                  <a:schemeClr val="tx2"/>
                </a:solidFill>
              </a:rPr>
              <a:t>¿Dónde encuentro la información?</a:t>
            </a:r>
            <a:endParaRPr lang="es-MX" b="1" dirty="0">
              <a:solidFill>
                <a:schemeClr val="tx2"/>
              </a:solidFill>
            </a:endParaRPr>
          </a:p>
        </p:txBody>
      </p:sp>
      <p:sp>
        <p:nvSpPr>
          <p:cNvPr id="5" name="Marcador de texto 2"/>
          <p:cNvSpPr txBox="1">
            <a:spLocks/>
          </p:cNvSpPr>
          <p:nvPr/>
        </p:nvSpPr>
        <p:spPr bwMode="auto">
          <a:xfrm>
            <a:off x="1905161" y="1905058"/>
            <a:ext cx="8146011" cy="4730342"/>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lnSpc>
                <a:spcPct val="100000"/>
              </a:lnSpc>
              <a:spcBef>
                <a:spcPts val="529"/>
              </a:spcBef>
              <a:spcAft>
                <a:spcPts val="529"/>
              </a:spcAft>
            </a:pPr>
            <a:r>
              <a:rPr lang="es-MX" sz="2469" dirty="0">
                <a:solidFill>
                  <a:schemeClr val="tx1"/>
                </a:solidFill>
                <a:cs typeface="Times New Roman" panose="02020603050405020304" pitchFamily="18" charset="0"/>
              </a:rPr>
              <a:t>Portal de la DCBMeI:</a:t>
            </a:r>
          </a:p>
          <a:p>
            <a:pPr algn="ctr">
              <a:lnSpc>
                <a:spcPct val="100000"/>
              </a:lnSpc>
              <a:spcBef>
                <a:spcPts val="529"/>
              </a:spcBef>
              <a:spcAft>
                <a:spcPts val="529"/>
              </a:spcAft>
            </a:pPr>
            <a:r>
              <a:rPr lang="es-MX" sz="2469" dirty="0">
                <a:solidFill>
                  <a:schemeClr val="tx1"/>
                </a:solidFill>
                <a:cs typeface="Times New Roman" panose="02020603050405020304" pitchFamily="18" charset="0"/>
                <a:hlinkClick r:id="rId2"/>
              </a:rPr>
              <a:t>https://www.uv.mx/controldebienes/tramites-y-servicios-cbmei/3225-2/</a:t>
            </a:r>
            <a:r>
              <a:rPr lang="es-MX" sz="2469" dirty="0">
                <a:solidFill>
                  <a:schemeClr val="tx1"/>
                </a:solidFill>
                <a:cs typeface="Times New Roman" panose="02020603050405020304" pitchFamily="18" charset="0"/>
              </a:rPr>
              <a:t> </a:t>
            </a:r>
          </a:p>
          <a:p>
            <a:pPr algn="ctr">
              <a:lnSpc>
                <a:spcPct val="100000"/>
              </a:lnSpc>
              <a:spcBef>
                <a:spcPts val="529"/>
              </a:spcBef>
              <a:spcAft>
                <a:spcPts val="529"/>
              </a:spcAft>
            </a:pPr>
            <a:endParaRPr lang="es-MX" sz="2469" dirty="0">
              <a:solidFill>
                <a:schemeClr val="tx1"/>
              </a:solidFill>
              <a:cs typeface="Times New Roman" panose="02020603050405020304" pitchFamily="18" charset="0"/>
            </a:endParaRPr>
          </a:p>
          <a:p>
            <a:pPr>
              <a:lnSpc>
                <a:spcPct val="100000"/>
              </a:lnSpc>
              <a:spcBef>
                <a:spcPts val="529"/>
              </a:spcBef>
              <a:spcAft>
                <a:spcPts val="529"/>
              </a:spcAft>
            </a:pPr>
            <a:r>
              <a:rPr lang="es-MX" sz="2469" dirty="0">
                <a:solidFill>
                  <a:schemeClr val="tx1"/>
                </a:solidFill>
                <a:cs typeface="Times New Roman" panose="02020603050405020304" pitchFamily="18" charset="0"/>
              </a:rPr>
              <a:t>Portal de la OAG:</a:t>
            </a:r>
          </a:p>
          <a:p>
            <a:pPr algn="ctr">
              <a:lnSpc>
                <a:spcPct val="100000"/>
              </a:lnSpc>
              <a:spcBef>
                <a:spcPts val="529"/>
              </a:spcBef>
              <a:spcAft>
                <a:spcPts val="529"/>
              </a:spcAft>
            </a:pPr>
            <a:r>
              <a:rPr lang="es-MX" sz="2469" dirty="0">
                <a:solidFill>
                  <a:schemeClr val="tx1"/>
                </a:solidFill>
                <a:cs typeface="Times New Roman" panose="02020603050405020304" pitchFamily="18" charset="0"/>
                <a:hlinkClick r:id="rId3"/>
              </a:rPr>
              <a:t>https://www.uv.mx/legislacion/robo-o-extravio-de-bienes-muebles-patrimonio-de-la-universidad-veracruzana/</a:t>
            </a:r>
            <a:r>
              <a:rPr lang="es-MX" sz="2469" dirty="0">
                <a:solidFill>
                  <a:schemeClr val="tx1"/>
                </a:solidFill>
                <a:cs typeface="Times New Roman" panose="02020603050405020304" pitchFamily="18" charset="0"/>
              </a:rPr>
              <a:t>  </a:t>
            </a:r>
          </a:p>
        </p:txBody>
      </p:sp>
    </p:spTree>
    <p:extLst>
      <p:ext uri="{BB962C8B-B14F-4D97-AF65-F5344CB8AC3E}">
        <p14:creationId xmlns:p14="http://schemas.microsoft.com/office/powerpoint/2010/main" val="27324526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49316" y="765044"/>
            <a:ext cx="6113295" cy="1333448"/>
          </a:xfrm>
        </p:spPr>
        <p:txBody>
          <a:bodyPr/>
          <a:lstStyle/>
          <a:p>
            <a:pPr algn="ctr"/>
            <a:r>
              <a:rPr lang="es-MX" sz="3200" b="1" dirty="0" smtClean="0">
                <a:solidFill>
                  <a:schemeClr val="tx2"/>
                </a:solidFill>
              </a:rPr>
              <a:t>4</a:t>
            </a:r>
            <a:r>
              <a:rPr lang="es-MX" sz="3200" b="1" dirty="0">
                <a:solidFill>
                  <a:schemeClr val="tx2"/>
                </a:solidFill>
              </a:rPr>
              <a:t>. Transferencia de bienes muebles entre unidades responsables </a:t>
            </a:r>
          </a:p>
        </p:txBody>
      </p:sp>
      <p:sp>
        <p:nvSpPr>
          <p:cNvPr id="5" name="Marcador de texto 2"/>
          <p:cNvSpPr txBox="1">
            <a:spLocks/>
          </p:cNvSpPr>
          <p:nvPr/>
        </p:nvSpPr>
        <p:spPr bwMode="auto">
          <a:xfrm>
            <a:off x="5967663" y="1632343"/>
            <a:ext cx="5839326" cy="4730342"/>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endParaRPr lang="es-MX" sz="2800" dirty="0" smtClean="0">
              <a:solidFill>
                <a:schemeClr val="accent1">
                  <a:lumMod val="50000"/>
                </a:schemeClr>
              </a:solidFill>
              <a:latin typeface="Arial" panose="020B0604020202020204" pitchFamily="34" charset="0"/>
              <a:cs typeface="Arial" panose="020B0604020202020204" pitchFamily="34" charset="0"/>
            </a:endParaRPr>
          </a:p>
          <a:p>
            <a:pPr algn="just"/>
            <a:endParaRPr lang="es-MX" sz="2800" dirty="0">
              <a:solidFill>
                <a:schemeClr val="accent1">
                  <a:lumMod val="50000"/>
                </a:schemeClr>
              </a:solidFill>
              <a:latin typeface="Arial" panose="020B0604020202020204" pitchFamily="34" charset="0"/>
              <a:cs typeface="Arial" panose="020B0604020202020204" pitchFamily="34" charset="0"/>
            </a:endParaRPr>
          </a:p>
          <a:p>
            <a:pPr algn="just"/>
            <a:r>
              <a:rPr lang="es-MX" sz="2800" dirty="0" smtClean="0">
                <a:solidFill>
                  <a:schemeClr val="tx1"/>
                </a:solidFill>
                <a:latin typeface="Arial" panose="020B0604020202020204" pitchFamily="34" charset="0"/>
                <a:cs typeface="Arial" panose="020B0604020202020204" pitchFamily="34" charset="0"/>
              </a:rPr>
              <a:t>Ejemplo </a:t>
            </a:r>
            <a:r>
              <a:rPr lang="es-MX" sz="2800" dirty="0">
                <a:solidFill>
                  <a:schemeClr val="tx1"/>
                </a:solidFill>
                <a:latin typeface="Arial" panose="020B0604020202020204" pitchFamily="34" charset="0"/>
                <a:cs typeface="Arial" panose="020B0604020202020204" pitchFamily="34" charset="0"/>
              </a:rPr>
              <a:t>de formato de transferencia de bienes.</a:t>
            </a:r>
          </a:p>
        </p:txBody>
      </p:sp>
      <p:pic>
        <p:nvPicPr>
          <p:cNvPr id="4" name="Imagen 3"/>
          <p:cNvPicPr>
            <a:picLocks noChangeAspect="1"/>
          </p:cNvPicPr>
          <p:nvPr/>
        </p:nvPicPr>
        <p:blipFill>
          <a:blip r:embed="rId2"/>
          <a:stretch>
            <a:fillRect/>
          </a:stretch>
        </p:blipFill>
        <p:spPr>
          <a:xfrm>
            <a:off x="325925" y="282104"/>
            <a:ext cx="5223391" cy="6575896"/>
          </a:xfrm>
          <a:prstGeom prst="rect">
            <a:avLst/>
          </a:prstGeom>
        </p:spPr>
      </p:pic>
    </p:spTree>
    <p:extLst>
      <p:ext uri="{BB962C8B-B14F-4D97-AF65-F5344CB8AC3E}">
        <p14:creationId xmlns:p14="http://schemas.microsoft.com/office/powerpoint/2010/main" val="40054957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448514"/>
            <a:ext cx="10988843" cy="1333448"/>
          </a:xfrm>
        </p:spPr>
        <p:txBody>
          <a:bodyPr/>
          <a:lstStyle/>
          <a:p>
            <a:pPr algn="ctr"/>
            <a:r>
              <a:rPr lang="es-MX" sz="3200" b="1" dirty="0" smtClean="0">
                <a:solidFill>
                  <a:schemeClr val="tx2"/>
                </a:solidFill>
              </a:rPr>
              <a:t>4</a:t>
            </a:r>
            <a:r>
              <a:rPr lang="es-MX" sz="3200" b="1" dirty="0">
                <a:solidFill>
                  <a:schemeClr val="tx2"/>
                </a:solidFill>
              </a:rPr>
              <a:t>. Transferencia de bienes muebles entre unidades responsables </a:t>
            </a:r>
          </a:p>
        </p:txBody>
      </p:sp>
      <p:sp>
        <p:nvSpPr>
          <p:cNvPr id="6" name="Rectángulo redondeado 5"/>
          <p:cNvSpPr/>
          <p:nvPr/>
        </p:nvSpPr>
        <p:spPr>
          <a:xfrm>
            <a:off x="1322509" y="2063115"/>
            <a:ext cx="9563101" cy="4163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s-MX" sz="2400" b="1" dirty="0">
                <a:solidFill>
                  <a:schemeClr val="tx1"/>
                </a:solidFill>
                <a:cs typeface="Arial" panose="020B0604020202020204" pitchFamily="34" charset="0"/>
              </a:rPr>
              <a:t>Estatus del </a:t>
            </a:r>
            <a:r>
              <a:rPr lang="es-MX" sz="2400" b="1" dirty="0" smtClean="0">
                <a:solidFill>
                  <a:schemeClr val="tx1"/>
                </a:solidFill>
                <a:cs typeface="Arial" panose="020B0604020202020204" pitchFamily="34" charset="0"/>
              </a:rPr>
              <a:t>bien</a:t>
            </a:r>
            <a:r>
              <a:rPr lang="es-MX" sz="2400" dirty="0" smtClean="0">
                <a:solidFill>
                  <a:schemeClr val="accent1">
                    <a:lumMod val="50000"/>
                  </a:schemeClr>
                </a:solidFill>
                <a:latin typeface="Gill Sans MT" panose="020B0502020104020203" pitchFamily="34" charset="0"/>
                <a:cs typeface="Arial" panose="020B0604020202020204" pitchFamily="34" charset="0"/>
              </a:rPr>
              <a:t>.</a:t>
            </a:r>
            <a:endParaRPr lang="es-MX" sz="2400" dirty="0">
              <a:solidFill>
                <a:schemeClr val="accent1">
                  <a:lumMod val="50000"/>
                </a:schemeClr>
              </a:solidFill>
              <a:latin typeface="Gill Sans MT" panose="020B0502020104020203" pitchFamily="34" charset="0"/>
              <a:cs typeface="Arial" panose="020B0604020202020204" pitchFamily="34" charset="0"/>
            </a:endParaRPr>
          </a:p>
        </p:txBody>
      </p:sp>
      <p:sp>
        <p:nvSpPr>
          <p:cNvPr id="19" name="Rectángulo redondeado 18"/>
          <p:cNvSpPr/>
          <p:nvPr/>
        </p:nvSpPr>
        <p:spPr>
          <a:xfrm>
            <a:off x="1322507" y="2606927"/>
            <a:ext cx="9563102" cy="4441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s-MX" sz="2400" dirty="0">
                <a:solidFill>
                  <a:schemeClr val="tx1"/>
                </a:solidFill>
                <a:latin typeface="Gill Sans MT" panose="020B0502020104020203" pitchFamily="34" charset="0"/>
                <a:cs typeface="Arial" panose="020B0604020202020204" pitchFamily="34" charset="0"/>
              </a:rPr>
              <a:t>Estado físico del bien</a:t>
            </a:r>
          </a:p>
        </p:txBody>
      </p:sp>
      <p:sp>
        <p:nvSpPr>
          <p:cNvPr id="20" name="Rectángulo redondeado 19"/>
          <p:cNvSpPr/>
          <p:nvPr/>
        </p:nvSpPr>
        <p:spPr>
          <a:xfrm>
            <a:off x="1322507" y="3174875"/>
            <a:ext cx="9563101" cy="4479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400" dirty="0">
                <a:solidFill>
                  <a:schemeClr val="tx1"/>
                </a:solidFill>
                <a:cs typeface="Arial" panose="020B0604020202020204" pitchFamily="34" charset="0"/>
              </a:rPr>
              <a:t>Conocer la clave del área física donde está asignado el bien.</a:t>
            </a:r>
          </a:p>
        </p:txBody>
      </p:sp>
      <p:sp>
        <p:nvSpPr>
          <p:cNvPr id="21" name="Rectángulo redondeado 20"/>
          <p:cNvSpPr/>
          <p:nvPr/>
        </p:nvSpPr>
        <p:spPr>
          <a:xfrm>
            <a:off x="1322506" y="3753943"/>
            <a:ext cx="9563101" cy="4834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400" dirty="0">
                <a:solidFill>
                  <a:schemeClr val="tx1"/>
                </a:solidFill>
                <a:cs typeface="Arial" panose="020B0604020202020204" pitchFamily="34" charset="0"/>
              </a:rPr>
              <a:t>Conocer la clave del área física a donde se va a transferir el bien.</a:t>
            </a:r>
          </a:p>
        </p:txBody>
      </p:sp>
      <p:sp>
        <p:nvSpPr>
          <p:cNvPr id="22" name="Rectángulo redondeado 21"/>
          <p:cNvSpPr/>
          <p:nvPr/>
        </p:nvSpPr>
        <p:spPr>
          <a:xfrm>
            <a:off x="1322505" y="4377368"/>
            <a:ext cx="9563101" cy="4329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400" dirty="0">
                <a:solidFill>
                  <a:schemeClr val="tx1"/>
                </a:solidFill>
                <a:cs typeface="Arial" panose="020B0604020202020204" pitchFamily="34" charset="0"/>
              </a:rPr>
              <a:t>Para </a:t>
            </a:r>
            <a:r>
              <a:rPr lang="es-MX" sz="2400" b="1" dirty="0">
                <a:solidFill>
                  <a:schemeClr val="tx1"/>
                </a:solidFill>
                <a:cs typeface="Arial" panose="020B0604020202020204" pitchFamily="34" charset="0"/>
              </a:rPr>
              <a:t>vehículos</a:t>
            </a:r>
            <a:r>
              <a:rPr lang="es-MX" sz="2400" dirty="0">
                <a:solidFill>
                  <a:schemeClr val="tx1"/>
                </a:solidFill>
                <a:cs typeface="Arial" panose="020B0604020202020204" pitchFamily="34" charset="0"/>
              </a:rPr>
              <a:t>: debe venir el visto bueno del jefe superior inmediato.</a:t>
            </a:r>
          </a:p>
        </p:txBody>
      </p:sp>
      <p:sp>
        <p:nvSpPr>
          <p:cNvPr id="23" name="Rectángulo redondeado 22"/>
          <p:cNvSpPr/>
          <p:nvPr/>
        </p:nvSpPr>
        <p:spPr>
          <a:xfrm>
            <a:off x="1322504" y="4957089"/>
            <a:ext cx="9563101" cy="3974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400" dirty="0">
                <a:solidFill>
                  <a:schemeClr val="tx1"/>
                </a:solidFill>
                <a:cs typeface="Arial" panose="020B0604020202020204" pitchFamily="34" charset="0"/>
              </a:rPr>
              <a:t>Para </a:t>
            </a:r>
            <a:r>
              <a:rPr lang="es-MX" sz="2400" b="1" dirty="0">
                <a:solidFill>
                  <a:schemeClr val="tx1"/>
                </a:solidFill>
                <a:cs typeface="Arial" panose="020B0604020202020204" pitchFamily="34" charset="0"/>
              </a:rPr>
              <a:t>obra plástica</a:t>
            </a:r>
            <a:r>
              <a:rPr lang="es-MX" sz="2400" dirty="0">
                <a:solidFill>
                  <a:schemeClr val="tx1"/>
                </a:solidFill>
                <a:cs typeface="Arial" panose="020B0604020202020204" pitchFamily="34" charset="0"/>
              </a:rPr>
              <a:t>:</a:t>
            </a:r>
            <a:r>
              <a:rPr lang="es-MX" sz="2400" b="1" dirty="0">
                <a:solidFill>
                  <a:schemeClr val="tx1"/>
                </a:solidFill>
                <a:cs typeface="Arial" panose="020B0604020202020204" pitchFamily="34" charset="0"/>
              </a:rPr>
              <a:t> </a:t>
            </a:r>
            <a:r>
              <a:rPr lang="es-MX" sz="2400" dirty="0">
                <a:solidFill>
                  <a:schemeClr val="tx1"/>
                </a:solidFill>
                <a:cs typeface="Arial" panose="020B0604020202020204" pitchFamily="34" charset="0"/>
              </a:rPr>
              <a:t>debe adjuntar la “Ficha de evidencia fotográfica”.</a:t>
            </a:r>
          </a:p>
        </p:txBody>
      </p:sp>
      <p:sp>
        <p:nvSpPr>
          <p:cNvPr id="37" name="Rectángulo 36"/>
          <p:cNvSpPr/>
          <p:nvPr/>
        </p:nvSpPr>
        <p:spPr>
          <a:xfrm>
            <a:off x="1773753" y="1572802"/>
            <a:ext cx="2719014" cy="461665"/>
          </a:xfrm>
          <a:prstGeom prst="rect">
            <a:avLst/>
          </a:prstGeom>
        </p:spPr>
        <p:txBody>
          <a:bodyPr wrap="none">
            <a:spAutoFit/>
          </a:bodyPr>
          <a:lstStyle/>
          <a:p>
            <a:pPr algn="just"/>
            <a:r>
              <a:rPr lang="es-MX" sz="2400" b="1" dirty="0" smtClean="0">
                <a:solidFill>
                  <a:schemeClr val="accent1">
                    <a:lumMod val="50000"/>
                  </a:schemeClr>
                </a:solidFill>
                <a:latin typeface="Gill Sans MT" panose="020B0502020104020203" pitchFamily="34" charset="0"/>
                <a:cs typeface="Arial" panose="020B0604020202020204" pitchFamily="34" charset="0"/>
              </a:rPr>
              <a:t>Consideraciones:</a:t>
            </a:r>
            <a:endParaRPr lang="es-MX" sz="2400" b="1" dirty="0">
              <a:solidFill>
                <a:schemeClr val="accent1">
                  <a:lumMod val="50000"/>
                </a:schemeClr>
              </a:solidFill>
              <a:latin typeface="Gill Sans MT" panose="020B0502020104020203" pitchFamily="34" charset="0"/>
              <a:cs typeface="Arial" panose="020B0604020202020204" pitchFamily="34" charset="0"/>
            </a:endParaRPr>
          </a:p>
        </p:txBody>
      </p:sp>
      <p:sp>
        <p:nvSpPr>
          <p:cNvPr id="3" name="Conector 2"/>
          <p:cNvSpPr/>
          <p:nvPr/>
        </p:nvSpPr>
        <p:spPr>
          <a:xfrm>
            <a:off x="563432" y="2063114"/>
            <a:ext cx="448407" cy="442694"/>
          </a:xfrm>
          <a:prstGeom prst="flowChartConnector">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dirty="0" smtClean="0">
                <a:solidFill>
                  <a:schemeClr val="tx2"/>
                </a:solidFill>
              </a:rPr>
              <a:t>1</a:t>
            </a:r>
            <a:endParaRPr lang="es-MX" dirty="0">
              <a:solidFill>
                <a:schemeClr val="tx2"/>
              </a:solidFill>
            </a:endParaRPr>
          </a:p>
        </p:txBody>
      </p:sp>
      <p:sp>
        <p:nvSpPr>
          <p:cNvPr id="17" name="Conector 16"/>
          <p:cNvSpPr/>
          <p:nvPr/>
        </p:nvSpPr>
        <p:spPr>
          <a:xfrm>
            <a:off x="563431" y="2613590"/>
            <a:ext cx="448407" cy="442694"/>
          </a:xfrm>
          <a:prstGeom prst="flowChartConnector">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dirty="0" smtClean="0">
                <a:solidFill>
                  <a:schemeClr val="tx2"/>
                </a:solidFill>
              </a:rPr>
              <a:t>2</a:t>
            </a:r>
            <a:endParaRPr lang="es-MX" dirty="0">
              <a:solidFill>
                <a:schemeClr val="tx2"/>
              </a:solidFill>
            </a:endParaRPr>
          </a:p>
        </p:txBody>
      </p:sp>
      <p:sp>
        <p:nvSpPr>
          <p:cNvPr id="18" name="Conector 17"/>
          <p:cNvSpPr/>
          <p:nvPr/>
        </p:nvSpPr>
        <p:spPr>
          <a:xfrm>
            <a:off x="563431" y="3174875"/>
            <a:ext cx="448407" cy="442694"/>
          </a:xfrm>
          <a:prstGeom prst="flowChartConnector">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dirty="0" smtClean="0">
                <a:solidFill>
                  <a:schemeClr val="tx2"/>
                </a:solidFill>
              </a:rPr>
              <a:t>3</a:t>
            </a:r>
            <a:endParaRPr lang="es-MX" dirty="0">
              <a:solidFill>
                <a:schemeClr val="tx2"/>
              </a:solidFill>
            </a:endParaRPr>
          </a:p>
        </p:txBody>
      </p:sp>
      <p:sp>
        <p:nvSpPr>
          <p:cNvPr id="24" name="Conector 23"/>
          <p:cNvSpPr/>
          <p:nvPr/>
        </p:nvSpPr>
        <p:spPr>
          <a:xfrm>
            <a:off x="563428" y="3774339"/>
            <a:ext cx="448407" cy="442694"/>
          </a:xfrm>
          <a:prstGeom prst="flowChartConnector">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dirty="0" smtClean="0">
                <a:solidFill>
                  <a:schemeClr val="tx2"/>
                </a:solidFill>
              </a:rPr>
              <a:t>4</a:t>
            </a:r>
            <a:endParaRPr lang="es-MX" dirty="0">
              <a:solidFill>
                <a:schemeClr val="tx2"/>
              </a:solidFill>
            </a:endParaRPr>
          </a:p>
        </p:txBody>
      </p:sp>
      <p:sp>
        <p:nvSpPr>
          <p:cNvPr id="25" name="Conector 24"/>
          <p:cNvSpPr/>
          <p:nvPr/>
        </p:nvSpPr>
        <p:spPr>
          <a:xfrm>
            <a:off x="563430" y="4427924"/>
            <a:ext cx="448407" cy="442694"/>
          </a:xfrm>
          <a:prstGeom prst="flowChartConnector">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dirty="0" smtClean="0">
                <a:solidFill>
                  <a:schemeClr val="tx2"/>
                </a:solidFill>
              </a:rPr>
              <a:t>5</a:t>
            </a:r>
            <a:endParaRPr lang="es-MX" dirty="0">
              <a:solidFill>
                <a:schemeClr val="tx2"/>
              </a:solidFill>
            </a:endParaRPr>
          </a:p>
        </p:txBody>
      </p:sp>
      <p:sp>
        <p:nvSpPr>
          <p:cNvPr id="26" name="Conector 25"/>
          <p:cNvSpPr/>
          <p:nvPr/>
        </p:nvSpPr>
        <p:spPr>
          <a:xfrm>
            <a:off x="563429" y="4957089"/>
            <a:ext cx="448407" cy="442694"/>
          </a:xfrm>
          <a:prstGeom prst="flowChartConnector">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dirty="0" smtClean="0">
                <a:solidFill>
                  <a:schemeClr val="tx2"/>
                </a:solidFill>
              </a:rPr>
              <a:t>6</a:t>
            </a:r>
            <a:endParaRPr lang="es-MX" dirty="0">
              <a:solidFill>
                <a:schemeClr val="tx2"/>
              </a:solidFill>
            </a:endParaRPr>
          </a:p>
        </p:txBody>
      </p:sp>
      <p:sp>
        <p:nvSpPr>
          <p:cNvPr id="27" name="Rectángulo redondeado 26"/>
          <p:cNvSpPr/>
          <p:nvPr/>
        </p:nvSpPr>
        <p:spPr>
          <a:xfrm>
            <a:off x="1322504" y="5543340"/>
            <a:ext cx="9563101" cy="3974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400" dirty="0">
                <a:solidFill>
                  <a:schemeClr val="tx1"/>
                </a:solidFill>
                <a:cs typeface="Arial" panose="020B0604020202020204" pitchFamily="34" charset="0"/>
              </a:rPr>
              <a:t>Las operaciones deben ser de un solo tipo de bien.</a:t>
            </a:r>
          </a:p>
        </p:txBody>
      </p:sp>
      <p:sp>
        <p:nvSpPr>
          <p:cNvPr id="28" name="Conector 27"/>
          <p:cNvSpPr/>
          <p:nvPr/>
        </p:nvSpPr>
        <p:spPr>
          <a:xfrm>
            <a:off x="563429" y="5543340"/>
            <a:ext cx="448407" cy="442694"/>
          </a:xfrm>
          <a:prstGeom prst="flowChartConnector">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dirty="0">
                <a:solidFill>
                  <a:schemeClr val="tx2"/>
                </a:solidFill>
              </a:rPr>
              <a:t>7</a:t>
            </a:r>
          </a:p>
        </p:txBody>
      </p:sp>
      <p:sp>
        <p:nvSpPr>
          <p:cNvPr id="29" name="Rectángulo redondeado 28"/>
          <p:cNvSpPr/>
          <p:nvPr/>
        </p:nvSpPr>
        <p:spPr>
          <a:xfrm>
            <a:off x="1322504" y="6123061"/>
            <a:ext cx="9563101" cy="6748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400" dirty="0">
                <a:solidFill>
                  <a:schemeClr val="tx1"/>
                </a:solidFill>
                <a:cs typeface="Arial" panose="020B0604020202020204" pitchFamily="34" charset="0"/>
              </a:rPr>
              <a:t>Cada </a:t>
            </a:r>
            <a:r>
              <a:rPr lang="es-MX" sz="2400" dirty="0" smtClean="0">
                <a:solidFill>
                  <a:schemeClr val="tx1"/>
                </a:solidFill>
                <a:cs typeface="Arial" panose="020B0604020202020204" pitchFamily="34" charset="0"/>
              </a:rPr>
              <a:t>UR debe </a:t>
            </a:r>
            <a:r>
              <a:rPr lang="es-MX" sz="2400" dirty="0">
                <a:solidFill>
                  <a:schemeClr val="tx1"/>
                </a:solidFill>
                <a:cs typeface="Arial" panose="020B0604020202020204" pitchFamily="34" charset="0"/>
              </a:rPr>
              <a:t>guardar una </a:t>
            </a:r>
            <a:r>
              <a:rPr lang="es-MX" sz="2400" i="1" dirty="0">
                <a:solidFill>
                  <a:schemeClr val="tx1"/>
                </a:solidFill>
                <a:cs typeface="Arial" panose="020B0604020202020204" pitchFamily="34" charset="0"/>
              </a:rPr>
              <a:t>Solicitud de transferencia de bienes</a:t>
            </a:r>
            <a:r>
              <a:rPr lang="es-MX" sz="2400" dirty="0">
                <a:solidFill>
                  <a:schemeClr val="tx1"/>
                </a:solidFill>
                <a:cs typeface="Arial" panose="020B0604020202020204" pitchFamily="34" charset="0"/>
              </a:rPr>
              <a:t> </a:t>
            </a:r>
            <a:r>
              <a:rPr lang="es-MX" sz="2400" b="1" dirty="0">
                <a:solidFill>
                  <a:schemeClr val="tx1"/>
                </a:solidFill>
                <a:cs typeface="Arial" panose="020B0604020202020204" pitchFamily="34" charset="0"/>
              </a:rPr>
              <a:t>original</a:t>
            </a:r>
            <a:r>
              <a:rPr lang="es-MX" sz="2400" dirty="0">
                <a:solidFill>
                  <a:schemeClr val="tx1"/>
                </a:solidFill>
                <a:cs typeface="Arial" panose="020B0604020202020204" pitchFamily="34" charset="0"/>
              </a:rPr>
              <a:t> de forma física y digital, como soporte.</a:t>
            </a:r>
          </a:p>
        </p:txBody>
      </p:sp>
      <p:sp>
        <p:nvSpPr>
          <p:cNvPr id="30" name="Conector 29"/>
          <p:cNvSpPr/>
          <p:nvPr/>
        </p:nvSpPr>
        <p:spPr>
          <a:xfrm>
            <a:off x="563429" y="6123061"/>
            <a:ext cx="448407" cy="442694"/>
          </a:xfrm>
          <a:prstGeom prst="flowChartConnector">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smtClean="0">
                <a:solidFill>
                  <a:schemeClr val="tx2"/>
                </a:solidFill>
              </a:rPr>
              <a:t>8</a:t>
            </a:r>
            <a:endParaRPr lang="es-MX" dirty="0">
              <a:solidFill>
                <a:schemeClr val="tx2"/>
              </a:solidFill>
            </a:endParaRPr>
          </a:p>
        </p:txBody>
      </p:sp>
      <p:sp>
        <p:nvSpPr>
          <p:cNvPr id="39" name="Conector 38"/>
          <p:cNvSpPr/>
          <p:nvPr/>
        </p:nvSpPr>
        <p:spPr>
          <a:xfrm>
            <a:off x="11115675" y="5692442"/>
            <a:ext cx="828675" cy="800100"/>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3600" dirty="0" smtClean="0">
                <a:latin typeface="Gill Sans MT" panose="020B0502020104020203" pitchFamily="34" charset="0"/>
              </a:rPr>
              <a:t>*</a:t>
            </a:r>
            <a:endParaRPr lang="es-MX" sz="2400" dirty="0">
              <a:latin typeface="Gill Sans MT" panose="020B0502020104020203" pitchFamily="34" charset="0"/>
            </a:endParaRPr>
          </a:p>
        </p:txBody>
      </p:sp>
    </p:spTree>
    <p:extLst>
      <p:ext uri="{BB962C8B-B14F-4D97-AF65-F5344CB8AC3E}">
        <p14:creationId xmlns:p14="http://schemas.microsoft.com/office/powerpoint/2010/main" val="20885382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571609"/>
            <a:ext cx="10988843" cy="1333448"/>
          </a:xfrm>
        </p:spPr>
        <p:txBody>
          <a:bodyPr/>
          <a:lstStyle/>
          <a:p>
            <a:pPr algn="ctr"/>
            <a:r>
              <a:rPr lang="es-MX" sz="3200" b="1" dirty="0">
                <a:solidFill>
                  <a:schemeClr val="tx2"/>
                </a:solidFill>
              </a:rPr>
              <a:t>5. Actualización de datos de bienes muebles</a:t>
            </a:r>
          </a:p>
        </p:txBody>
      </p:sp>
      <p:sp>
        <p:nvSpPr>
          <p:cNvPr id="3" name="Conector 2"/>
          <p:cNvSpPr/>
          <p:nvPr/>
        </p:nvSpPr>
        <p:spPr>
          <a:xfrm>
            <a:off x="253741" y="1891449"/>
            <a:ext cx="785755" cy="792193"/>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b="1" dirty="0" smtClean="0"/>
              <a:t>1</a:t>
            </a:r>
            <a:endParaRPr lang="es-MX" b="1" dirty="0"/>
          </a:p>
        </p:txBody>
      </p:sp>
      <p:sp>
        <p:nvSpPr>
          <p:cNvPr id="9" name="Rectángulo redondeado 8"/>
          <p:cNvSpPr/>
          <p:nvPr/>
        </p:nvSpPr>
        <p:spPr>
          <a:xfrm>
            <a:off x="1248508" y="1891449"/>
            <a:ext cx="10414103" cy="18716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s-MX" sz="2400" b="1" dirty="0">
                <a:solidFill>
                  <a:schemeClr val="tx1"/>
                </a:solidFill>
                <a:latin typeface="Gill Sans MT" panose="020B0502020104020203" pitchFamily="34" charset="0"/>
                <a:cs typeface="Arial" panose="020B0604020202020204" pitchFamily="34" charset="0"/>
              </a:rPr>
              <a:t>Error del registro de datos del bien en el Subsistema de Planeación, Recursos Financieros y </a:t>
            </a:r>
            <a:r>
              <a:rPr lang="es-MX" sz="2400" b="1" dirty="0" smtClean="0">
                <a:solidFill>
                  <a:schemeClr val="tx1"/>
                </a:solidFill>
                <a:latin typeface="Gill Sans MT" panose="020B0502020104020203" pitchFamily="34" charset="0"/>
                <a:cs typeface="Arial" panose="020B0604020202020204" pitchFamily="34" charset="0"/>
              </a:rPr>
              <a:t>Materiales: </a:t>
            </a:r>
            <a:r>
              <a:rPr lang="es-MX" sz="2400" dirty="0">
                <a:solidFill>
                  <a:schemeClr val="tx1"/>
                </a:solidFill>
                <a:latin typeface="Gill Sans MT" panose="020B0502020104020203" pitchFamily="34" charset="0"/>
              </a:rPr>
              <a:t>Este error ocurre cuando un dato (marca, modelo, serie y/o descripción) descrito en el bien físico y en la factura coincide, sin embargo, se encuentra registrado en el Subsistema de manera errónea o diferente</a:t>
            </a:r>
            <a:r>
              <a:rPr lang="es-MX" sz="2400" dirty="0" smtClean="0">
                <a:solidFill>
                  <a:schemeClr val="tx1"/>
                </a:solidFill>
                <a:latin typeface="Gill Sans MT" panose="020B0502020104020203" pitchFamily="34" charset="0"/>
              </a:rPr>
              <a:t>.</a:t>
            </a:r>
            <a:endParaRPr lang="es-MX" sz="2400" dirty="0">
              <a:solidFill>
                <a:schemeClr val="tx1"/>
              </a:solidFill>
              <a:latin typeface="Gill Sans MT" panose="020B0502020104020203" pitchFamily="34" charset="0"/>
            </a:endParaRPr>
          </a:p>
        </p:txBody>
      </p:sp>
      <p:sp>
        <p:nvSpPr>
          <p:cNvPr id="17" name="Conector 16"/>
          <p:cNvSpPr/>
          <p:nvPr/>
        </p:nvSpPr>
        <p:spPr>
          <a:xfrm>
            <a:off x="308039" y="4002488"/>
            <a:ext cx="731457" cy="683363"/>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r>
              <a:rPr lang="es-MX" sz="2400" dirty="0">
                <a:latin typeface="Gill Sans MT" panose="020B0502020104020203" pitchFamily="34" charset="0"/>
              </a:rPr>
              <a:t>1</a:t>
            </a:r>
          </a:p>
        </p:txBody>
      </p:sp>
      <p:sp>
        <p:nvSpPr>
          <p:cNvPr id="18" name="Pentágono 17"/>
          <p:cNvSpPr/>
          <p:nvPr/>
        </p:nvSpPr>
        <p:spPr>
          <a:xfrm>
            <a:off x="692885" y="4009292"/>
            <a:ext cx="4230807" cy="2483250"/>
          </a:xfrm>
          <a:prstGeom prst="homePlate">
            <a:avLst>
              <a:gd name="adj" fmla="val 19398"/>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MX" sz="2400" dirty="0">
                <a:solidFill>
                  <a:schemeClr val="tx1"/>
                </a:solidFill>
                <a:latin typeface="Gill Sans MT" panose="020B0502020104020203" pitchFamily="34" charset="0"/>
              </a:rPr>
              <a:t>El titular de la </a:t>
            </a:r>
            <a:r>
              <a:rPr lang="es-MX" sz="2400" dirty="0" smtClean="0">
                <a:solidFill>
                  <a:schemeClr val="tx1"/>
                </a:solidFill>
                <a:latin typeface="Gill Sans MT" panose="020B0502020104020203" pitchFamily="34" charset="0"/>
              </a:rPr>
              <a:t>UR </a:t>
            </a:r>
            <a:r>
              <a:rPr lang="es-MX" sz="2400" dirty="0">
                <a:solidFill>
                  <a:schemeClr val="tx1"/>
                </a:solidFill>
                <a:latin typeface="Gill Sans MT" panose="020B0502020104020203" pitchFamily="34" charset="0"/>
              </a:rPr>
              <a:t>debe solicitar a la DCBMeI o a la SAFR según corresponda, a través </a:t>
            </a:r>
            <a:r>
              <a:rPr lang="es-MX" sz="2400" dirty="0" smtClean="0">
                <a:solidFill>
                  <a:schemeClr val="tx1"/>
                </a:solidFill>
                <a:latin typeface="Gill Sans MT" panose="020B0502020104020203" pitchFamily="34" charset="0"/>
              </a:rPr>
              <a:t>de Hermes</a:t>
            </a:r>
            <a:r>
              <a:rPr lang="es-MX" sz="2400" dirty="0">
                <a:solidFill>
                  <a:schemeClr val="tx1"/>
                </a:solidFill>
                <a:latin typeface="Gill Sans MT" panose="020B0502020104020203" pitchFamily="34" charset="0"/>
              </a:rPr>
              <a:t>, la actualización del dato del bien mueble.</a:t>
            </a:r>
          </a:p>
        </p:txBody>
      </p:sp>
      <p:sp>
        <p:nvSpPr>
          <p:cNvPr id="21" name="Rectángulo redondeado 20"/>
          <p:cNvSpPr/>
          <p:nvPr/>
        </p:nvSpPr>
        <p:spPr>
          <a:xfrm>
            <a:off x="5308538" y="4009292"/>
            <a:ext cx="6354073" cy="2483250"/>
          </a:xfrm>
          <a:prstGeom prst="round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marL="342900" indent="-342900" algn="just">
              <a:buFont typeface="Arial" panose="020B0604020202020204" pitchFamily="34" charset="0"/>
              <a:buChar char="•"/>
            </a:pPr>
            <a:r>
              <a:rPr lang="es-MX" sz="2400" dirty="0">
                <a:solidFill>
                  <a:schemeClr val="tx1"/>
                </a:solidFill>
                <a:latin typeface="Gill Sans MT" panose="020B0502020104020203" pitchFamily="34" charset="0"/>
              </a:rPr>
              <a:t>Asunto del HERMES:</a:t>
            </a:r>
          </a:p>
          <a:p>
            <a:pPr algn="just"/>
            <a:r>
              <a:rPr lang="es-MX" sz="2400" dirty="0">
                <a:solidFill>
                  <a:schemeClr val="tx1"/>
                </a:solidFill>
                <a:latin typeface="Gill Sans MT" panose="020B0502020104020203" pitchFamily="34" charset="0"/>
              </a:rPr>
              <a:t>clave de la UR solicitante, seguido del asunto clave: “Actualización de datos”.</a:t>
            </a:r>
          </a:p>
          <a:p>
            <a:pPr algn="just"/>
            <a:endParaRPr lang="es-MX" sz="2400" dirty="0">
              <a:solidFill>
                <a:schemeClr val="tx1"/>
              </a:solidFill>
              <a:latin typeface="Gill Sans MT" panose="020B0502020104020203" pitchFamily="34" charset="0"/>
            </a:endParaRPr>
          </a:p>
          <a:p>
            <a:pPr marL="342900" indent="-342900" algn="just">
              <a:buFont typeface="Arial" panose="020B0604020202020204" pitchFamily="34" charset="0"/>
              <a:buChar char="•"/>
            </a:pPr>
            <a:r>
              <a:rPr lang="es-MX" sz="2400" dirty="0">
                <a:solidFill>
                  <a:schemeClr val="tx1"/>
                </a:solidFill>
                <a:latin typeface="Gill Sans MT" panose="020B0502020104020203" pitchFamily="34" charset="0"/>
              </a:rPr>
              <a:t>“Ficha de evidencia fotográfica”.</a:t>
            </a:r>
          </a:p>
        </p:txBody>
      </p:sp>
      <p:sp>
        <p:nvSpPr>
          <p:cNvPr id="10" name="Conector 9"/>
          <p:cNvSpPr/>
          <p:nvPr/>
        </p:nvSpPr>
        <p:spPr>
          <a:xfrm>
            <a:off x="11115675" y="5692442"/>
            <a:ext cx="828675" cy="800100"/>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3600" dirty="0" smtClean="0">
                <a:latin typeface="Gill Sans MT" panose="020B0502020104020203" pitchFamily="34" charset="0"/>
              </a:rPr>
              <a:t>*</a:t>
            </a:r>
            <a:endParaRPr lang="es-MX" sz="2400" dirty="0">
              <a:latin typeface="Gill Sans MT" panose="020B0502020104020203" pitchFamily="34" charset="0"/>
            </a:endParaRPr>
          </a:p>
        </p:txBody>
      </p:sp>
    </p:spTree>
    <p:extLst>
      <p:ext uri="{BB962C8B-B14F-4D97-AF65-F5344CB8AC3E}">
        <p14:creationId xmlns:p14="http://schemas.microsoft.com/office/powerpoint/2010/main" val="23953761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571609"/>
            <a:ext cx="10988843" cy="1333448"/>
          </a:xfrm>
        </p:spPr>
        <p:txBody>
          <a:bodyPr/>
          <a:lstStyle/>
          <a:p>
            <a:pPr algn="ctr"/>
            <a:r>
              <a:rPr lang="es-MX" sz="3200" b="1" dirty="0">
                <a:solidFill>
                  <a:schemeClr val="tx2"/>
                </a:solidFill>
              </a:rPr>
              <a:t>5. Actualización de datos de bienes muebles</a:t>
            </a:r>
          </a:p>
        </p:txBody>
      </p:sp>
      <p:sp>
        <p:nvSpPr>
          <p:cNvPr id="3" name="Conector 2"/>
          <p:cNvSpPr/>
          <p:nvPr/>
        </p:nvSpPr>
        <p:spPr>
          <a:xfrm>
            <a:off x="253741" y="1891449"/>
            <a:ext cx="785755" cy="792193"/>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b="1" dirty="0"/>
              <a:t>2</a:t>
            </a:r>
          </a:p>
        </p:txBody>
      </p:sp>
      <p:sp>
        <p:nvSpPr>
          <p:cNvPr id="9" name="Rectángulo redondeado 8"/>
          <p:cNvSpPr/>
          <p:nvPr/>
        </p:nvSpPr>
        <p:spPr>
          <a:xfrm>
            <a:off x="1248508" y="1891449"/>
            <a:ext cx="10414103" cy="18716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s-MX" sz="2400" b="1" dirty="0">
                <a:solidFill>
                  <a:schemeClr val="tx1"/>
                </a:solidFill>
                <a:latin typeface="Gill Sans MT" panose="020B0502020104020203" pitchFamily="34" charset="0"/>
                <a:cs typeface="Arial" panose="020B0604020202020204" pitchFamily="34" charset="0"/>
              </a:rPr>
              <a:t>Diferencia en datos del bien mueble recibido contra la </a:t>
            </a:r>
            <a:r>
              <a:rPr lang="es-MX" sz="2400" b="1" dirty="0" smtClean="0">
                <a:solidFill>
                  <a:schemeClr val="tx1"/>
                </a:solidFill>
                <a:latin typeface="Gill Sans MT" panose="020B0502020104020203" pitchFamily="34" charset="0"/>
                <a:cs typeface="Arial" panose="020B0604020202020204" pitchFamily="34" charset="0"/>
              </a:rPr>
              <a:t>factura: </a:t>
            </a:r>
            <a:r>
              <a:rPr lang="es-MX" sz="2400" dirty="0">
                <a:solidFill>
                  <a:schemeClr val="tx1"/>
                </a:solidFill>
                <a:latin typeface="Gill Sans MT" panose="020B0502020104020203" pitchFamily="34" charset="0"/>
                <a:cs typeface="Arial" panose="020B0604020202020204" pitchFamily="34" charset="0"/>
              </a:rPr>
              <a:t>Esta inconsistencia ocurre cuando un dato (marca, modelo, serie y/o descripción) del bien mueble entregado por el proveedor no concuerda con la información de la </a:t>
            </a:r>
            <a:r>
              <a:rPr lang="es-MX" sz="2400" dirty="0" smtClean="0">
                <a:solidFill>
                  <a:schemeClr val="tx1"/>
                </a:solidFill>
                <a:latin typeface="Gill Sans MT" panose="020B0502020104020203" pitchFamily="34" charset="0"/>
                <a:cs typeface="Arial" panose="020B0604020202020204" pitchFamily="34" charset="0"/>
              </a:rPr>
              <a:t>factura.</a:t>
            </a:r>
            <a:endParaRPr lang="es-MX" sz="2400" dirty="0">
              <a:solidFill>
                <a:schemeClr val="tx1"/>
              </a:solidFill>
              <a:latin typeface="Gill Sans MT" panose="020B0502020104020203" pitchFamily="34" charset="0"/>
            </a:endParaRPr>
          </a:p>
        </p:txBody>
      </p:sp>
      <p:sp>
        <p:nvSpPr>
          <p:cNvPr id="17" name="Conector 16"/>
          <p:cNvSpPr/>
          <p:nvPr/>
        </p:nvSpPr>
        <p:spPr>
          <a:xfrm>
            <a:off x="308039" y="4002488"/>
            <a:ext cx="731457" cy="683363"/>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r>
              <a:rPr lang="es-MX" sz="2400" dirty="0">
                <a:latin typeface="Gill Sans MT" panose="020B0502020104020203" pitchFamily="34" charset="0"/>
              </a:rPr>
              <a:t>1</a:t>
            </a:r>
          </a:p>
        </p:txBody>
      </p:sp>
      <p:sp>
        <p:nvSpPr>
          <p:cNvPr id="18" name="Pentágono 17"/>
          <p:cNvSpPr/>
          <p:nvPr/>
        </p:nvSpPr>
        <p:spPr>
          <a:xfrm>
            <a:off x="692886" y="4009292"/>
            <a:ext cx="4635252" cy="2483250"/>
          </a:xfrm>
          <a:prstGeom prst="homePlate">
            <a:avLst>
              <a:gd name="adj" fmla="val 19398"/>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MX" sz="2400" dirty="0">
                <a:solidFill>
                  <a:schemeClr val="tx1"/>
                </a:solidFill>
                <a:latin typeface="Gill Sans MT" panose="020B0502020104020203" pitchFamily="34" charset="0"/>
              </a:rPr>
              <a:t>El titular de la </a:t>
            </a:r>
            <a:r>
              <a:rPr lang="es-MX" sz="2400" dirty="0" smtClean="0">
                <a:solidFill>
                  <a:schemeClr val="tx1"/>
                </a:solidFill>
                <a:latin typeface="Gill Sans MT" panose="020B0502020104020203" pitchFamily="34" charset="0"/>
              </a:rPr>
              <a:t>UR </a:t>
            </a:r>
            <a:r>
              <a:rPr lang="es-MX" sz="2400" dirty="0">
                <a:solidFill>
                  <a:schemeClr val="tx1"/>
                </a:solidFill>
                <a:latin typeface="Gill Sans MT" panose="020B0502020104020203" pitchFamily="34" charset="0"/>
              </a:rPr>
              <a:t>debe solicitar a la DCBMeI o a la SAFR según corresponda, a través </a:t>
            </a:r>
            <a:r>
              <a:rPr lang="es-MX" sz="2400" dirty="0" smtClean="0">
                <a:solidFill>
                  <a:schemeClr val="tx1"/>
                </a:solidFill>
                <a:latin typeface="Gill Sans MT" panose="020B0502020104020203" pitchFamily="34" charset="0"/>
              </a:rPr>
              <a:t>de Hermes</a:t>
            </a:r>
            <a:r>
              <a:rPr lang="es-MX" sz="2400" dirty="0">
                <a:solidFill>
                  <a:schemeClr val="tx1"/>
                </a:solidFill>
                <a:latin typeface="Gill Sans MT" panose="020B0502020104020203" pitchFamily="34" charset="0"/>
              </a:rPr>
              <a:t>, la actualización del dato del bien mueble.</a:t>
            </a:r>
          </a:p>
        </p:txBody>
      </p:sp>
      <p:sp>
        <p:nvSpPr>
          <p:cNvPr id="21" name="Rectángulo redondeado 20"/>
          <p:cNvSpPr/>
          <p:nvPr/>
        </p:nvSpPr>
        <p:spPr>
          <a:xfrm>
            <a:off x="5712985" y="4009292"/>
            <a:ext cx="5949626" cy="2483250"/>
          </a:xfrm>
          <a:prstGeom prst="round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marL="342900" indent="-342900" algn="just">
              <a:buFont typeface="Arial" panose="020B0604020202020204" pitchFamily="34" charset="0"/>
              <a:buChar char="•"/>
            </a:pPr>
            <a:r>
              <a:rPr lang="es-MX" sz="2400" dirty="0">
                <a:solidFill>
                  <a:schemeClr val="tx1"/>
                </a:solidFill>
                <a:latin typeface="Gill Sans MT" panose="020B0502020104020203" pitchFamily="34" charset="0"/>
              </a:rPr>
              <a:t>Asunto del </a:t>
            </a:r>
            <a:r>
              <a:rPr lang="es-MX" sz="2400" dirty="0" smtClean="0">
                <a:solidFill>
                  <a:schemeClr val="tx1"/>
                </a:solidFill>
                <a:latin typeface="Gill Sans MT" panose="020B0502020104020203" pitchFamily="34" charset="0"/>
              </a:rPr>
              <a:t>HERMES: </a:t>
            </a:r>
          </a:p>
          <a:p>
            <a:pPr algn="just"/>
            <a:r>
              <a:rPr lang="es-MX" sz="2400" dirty="0" smtClean="0">
                <a:solidFill>
                  <a:schemeClr val="tx1"/>
                </a:solidFill>
                <a:latin typeface="Gill Sans MT" panose="020B0502020104020203" pitchFamily="34" charset="0"/>
              </a:rPr>
              <a:t>clave </a:t>
            </a:r>
            <a:r>
              <a:rPr lang="es-MX" sz="2400" dirty="0">
                <a:solidFill>
                  <a:schemeClr val="tx1"/>
                </a:solidFill>
                <a:latin typeface="Gill Sans MT" panose="020B0502020104020203" pitchFamily="34" charset="0"/>
              </a:rPr>
              <a:t>de la UR solicitante, seguido del asunto clave: “Actualización de datos</a:t>
            </a:r>
            <a:r>
              <a:rPr lang="es-MX" sz="2400" dirty="0" smtClean="0">
                <a:solidFill>
                  <a:schemeClr val="tx1"/>
                </a:solidFill>
                <a:latin typeface="Gill Sans MT" panose="020B0502020104020203" pitchFamily="34" charset="0"/>
              </a:rPr>
              <a:t>”.</a:t>
            </a:r>
          </a:p>
          <a:p>
            <a:pPr marL="342900" indent="-342900" algn="just">
              <a:buFont typeface="Arial" panose="020B0604020202020204" pitchFamily="34" charset="0"/>
              <a:buChar char="•"/>
            </a:pPr>
            <a:r>
              <a:rPr lang="es-MX" sz="2400" b="1" dirty="0" smtClean="0">
                <a:solidFill>
                  <a:schemeClr val="tx1"/>
                </a:solidFill>
                <a:latin typeface="Gill Sans MT" panose="020B0502020104020203" pitchFamily="34" charset="0"/>
              </a:rPr>
              <a:t>Oficio aclaratorio del proveedor </a:t>
            </a:r>
            <a:r>
              <a:rPr lang="es-MX" sz="2400" dirty="0" smtClean="0">
                <a:solidFill>
                  <a:schemeClr val="tx1"/>
                </a:solidFill>
                <a:latin typeface="Gill Sans MT" panose="020B0502020104020203" pitchFamily="34" charset="0"/>
              </a:rPr>
              <a:t>o</a:t>
            </a:r>
            <a:r>
              <a:rPr lang="es-MX" sz="2400" b="1" dirty="0" smtClean="0">
                <a:solidFill>
                  <a:schemeClr val="tx1"/>
                </a:solidFill>
                <a:latin typeface="Gill Sans MT" panose="020B0502020104020203" pitchFamily="34" charset="0"/>
              </a:rPr>
              <a:t> acta administrativa simple</a:t>
            </a:r>
          </a:p>
          <a:p>
            <a:pPr marL="342900" indent="-342900" algn="just">
              <a:buFont typeface="Arial" panose="020B0604020202020204" pitchFamily="34" charset="0"/>
              <a:buChar char="•"/>
            </a:pPr>
            <a:r>
              <a:rPr lang="es-MX" sz="2400" dirty="0" smtClean="0">
                <a:solidFill>
                  <a:schemeClr val="tx1"/>
                </a:solidFill>
                <a:latin typeface="Gill Sans MT" panose="020B0502020104020203" pitchFamily="34" charset="0"/>
              </a:rPr>
              <a:t>“</a:t>
            </a:r>
            <a:r>
              <a:rPr lang="es-MX" sz="2400" dirty="0">
                <a:solidFill>
                  <a:schemeClr val="tx1"/>
                </a:solidFill>
                <a:latin typeface="Gill Sans MT" panose="020B0502020104020203" pitchFamily="34" charset="0"/>
              </a:rPr>
              <a:t>Ficha de evidencia fotográfica”.</a:t>
            </a:r>
          </a:p>
        </p:txBody>
      </p:sp>
      <p:sp>
        <p:nvSpPr>
          <p:cNvPr id="11" name="Conector 10"/>
          <p:cNvSpPr/>
          <p:nvPr/>
        </p:nvSpPr>
        <p:spPr>
          <a:xfrm>
            <a:off x="11115675" y="5692442"/>
            <a:ext cx="828675" cy="800100"/>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3600" dirty="0" smtClean="0">
                <a:latin typeface="Gill Sans MT" panose="020B0502020104020203" pitchFamily="34" charset="0"/>
              </a:rPr>
              <a:t>*</a:t>
            </a:r>
            <a:endParaRPr lang="es-MX" sz="2400" dirty="0">
              <a:latin typeface="Gill Sans MT" panose="020B0502020104020203" pitchFamily="34" charset="0"/>
            </a:endParaRPr>
          </a:p>
        </p:txBody>
      </p:sp>
    </p:spTree>
    <p:extLst>
      <p:ext uri="{BB962C8B-B14F-4D97-AF65-F5344CB8AC3E}">
        <p14:creationId xmlns:p14="http://schemas.microsoft.com/office/powerpoint/2010/main" val="36387379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571609"/>
            <a:ext cx="10988843" cy="1333448"/>
          </a:xfrm>
        </p:spPr>
        <p:txBody>
          <a:bodyPr/>
          <a:lstStyle/>
          <a:p>
            <a:pPr algn="ctr"/>
            <a:r>
              <a:rPr lang="es-MX" sz="3200" b="1" dirty="0">
                <a:solidFill>
                  <a:schemeClr val="tx2"/>
                </a:solidFill>
              </a:rPr>
              <a:t>5. Actualización de datos de bienes muebles</a:t>
            </a:r>
          </a:p>
        </p:txBody>
      </p:sp>
      <p:sp>
        <p:nvSpPr>
          <p:cNvPr id="3" name="Conector 2"/>
          <p:cNvSpPr/>
          <p:nvPr/>
        </p:nvSpPr>
        <p:spPr>
          <a:xfrm>
            <a:off x="253741" y="1891449"/>
            <a:ext cx="785755" cy="792193"/>
          </a:xfrm>
          <a:prstGeom prst="flowChartConnec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b="1" dirty="0" smtClean="0"/>
              <a:t>3</a:t>
            </a:r>
            <a:endParaRPr lang="es-MX" b="1" dirty="0"/>
          </a:p>
        </p:txBody>
      </p:sp>
      <p:sp>
        <p:nvSpPr>
          <p:cNvPr id="9" name="Rectángulo redondeado 8"/>
          <p:cNvSpPr/>
          <p:nvPr/>
        </p:nvSpPr>
        <p:spPr>
          <a:xfrm>
            <a:off x="1248508" y="1891449"/>
            <a:ext cx="10414103" cy="18716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s-MX" sz="2400" b="1" dirty="0">
                <a:solidFill>
                  <a:schemeClr val="tx1"/>
                </a:solidFill>
                <a:latin typeface="Gill Sans MT" panose="020B0502020104020203" pitchFamily="34" charset="0"/>
                <a:cs typeface="Arial" panose="020B0604020202020204" pitchFamily="34" charset="0"/>
              </a:rPr>
              <a:t>Datos no incluidos en la </a:t>
            </a:r>
            <a:r>
              <a:rPr lang="es-MX" sz="2400" b="1" dirty="0" smtClean="0">
                <a:solidFill>
                  <a:schemeClr val="tx1"/>
                </a:solidFill>
                <a:latin typeface="Gill Sans MT" panose="020B0502020104020203" pitchFamily="34" charset="0"/>
                <a:cs typeface="Arial" panose="020B0604020202020204" pitchFamily="34" charset="0"/>
              </a:rPr>
              <a:t>factura: </a:t>
            </a:r>
            <a:r>
              <a:rPr lang="es-MX" sz="2400" dirty="0">
                <a:solidFill>
                  <a:schemeClr val="tx1"/>
                </a:solidFill>
                <a:latin typeface="Gill Sans MT" panose="020B0502020104020203" pitchFamily="34" charset="0"/>
                <a:cs typeface="Arial" panose="020B0604020202020204" pitchFamily="34" charset="0"/>
              </a:rPr>
              <a:t>Esta inconsistencia ocurre cuando un dato (marca, modelo y/o serie) del bien mueble entregado por el proveedor, no se encuentra descrito en la </a:t>
            </a:r>
            <a:r>
              <a:rPr lang="es-MX" sz="2400" dirty="0" smtClean="0">
                <a:solidFill>
                  <a:schemeClr val="tx1"/>
                </a:solidFill>
                <a:latin typeface="Gill Sans MT" panose="020B0502020104020203" pitchFamily="34" charset="0"/>
                <a:cs typeface="Arial" panose="020B0604020202020204" pitchFamily="34" charset="0"/>
              </a:rPr>
              <a:t>factura, pero </a:t>
            </a:r>
            <a:r>
              <a:rPr lang="es-MX" sz="2400" dirty="0">
                <a:solidFill>
                  <a:schemeClr val="tx1"/>
                </a:solidFill>
                <a:latin typeface="Gill Sans MT" panose="020B0502020104020203" pitchFamily="34" charset="0"/>
                <a:cs typeface="Arial" panose="020B0604020202020204" pitchFamily="34" charset="0"/>
              </a:rPr>
              <a:t>sí en el bien físico</a:t>
            </a:r>
            <a:r>
              <a:rPr lang="es-MX" sz="2400" dirty="0" smtClean="0">
                <a:solidFill>
                  <a:schemeClr val="tx1"/>
                </a:solidFill>
                <a:latin typeface="Gill Sans MT" panose="020B0502020104020203" pitchFamily="34" charset="0"/>
                <a:cs typeface="Arial" panose="020B0604020202020204" pitchFamily="34" charset="0"/>
              </a:rPr>
              <a:t>.</a:t>
            </a:r>
            <a:endParaRPr lang="es-MX" sz="2400" dirty="0">
              <a:solidFill>
                <a:schemeClr val="tx1"/>
              </a:solidFill>
              <a:latin typeface="Gill Sans MT" panose="020B0502020104020203" pitchFamily="34" charset="0"/>
              <a:cs typeface="Arial" panose="020B0604020202020204" pitchFamily="34" charset="0"/>
            </a:endParaRPr>
          </a:p>
        </p:txBody>
      </p:sp>
      <p:sp>
        <p:nvSpPr>
          <p:cNvPr id="17" name="Conector 16"/>
          <p:cNvSpPr/>
          <p:nvPr/>
        </p:nvSpPr>
        <p:spPr>
          <a:xfrm>
            <a:off x="308039" y="4002488"/>
            <a:ext cx="731457" cy="683363"/>
          </a:xfrm>
          <a:prstGeom prst="flowChartConnector">
            <a:avLst/>
          </a:prstGeom>
        </p:spPr>
        <p:style>
          <a:lnRef idx="1">
            <a:schemeClr val="accent3"/>
          </a:lnRef>
          <a:fillRef idx="2">
            <a:schemeClr val="accent3"/>
          </a:fillRef>
          <a:effectRef idx="1">
            <a:schemeClr val="accent3"/>
          </a:effectRef>
          <a:fontRef idx="minor">
            <a:schemeClr val="dk1"/>
          </a:fontRef>
        </p:style>
        <p:txBody>
          <a:bodyPr rtlCol="0" anchor="ctr"/>
          <a:lstStyle/>
          <a:p>
            <a:r>
              <a:rPr lang="es-MX" sz="2400" dirty="0">
                <a:latin typeface="Gill Sans MT" panose="020B0502020104020203" pitchFamily="34" charset="0"/>
              </a:rPr>
              <a:t>1</a:t>
            </a:r>
          </a:p>
        </p:txBody>
      </p:sp>
      <p:sp>
        <p:nvSpPr>
          <p:cNvPr id="18" name="Pentágono 17"/>
          <p:cNvSpPr/>
          <p:nvPr/>
        </p:nvSpPr>
        <p:spPr>
          <a:xfrm>
            <a:off x="692886" y="4009292"/>
            <a:ext cx="4635252" cy="2483250"/>
          </a:xfrm>
          <a:prstGeom prst="homePlate">
            <a:avLst>
              <a:gd name="adj" fmla="val 19398"/>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MX" sz="2400" dirty="0">
                <a:solidFill>
                  <a:schemeClr val="tx1"/>
                </a:solidFill>
                <a:latin typeface="Gill Sans MT" panose="020B0502020104020203" pitchFamily="34" charset="0"/>
              </a:rPr>
              <a:t>El titular de la </a:t>
            </a:r>
            <a:r>
              <a:rPr lang="es-MX" sz="2400" dirty="0" smtClean="0">
                <a:solidFill>
                  <a:schemeClr val="tx1"/>
                </a:solidFill>
                <a:latin typeface="Gill Sans MT" panose="020B0502020104020203" pitchFamily="34" charset="0"/>
              </a:rPr>
              <a:t>UR </a:t>
            </a:r>
            <a:r>
              <a:rPr lang="es-MX" sz="2400" dirty="0">
                <a:solidFill>
                  <a:schemeClr val="tx1"/>
                </a:solidFill>
                <a:latin typeface="Gill Sans MT" panose="020B0502020104020203" pitchFamily="34" charset="0"/>
              </a:rPr>
              <a:t>debe solicitar a la DCBMeI o a la SAFR según corresponda, a través </a:t>
            </a:r>
            <a:r>
              <a:rPr lang="es-MX" sz="2400" dirty="0" smtClean="0">
                <a:solidFill>
                  <a:schemeClr val="tx1"/>
                </a:solidFill>
                <a:latin typeface="Gill Sans MT" panose="020B0502020104020203" pitchFamily="34" charset="0"/>
              </a:rPr>
              <a:t>de Hermes</a:t>
            </a:r>
            <a:r>
              <a:rPr lang="es-MX" sz="2400" dirty="0">
                <a:solidFill>
                  <a:schemeClr val="tx1"/>
                </a:solidFill>
                <a:latin typeface="Gill Sans MT" panose="020B0502020104020203" pitchFamily="34" charset="0"/>
              </a:rPr>
              <a:t>, la actualización del dato del bien mueble.</a:t>
            </a:r>
          </a:p>
        </p:txBody>
      </p:sp>
      <p:sp>
        <p:nvSpPr>
          <p:cNvPr id="21" name="Rectángulo redondeado 20"/>
          <p:cNvSpPr/>
          <p:nvPr/>
        </p:nvSpPr>
        <p:spPr>
          <a:xfrm>
            <a:off x="5712985" y="4009292"/>
            <a:ext cx="5949626" cy="2483250"/>
          </a:xfrm>
          <a:prstGeom prst="round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marL="342900" indent="-342900" algn="just">
              <a:buFont typeface="Arial" panose="020B0604020202020204" pitchFamily="34" charset="0"/>
              <a:buChar char="•"/>
            </a:pPr>
            <a:r>
              <a:rPr lang="es-MX" sz="2400" dirty="0">
                <a:solidFill>
                  <a:schemeClr val="tx1"/>
                </a:solidFill>
                <a:latin typeface="Gill Sans MT" panose="020B0502020104020203" pitchFamily="34" charset="0"/>
              </a:rPr>
              <a:t>Asunto del </a:t>
            </a:r>
            <a:r>
              <a:rPr lang="es-MX" sz="2400" dirty="0" smtClean="0">
                <a:solidFill>
                  <a:schemeClr val="tx1"/>
                </a:solidFill>
                <a:latin typeface="Gill Sans MT" panose="020B0502020104020203" pitchFamily="34" charset="0"/>
              </a:rPr>
              <a:t>HERMES: </a:t>
            </a:r>
          </a:p>
          <a:p>
            <a:pPr algn="just"/>
            <a:r>
              <a:rPr lang="es-MX" sz="2400" dirty="0" smtClean="0">
                <a:solidFill>
                  <a:schemeClr val="tx1"/>
                </a:solidFill>
                <a:latin typeface="Gill Sans MT" panose="020B0502020104020203" pitchFamily="34" charset="0"/>
              </a:rPr>
              <a:t>clave </a:t>
            </a:r>
            <a:r>
              <a:rPr lang="es-MX" sz="2400" dirty="0">
                <a:solidFill>
                  <a:schemeClr val="tx1"/>
                </a:solidFill>
                <a:latin typeface="Gill Sans MT" panose="020B0502020104020203" pitchFamily="34" charset="0"/>
              </a:rPr>
              <a:t>de la UR solicitante, seguido del asunto clave: “Actualización de datos</a:t>
            </a:r>
            <a:r>
              <a:rPr lang="es-MX" sz="2400" dirty="0" smtClean="0">
                <a:solidFill>
                  <a:schemeClr val="tx1"/>
                </a:solidFill>
                <a:latin typeface="Gill Sans MT" panose="020B0502020104020203" pitchFamily="34" charset="0"/>
              </a:rPr>
              <a:t>”.</a:t>
            </a:r>
          </a:p>
          <a:p>
            <a:pPr marL="342900" indent="-342900" algn="just">
              <a:buFont typeface="Arial" panose="020B0604020202020204" pitchFamily="34" charset="0"/>
              <a:buChar char="•"/>
            </a:pPr>
            <a:r>
              <a:rPr lang="es-MX" sz="2400" dirty="0">
                <a:solidFill>
                  <a:schemeClr val="tx1"/>
                </a:solidFill>
                <a:latin typeface="Gill Sans MT" panose="020B0502020104020203" pitchFamily="34" charset="0"/>
              </a:rPr>
              <a:t>Cuadro con la información del bien, N° de activo, marca, fecha de alta y dato a incluir</a:t>
            </a:r>
          </a:p>
          <a:p>
            <a:pPr marL="342900" indent="-342900" algn="just">
              <a:buFont typeface="Arial" panose="020B0604020202020204" pitchFamily="34" charset="0"/>
              <a:buChar char="•"/>
            </a:pPr>
            <a:r>
              <a:rPr lang="es-MX" sz="2400" dirty="0" smtClean="0">
                <a:solidFill>
                  <a:schemeClr val="tx1"/>
                </a:solidFill>
                <a:latin typeface="Gill Sans MT" panose="020B0502020104020203" pitchFamily="34" charset="0"/>
              </a:rPr>
              <a:t>“</a:t>
            </a:r>
            <a:r>
              <a:rPr lang="es-MX" sz="2400" dirty="0">
                <a:solidFill>
                  <a:schemeClr val="tx1"/>
                </a:solidFill>
                <a:latin typeface="Gill Sans MT" panose="020B0502020104020203" pitchFamily="34" charset="0"/>
              </a:rPr>
              <a:t>Ficha de evidencia fotográfica”.</a:t>
            </a:r>
          </a:p>
        </p:txBody>
      </p:sp>
      <p:sp>
        <p:nvSpPr>
          <p:cNvPr id="11" name="Conector 10"/>
          <p:cNvSpPr/>
          <p:nvPr/>
        </p:nvSpPr>
        <p:spPr>
          <a:xfrm>
            <a:off x="11115675" y="5692442"/>
            <a:ext cx="828675" cy="800100"/>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3600" dirty="0" smtClean="0">
                <a:latin typeface="Gill Sans MT" panose="020B0502020104020203" pitchFamily="34" charset="0"/>
              </a:rPr>
              <a:t>*</a:t>
            </a:r>
            <a:endParaRPr lang="es-MX" sz="2400" dirty="0">
              <a:latin typeface="Gill Sans MT" panose="020B0502020104020203" pitchFamily="34" charset="0"/>
            </a:endParaRPr>
          </a:p>
        </p:txBody>
      </p:sp>
    </p:spTree>
    <p:extLst>
      <p:ext uri="{BB962C8B-B14F-4D97-AF65-F5344CB8AC3E}">
        <p14:creationId xmlns:p14="http://schemas.microsoft.com/office/powerpoint/2010/main" val="15580283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571609"/>
            <a:ext cx="10988843" cy="1333448"/>
          </a:xfrm>
        </p:spPr>
        <p:txBody>
          <a:bodyPr/>
          <a:lstStyle/>
          <a:p>
            <a:pPr algn="ctr"/>
            <a:r>
              <a:rPr lang="es-MX" sz="3200" b="1" dirty="0">
                <a:solidFill>
                  <a:schemeClr val="tx2"/>
                </a:solidFill>
              </a:rPr>
              <a:t>5. Actualización de datos de bienes muebles</a:t>
            </a:r>
          </a:p>
        </p:txBody>
      </p:sp>
      <p:sp>
        <p:nvSpPr>
          <p:cNvPr id="3" name="Conector 2"/>
          <p:cNvSpPr/>
          <p:nvPr/>
        </p:nvSpPr>
        <p:spPr>
          <a:xfrm>
            <a:off x="253741" y="1891449"/>
            <a:ext cx="785755" cy="792193"/>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b="1" dirty="0"/>
              <a:t>4</a:t>
            </a:r>
          </a:p>
        </p:txBody>
      </p:sp>
      <p:sp>
        <p:nvSpPr>
          <p:cNvPr id="9" name="Rectángulo redondeado 8"/>
          <p:cNvSpPr/>
          <p:nvPr/>
        </p:nvSpPr>
        <p:spPr>
          <a:xfrm>
            <a:off x="1248508" y="1891449"/>
            <a:ext cx="10414103" cy="18716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s-MX" sz="2400" b="1" dirty="0">
                <a:solidFill>
                  <a:schemeClr val="tx1"/>
                </a:solidFill>
                <a:latin typeface="Gill Sans MT" panose="020B0502020104020203" pitchFamily="34" charset="0"/>
                <a:cs typeface="Arial" panose="020B0604020202020204" pitchFamily="34" charset="0"/>
              </a:rPr>
              <a:t>Actualización de datos de un bien mueble por cobro de </a:t>
            </a:r>
            <a:r>
              <a:rPr lang="es-MX" sz="2400" b="1" dirty="0" smtClean="0">
                <a:solidFill>
                  <a:schemeClr val="tx1"/>
                </a:solidFill>
                <a:latin typeface="Gill Sans MT" panose="020B0502020104020203" pitchFamily="34" charset="0"/>
                <a:cs typeface="Arial" panose="020B0604020202020204" pitchFamily="34" charset="0"/>
              </a:rPr>
              <a:t>garantía: </a:t>
            </a:r>
            <a:r>
              <a:rPr lang="es-MX" sz="2400" dirty="0">
                <a:solidFill>
                  <a:schemeClr val="tx1"/>
                </a:solidFill>
                <a:latin typeface="Gill Sans MT" panose="020B0502020104020203" pitchFamily="34" charset="0"/>
              </a:rPr>
              <a:t>Esta actualización de datos ocurre cuando el bien mueble presenta fallas y es reemplazado por otro bien por parte del proveedor, haciendo uso del cobro de la </a:t>
            </a:r>
            <a:r>
              <a:rPr lang="es-MX" sz="2400" dirty="0" smtClean="0">
                <a:solidFill>
                  <a:schemeClr val="tx1"/>
                </a:solidFill>
                <a:latin typeface="Gill Sans MT" panose="020B0502020104020203" pitchFamily="34" charset="0"/>
              </a:rPr>
              <a:t>garantía</a:t>
            </a:r>
            <a:r>
              <a:rPr lang="es-MX" sz="2400" dirty="0" smtClean="0">
                <a:solidFill>
                  <a:schemeClr val="tx1"/>
                </a:solidFill>
                <a:latin typeface="Gill Sans MT" panose="020B0502020104020203" pitchFamily="34" charset="0"/>
                <a:cs typeface="Arial" panose="020B0604020202020204" pitchFamily="34" charset="0"/>
              </a:rPr>
              <a:t>.</a:t>
            </a:r>
            <a:endParaRPr lang="es-MX" sz="2400" dirty="0">
              <a:solidFill>
                <a:schemeClr val="tx1"/>
              </a:solidFill>
              <a:latin typeface="Gill Sans MT" panose="020B0502020104020203" pitchFamily="34" charset="0"/>
              <a:cs typeface="Arial" panose="020B0604020202020204" pitchFamily="34" charset="0"/>
            </a:endParaRPr>
          </a:p>
        </p:txBody>
      </p:sp>
      <p:sp>
        <p:nvSpPr>
          <p:cNvPr id="17" name="Conector 16"/>
          <p:cNvSpPr/>
          <p:nvPr/>
        </p:nvSpPr>
        <p:spPr>
          <a:xfrm>
            <a:off x="308039" y="4002488"/>
            <a:ext cx="731457" cy="683363"/>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r>
              <a:rPr lang="es-MX" sz="2400" dirty="0">
                <a:latin typeface="Gill Sans MT" panose="020B0502020104020203" pitchFamily="34" charset="0"/>
              </a:rPr>
              <a:t>1</a:t>
            </a:r>
          </a:p>
        </p:txBody>
      </p:sp>
      <p:sp>
        <p:nvSpPr>
          <p:cNvPr id="18" name="Pentágono 17"/>
          <p:cNvSpPr/>
          <p:nvPr/>
        </p:nvSpPr>
        <p:spPr>
          <a:xfrm>
            <a:off x="692886" y="4009292"/>
            <a:ext cx="4635252" cy="2483250"/>
          </a:xfrm>
          <a:prstGeom prst="homePlate">
            <a:avLst>
              <a:gd name="adj" fmla="val 19398"/>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s-MX" sz="2400" dirty="0">
                <a:solidFill>
                  <a:schemeClr val="tx1"/>
                </a:solidFill>
                <a:latin typeface="Gill Sans MT" panose="020B0502020104020203" pitchFamily="34" charset="0"/>
              </a:rPr>
              <a:t>El titular de la </a:t>
            </a:r>
            <a:r>
              <a:rPr lang="es-MX" sz="2400" dirty="0" smtClean="0">
                <a:solidFill>
                  <a:schemeClr val="tx1"/>
                </a:solidFill>
                <a:latin typeface="Gill Sans MT" panose="020B0502020104020203" pitchFamily="34" charset="0"/>
              </a:rPr>
              <a:t>UR </a:t>
            </a:r>
            <a:r>
              <a:rPr lang="es-MX" sz="2400" dirty="0">
                <a:solidFill>
                  <a:schemeClr val="tx1"/>
                </a:solidFill>
                <a:latin typeface="Gill Sans MT" panose="020B0502020104020203" pitchFamily="34" charset="0"/>
              </a:rPr>
              <a:t>debe solicitar a la DCBMeI o a la SAFR según corresponda, a través </a:t>
            </a:r>
            <a:r>
              <a:rPr lang="es-MX" sz="2400" dirty="0" smtClean="0">
                <a:solidFill>
                  <a:schemeClr val="tx1"/>
                </a:solidFill>
                <a:latin typeface="Gill Sans MT" panose="020B0502020104020203" pitchFamily="34" charset="0"/>
              </a:rPr>
              <a:t>de Hermes</a:t>
            </a:r>
            <a:r>
              <a:rPr lang="es-MX" sz="2400" dirty="0">
                <a:solidFill>
                  <a:schemeClr val="tx1"/>
                </a:solidFill>
                <a:latin typeface="Gill Sans MT" panose="020B0502020104020203" pitchFamily="34" charset="0"/>
              </a:rPr>
              <a:t>, la actualización del dato del bien mueble.</a:t>
            </a:r>
          </a:p>
        </p:txBody>
      </p:sp>
      <p:sp>
        <p:nvSpPr>
          <p:cNvPr id="21" name="Rectángulo redondeado 20"/>
          <p:cNvSpPr/>
          <p:nvPr/>
        </p:nvSpPr>
        <p:spPr>
          <a:xfrm>
            <a:off x="5712985" y="4009292"/>
            <a:ext cx="5949626" cy="2483250"/>
          </a:xfrm>
          <a:prstGeom prst="round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marL="342900" indent="-342900" algn="just">
              <a:buFont typeface="Arial" panose="020B0604020202020204" pitchFamily="34" charset="0"/>
              <a:buChar char="•"/>
            </a:pPr>
            <a:r>
              <a:rPr lang="es-MX" sz="2400" dirty="0">
                <a:solidFill>
                  <a:schemeClr val="tx1"/>
                </a:solidFill>
                <a:latin typeface="Gill Sans MT" panose="020B0502020104020203" pitchFamily="34" charset="0"/>
              </a:rPr>
              <a:t>Asunto del </a:t>
            </a:r>
            <a:r>
              <a:rPr lang="es-MX" sz="2400" dirty="0" smtClean="0">
                <a:solidFill>
                  <a:schemeClr val="tx1"/>
                </a:solidFill>
                <a:latin typeface="Gill Sans MT" panose="020B0502020104020203" pitchFamily="34" charset="0"/>
              </a:rPr>
              <a:t>HERMES: </a:t>
            </a:r>
          </a:p>
          <a:p>
            <a:pPr algn="just"/>
            <a:r>
              <a:rPr lang="es-MX" sz="2400" dirty="0" smtClean="0">
                <a:solidFill>
                  <a:schemeClr val="tx1"/>
                </a:solidFill>
                <a:latin typeface="Gill Sans MT" panose="020B0502020104020203" pitchFamily="34" charset="0"/>
              </a:rPr>
              <a:t>clave </a:t>
            </a:r>
            <a:r>
              <a:rPr lang="es-MX" sz="2400" dirty="0">
                <a:solidFill>
                  <a:schemeClr val="tx1"/>
                </a:solidFill>
                <a:latin typeface="Gill Sans MT" panose="020B0502020104020203" pitchFamily="34" charset="0"/>
              </a:rPr>
              <a:t>de la UR solicitante, seguido del asunto clave: “Actualización de datos</a:t>
            </a:r>
            <a:r>
              <a:rPr lang="es-MX" sz="2400" dirty="0" smtClean="0">
                <a:solidFill>
                  <a:schemeClr val="tx1"/>
                </a:solidFill>
                <a:latin typeface="Gill Sans MT" panose="020B0502020104020203" pitchFamily="34" charset="0"/>
              </a:rPr>
              <a:t>”.</a:t>
            </a:r>
          </a:p>
          <a:p>
            <a:pPr marL="342900" indent="-342900" algn="just">
              <a:buFont typeface="Arial" panose="020B0604020202020204" pitchFamily="34" charset="0"/>
              <a:buChar char="•"/>
            </a:pPr>
            <a:r>
              <a:rPr lang="es-MX" sz="2400" b="1" dirty="0" smtClean="0">
                <a:solidFill>
                  <a:schemeClr val="tx1"/>
                </a:solidFill>
                <a:latin typeface="Gill Sans MT" panose="020B0502020104020203" pitchFamily="34" charset="0"/>
              </a:rPr>
              <a:t>Oficio aclaratorio por parte del proveedor.</a:t>
            </a:r>
            <a:endParaRPr lang="es-MX" sz="2400" b="1" dirty="0">
              <a:solidFill>
                <a:schemeClr val="tx1"/>
              </a:solidFill>
              <a:latin typeface="Gill Sans MT" panose="020B0502020104020203" pitchFamily="34" charset="0"/>
            </a:endParaRPr>
          </a:p>
          <a:p>
            <a:pPr marL="342900" indent="-342900" algn="just">
              <a:buFont typeface="Arial" panose="020B0604020202020204" pitchFamily="34" charset="0"/>
              <a:buChar char="•"/>
            </a:pPr>
            <a:r>
              <a:rPr lang="es-MX" sz="2400" dirty="0" smtClean="0">
                <a:solidFill>
                  <a:schemeClr val="tx1"/>
                </a:solidFill>
                <a:latin typeface="Gill Sans MT" panose="020B0502020104020203" pitchFamily="34" charset="0"/>
              </a:rPr>
              <a:t>“</a:t>
            </a:r>
            <a:r>
              <a:rPr lang="es-MX" sz="2400" dirty="0">
                <a:solidFill>
                  <a:schemeClr val="tx1"/>
                </a:solidFill>
                <a:latin typeface="Gill Sans MT" panose="020B0502020104020203" pitchFamily="34" charset="0"/>
              </a:rPr>
              <a:t>Ficha de evidencia fotográfica”.</a:t>
            </a:r>
          </a:p>
        </p:txBody>
      </p:sp>
      <p:sp>
        <p:nvSpPr>
          <p:cNvPr id="10" name="Conector 9"/>
          <p:cNvSpPr/>
          <p:nvPr/>
        </p:nvSpPr>
        <p:spPr>
          <a:xfrm>
            <a:off x="11115675" y="5692442"/>
            <a:ext cx="828675" cy="800100"/>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3600" dirty="0" smtClean="0">
                <a:latin typeface="Gill Sans MT" panose="020B0502020104020203" pitchFamily="34" charset="0"/>
              </a:rPr>
              <a:t>*</a:t>
            </a:r>
            <a:endParaRPr lang="es-MX" sz="2400" dirty="0">
              <a:latin typeface="Gill Sans MT" panose="020B0502020104020203" pitchFamily="34" charset="0"/>
            </a:endParaRPr>
          </a:p>
        </p:txBody>
      </p:sp>
    </p:spTree>
    <p:extLst>
      <p:ext uri="{BB962C8B-B14F-4D97-AF65-F5344CB8AC3E}">
        <p14:creationId xmlns:p14="http://schemas.microsoft.com/office/powerpoint/2010/main" val="42230367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ector 9"/>
          <p:cNvSpPr/>
          <p:nvPr/>
        </p:nvSpPr>
        <p:spPr>
          <a:xfrm>
            <a:off x="763694" y="5535672"/>
            <a:ext cx="731457" cy="683363"/>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r>
              <a:rPr lang="es-MX" sz="2400" dirty="0" smtClean="0">
                <a:latin typeface="Gill Sans MT" panose="020B0502020104020203" pitchFamily="34" charset="0"/>
              </a:rPr>
              <a:t>2</a:t>
            </a:r>
            <a:endParaRPr lang="es-MX" sz="2400" dirty="0">
              <a:latin typeface="Gill Sans MT" panose="020B0502020104020203" pitchFamily="34" charset="0"/>
            </a:endParaRPr>
          </a:p>
        </p:txBody>
      </p:sp>
      <p:sp>
        <p:nvSpPr>
          <p:cNvPr id="9" name="Conector 8"/>
          <p:cNvSpPr/>
          <p:nvPr/>
        </p:nvSpPr>
        <p:spPr>
          <a:xfrm>
            <a:off x="746109" y="4019302"/>
            <a:ext cx="731457" cy="683363"/>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r>
              <a:rPr lang="es-MX" sz="2400" dirty="0">
                <a:latin typeface="Gill Sans MT" panose="020B0502020104020203" pitchFamily="34" charset="0"/>
              </a:rPr>
              <a:t>1</a:t>
            </a:r>
          </a:p>
        </p:txBody>
      </p:sp>
      <p:sp>
        <p:nvSpPr>
          <p:cNvPr id="2" name="Título 1"/>
          <p:cNvSpPr>
            <a:spLocks noGrp="1"/>
          </p:cNvSpPr>
          <p:nvPr>
            <p:ph type="title"/>
          </p:nvPr>
        </p:nvSpPr>
        <p:spPr>
          <a:xfrm>
            <a:off x="673768" y="571609"/>
            <a:ext cx="10988843" cy="1333448"/>
          </a:xfrm>
        </p:spPr>
        <p:txBody>
          <a:bodyPr/>
          <a:lstStyle/>
          <a:p>
            <a:pPr algn="ctr"/>
            <a:r>
              <a:rPr lang="es-MX" sz="3200" b="1" dirty="0" smtClean="0">
                <a:solidFill>
                  <a:schemeClr val="tx2"/>
                </a:solidFill>
              </a:rPr>
              <a:t>6. </a:t>
            </a:r>
            <a:r>
              <a:rPr lang="es-MX" sz="3200" b="1" dirty="0">
                <a:solidFill>
                  <a:schemeClr val="tx2"/>
                </a:solidFill>
              </a:rPr>
              <a:t>Actualización del estado físico de bienes muebles localizados</a:t>
            </a:r>
          </a:p>
        </p:txBody>
      </p:sp>
      <p:sp>
        <p:nvSpPr>
          <p:cNvPr id="6" name="Rectángulo redondeado 5"/>
          <p:cNvSpPr/>
          <p:nvPr/>
        </p:nvSpPr>
        <p:spPr>
          <a:xfrm>
            <a:off x="1248508" y="1891449"/>
            <a:ext cx="10414103" cy="187166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s-MX" sz="2400" dirty="0" smtClean="0">
                <a:solidFill>
                  <a:schemeClr val="tx1"/>
                </a:solidFill>
                <a:latin typeface="Gill Sans MT" panose="020B0502020104020203" pitchFamily="34" charset="0"/>
                <a:cs typeface="Arial" panose="020B0604020202020204" pitchFamily="34" charset="0"/>
              </a:rPr>
              <a:t>Cuando se ubique </a:t>
            </a:r>
            <a:r>
              <a:rPr lang="es-MX" sz="2400" dirty="0">
                <a:solidFill>
                  <a:schemeClr val="tx1"/>
                </a:solidFill>
                <a:latin typeface="Gill Sans MT" panose="020B0502020104020203" pitchFamily="34" charset="0"/>
                <a:cs typeface="Arial" panose="020B0604020202020204" pitchFamily="34" charset="0"/>
              </a:rPr>
              <a:t>o localice un bien mueble  que se encuentra en el </a:t>
            </a:r>
            <a:r>
              <a:rPr lang="es-MX" sz="2400" dirty="0" smtClean="0">
                <a:solidFill>
                  <a:schemeClr val="tx1"/>
                </a:solidFill>
                <a:latin typeface="Gill Sans MT" panose="020B0502020104020203" pitchFamily="34" charset="0"/>
                <a:cs typeface="Arial" panose="020B0604020202020204" pitchFamily="34" charset="0"/>
              </a:rPr>
              <a:t>Subsistema </a:t>
            </a:r>
            <a:r>
              <a:rPr lang="es-MX" sz="2400" dirty="0">
                <a:solidFill>
                  <a:schemeClr val="tx1"/>
                </a:solidFill>
                <a:latin typeface="Gill Sans MT" panose="020B0502020104020203" pitchFamily="34" charset="0"/>
                <a:cs typeface="Arial" panose="020B0604020202020204" pitchFamily="34" charset="0"/>
              </a:rPr>
              <a:t>con  Estado físico  </a:t>
            </a:r>
            <a:r>
              <a:rPr lang="es-MX" sz="2400" b="1" dirty="0">
                <a:solidFill>
                  <a:schemeClr val="tx1"/>
                </a:solidFill>
                <a:latin typeface="Gill Sans MT" panose="020B0502020104020203" pitchFamily="34" charset="0"/>
                <a:cs typeface="Arial" panose="020B0604020202020204" pitchFamily="34" charset="0"/>
              </a:rPr>
              <a:t>No localizado </a:t>
            </a:r>
            <a:r>
              <a:rPr lang="es-MX" sz="2400" dirty="0">
                <a:solidFill>
                  <a:schemeClr val="tx1"/>
                </a:solidFill>
                <a:latin typeface="Gill Sans MT" panose="020B0502020104020203" pitchFamily="34" charset="0"/>
                <a:cs typeface="Arial" panose="020B0604020202020204" pitchFamily="34" charset="0"/>
              </a:rPr>
              <a:t>o </a:t>
            </a:r>
            <a:r>
              <a:rPr lang="es-MX" sz="2400" b="1" dirty="0">
                <a:solidFill>
                  <a:schemeClr val="tx1"/>
                </a:solidFill>
                <a:latin typeface="Gill Sans MT" panose="020B0502020104020203" pitchFamily="34" charset="0"/>
                <a:cs typeface="Arial" panose="020B0604020202020204" pitchFamily="34" charset="0"/>
              </a:rPr>
              <a:t>Extraviado</a:t>
            </a:r>
            <a:r>
              <a:rPr lang="es-MX" sz="2400" dirty="0">
                <a:solidFill>
                  <a:schemeClr val="tx1"/>
                </a:solidFill>
                <a:latin typeface="Gill Sans MT" panose="020B0502020104020203" pitchFamily="34" charset="0"/>
                <a:cs typeface="Arial" panose="020B0604020202020204" pitchFamily="34" charset="0"/>
              </a:rPr>
              <a:t>, </a:t>
            </a:r>
            <a:r>
              <a:rPr lang="es-MX" sz="2400" dirty="0" smtClean="0">
                <a:solidFill>
                  <a:schemeClr val="tx1"/>
                </a:solidFill>
                <a:latin typeface="Gill Sans MT" panose="020B0502020104020203" pitchFamily="34" charset="0"/>
                <a:cs typeface="Arial" panose="020B0604020202020204" pitchFamily="34" charset="0"/>
              </a:rPr>
              <a:t>debe:</a:t>
            </a:r>
            <a:endParaRPr lang="es-MX" sz="2400" dirty="0">
              <a:solidFill>
                <a:schemeClr val="tx1"/>
              </a:solidFill>
              <a:latin typeface="Gill Sans MT" panose="020B0502020104020203" pitchFamily="34" charset="0"/>
              <a:cs typeface="Arial" panose="020B0604020202020204" pitchFamily="34" charset="0"/>
            </a:endParaRPr>
          </a:p>
        </p:txBody>
      </p:sp>
      <p:sp>
        <p:nvSpPr>
          <p:cNvPr id="7" name="Rectángulo redondeado 6"/>
          <p:cNvSpPr/>
          <p:nvPr/>
        </p:nvSpPr>
        <p:spPr>
          <a:xfrm>
            <a:off x="1248508" y="3971273"/>
            <a:ext cx="10234245" cy="12589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spcBef>
                <a:spcPts val="600"/>
              </a:spcBef>
              <a:spcAft>
                <a:spcPts val="600"/>
              </a:spcAft>
            </a:pPr>
            <a:r>
              <a:rPr lang="es-MX" sz="2400" dirty="0">
                <a:solidFill>
                  <a:schemeClr val="tx1"/>
                </a:solidFill>
                <a:latin typeface="Gill Sans MT" panose="020B0502020104020203" pitchFamily="34" charset="0"/>
                <a:cs typeface="Arial" panose="020B0604020202020204" pitchFamily="34" charset="0"/>
              </a:rPr>
              <a:t>Validar las características físicas (número de activo, marca, modelo, serie) del bien mueble </a:t>
            </a:r>
            <a:r>
              <a:rPr lang="es-MX" sz="2400" dirty="0" smtClean="0">
                <a:solidFill>
                  <a:schemeClr val="tx1"/>
                </a:solidFill>
                <a:latin typeface="Gill Sans MT" panose="020B0502020104020203" pitchFamily="34" charset="0"/>
                <a:cs typeface="Arial" panose="020B0604020202020204" pitchFamily="34" charset="0"/>
              </a:rPr>
              <a:t>y </a:t>
            </a:r>
            <a:r>
              <a:rPr lang="es-MX" sz="2400" dirty="0">
                <a:solidFill>
                  <a:schemeClr val="tx1"/>
                </a:solidFill>
                <a:latin typeface="Gill Sans MT" panose="020B0502020104020203" pitchFamily="34" charset="0"/>
                <a:cs typeface="Arial" panose="020B0604020202020204" pitchFamily="34" charset="0"/>
              </a:rPr>
              <a:t>éstas correspondan con la información que se tiene registrada en el Subsistema</a:t>
            </a:r>
          </a:p>
        </p:txBody>
      </p:sp>
      <p:sp>
        <p:nvSpPr>
          <p:cNvPr id="8" name="Rectángulo redondeado 7"/>
          <p:cNvSpPr/>
          <p:nvPr/>
        </p:nvSpPr>
        <p:spPr>
          <a:xfrm>
            <a:off x="1248508" y="5486398"/>
            <a:ext cx="10414103" cy="119575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spcBef>
                <a:spcPts val="600"/>
              </a:spcBef>
              <a:spcAft>
                <a:spcPts val="600"/>
              </a:spcAft>
            </a:pPr>
            <a:r>
              <a:rPr lang="es-MX" sz="2400" dirty="0" smtClean="0">
                <a:solidFill>
                  <a:schemeClr val="tx1"/>
                </a:solidFill>
                <a:latin typeface="Gill Sans MT" panose="020B0502020104020203" pitchFamily="34" charset="0"/>
                <a:cs typeface="Arial" panose="020B0604020202020204" pitchFamily="34" charset="0"/>
              </a:rPr>
              <a:t>Notificar </a:t>
            </a:r>
            <a:r>
              <a:rPr lang="es-MX" sz="2400" dirty="0">
                <a:solidFill>
                  <a:schemeClr val="tx1"/>
                </a:solidFill>
                <a:latin typeface="Gill Sans MT" panose="020B0502020104020203" pitchFamily="34" charset="0"/>
                <a:cs typeface="Arial" panose="020B0604020202020204" pitchFamily="34" charset="0"/>
              </a:rPr>
              <a:t>al titular de </a:t>
            </a:r>
            <a:r>
              <a:rPr lang="es-MX" sz="2400" dirty="0" smtClean="0">
                <a:solidFill>
                  <a:schemeClr val="tx1"/>
                </a:solidFill>
                <a:latin typeface="Gill Sans MT" panose="020B0502020104020203" pitchFamily="34" charset="0"/>
                <a:cs typeface="Arial" panose="020B0604020202020204" pitchFamily="34" charset="0"/>
              </a:rPr>
              <a:t>la UR</a:t>
            </a:r>
            <a:endParaRPr lang="es-MX" sz="2400" dirty="0">
              <a:solidFill>
                <a:schemeClr val="tx1"/>
              </a:solidFill>
              <a:latin typeface="Gill Sans MT" panose="020B0502020104020203" pitchFamily="34" charset="0"/>
              <a:cs typeface="Arial" panose="020B0604020202020204" pitchFamily="34" charset="0"/>
            </a:endParaRPr>
          </a:p>
        </p:txBody>
      </p:sp>
    </p:spTree>
    <p:extLst>
      <p:ext uri="{BB962C8B-B14F-4D97-AF65-F5344CB8AC3E}">
        <p14:creationId xmlns:p14="http://schemas.microsoft.com/office/powerpoint/2010/main" val="39386398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ector 8"/>
          <p:cNvSpPr/>
          <p:nvPr/>
        </p:nvSpPr>
        <p:spPr>
          <a:xfrm>
            <a:off x="746109" y="1953086"/>
            <a:ext cx="731457" cy="683363"/>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r>
              <a:rPr lang="es-MX" sz="2400" dirty="0" smtClean="0">
                <a:latin typeface="Gill Sans MT" panose="020B0502020104020203" pitchFamily="34" charset="0"/>
              </a:rPr>
              <a:t>3</a:t>
            </a:r>
            <a:endParaRPr lang="es-MX" sz="2400" dirty="0">
              <a:latin typeface="Gill Sans MT" panose="020B0502020104020203" pitchFamily="34" charset="0"/>
            </a:endParaRPr>
          </a:p>
        </p:txBody>
      </p:sp>
      <p:sp>
        <p:nvSpPr>
          <p:cNvPr id="2" name="Título 1"/>
          <p:cNvSpPr>
            <a:spLocks noGrp="1"/>
          </p:cNvSpPr>
          <p:nvPr>
            <p:ph type="title"/>
          </p:nvPr>
        </p:nvSpPr>
        <p:spPr>
          <a:xfrm>
            <a:off x="673768" y="571609"/>
            <a:ext cx="10988843" cy="1333448"/>
          </a:xfrm>
        </p:spPr>
        <p:txBody>
          <a:bodyPr/>
          <a:lstStyle/>
          <a:p>
            <a:pPr algn="ctr"/>
            <a:r>
              <a:rPr lang="es-MX" sz="3200" b="1" dirty="0" smtClean="0">
                <a:solidFill>
                  <a:schemeClr val="tx2"/>
                </a:solidFill>
              </a:rPr>
              <a:t>6. </a:t>
            </a:r>
            <a:r>
              <a:rPr lang="es-MX" sz="3200" b="1" dirty="0">
                <a:solidFill>
                  <a:schemeClr val="tx2"/>
                </a:solidFill>
              </a:rPr>
              <a:t>Actualización del estado físico de bienes muebles localizados</a:t>
            </a:r>
          </a:p>
        </p:txBody>
      </p:sp>
      <p:sp>
        <p:nvSpPr>
          <p:cNvPr id="7" name="Rectángulo redondeado 6"/>
          <p:cNvSpPr/>
          <p:nvPr/>
        </p:nvSpPr>
        <p:spPr>
          <a:xfrm>
            <a:off x="1248509" y="1905057"/>
            <a:ext cx="10396518" cy="126017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spcBef>
                <a:spcPts val="600"/>
              </a:spcBef>
              <a:spcAft>
                <a:spcPts val="600"/>
              </a:spcAft>
            </a:pPr>
            <a:r>
              <a:rPr lang="es-MX" sz="2400" dirty="0">
                <a:solidFill>
                  <a:schemeClr val="tx1"/>
                </a:solidFill>
                <a:latin typeface="Gill Sans MT" panose="020B0502020104020203" pitchFamily="34" charset="0"/>
                <a:cs typeface="Arial" panose="020B0604020202020204" pitchFamily="34" charset="0"/>
              </a:rPr>
              <a:t>El titular de la </a:t>
            </a:r>
            <a:r>
              <a:rPr lang="es-MX" sz="2400" dirty="0" smtClean="0">
                <a:solidFill>
                  <a:schemeClr val="tx1"/>
                </a:solidFill>
                <a:latin typeface="Gill Sans MT" panose="020B0502020104020203" pitchFamily="34" charset="0"/>
                <a:cs typeface="Arial" panose="020B0604020202020204" pitchFamily="34" charset="0"/>
              </a:rPr>
              <a:t>UR debe </a:t>
            </a:r>
            <a:r>
              <a:rPr lang="es-MX" sz="2400" dirty="0">
                <a:solidFill>
                  <a:schemeClr val="tx1"/>
                </a:solidFill>
                <a:latin typeface="Gill Sans MT" panose="020B0502020104020203" pitchFamily="34" charset="0"/>
                <a:cs typeface="Arial" panose="020B0604020202020204" pitchFamily="34" charset="0"/>
              </a:rPr>
              <a:t>solicitar a la DCBMeI o a la </a:t>
            </a:r>
            <a:r>
              <a:rPr lang="es-MX" sz="2400" dirty="0" smtClean="0">
                <a:solidFill>
                  <a:schemeClr val="tx1"/>
                </a:solidFill>
                <a:latin typeface="Gill Sans MT" panose="020B0502020104020203" pitchFamily="34" charset="0"/>
                <a:cs typeface="Arial" panose="020B0604020202020204" pitchFamily="34" charset="0"/>
              </a:rPr>
              <a:t>SAFR </a:t>
            </a:r>
            <a:r>
              <a:rPr lang="es-MX" sz="2400" dirty="0">
                <a:solidFill>
                  <a:schemeClr val="tx1"/>
                </a:solidFill>
                <a:latin typeface="Gill Sans MT" panose="020B0502020104020203" pitchFamily="34" charset="0"/>
                <a:cs typeface="Arial" panose="020B0604020202020204" pitchFamily="34" charset="0"/>
              </a:rPr>
              <a:t>según corresponda, a través </a:t>
            </a:r>
            <a:r>
              <a:rPr lang="es-MX" sz="2400" dirty="0" smtClean="0">
                <a:solidFill>
                  <a:schemeClr val="tx1"/>
                </a:solidFill>
                <a:latin typeface="Gill Sans MT" panose="020B0502020104020203" pitchFamily="34" charset="0"/>
                <a:cs typeface="Arial" panose="020B0604020202020204" pitchFamily="34" charset="0"/>
              </a:rPr>
              <a:t>de Hermes, </a:t>
            </a:r>
            <a:r>
              <a:rPr lang="es-MX" sz="2400" dirty="0">
                <a:solidFill>
                  <a:schemeClr val="tx1"/>
                </a:solidFill>
                <a:latin typeface="Gill Sans MT" panose="020B0502020104020203" pitchFamily="34" charset="0"/>
                <a:cs typeface="Arial" panose="020B0604020202020204" pitchFamily="34" charset="0"/>
              </a:rPr>
              <a:t>la actualización del estado físico del bien mueble localizado.</a:t>
            </a:r>
          </a:p>
        </p:txBody>
      </p:sp>
      <p:sp>
        <p:nvSpPr>
          <p:cNvPr id="11" name="Rectángulo redondeado 10"/>
          <p:cNvSpPr/>
          <p:nvPr/>
        </p:nvSpPr>
        <p:spPr>
          <a:xfrm>
            <a:off x="3638550" y="2857499"/>
            <a:ext cx="8356710" cy="1545929"/>
          </a:xfrm>
          <a:prstGeom prst="roundRect">
            <a:avLst/>
          </a:prstGeom>
          <a:noFill/>
        </p:spPr>
        <p:style>
          <a:lnRef idx="1">
            <a:schemeClr val="accent6"/>
          </a:lnRef>
          <a:fillRef idx="2">
            <a:schemeClr val="accent6"/>
          </a:fillRef>
          <a:effectRef idx="1">
            <a:schemeClr val="accent6"/>
          </a:effectRef>
          <a:fontRef idx="minor">
            <a:schemeClr val="dk1"/>
          </a:fontRef>
        </p:style>
        <p:txBody>
          <a:bodyPr rtlCol="0" anchor="ctr"/>
          <a:lstStyle/>
          <a:p>
            <a:pPr marL="342900" indent="-342900" algn="just">
              <a:buFont typeface="Arial" panose="020B0604020202020204" pitchFamily="34" charset="0"/>
              <a:buChar char="•"/>
            </a:pPr>
            <a:r>
              <a:rPr lang="es-MX" sz="2400" dirty="0">
                <a:solidFill>
                  <a:schemeClr val="tx1"/>
                </a:solidFill>
                <a:latin typeface="Gill Sans MT" panose="020B0502020104020203" pitchFamily="34" charset="0"/>
              </a:rPr>
              <a:t>Asunto del HERMES: </a:t>
            </a:r>
          </a:p>
          <a:p>
            <a:pPr algn="just"/>
            <a:r>
              <a:rPr lang="es-MX" sz="2400" dirty="0">
                <a:solidFill>
                  <a:schemeClr val="tx1"/>
                </a:solidFill>
                <a:latin typeface="Gill Sans MT" panose="020B0502020104020203" pitchFamily="34" charset="0"/>
              </a:rPr>
              <a:t>clave de la UR solicitante, seguido del asunto clave: </a:t>
            </a:r>
            <a:r>
              <a:rPr lang="es-MX" sz="2400" dirty="0" smtClean="0">
                <a:solidFill>
                  <a:schemeClr val="tx1"/>
                </a:solidFill>
                <a:latin typeface="Gill Sans MT" panose="020B0502020104020203" pitchFamily="34" charset="0"/>
              </a:rPr>
              <a:t>“Bienes localizados”.</a:t>
            </a:r>
          </a:p>
          <a:p>
            <a:pPr marL="342900" indent="-342900" algn="just">
              <a:buFont typeface="Arial" panose="020B0604020202020204" pitchFamily="34" charset="0"/>
              <a:buChar char="•"/>
            </a:pPr>
            <a:r>
              <a:rPr lang="es-MX" sz="2400" dirty="0" smtClean="0">
                <a:solidFill>
                  <a:schemeClr val="tx1"/>
                </a:solidFill>
                <a:latin typeface="Gill Sans MT" panose="020B0502020104020203" pitchFamily="34" charset="0"/>
              </a:rPr>
              <a:t>“</a:t>
            </a:r>
            <a:r>
              <a:rPr lang="es-MX" sz="2400" dirty="0">
                <a:solidFill>
                  <a:schemeClr val="tx1"/>
                </a:solidFill>
                <a:latin typeface="Gill Sans MT" panose="020B0502020104020203" pitchFamily="34" charset="0"/>
              </a:rPr>
              <a:t>Ficha de evidencia fotográfica</a:t>
            </a:r>
            <a:r>
              <a:rPr lang="es-MX" sz="2400" dirty="0" smtClean="0">
                <a:solidFill>
                  <a:schemeClr val="tx1"/>
                </a:solidFill>
                <a:latin typeface="Gill Sans MT" panose="020B0502020104020203" pitchFamily="34" charset="0"/>
              </a:rPr>
              <a:t>”.</a:t>
            </a:r>
          </a:p>
        </p:txBody>
      </p:sp>
    </p:spTree>
    <p:extLst>
      <p:ext uri="{BB962C8B-B14F-4D97-AF65-F5344CB8AC3E}">
        <p14:creationId xmlns:p14="http://schemas.microsoft.com/office/powerpoint/2010/main" val="33012858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26695" y="683903"/>
            <a:ext cx="4635916" cy="1333448"/>
          </a:xfrm>
        </p:spPr>
        <p:txBody>
          <a:bodyPr/>
          <a:lstStyle/>
          <a:p>
            <a:pPr algn="just"/>
            <a:r>
              <a:rPr lang="es-MX" sz="3200" b="1" dirty="0" smtClean="0">
                <a:solidFill>
                  <a:schemeClr val="tx2"/>
                </a:solidFill>
              </a:rPr>
              <a:t>6. </a:t>
            </a:r>
            <a:r>
              <a:rPr lang="es-MX" sz="3200" b="1" dirty="0">
                <a:solidFill>
                  <a:schemeClr val="tx2"/>
                </a:solidFill>
              </a:rPr>
              <a:t>Actualización del estado físico de bienes muebles localizados</a:t>
            </a:r>
          </a:p>
        </p:txBody>
      </p:sp>
      <p:sp>
        <p:nvSpPr>
          <p:cNvPr id="5" name="Marcador de texto 2"/>
          <p:cNvSpPr txBox="1">
            <a:spLocks/>
          </p:cNvSpPr>
          <p:nvPr/>
        </p:nvSpPr>
        <p:spPr bwMode="auto">
          <a:xfrm>
            <a:off x="7234488" y="2717633"/>
            <a:ext cx="4668252" cy="3863130"/>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spcBef>
                <a:spcPts val="600"/>
              </a:spcBef>
              <a:spcAft>
                <a:spcPts val="600"/>
              </a:spcAft>
            </a:pPr>
            <a:r>
              <a:rPr lang="es-MX" sz="2800" dirty="0">
                <a:solidFill>
                  <a:schemeClr val="accent1">
                    <a:lumMod val="50000"/>
                  </a:schemeClr>
                </a:solidFill>
                <a:latin typeface="Arial" panose="020B0604020202020204" pitchFamily="34" charset="0"/>
                <a:cs typeface="Arial" panose="020B0604020202020204" pitchFamily="34" charset="0"/>
              </a:rPr>
              <a:t>Ejemplo de  “Ficha de evidencia fotográfica”</a:t>
            </a:r>
            <a:endParaRPr lang="es-MX" sz="2800" b="1" dirty="0">
              <a:solidFill>
                <a:schemeClr val="accent1">
                  <a:lumMod val="50000"/>
                </a:schemeClr>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112295" y="688214"/>
            <a:ext cx="6914400" cy="5744671"/>
          </a:xfrm>
          <a:prstGeom prst="rect">
            <a:avLst/>
          </a:prstGeom>
        </p:spPr>
      </p:pic>
      <p:sp>
        <p:nvSpPr>
          <p:cNvPr id="6" name="Conector 5"/>
          <p:cNvSpPr/>
          <p:nvPr/>
        </p:nvSpPr>
        <p:spPr>
          <a:xfrm>
            <a:off x="11115675" y="5692442"/>
            <a:ext cx="828675" cy="800100"/>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3600" dirty="0" smtClean="0">
                <a:latin typeface="Gill Sans MT" panose="020B0502020104020203" pitchFamily="34" charset="0"/>
              </a:rPr>
              <a:t>*</a:t>
            </a:r>
            <a:endParaRPr lang="es-MX" sz="2400" dirty="0">
              <a:latin typeface="Gill Sans MT" panose="020B0502020104020203" pitchFamily="34" charset="0"/>
            </a:endParaRPr>
          </a:p>
        </p:txBody>
      </p:sp>
    </p:spTree>
    <p:extLst>
      <p:ext uri="{BB962C8B-B14F-4D97-AF65-F5344CB8AC3E}">
        <p14:creationId xmlns:p14="http://schemas.microsoft.com/office/powerpoint/2010/main" val="8950132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571609"/>
            <a:ext cx="10988843" cy="1333448"/>
          </a:xfrm>
        </p:spPr>
        <p:txBody>
          <a:bodyPr/>
          <a:lstStyle/>
          <a:p>
            <a:pPr algn="ctr"/>
            <a:r>
              <a:rPr lang="es-MX" sz="3200" b="1" dirty="0" smtClean="0">
                <a:solidFill>
                  <a:schemeClr val="tx2"/>
                </a:solidFill>
              </a:rPr>
              <a:t>* Fin de las actividades</a:t>
            </a:r>
            <a:endParaRPr lang="es-MX" sz="3200" b="1" dirty="0">
              <a:solidFill>
                <a:schemeClr val="tx2"/>
              </a:solidFill>
            </a:endParaRPr>
          </a:p>
        </p:txBody>
      </p:sp>
      <p:sp>
        <p:nvSpPr>
          <p:cNvPr id="7" name="Rectángulo redondeado 6"/>
          <p:cNvSpPr/>
          <p:nvPr/>
        </p:nvSpPr>
        <p:spPr>
          <a:xfrm>
            <a:off x="1248509" y="1700340"/>
            <a:ext cx="10396518" cy="126017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spcBef>
                <a:spcPts val="600"/>
              </a:spcBef>
              <a:spcAft>
                <a:spcPts val="600"/>
              </a:spcAft>
            </a:pPr>
            <a:r>
              <a:rPr lang="es-MX" sz="2400" dirty="0">
                <a:solidFill>
                  <a:schemeClr val="tx1"/>
                </a:solidFill>
                <a:latin typeface="Gill Sans MT" panose="020B0502020104020203" pitchFamily="34" charset="0"/>
                <a:cs typeface="Arial" panose="020B0604020202020204" pitchFamily="34" charset="0"/>
              </a:rPr>
              <a:t>Una vez recibida la </a:t>
            </a:r>
            <a:r>
              <a:rPr lang="es-MX" sz="2400" dirty="0" smtClean="0">
                <a:solidFill>
                  <a:schemeClr val="tx1"/>
                </a:solidFill>
                <a:latin typeface="Gill Sans MT" panose="020B0502020104020203" pitchFamily="34" charset="0"/>
                <a:cs typeface="Arial" panose="020B0604020202020204" pitchFamily="34" charset="0"/>
              </a:rPr>
              <a:t>solicitud, la </a:t>
            </a:r>
            <a:r>
              <a:rPr lang="es-MX" sz="2400" dirty="0">
                <a:solidFill>
                  <a:schemeClr val="tx1"/>
                </a:solidFill>
                <a:latin typeface="Gill Sans MT" panose="020B0502020104020203" pitchFamily="34" charset="0"/>
                <a:cs typeface="Arial" panose="020B0604020202020204" pitchFamily="34" charset="0"/>
              </a:rPr>
              <a:t>DCBMeI o la SAFR según corresponda, realiza el análisis de la información recibida e informa</a:t>
            </a:r>
            <a:r>
              <a:rPr lang="es-MX" sz="2400" dirty="0" smtClean="0">
                <a:solidFill>
                  <a:schemeClr val="tx1"/>
                </a:solidFill>
                <a:latin typeface="Gill Sans MT" panose="020B0502020104020203" pitchFamily="34" charset="0"/>
                <a:cs typeface="Arial" panose="020B0604020202020204" pitchFamily="34" charset="0"/>
              </a:rPr>
              <a:t>:</a:t>
            </a:r>
            <a:endParaRPr lang="es-MX" sz="2400" dirty="0">
              <a:solidFill>
                <a:schemeClr val="tx1"/>
              </a:solidFill>
              <a:latin typeface="Gill Sans MT" panose="020B0502020104020203" pitchFamily="34" charset="0"/>
              <a:cs typeface="Arial" panose="020B0604020202020204" pitchFamily="34" charset="0"/>
            </a:endParaRPr>
          </a:p>
        </p:txBody>
      </p:sp>
      <p:sp>
        <p:nvSpPr>
          <p:cNvPr id="11" name="Rectángulo redondeado 10"/>
          <p:cNvSpPr/>
          <p:nvPr/>
        </p:nvSpPr>
        <p:spPr>
          <a:xfrm>
            <a:off x="673767" y="3372647"/>
            <a:ext cx="5397690" cy="318010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a:r>
              <a:rPr lang="es-MX" sz="2400" b="1" dirty="0">
                <a:solidFill>
                  <a:schemeClr val="tx1"/>
                </a:solidFill>
                <a:latin typeface="Gill Sans MT" panose="020B0502020104020203" pitchFamily="34" charset="0"/>
                <a:cs typeface="Arial" panose="020B0604020202020204" pitchFamily="34" charset="0"/>
              </a:rPr>
              <a:t>Procede</a:t>
            </a:r>
            <a:r>
              <a:rPr lang="es-MX" sz="2400" dirty="0">
                <a:solidFill>
                  <a:schemeClr val="tx1"/>
                </a:solidFill>
                <a:latin typeface="Gill Sans MT" panose="020B0502020104020203" pitchFamily="34" charset="0"/>
                <a:cs typeface="Arial" panose="020B0604020202020204" pitchFamily="34" charset="0"/>
              </a:rPr>
              <a:t>: Se notifica al titular y administrador de la Unidad Responsable, que </a:t>
            </a:r>
            <a:r>
              <a:rPr lang="es-MX" sz="2400" dirty="0" smtClean="0">
                <a:solidFill>
                  <a:schemeClr val="tx1"/>
                </a:solidFill>
                <a:latin typeface="Gill Sans MT" panose="020B0502020104020203" pitchFamily="34" charset="0"/>
                <a:cs typeface="Arial" panose="020B0604020202020204" pitchFamily="34" charset="0"/>
              </a:rPr>
              <a:t>procede su trámite</a:t>
            </a:r>
            <a:r>
              <a:rPr lang="es-MX" sz="2400" dirty="0">
                <a:solidFill>
                  <a:schemeClr val="tx1"/>
                </a:solidFill>
                <a:latin typeface="Gill Sans MT" panose="020B0502020104020203" pitchFamily="34" charset="0"/>
                <a:cs typeface="Arial" panose="020B0604020202020204" pitchFamily="34" charset="0"/>
              </a:rPr>
              <a:t>, </a:t>
            </a:r>
            <a:r>
              <a:rPr lang="es-MX" sz="2400" b="1" u="sng" dirty="0">
                <a:solidFill>
                  <a:schemeClr val="tx1"/>
                </a:solidFill>
                <a:latin typeface="Gill Sans MT" panose="020B0502020104020203" pitchFamily="34" charset="0"/>
                <a:cs typeface="Arial" panose="020B0604020202020204" pitchFamily="34" charset="0"/>
              </a:rPr>
              <a:t>solicitándole validar a través de la “Consulta y generación de información de bienes”</a:t>
            </a:r>
            <a:r>
              <a:rPr lang="es-MX" sz="2400" b="1" dirty="0">
                <a:solidFill>
                  <a:schemeClr val="tx1"/>
                </a:solidFill>
                <a:latin typeface="Gill Sans MT" panose="020B0502020104020203" pitchFamily="34" charset="0"/>
                <a:cs typeface="Arial" panose="020B0604020202020204" pitchFamily="34" charset="0"/>
              </a:rPr>
              <a:t>, </a:t>
            </a:r>
            <a:r>
              <a:rPr lang="es-MX" sz="2400" dirty="0">
                <a:solidFill>
                  <a:schemeClr val="tx1"/>
                </a:solidFill>
                <a:latin typeface="Gill Sans MT" panose="020B0502020104020203" pitchFamily="34" charset="0"/>
                <a:cs typeface="Arial" panose="020B0604020202020204" pitchFamily="34" charset="0"/>
              </a:rPr>
              <a:t>ver guía (ABS-CB-G-01) y notificar si </a:t>
            </a:r>
            <a:r>
              <a:rPr lang="es-MX" sz="2400" dirty="0" smtClean="0">
                <a:solidFill>
                  <a:schemeClr val="tx1"/>
                </a:solidFill>
                <a:latin typeface="Gill Sans MT" panose="020B0502020104020203" pitchFamily="34" charset="0"/>
                <a:cs typeface="Arial" panose="020B0604020202020204" pitchFamily="34" charset="0"/>
              </a:rPr>
              <a:t>la  solicitud </a:t>
            </a:r>
            <a:r>
              <a:rPr lang="es-MX" sz="2400" dirty="0">
                <a:solidFill>
                  <a:schemeClr val="tx1"/>
                </a:solidFill>
                <a:latin typeface="Gill Sans MT" panose="020B0502020104020203" pitchFamily="34" charset="0"/>
                <a:cs typeface="Arial" panose="020B0604020202020204" pitchFamily="34" charset="0"/>
              </a:rPr>
              <a:t>se realizó satisfactoriamente.</a:t>
            </a:r>
          </a:p>
        </p:txBody>
      </p:sp>
      <p:sp>
        <p:nvSpPr>
          <p:cNvPr id="8" name="Conector 7"/>
          <p:cNvSpPr/>
          <p:nvPr/>
        </p:nvSpPr>
        <p:spPr>
          <a:xfrm>
            <a:off x="259430" y="2034842"/>
            <a:ext cx="828675" cy="800100"/>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3600" dirty="0" smtClean="0">
                <a:latin typeface="Gill Sans MT" panose="020B0502020104020203" pitchFamily="34" charset="0"/>
              </a:rPr>
              <a:t>*</a:t>
            </a:r>
            <a:endParaRPr lang="es-MX" sz="2400" dirty="0">
              <a:latin typeface="Gill Sans MT" panose="020B0502020104020203" pitchFamily="34" charset="0"/>
            </a:endParaRPr>
          </a:p>
        </p:txBody>
      </p:sp>
      <p:sp>
        <p:nvSpPr>
          <p:cNvPr id="10" name="Rectángulo redondeado 9"/>
          <p:cNvSpPr/>
          <p:nvPr/>
        </p:nvSpPr>
        <p:spPr>
          <a:xfrm>
            <a:off x="6660706" y="3372647"/>
            <a:ext cx="5397690" cy="318010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a:r>
              <a:rPr lang="es-MX" sz="2400" b="1" dirty="0">
                <a:solidFill>
                  <a:schemeClr val="tx1"/>
                </a:solidFill>
                <a:latin typeface="Gill Sans MT" panose="020B0502020104020203" pitchFamily="34" charset="0"/>
                <a:cs typeface="Arial" panose="020B0604020202020204" pitchFamily="34" charset="0"/>
              </a:rPr>
              <a:t>No procede: </a:t>
            </a:r>
            <a:r>
              <a:rPr lang="es-MX" sz="2400" dirty="0">
                <a:solidFill>
                  <a:schemeClr val="tx1"/>
                </a:solidFill>
                <a:latin typeface="Gill Sans MT" panose="020B0502020104020203" pitchFamily="34" charset="0"/>
                <a:cs typeface="Arial" panose="020B0604020202020204" pitchFamily="34" charset="0"/>
              </a:rPr>
              <a:t>Se notifica al titular y administrador de la Unidad Responsable, que no procede su trámite, y </a:t>
            </a:r>
            <a:r>
              <a:rPr lang="es-MX" sz="2400" b="1" u="sng" dirty="0">
                <a:solidFill>
                  <a:schemeClr val="tx1"/>
                </a:solidFill>
                <a:latin typeface="Gill Sans MT" panose="020B0502020104020203" pitchFamily="34" charset="0"/>
                <a:cs typeface="Arial" panose="020B0604020202020204" pitchFamily="34" charset="0"/>
              </a:rPr>
              <a:t>se le especifica los motivos y las acciones que debe realizar para continuar con el proceso.</a:t>
            </a:r>
          </a:p>
        </p:txBody>
      </p:sp>
      <p:cxnSp>
        <p:nvCxnSpPr>
          <p:cNvPr id="4" name="Conector recto de flecha 3"/>
          <p:cNvCxnSpPr>
            <a:stCxn id="7" idx="2"/>
            <a:endCxn id="11" idx="0"/>
          </p:cNvCxnSpPr>
          <p:nvPr/>
        </p:nvCxnSpPr>
        <p:spPr>
          <a:xfrm flipH="1">
            <a:off x="3372612" y="2960514"/>
            <a:ext cx="3074156" cy="41213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Conector recto de flecha 11"/>
          <p:cNvCxnSpPr>
            <a:stCxn id="7" idx="2"/>
            <a:endCxn id="10" idx="0"/>
          </p:cNvCxnSpPr>
          <p:nvPr/>
        </p:nvCxnSpPr>
        <p:spPr>
          <a:xfrm>
            <a:off x="6446768" y="2960514"/>
            <a:ext cx="2912783" cy="41213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64102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09260" y="635107"/>
            <a:ext cx="7782987" cy="888966"/>
          </a:xfrm>
        </p:spPr>
        <p:txBody>
          <a:bodyPr/>
          <a:lstStyle/>
          <a:p>
            <a:pPr algn="ctr"/>
            <a:r>
              <a:rPr lang="es-MX" b="1" dirty="0">
                <a:solidFill>
                  <a:schemeClr val="tx2"/>
                </a:solidFill>
              </a:rPr>
              <a:t>2</a:t>
            </a:r>
            <a:r>
              <a:rPr lang="es-MX" b="1" dirty="0" smtClean="0">
                <a:solidFill>
                  <a:schemeClr val="tx2"/>
                </a:solidFill>
              </a:rPr>
              <a:t>. Bienes No Localizados</a:t>
            </a:r>
            <a:br>
              <a:rPr lang="es-MX" b="1" dirty="0" smtClean="0">
                <a:solidFill>
                  <a:schemeClr val="tx2"/>
                </a:solidFill>
              </a:rPr>
            </a:br>
            <a:r>
              <a:rPr lang="es-MX" sz="2116" b="1" dirty="0">
                <a:solidFill>
                  <a:schemeClr val="tx2"/>
                </a:solidFill>
              </a:rPr>
              <a:t>¿Qué es un bien no localizado?</a:t>
            </a:r>
          </a:p>
        </p:txBody>
      </p:sp>
      <p:sp>
        <p:nvSpPr>
          <p:cNvPr id="5" name="Marcador de texto 2"/>
          <p:cNvSpPr txBox="1">
            <a:spLocks/>
          </p:cNvSpPr>
          <p:nvPr/>
        </p:nvSpPr>
        <p:spPr bwMode="auto">
          <a:xfrm>
            <a:off x="1841662" y="1778064"/>
            <a:ext cx="8318181" cy="1197460"/>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302369" indent="-302369" algn="just">
              <a:lnSpc>
                <a:spcPct val="100000"/>
              </a:lnSpc>
              <a:spcBef>
                <a:spcPts val="529"/>
              </a:spcBef>
              <a:spcAft>
                <a:spcPts val="529"/>
              </a:spcAft>
              <a:buFont typeface="Wingdings" panose="05000000000000000000" pitchFamily="2" charset="2"/>
              <a:buChar char="ü"/>
            </a:pPr>
            <a:r>
              <a:rPr lang="es-MX" sz="2293" dirty="0">
                <a:solidFill>
                  <a:schemeClr val="tx1"/>
                </a:solidFill>
                <a:cs typeface="Times New Roman" panose="02020603050405020304" pitchFamily="18" charset="0"/>
              </a:rPr>
              <a:t>Cuando un bien ya sea Activo fijo o controlable no se localiza en una revisión de inventario.</a:t>
            </a:r>
          </a:p>
        </p:txBody>
      </p:sp>
      <p:pic>
        <p:nvPicPr>
          <p:cNvPr id="2050" name="Picture 2" descr="Cómo saber si te han perdido un paquete y qué hacer en ese ca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1010" y="3111512"/>
            <a:ext cx="5879486" cy="2939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3980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571609"/>
            <a:ext cx="10988843" cy="1333448"/>
          </a:xfrm>
        </p:spPr>
        <p:txBody>
          <a:bodyPr/>
          <a:lstStyle/>
          <a:p>
            <a:pPr algn="ctr"/>
            <a:r>
              <a:rPr lang="es-MX" sz="3200" b="1" dirty="0">
                <a:solidFill>
                  <a:schemeClr val="tx2"/>
                </a:solidFill>
              </a:rPr>
              <a:t>7. Emisión de reportes de </a:t>
            </a:r>
            <a:r>
              <a:rPr lang="es-MX" sz="3200" b="1" dirty="0" smtClean="0">
                <a:solidFill>
                  <a:schemeClr val="tx2"/>
                </a:solidFill>
              </a:rPr>
              <a:t>inventario</a:t>
            </a:r>
            <a:endParaRPr lang="es-MX" sz="3200" b="1" dirty="0">
              <a:solidFill>
                <a:schemeClr val="tx2"/>
              </a:solidFill>
            </a:endParaRPr>
          </a:p>
        </p:txBody>
      </p:sp>
      <p:sp>
        <p:nvSpPr>
          <p:cNvPr id="5" name="Marcador de texto 2"/>
          <p:cNvSpPr txBox="1">
            <a:spLocks/>
          </p:cNvSpPr>
          <p:nvPr/>
        </p:nvSpPr>
        <p:spPr bwMode="auto">
          <a:xfrm>
            <a:off x="673769" y="1712554"/>
            <a:ext cx="11133220" cy="4730342"/>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r>
              <a:rPr lang="es-MX" sz="2800" b="1" dirty="0">
                <a:solidFill>
                  <a:schemeClr val="tx2"/>
                </a:solidFill>
                <a:cs typeface="Arial" panose="020B0604020202020204" pitchFamily="34" charset="0"/>
              </a:rPr>
              <a:t>Consideraciones:</a:t>
            </a:r>
          </a:p>
          <a:p>
            <a:pPr algn="just"/>
            <a:endParaRPr lang="es-MX" sz="2800" dirty="0">
              <a:solidFill>
                <a:schemeClr val="tx1"/>
              </a:solidFill>
              <a:cs typeface="Arial" panose="020B0604020202020204" pitchFamily="34" charset="0"/>
            </a:endParaRPr>
          </a:p>
          <a:p>
            <a:pPr algn="just"/>
            <a:r>
              <a:rPr lang="es-MX" sz="2800" dirty="0">
                <a:solidFill>
                  <a:schemeClr val="tx1"/>
                </a:solidFill>
                <a:cs typeface="Arial" panose="020B0604020202020204" pitchFamily="34" charset="0"/>
              </a:rPr>
              <a:t>Los Reportes de inventario de bienes de activo fijo y bienes controlables, se emiten a través de los parámetros siguientes:</a:t>
            </a:r>
          </a:p>
          <a:p>
            <a:pPr algn="just"/>
            <a:endParaRPr lang="es-MX" sz="2800" dirty="0">
              <a:solidFill>
                <a:schemeClr val="tx1"/>
              </a:solidFill>
              <a:cs typeface="Arial" panose="020B0604020202020204" pitchFamily="34" charset="0"/>
            </a:endParaRPr>
          </a:p>
          <a:p>
            <a:pPr marL="457200" indent="-457200" algn="just">
              <a:buFont typeface="Arial" panose="020B0604020202020204" pitchFamily="34" charset="0"/>
              <a:buChar char="•"/>
            </a:pPr>
            <a:r>
              <a:rPr lang="es-MX" sz="2800" dirty="0">
                <a:solidFill>
                  <a:schemeClr val="tx1"/>
                </a:solidFill>
                <a:cs typeface="Arial" panose="020B0604020202020204" pitchFamily="34" charset="0"/>
              </a:rPr>
              <a:t>Unidad Responsable</a:t>
            </a:r>
          </a:p>
          <a:p>
            <a:pPr marL="457200" indent="-457200" algn="just">
              <a:buFont typeface="Arial" panose="020B0604020202020204" pitchFamily="34" charset="0"/>
              <a:buChar char="•"/>
            </a:pPr>
            <a:r>
              <a:rPr lang="es-MX" sz="2800" dirty="0">
                <a:solidFill>
                  <a:schemeClr val="tx1"/>
                </a:solidFill>
                <a:cs typeface="Arial" panose="020B0604020202020204" pitchFamily="34" charset="0"/>
              </a:rPr>
              <a:t>Área física</a:t>
            </a:r>
          </a:p>
          <a:p>
            <a:pPr marL="457200" indent="-457200" algn="just">
              <a:buFont typeface="Arial" panose="020B0604020202020204" pitchFamily="34" charset="0"/>
              <a:buChar char="•"/>
            </a:pPr>
            <a:r>
              <a:rPr lang="es-MX" sz="2800" dirty="0">
                <a:solidFill>
                  <a:schemeClr val="tx1"/>
                </a:solidFill>
                <a:cs typeface="Arial" panose="020B0604020202020204" pitchFamily="34" charset="0"/>
              </a:rPr>
              <a:t>Fecha de alta del bien</a:t>
            </a:r>
          </a:p>
          <a:p>
            <a:pPr marL="457200" indent="-457200" algn="just">
              <a:buFont typeface="Arial" panose="020B0604020202020204" pitchFamily="34" charset="0"/>
              <a:buChar char="•"/>
            </a:pPr>
            <a:r>
              <a:rPr lang="es-MX" sz="2800" dirty="0">
                <a:solidFill>
                  <a:schemeClr val="tx1"/>
                </a:solidFill>
                <a:cs typeface="Arial" panose="020B0604020202020204" pitchFamily="34" charset="0"/>
              </a:rPr>
              <a:t>Código contable </a:t>
            </a:r>
          </a:p>
          <a:p>
            <a:pPr marL="457200" indent="-457200" algn="just">
              <a:buFont typeface="Arial" panose="020B0604020202020204" pitchFamily="34" charset="0"/>
              <a:buChar char="•"/>
            </a:pPr>
            <a:r>
              <a:rPr lang="es-MX" sz="2800" dirty="0">
                <a:solidFill>
                  <a:schemeClr val="tx1"/>
                </a:solidFill>
                <a:cs typeface="Arial" panose="020B0604020202020204" pitchFamily="34" charset="0"/>
              </a:rPr>
              <a:t>Estado físico</a:t>
            </a:r>
          </a:p>
          <a:p>
            <a:pPr marL="457200" indent="-457200" algn="just">
              <a:buFont typeface="Arial" panose="020B0604020202020204" pitchFamily="34" charset="0"/>
              <a:buChar char="•"/>
            </a:pPr>
            <a:r>
              <a:rPr lang="es-MX" sz="2800" dirty="0">
                <a:solidFill>
                  <a:schemeClr val="tx1"/>
                </a:solidFill>
                <a:cs typeface="Arial" panose="020B0604020202020204" pitchFamily="34" charset="0"/>
              </a:rPr>
              <a:t>Formatos </a:t>
            </a:r>
            <a:r>
              <a:rPr lang="es-MX" sz="2800" dirty="0" smtClean="0">
                <a:solidFill>
                  <a:schemeClr val="tx1"/>
                </a:solidFill>
                <a:cs typeface="Arial" panose="020B0604020202020204" pitchFamily="34" charset="0"/>
              </a:rPr>
              <a:t>de </a:t>
            </a:r>
            <a:r>
              <a:rPr lang="es-MX" sz="2800" dirty="0">
                <a:solidFill>
                  <a:schemeClr val="tx1"/>
                </a:solidFill>
                <a:cs typeface="Arial" panose="020B0604020202020204" pitchFamily="34" charset="0"/>
              </a:rPr>
              <a:t>salida PDF o Excel</a:t>
            </a:r>
          </a:p>
        </p:txBody>
      </p:sp>
    </p:spTree>
    <p:extLst>
      <p:ext uri="{BB962C8B-B14F-4D97-AF65-F5344CB8AC3E}">
        <p14:creationId xmlns:p14="http://schemas.microsoft.com/office/powerpoint/2010/main" val="28923166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571609"/>
            <a:ext cx="10988843" cy="1333448"/>
          </a:xfrm>
        </p:spPr>
        <p:txBody>
          <a:bodyPr/>
          <a:lstStyle/>
          <a:p>
            <a:pPr algn="ctr"/>
            <a:r>
              <a:rPr lang="es-MX" sz="3200" b="1" dirty="0">
                <a:solidFill>
                  <a:schemeClr val="tx2"/>
                </a:solidFill>
              </a:rPr>
              <a:t>7. Emisión de reportes de </a:t>
            </a:r>
            <a:r>
              <a:rPr lang="es-MX" sz="3200" b="1" dirty="0" smtClean="0">
                <a:solidFill>
                  <a:schemeClr val="tx2"/>
                </a:solidFill>
              </a:rPr>
              <a:t>inventario</a:t>
            </a:r>
            <a:endParaRPr lang="es-MX" sz="3200" b="1" dirty="0">
              <a:solidFill>
                <a:schemeClr val="tx2"/>
              </a:solidFill>
            </a:endParaRPr>
          </a:p>
        </p:txBody>
      </p:sp>
      <p:sp>
        <p:nvSpPr>
          <p:cNvPr id="5" name="Marcador de texto 2"/>
          <p:cNvSpPr txBox="1">
            <a:spLocks/>
          </p:cNvSpPr>
          <p:nvPr/>
        </p:nvSpPr>
        <p:spPr bwMode="auto">
          <a:xfrm>
            <a:off x="673769" y="1712554"/>
            <a:ext cx="11133220" cy="934393"/>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r>
              <a:rPr lang="es-MX" sz="2800" dirty="0">
                <a:solidFill>
                  <a:schemeClr val="tx1"/>
                </a:solidFill>
                <a:cs typeface="Arial" panose="020B0604020202020204" pitchFamily="34" charset="0"/>
              </a:rPr>
              <a:t>La información que se puede obtener en los  Reportes de inventario de bienes de activo fijo y bienes controlables, es la siguiente</a:t>
            </a:r>
            <a:r>
              <a:rPr lang="es-MX" sz="2800" dirty="0" smtClean="0">
                <a:solidFill>
                  <a:schemeClr val="tx1"/>
                </a:solidFill>
                <a:cs typeface="Arial" panose="020B0604020202020204" pitchFamily="34" charset="0"/>
              </a:rPr>
              <a:t>:</a:t>
            </a:r>
          </a:p>
          <a:p>
            <a:pPr algn="just"/>
            <a:endParaRPr lang="es-MX" sz="2800" dirty="0">
              <a:solidFill>
                <a:schemeClr val="tx1"/>
              </a:solidFill>
              <a:cs typeface="Arial" panose="020B0604020202020204" pitchFamily="34" charset="0"/>
            </a:endParaRPr>
          </a:p>
          <a:p>
            <a:pPr algn="just"/>
            <a:endParaRPr lang="es-MX" sz="2800" dirty="0" smtClean="0">
              <a:solidFill>
                <a:schemeClr val="tx1"/>
              </a:solidFill>
              <a:cs typeface="Arial" panose="020B0604020202020204" pitchFamily="34" charset="0"/>
            </a:endParaRPr>
          </a:p>
          <a:p>
            <a:pPr algn="just"/>
            <a:endParaRPr lang="es-MX" sz="2800" dirty="0">
              <a:solidFill>
                <a:schemeClr val="tx1"/>
              </a:solidFill>
              <a:cs typeface="Arial" panose="020B0604020202020204" pitchFamily="34" charset="0"/>
            </a:endParaRPr>
          </a:p>
          <a:p>
            <a:pPr algn="just"/>
            <a:endParaRPr lang="es-MX" sz="2800" dirty="0">
              <a:solidFill>
                <a:schemeClr val="tx1"/>
              </a:solidFill>
              <a:cs typeface="Arial" panose="020B0604020202020204" pitchFamily="34" charset="0"/>
            </a:endParaRPr>
          </a:p>
        </p:txBody>
      </p:sp>
      <p:sp>
        <p:nvSpPr>
          <p:cNvPr id="4" name="Marcador de texto 2"/>
          <p:cNvSpPr txBox="1">
            <a:spLocks/>
          </p:cNvSpPr>
          <p:nvPr/>
        </p:nvSpPr>
        <p:spPr bwMode="auto">
          <a:xfrm>
            <a:off x="673769" y="3046003"/>
            <a:ext cx="11133220" cy="2648944"/>
          </a:xfrm>
          <a:prstGeom prst="rect">
            <a:avLst/>
          </a:prstGeom>
          <a:noFill/>
          <a:ln w="9525">
            <a:noFill/>
            <a:miter lim="800000"/>
            <a:headEnd/>
            <a:tailEnd/>
          </a:ln>
        </p:spPr>
        <p:txBody>
          <a:bodyPr vert="horz" wrap="square" lIns="80633" tIns="40316" rIns="80633" bIns="40316" numCol="3"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457200" indent="-457200">
              <a:buFont typeface="Arial" panose="020B0604020202020204" pitchFamily="34" charset="0"/>
              <a:buChar char="•"/>
            </a:pPr>
            <a:r>
              <a:rPr lang="es-MX" sz="2800" dirty="0" smtClean="0">
                <a:solidFill>
                  <a:schemeClr val="tx1"/>
                </a:solidFill>
                <a:cs typeface="Arial" panose="020B0604020202020204" pitchFamily="34" charset="0"/>
              </a:rPr>
              <a:t>Fecha de emisión</a:t>
            </a:r>
          </a:p>
          <a:p>
            <a:pPr marL="457200" indent="-457200">
              <a:buFont typeface="Arial" panose="020B0604020202020204" pitchFamily="34" charset="0"/>
              <a:buChar char="•"/>
            </a:pPr>
            <a:r>
              <a:rPr lang="es-MX" sz="2800" dirty="0" smtClean="0">
                <a:solidFill>
                  <a:schemeClr val="tx1"/>
                </a:solidFill>
                <a:cs typeface="Arial" panose="020B0604020202020204" pitchFamily="34" charset="0"/>
              </a:rPr>
              <a:t>Periodo</a:t>
            </a:r>
          </a:p>
          <a:p>
            <a:pPr marL="457200" indent="-457200">
              <a:buFont typeface="Arial" panose="020B0604020202020204" pitchFamily="34" charset="0"/>
              <a:buChar char="•"/>
            </a:pPr>
            <a:r>
              <a:rPr lang="es-MX" sz="2800" dirty="0" smtClean="0">
                <a:solidFill>
                  <a:schemeClr val="tx1"/>
                </a:solidFill>
                <a:cs typeface="Arial" panose="020B0604020202020204" pitchFamily="34" charset="0"/>
              </a:rPr>
              <a:t>Clave y nombre de la unidad responsable</a:t>
            </a:r>
          </a:p>
          <a:p>
            <a:pPr marL="457200" indent="-457200">
              <a:buFont typeface="Arial" panose="020B0604020202020204" pitchFamily="34" charset="0"/>
              <a:buChar char="•"/>
            </a:pPr>
            <a:r>
              <a:rPr lang="es-MX" sz="2800" dirty="0" smtClean="0">
                <a:solidFill>
                  <a:schemeClr val="tx1"/>
                </a:solidFill>
                <a:cs typeface="Arial" panose="020B0604020202020204" pitchFamily="34" charset="0"/>
              </a:rPr>
              <a:t>N° de activo</a:t>
            </a:r>
          </a:p>
          <a:p>
            <a:pPr marL="457200" indent="-457200">
              <a:buFont typeface="Arial" panose="020B0604020202020204" pitchFamily="34" charset="0"/>
              <a:buChar char="•"/>
            </a:pPr>
            <a:r>
              <a:rPr lang="es-MX" sz="2800" dirty="0" smtClean="0">
                <a:solidFill>
                  <a:schemeClr val="tx1"/>
                </a:solidFill>
                <a:cs typeface="Arial" panose="020B0604020202020204" pitchFamily="34" charset="0"/>
              </a:rPr>
              <a:t>Descripción</a:t>
            </a:r>
          </a:p>
          <a:p>
            <a:pPr marL="457200" indent="-457200">
              <a:buFont typeface="Arial" panose="020B0604020202020204" pitchFamily="34" charset="0"/>
              <a:buChar char="•"/>
            </a:pPr>
            <a:endParaRPr lang="es-MX" sz="2800" dirty="0">
              <a:solidFill>
                <a:schemeClr val="tx1"/>
              </a:solidFill>
              <a:cs typeface="Arial" panose="020B0604020202020204" pitchFamily="34" charset="0"/>
            </a:endParaRPr>
          </a:p>
          <a:p>
            <a:pPr marL="457200" indent="-457200">
              <a:buFont typeface="Arial" panose="020B0604020202020204" pitchFamily="34" charset="0"/>
              <a:buChar char="•"/>
            </a:pPr>
            <a:r>
              <a:rPr lang="es-MX" sz="2800" dirty="0" smtClean="0">
                <a:solidFill>
                  <a:schemeClr val="tx1"/>
                </a:solidFill>
                <a:cs typeface="Arial" panose="020B0604020202020204" pitchFamily="34" charset="0"/>
              </a:rPr>
              <a:t>Marca, modelo, serie</a:t>
            </a:r>
          </a:p>
          <a:p>
            <a:pPr marL="457200" indent="-457200">
              <a:buFont typeface="Arial" panose="020B0604020202020204" pitchFamily="34" charset="0"/>
              <a:buChar char="•"/>
            </a:pPr>
            <a:r>
              <a:rPr lang="es-MX" sz="2800" dirty="0" smtClean="0">
                <a:solidFill>
                  <a:schemeClr val="tx1"/>
                </a:solidFill>
                <a:cs typeface="Arial" panose="020B0604020202020204" pitchFamily="34" charset="0"/>
              </a:rPr>
              <a:t>Fecha de registro</a:t>
            </a:r>
          </a:p>
          <a:p>
            <a:pPr marL="457200" indent="-457200">
              <a:buFont typeface="Arial" panose="020B0604020202020204" pitchFamily="34" charset="0"/>
              <a:buChar char="•"/>
            </a:pPr>
            <a:r>
              <a:rPr lang="es-MX" sz="2800" dirty="0" smtClean="0">
                <a:solidFill>
                  <a:schemeClr val="tx1"/>
                </a:solidFill>
                <a:cs typeface="Arial" panose="020B0604020202020204" pitchFamily="34" charset="0"/>
              </a:rPr>
              <a:t>Descripción de código contable</a:t>
            </a:r>
          </a:p>
          <a:p>
            <a:pPr marL="457200" indent="-457200">
              <a:buFont typeface="Arial" panose="020B0604020202020204" pitchFamily="34" charset="0"/>
              <a:buChar char="•"/>
            </a:pPr>
            <a:r>
              <a:rPr lang="es-MX" sz="2800" dirty="0" smtClean="0">
                <a:solidFill>
                  <a:schemeClr val="tx1"/>
                </a:solidFill>
                <a:cs typeface="Arial" panose="020B0604020202020204" pitchFamily="34" charset="0"/>
              </a:rPr>
              <a:t>Estado físico</a:t>
            </a:r>
          </a:p>
          <a:p>
            <a:pPr marL="457200" indent="-457200">
              <a:buFont typeface="Arial" panose="020B0604020202020204" pitchFamily="34" charset="0"/>
              <a:buChar char="•"/>
            </a:pPr>
            <a:r>
              <a:rPr lang="es-MX" sz="2800" dirty="0" smtClean="0">
                <a:solidFill>
                  <a:schemeClr val="tx1"/>
                </a:solidFill>
                <a:cs typeface="Arial" panose="020B0604020202020204" pitchFamily="34" charset="0"/>
              </a:rPr>
              <a:t>Clave del área física</a:t>
            </a:r>
          </a:p>
          <a:p>
            <a:pPr algn="just"/>
            <a:endParaRPr lang="es-MX" sz="2800" dirty="0" smtClean="0">
              <a:solidFill>
                <a:schemeClr val="tx1"/>
              </a:solidFill>
              <a:cs typeface="Arial" panose="020B0604020202020204" pitchFamily="34" charset="0"/>
            </a:endParaRPr>
          </a:p>
          <a:p>
            <a:pPr marL="457200" indent="-457200" algn="just">
              <a:buFont typeface="Arial" panose="020B0604020202020204" pitchFamily="34" charset="0"/>
              <a:buChar char="•"/>
            </a:pPr>
            <a:r>
              <a:rPr lang="es-MX" sz="2800" dirty="0" smtClean="0">
                <a:solidFill>
                  <a:schemeClr val="tx1"/>
                </a:solidFill>
                <a:cs typeface="Arial" panose="020B0604020202020204" pitchFamily="34" charset="0"/>
              </a:rPr>
              <a:t>Fondo</a:t>
            </a:r>
          </a:p>
          <a:p>
            <a:pPr marL="457200" indent="-457200" algn="just">
              <a:buFont typeface="Arial" panose="020B0604020202020204" pitchFamily="34" charset="0"/>
              <a:buChar char="•"/>
            </a:pPr>
            <a:r>
              <a:rPr lang="es-MX" sz="2800" dirty="0" smtClean="0">
                <a:solidFill>
                  <a:schemeClr val="tx1"/>
                </a:solidFill>
                <a:cs typeface="Arial" panose="020B0604020202020204" pitchFamily="34" charset="0"/>
              </a:rPr>
              <a:t>Egreso</a:t>
            </a:r>
          </a:p>
          <a:p>
            <a:pPr marL="457200" indent="-457200" algn="just">
              <a:buFont typeface="Arial" panose="020B0604020202020204" pitchFamily="34" charset="0"/>
              <a:buChar char="•"/>
            </a:pPr>
            <a:r>
              <a:rPr lang="es-MX" sz="2800" dirty="0" smtClean="0">
                <a:solidFill>
                  <a:schemeClr val="tx1"/>
                </a:solidFill>
                <a:cs typeface="Arial" panose="020B0604020202020204" pitchFamily="34" charset="0"/>
              </a:rPr>
              <a:t>Costo de adquisición</a:t>
            </a:r>
          </a:p>
          <a:p>
            <a:pPr algn="just"/>
            <a:endParaRPr lang="es-MX" sz="2800" dirty="0" smtClean="0">
              <a:solidFill>
                <a:schemeClr val="tx1"/>
              </a:solidFill>
              <a:cs typeface="Arial" panose="020B0604020202020204" pitchFamily="34" charset="0"/>
            </a:endParaRPr>
          </a:p>
          <a:p>
            <a:pPr algn="just"/>
            <a:endParaRPr lang="es-MX" sz="2800" dirty="0">
              <a:solidFill>
                <a:schemeClr val="tx1"/>
              </a:solidFill>
              <a:cs typeface="Arial" panose="020B0604020202020204" pitchFamily="34" charset="0"/>
            </a:endParaRPr>
          </a:p>
          <a:p>
            <a:pPr algn="just"/>
            <a:endParaRPr lang="es-MX" sz="2800" dirty="0">
              <a:solidFill>
                <a:schemeClr val="tx1"/>
              </a:solidFill>
              <a:cs typeface="Arial" panose="020B0604020202020204" pitchFamily="34" charset="0"/>
            </a:endParaRPr>
          </a:p>
        </p:txBody>
      </p:sp>
    </p:spTree>
    <p:extLst>
      <p:ext uri="{BB962C8B-B14F-4D97-AF65-F5344CB8AC3E}">
        <p14:creationId xmlns:p14="http://schemas.microsoft.com/office/powerpoint/2010/main" val="20818364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571609"/>
            <a:ext cx="10988843" cy="1333448"/>
          </a:xfrm>
        </p:spPr>
        <p:txBody>
          <a:bodyPr/>
          <a:lstStyle/>
          <a:p>
            <a:pPr algn="ctr"/>
            <a:r>
              <a:rPr lang="es-MX" sz="3200" b="1" dirty="0">
                <a:solidFill>
                  <a:schemeClr val="tx2"/>
                </a:solidFill>
              </a:rPr>
              <a:t>7. Emisión de reportes de </a:t>
            </a:r>
            <a:r>
              <a:rPr lang="es-MX" sz="3200" b="1" dirty="0" smtClean="0">
                <a:solidFill>
                  <a:schemeClr val="tx2"/>
                </a:solidFill>
              </a:rPr>
              <a:t>inventario</a:t>
            </a:r>
            <a:endParaRPr lang="es-MX" sz="3200" b="1" dirty="0">
              <a:solidFill>
                <a:schemeClr val="tx2"/>
              </a:solidFill>
            </a:endParaRPr>
          </a:p>
        </p:txBody>
      </p:sp>
      <p:sp>
        <p:nvSpPr>
          <p:cNvPr id="5" name="Marcador de texto 2"/>
          <p:cNvSpPr txBox="1">
            <a:spLocks/>
          </p:cNvSpPr>
          <p:nvPr/>
        </p:nvSpPr>
        <p:spPr bwMode="auto">
          <a:xfrm>
            <a:off x="673769" y="1712554"/>
            <a:ext cx="11133220" cy="4730342"/>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endParaRPr lang="es-MX" sz="2800" dirty="0">
              <a:solidFill>
                <a:schemeClr val="tx1"/>
              </a:solidFill>
              <a:cs typeface="Arial" panose="020B0604020202020204" pitchFamily="34" charset="0"/>
            </a:endParaRPr>
          </a:p>
        </p:txBody>
      </p:sp>
      <p:pic>
        <p:nvPicPr>
          <p:cNvPr id="4" name="Imagen 3"/>
          <p:cNvPicPr>
            <a:picLocks noChangeAspect="1"/>
          </p:cNvPicPr>
          <p:nvPr/>
        </p:nvPicPr>
        <p:blipFill>
          <a:blip r:embed="rId2"/>
          <a:stretch>
            <a:fillRect/>
          </a:stretch>
        </p:blipFill>
        <p:spPr>
          <a:xfrm>
            <a:off x="529390" y="1471922"/>
            <a:ext cx="10732168" cy="4475705"/>
          </a:xfrm>
          <a:prstGeom prst="rect">
            <a:avLst/>
          </a:prstGeom>
        </p:spPr>
      </p:pic>
    </p:spTree>
    <p:extLst>
      <p:ext uri="{BB962C8B-B14F-4D97-AF65-F5344CB8AC3E}">
        <p14:creationId xmlns:p14="http://schemas.microsoft.com/office/powerpoint/2010/main" val="21790784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571609"/>
            <a:ext cx="10988843" cy="1333448"/>
          </a:xfrm>
        </p:spPr>
        <p:txBody>
          <a:bodyPr/>
          <a:lstStyle/>
          <a:p>
            <a:pPr algn="ctr"/>
            <a:r>
              <a:rPr lang="es-MX" sz="3200" b="1" dirty="0">
                <a:solidFill>
                  <a:schemeClr val="tx2"/>
                </a:solidFill>
              </a:rPr>
              <a:t>7. Emisión de reportes de </a:t>
            </a:r>
            <a:r>
              <a:rPr lang="es-MX" sz="3200" b="1" dirty="0" smtClean="0">
                <a:solidFill>
                  <a:schemeClr val="tx2"/>
                </a:solidFill>
              </a:rPr>
              <a:t>inventario</a:t>
            </a:r>
            <a:endParaRPr lang="es-MX" sz="3200" b="1" dirty="0">
              <a:solidFill>
                <a:schemeClr val="tx2"/>
              </a:solidFill>
            </a:endParaRPr>
          </a:p>
        </p:txBody>
      </p:sp>
      <p:sp>
        <p:nvSpPr>
          <p:cNvPr id="5" name="Marcador de texto 2"/>
          <p:cNvSpPr txBox="1">
            <a:spLocks/>
          </p:cNvSpPr>
          <p:nvPr/>
        </p:nvSpPr>
        <p:spPr bwMode="auto">
          <a:xfrm>
            <a:off x="673769" y="1712554"/>
            <a:ext cx="11133220" cy="4730342"/>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endParaRPr lang="es-MX" sz="2800" dirty="0">
              <a:solidFill>
                <a:schemeClr val="tx1"/>
              </a:solidFill>
              <a:cs typeface="Arial" panose="020B0604020202020204" pitchFamily="34" charset="0"/>
            </a:endParaRPr>
          </a:p>
        </p:txBody>
      </p:sp>
      <p:pic>
        <p:nvPicPr>
          <p:cNvPr id="4" name="Imagen 3"/>
          <p:cNvPicPr>
            <a:picLocks noChangeAspect="1"/>
          </p:cNvPicPr>
          <p:nvPr/>
        </p:nvPicPr>
        <p:blipFill>
          <a:blip r:embed="rId2"/>
          <a:stretch>
            <a:fillRect/>
          </a:stretch>
        </p:blipFill>
        <p:spPr>
          <a:xfrm>
            <a:off x="437149" y="2523288"/>
            <a:ext cx="11488023" cy="2000586"/>
          </a:xfrm>
          <a:prstGeom prst="rect">
            <a:avLst/>
          </a:prstGeom>
        </p:spPr>
      </p:pic>
    </p:spTree>
    <p:extLst>
      <p:ext uri="{BB962C8B-B14F-4D97-AF65-F5344CB8AC3E}">
        <p14:creationId xmlns:p14="http://schemas.microsoft.com/office/powerpoint/2010/main" val="1857484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09260" y="635107"/>
            <a:ext cx="7782987" cy="888966"/>
          </a:xfrm>
        </p:spPr>
        <p:txBody>
          <a:bodyPr/>
          <a:lstStyle/>
          <a:p>
            <a:pPr algn="ctr"/>
            <a:r>
              <a:rPr lang="es-MX" b="1" dirty="0" smtClean="0">
                <a:solidFill>
                  <a:schemeClr val="tx2"/>
                </a:solidFill>
              </a:rPr>
              <a:t>¿</a:t>
            </a:r>
            <a:r>
              <a:rPr lang="es-MX" b="1" dirty="0">
                <a:solidFill>
                  <a:schemeClr val="tx2"/>
                </a:solidFill>
              </a:rPr>
              <a:t>Qué debo hacer</a:t>
            </a:r>
            <a:r>
              <a:rPr lang="es-MX" b="1" dirty="0" smtClean="0">
                <a:solidFill>
                  <a:schemeClr val="tx2"/>
                </a:solidFill>
              </a:rPr>
              <a:t>?</a:t>
            </a:r>
            <a:endParaRPr lang="es-MX" b="1" dirty="0">
              <a:solidFill>
                <a:schemeClr val="tx2"/>
              </a:solidFill>
            </a:endParaRPr>
          </a:p>
        </p:txBody>
      </p:sp>
      <p:pic>
        <p:nvPicPr>
          <p:cNvPr id="4" name="Imagen 3"/>
          <p:cNvPicPr>
            <a:picLocks noChangeAspect="1"/>
          </p:cNvPicPr>
          <p:nvPr/>
        </p:nvPicPr>
        <p:blipFill>
          <a:blip r:embed="rId2"/>
          <a:stretch>
            <a:fillRect/>
          </a:stretch>
        </p:blipFill>
        <p:spPr>
          <a:xfrm>
            <a:off x="5397527" y="5397424"/>
            <a:ext cx="1523942" cy="1202680"/>
          </a:xfrm>
          <a:prstGeom prst="rect">
            <a:avLst/>
          </a:prstGeom>
        </p:spPr>
      </p:pic>
      <p:sp>
        <p:nvSpPr>
          <p:cNvPr id="6" name="Marcador de texto 2"/>
          <p:cNvSpPr txBox="1">
            <a:spLocks/>
          </p:cNvSpPr>
          <p:nvPr/>
        </p:nvSpPr>
        <p:spPr bwMode="auto">
          <a:xfrm>
            <a:off x="1841662" y="1714566"/>
            <a:ext cx="8318181" cy="3092404"/>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403159" indent="-403159" algn="just">
              <a:lnSpc>
                <a:spcPct val="100000"/>
              </a:lnSpc>
              <a:spcBef>
                <a:spcPts val="529"/>
              </a:spcBef>
              <a:spcAft>
                <a:spcPts val="529"/>
              </a:spcAft>
              <a:buFont typeface="+mj-lt"/>
              <a:buAutoNum type="arabicPeriod"/>
            </a:pPr>
            <a:r>
              <a:rPr lang="es-MX" sz="2469" dirty="0">
                <a:solidFill>
                  <a:schemeClr val="tx1"/>
                </a:solidFill>
                <a:cs typeface="Times New Roman" panose="02020603050405020304" pitchFamily="18" charset="0"/>
              </a:rPr>
              <a:t>Realizar la búsqueda exhaustiva del bien.</a:t>
            </a:r>
          </a:p>
          <a:p>
            <a:pPr marL="403159" indent="-403159" algn="just">
              <a:lnSpc>
                <a:spcPct val="100000"/>
              </a:lnSpc>
              <a:spcBef>
                <a:spcPts val="529"/>
              </a:spcBef>
              <a:spcAft>
                <a:spcPts val="529"/>
              </a:spcAft>
              <a:buFont typeface="+mj-lt"/>
              <a:buAutoNum type="arabicPeriod"/>
            </a:pPr>
            <a:r>
              <a:rPr lang="es-MX" sz="2469" dirty="0">
                <a:solidFill>
                  <a:schemeClr val="tx1"/>
                </a:solidFill>
                <a:cs typeface="Times New Roman" panose="02020603050405020304" pitchFamily="18" charset="0"/>
              </a:rPr>
              <a:t>Elaborar un Acta Administrativa, realizando </a:t>
            </a:r>
            <a:r>
              <a:rPr lang="es-MX" sz="2469" dirty="0">
                <a:solidFill>
                  <a:srgbClr val="FF0000"/>
                </a:solidFill>
                <a:cs typeface="Times New Roman" panose="02020603050405020304" pitchFamily="18" charset="0"/>
              </a:rPr>
              <a:t>el deslinde de responsabilidad para gestionar la restitución.</a:t>
            </a:r>
          </a:p>
          <a:p>
            <a:pPr marL="1132485" lvl="1" indent="-403159" algn="just">
              <a:spcBef>
                <a:spcPts val="529"/>
              </a:spcBef>
              <a:spcAft>
                <a:spcPts val="529"/>
              </a:spcAft>
              <a:buFont typeface="Wingdings" panose="05000000000000000000" pitchFamily="2" charset="2"/>
              <a:buChar char="ü"/>
            </a:pPr>
            <a:r>
              <a:rPr lang="es-MX" sz="2469" dirty="0">
                <a:latin typeface="Gill Sans MT" pitchFamily="34" charset="0"/>
                <a:cs typeface="Times New Roman" panose="02020603050405020304" pitchFamily="18" charset="0"/>
              </a:rPr>
              <a:t>Resguardo</a:t>
            </a:r>
          </a:p>
          <a:p>
            <a:pPr marL="1132485" lvl="1" indent="-403159" algn="just">
              <a:spcBef>
                <a:spcPts val="529"/>
              </a:spcBef>
              <a:spcAft>
                <a:spcPts val="529"/>
              </a:spcAft>
              <a:buFont typeface="Wingdings" panose="05000000000000000000" pitchFamily="2" charset="2"/>
              <a:buChar char="ü"/>
            </a:pPr>
            <a:r>
              <a:rPr lang="es-MX" sz="2469" dirty="0">
                <a:latin typeface="Gill Sans MT" pitchFamily="34" charset="0"/>
                <a:cs typeface="Times New Roman" panose="02020603050405020304" pitchFamily="18" charset="0"/>
              </a:rPr>
              <a:t>Vale de Salida, en caso de que el bien se encontrara fuera de las instalaciones Universitarias.</a:t>
            </a:r>
          </a:p>
          <a:p>
            <a:pPr marL="1132485" lvl="1" indent="-403159" algn="just">
              <a:spcBef>
                <a:spcPts val="529"/>
              </a:spcBef>
              <a:spcAft>
                <a:spcPts val="529"/>
              </a:spcAft>
              <a:buFont typeface="Wingdings" panose="05000000000000000000" pitchFamily="2" charset="2"/>
              <a:buChar char="ü"/>
            </a:pPr>
            <a:r>
              <a:rPr lang="es-MX" sz="2469" dirty="0">
                <a:latin typeface="Gill Sans MT" pitchFamily="34" charset="0"/>
                <a:cs typeface="Times New Roman" panose="02020603050405020304" pitchFamily="18" charset="0"/>
              </a:rPr>
              <a:t>Evidencia documental adicional, que permita el deslinde de responsabilidades. </a:t>
            </a:r>
          </a:p>
        </p:txBody>
      </p:sp>
    </p:spTree>
    <p:extLst>
      <p:ext uri="{BB962C8B-B14F-4D97-AF65-F5344CB8AC3E}">
        <p14:creationId xmlns:p14="http://schemas.microsoft.com/office/powerpoint/2010/main" val="3541052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09260" y="635107"/>
            <a:ext cx="7782987" cy="888966"/>
          </a:xfrm>
        </p:spPr>
        <p:txBody>
          <a:bodyPr/>
          <a:lstStyle/>
          <a:p>
            <a:pPr algn="ctr"/>
            <a:r>
              <a:rPr lang="es-MX" sz="2116" b="1" dirty="0">
                <a:solidFill>
                  <a:schemeClr val="tx2"/>
                </a:solidFill>
              </a:rPr>
              <a:t>¿Qué pasa con los bienes no localizados?</a:t>
            </a:r>
          </a:p>
        </p:txBody>
      </p:sp>
      <p:sp>
        <p:nvSpPr>
          <p:cNvPr id="5" name="Marcador de texto 2"/>
          <p:cNvSpPr txBox="1">
            <a:spLocks/>
          </p:cNvSpPr>
          <p:nvPr/>
        </p:nvSpPr>
        <p:spPr bwMode="auto">
          <a:xfrm>
            <a:off x="1841662" y="1533067"/>
            <a:ext cx="8318181" cy="5007314"/>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403159" indent="-403159" algn="just">
              <a:lnSpc>
                <a:spcPct val="100000"/>
              </a:lnSpc>
              <a:spcBef>
                <a:spcPts val="529"/>
              </a:spcBef>
              <a:spcAft>
                <a:spcPts val="529"/>
              </a:spcAft>
              <a:buFont typeface="Wingdings" panose="05000000000000000000" pitchFamily="2" charset="2"/>
              <a:buChar char="ü"/>
            </a:pPr>
            <a:r>
              <a:rPr lang="es-MX" sz="2293" dirty="0">
                <a:solidFill>
                  <a:schemeClr val="tx1"/>
                </a:solidFill>
                <a:cs typeface="Times New Roman" panose="02020603050405020304" pitchFamily="18" charset="0"/>
              </a:rPr>
              <a:t>Después de </a:t>
            </a:r>
            <a:r>
              <a:rPr lang="es-MX" sz="2293" b="1" dirty="0">
                <a:solidFill>
                  <a:schemeClr val="tx1"/>
                </a:solidFill>
                <a:cs typeface="Times New Roman" panose="02020603050405020304" pitchFamily="18" charset="0"/>
              </a:rPr>
              <a:t>30</a:t>
            </a:r>
            <a:r>
              <a:rPr lang="es-MX" sz="2293" dirty="0">
                <a:solidFill>
                  <a:schemeClr val="tx1"/>
                </a:solidFill>
                <a:cs typeface="Times New Roman" panose="02020603050405020304" pitchFamily="18" charset="0"/>
              </a:rPr>
              <a:t> días naturales se considerará como un bien extraviado.</a:t>
            </a:r>
          </a:p>
          <a:p>
            <a:pPr marL="403159" indent="-403159" algn="just">
              <a:lnSpc>
                <a:spcPct val="100000"/>
              </a:lnSpc>
              <a:spcBef>
                <a:spcPts val="529"/>
              </a:spcBef>
              <a:spcAft>
                <a:spcPts val="529"/>
              </a:spcAft>
              <a:buFont typeface="Wingdings" panose="05000000000000000000" pitchFamily="2" charset="2"/>
              <a:buChar char="ü"/>
            </a:pPr>
            <a:r>
              <a:rPr lang="es-MX" sz="2293" dirty="0">
                <a:solidFill>
                  <a:schemeClr val="tx1"/>
                </a:solidFill>
                <a:cs typeface="Times New Roman" panose="02020603050405020304" pitchFamily="18" charset="0"/>
              </a:rPr>
              <a:t>Para los bienes extraviados se deberá gestionar su restitución, en un término no mayor de </a:t>
            </a:r>
            <a:r>
              <a:rPr lang="es-MX" sz="2293" b="1" dirty="0">
                <a:solidFill>
                  <a:schemeClr val="tx1"/>
                </a:solidFill>
                <a:cs typeface="Times New Roman" panose="02020603050405020304" pitchFamily="18" charset="0"/>
              </a:rPr>
              <a:t>30</a:t>
            </a:r>
            <a:r>
              <a:rPr lang="es-MX" sz="2293" dirty="0">
                <a:solidFill>
                  <a:schemeClr val="tx1"/>
                </a:solidFill>
                <a:cs typeface="Times New Roman" panose="02020603050405020304" pitchFamily="18" charset="0"/>
              </a:rPr>
              <a:t> días naturales de ocurrido el hecho.</a:t>
            </a:r>
          </a:p>
          <a:p>
            <a:pPr marL="403159" indent="-403159" algn="just">
              <a:lnSpc>
                <a:spcPct val="100000"/>
              </a:lnSpc>
              <a:spcBef>
                <a:spcPts val="529"/>
              </a:spcBef>
              <a:spcAft>
                <a:spcPts val="529"/>
              </a:spcAft>
              <a:buFont typeface="Wingdings" panose="05000000000000000000" pitchFamily="2" charset="2"/>
              <a:buChar char="ü"/>
            </a:pPr>
            <a:r>
              <a:rPr lang="es-MX" sz="2293" dirty="0">
                <a:solidFill>
                  <a:schemeClr val="tx1"/>
                </a:solidFill>
                <a:cs typeface="Times New Roman" panose="02020603050405020304" pitchFamily="18" charset="0"/>
              </a:rPr>
              <a:t>La restitución del bien mueble no deberá exceder de </a:t>
            </a:r>
            <a:r>
              <a:rPr lang="es-MX" sz="2293" b="1" dirty="0">
                <a:solidFill>
                  <a:schemeClr val="tx1"/>
                </a:solidFill>
                <a:cs typeface="Times New Roman" panose="02020603050405020304" pitchFamily="18" charset="0"/>
              </a:rPr>
              <a:t>180</a:t>
            </a:r>
            <a:r>
              <a:rPr lang="es-MX" sz="2293" dirty="0">
                <a:solidFill>
                  <a:schemeClr val="tx1"/>
                </a:solidFill>
                <a:cs typeface="Times New Roman" panose="02020603050405020304" pitchFamily="18" charset="0"/>
              </a:rPr>
              <a:t> días naturales, una vez notificado el avalúo al responsable o responsables del extravío.</a:t>
            </a:r>
          </a:p>
          <a:p>
            <a:pPr marL="403159" indent="-403159" algn="just">
              <a:lnSpc>
                <a:spcPct val="100000"/>
              </a:lnSpc>
              <a:spcBef>
                <a:spcPts val="529"/>
              </a:spcBef>
              <a:spcAft>
                <a:spcPts val="529"/>
              </a:spcAft>
              <a:buFont typeface="Wingdings" panose="05000000000000000000" pitchFamily="2" charset="2"/>
              <a:buChar char="ü"/>
            </a:pPr>
            <a:r>
              <a:rPr lang="es-MX" sz="2293" dirty="0">
                <a:solidFill>
                  <a:schemeClr val="tx1"/>
                </a:solidFill>
                <a:cs typeface="Times New Roman" panose="02020603050405020304" pitchFamily="18" charset="0"/>
              </a:rPr>
              <a:t>En el caso de que el involucrado se negara a restituir el monto correspondiente al valor razonable del bien, se turnará a la Dirección de Asuntos Jurídicos, para los efectos legales procedentes.</a:t>
            </a:r>
          </a:p>
        </p:txBody>
      </p:sp>
    </p:spTree>
    <p:extLst>
      <p:ext uri="{BB962C8B-B14F-4D97-AF65-F5344CB8AC3E}">
        <p14:creationId xmlns:p14="http://schemas.microsoft.com/office/powerpoint/2010/main" val="3720282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86146" y="571609"/>
            <a:ext cx="7782987" cy="1333448"/>
          </a:xfrm>
        </p:spPr>
        <p:txBody>
          <a:bodyPr/>
          <a:lstStyle/>
          <a:p>
            <a:pPr algn="ctr"/>
            <a:r>
              <a:rPr lang="es-MX" b="1" dirty="0" smtClean="0">
                <a:solidFill>
                  <a:schemeClr val="tx2"/>
                </a:solidFill>
              </a:rPr>
              <a:t>¿Dónde encuentro la información?</a:t>
            </a:r>
            <a:endParaRPr lang="es-MX" b="1" dirty="0">
              <a:solidFill>
                <a:schemeClr val="tx2"/>
              </a:solidFill>
            </a:endParaRPr>
          </a:p>
        </p:txBody>
      </p:sp>
      <p:sp>
        <p:nvSpPr>
          <p:cNvPr id="5" name="Marcador de texto 2"/>
          <p:cNvSpPr txBox="1">
            <a:spLocks/>
          </p:cNvSpPr>
          <p:nvPr/>
        </p:nvSpPr>
        <p:spPr bwMode="auto">
          <a:xfrm>
            <a:off x="1905161" y="1905058"/>
            <a:ext cx="8146011" cy="4730342"/>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lnSpc>
                <a:spcPct val="100000"/>
              </a:lnSpc>
              <a:spcBef>
                <a:spcPts val="529"/>
              </a:spcBef>
              <a:spcAft>
                <a:spcPts val="529"/>
              </a:spcAft>
            </a:pPr>
            <a:r>
              <a:rPr lang="es-MX" sz="2469" dirty="0">
                <a:solidFill>
                  <a:schemeClr val="tx1"/>
                </a:solidFill>
                <a:cs typeface="Times New Roman" panose="02020603050405020304" pitchFamily="18" charset="0"/>
              </a:rPr>
              <a:t>Portal de la DCBMeI:</a:t>
            </a:r>
          </a:p>
          <a:p>
            <a:pPr algn="ctr">
              <a:lnSpc>
                <a:spcPct val="100000"/>
              </a:lnSpc>
              <a:spcBef>
                <a:spcPts val="529"/>
              </a:spcBef>
              <a:spcAft>
                <a:spcPts val="529"/>
              </a:spcAft>
            </a:pPr>
            <a:r>
              <a:rPr lang="es-MX" sz="2469" dirty="0">
                <a:solidFill>
                  <a:schemeClr val="tx1"/>
                </a:solidFill>
                <a:cs typeface="Times New Roman" panose="02020603050405020304" pitchFamily="18" charset="0"/>
                <a:hlinkClick r:id="rId2"/>
              </a:rPr>
              <a:t>https://www.uv.mx/orgmet/files/2023/02/abs-cb-g-33.pdf</a:t>
            </a:r>
            <a:r>
              <a:rPr lang="es-MX" sz="2469" dirty="0">
                <a:solidFill>
                  <a:schemeClr val="tx1"/>
                </a:solidFill>
                <a:cs typeface="Times New Roman" panose="02020603050405020304" pitchFamily="18" charset="0"/>
              </a:rPr>
              <a:t> </a:t>
            </a:r>
          </a:p>
          <a:p>
            <a:pPr>
              <a:lnSpc>
                <a:spcPct val="100000"/>
              </a:lnSpc>
              <a:spcBef>
                <a:spcPts val="529"/>
              </a:spcBef>
              <a:spcAft>
                <a:spcPts val="529"/>
              </a:spcAft>
            </a:pPr>
            <a:endParaRPr lang="es-MX" sz="2469" dirty="0">
              <a:solidFill>
                <a:schemeClr val="tx1"/>
              </a:solidFill>
              <a:cs typeface="Times New Roman" panose="02020603050405020304" pitchFamily="18" charset="0"/>
            </a:endParaRPr>
          </a:p>
          <a:p>
            <a:pPr>
              <a:lnSpc>
                <a:spcPct val="100000"/>
              </a:lnSpc>
              <a:spcBef>
                <a:spcPts val="529"/>
              </a:spcBef>
              <a:spcAft>
                <a:spcPts val="529"/>
              </a:spcAft>
            </a:pPr>
            <a:r>
              <a:rPr lang="es-MX" sz="2469" dirty="0">
                <a:solidFill>
                  <a:schemeClr val="tx1"/>
                </a:solidFill>
                <a:cs typeface="Times New Roman" panose="02020603050405020304" pitchFamily="18" charset="0"/>
              </a:rPr>
              <a:t>Reglamento para el Control de Bienes Muebles e Inmuebles:</a:t>
            </a:r>
          </a:p>
          <a:p>
            <a:pPr algn="ctr">
              <a:lnSpc>
                <a:spcPct val="100000"/>
              </a:lnSpc>
              <a:spcBef>
                <a:spcPts val="529"/>
              </a:spcBef>
              <a:spcAft>
                <a:spcPts val="529"/>
              </a:spcAft>
            </a:pPr>
            <a:r>
              <a:rPr lang="es-MX" sz="2469" dirty="0">
                <a:solidFill>
                  <a:schemeClr val="tx1"/>
                </a:solidFill>
                <a:cs typeface="Times New Roman" panose="02020603050405020304" pitchFamily="18" charset="0"/>
                <a:hlinkClick r:id="rId3"/>
              </a:rPr>
              <a:t>https://www.uv.mx/legislacion/files/2023/06/ReglamentoparaelControldeBienesMuebleseInmuebles070623.pdf</a:t>
            </a:r>
            <a:r>
              <a:rPr lang="es-MX" sz="2469" dirty="0">
                <a:solidFill>
                  <a:schemeClr val="tx1"/>
                </a:solidFill>
                <a:cs typeface="Times New Roman" panose="02020603050405020304" pitchFamily="18" charset="0"/>
              </a:rPr>
              <a:t> </a:t>
            </a:r>
          </a:p>
        </p:txBody>
      </p:sp>
    </p:spTree>
    <p:extLst>
      <p:ext uri="{BB962C8B-B14F-4D97-AF65-F5344CB8AC3E}">
        <p14:creationId xmlns:p14="http://schemas.microsoft.com/office/powerpoint/2010/main" val="2251582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26838" y="635107"/>
            <a:ext cx="7782987" cy="1206454"/>
          </a:xfrm>
        </p:spPr>
        <p:txBody>
          <a:bodyPr/>
          <a:lstStyle/>
          <a:p>
            <a:pPr algn="ctr"/>
            <a:r>
              <a:rPr lang="es-MX" b="1" dirty="0">
                <a:solidFill>
                  <a:schemeClr val="tx2"/>
                </a:solidFill>
                <a:ea typeface="Calibri" panose="020F0502020204030204" pitchFamily="34" charset="0"/>
                <a:cs typeface="Times New Roman" panose="02020603050405020304" pitchFamily="18" charset="0"/>
              </a:rPr>
              <a:t>3</a:t>
            </a:r>
            <a:r>
              <a:rPr lang="es-MX" dirty="0" smtClean="0">
                <a:solidFill>
                  <a:schemeClr val="tx2"/>
                </a:solidFill>
                <a:ea typeface="Calibri" panose="020F0502020204030204" pitchFamily="34" charset="0"/>
                <a:cs typeface="Times New Roman" panose="02020603050405020304" pitchFamily="18" charset="0"/>
              </a:rPr>
              <a:t>. </a:t>
            </a:r>
            <a:r>
              <a:rPr lang="es-MX" b="1" dirty="0" smtClean="0">
                <a:solidFill>
                  <a:schemeClr val="tx2"/>
                </a:solidFill>
                <a:ea typeface="Calibri" panose="020F0502020204030204" pitchFamily="34" charset="0"/>
                <a:cs typeface="Times New Roman" panose="02020603050405020304" pitchFamily="18" charset="0"/>
              </a:rPr>
              <a:t>Bienes Muebles Siniestrados</a:t>
            </a:r>
            <a:r>
              <a:rPr lang="es-MX" b="1" dirty="0" smtClean="0">
                <a:ea typeface="Calibri" panose="020F0502020204030204" pitchFamily="34" charset="0"/>
                <a:cs typeface="Times New Roman" panose="02020603050405020304" pitchFamily="18" charset="0"/>
              </a:rPr>
              <a:t/>
            </a:r>
            <a:br>
              <a:rPr lang="es-MX" b="1" dirty="0" smtClean="0">
                <a:ea typeface="Calibri" panose="020F0502020204030204" pitchFamily="34" charset="0"/>
                <a:cs typeface="Times New Roman" panose="02020603050405020304" pitchFamily="18" charset="0"/>
              </a:rPr>
            </a:br>
            <a:r>
              <a:rPr lang="es-MX" b="1" dirty="0" smtClean="0">
                <a:solidFill>
                  <a:schemeClr val="tx2"/>
                </a:solidFill>
              </a:rPr>
              <a:t>¿</a:t>
            </a:r>
            <a:r>
              <a:rPr lang="es-MX" b="1" dirty="0">
                <a:solidFill>
                  <a:schemeClr val="tx2"/>
                </a:solidFill>
              </a:rPr>
              <a:t>Qué </a:t>
            </a:r>
            <a:r>
              <a:rPr lang="es-MX" b="1" dirty="0" smtClean="0">
                <a:solidFill>
                  <a:schemeClr val="tx2"/>
                </a:solidFill>
              </a:rPr>
              <a:t>es un </a:t>
            </a:r>
            <a:r>
              <a:rPr lang="es-MX" b="1" dirty="0">
                <a:solidFill>
                  <a:schemeClr val="tx2"/>
                </a:solidFill>
              </a:rPr>
              <a:t>bien </a:t>
            </a:r>
            <a:r>
              <a:rPr lang="es-MX" b="1" dirty="0" smtClean="0">
                <a:solidFill>
                  <a:schemeClr val="tx2"/>
                </a:solidFill>
              </a:rPr>
              <a:t>siniestrado</a:t>
            </a:r>
            <a:r>
              <a:rPr lang="es-MX" b="1" dirty="0" smtClean="0">
                <a:solidFill>
                  <a:schemeClr val="tx2"/>
                </a:solidFill>
                <a:ea typeface="Calibri" panose="020F0502020204030204" pitchFamily="34" charset="0"/>
                <a:cs typeface="Times New Roman" panose="02020603050405020304" pitchFamily="18" charset="0"/>
              </a:rPr>
              <a:t>?</a:t>
            </a:r>
            <a:endParaRPr lang="es-MX" b="1" dirty="0">
              <a:solidFill>
                <a:schemeClr val="tx2"/>
              </a:solidFill>
            </a:endParaRPr>
          </a:p>
        </p:txBody>
      </p:sp>
      <p:sp>
        <p:nvSpPr>
          <p:cNvPr id="3" name="Marcador de texto 2"/>
          <p:cNvSpPr>
            <a:spLocks noGrp="1"/>
          </p:cNvSpPr>
          <p:nvPr>
            <p:ph type="body" sz="quarter" idx="10"/>
          </p:nvPr>
        </p:nvSpPr>
        <p:spPr>
          <a:xfrm>
            <a:off x="2126839" y="2032054"/>
            <a:ext cx="7800961" cy="1714434"/>
          </a:xfrm>
        </p:spPr>
        <p:txBody>
          <a:bodyPr/>
          <a:lstStyle/>
          <a:p>
            <a:pPr marL="302369" indent="-302369" algn="just">
              <a:lnSpc>
                <a:spcPct val="100000"/>
              </a:lnSpc>
              <a:spcBef>
                <a:spcPts val="529"/>
              </a:spcBef>
              <a:spcAft>
                <a:spcPts val="529"/>
              </a:spcAft>
              <a:buFont typeface="Wingdings" panose="05000000000000000000" pitchFamily="2" charset="2"/>
              <a:buChar char="ü"/>
            </a:pPr>
            <a:r>
              <a:rPr lang="es-MX" sz="2469" dirty="0">
                <a:solidFill>
                  <a:schemeClr val="tx1"/>
                </a:solidFill>
                <a:cs typeface="Times New Roman" panose="02020603050405020304" pitchFamily="18" charset="0"/>
              </a:rPr>
              <a:t>Son aquellos que fueron afectados o dañados parcial o totalmente, durante una situación crítica y dañina generada por la incidencia de uno o más fenómenos perturbadores.</a:t>
            </a:r>
          </a:p>
          <a:p>
            <a:pPr algn="just">
              <a:lnSpc>
                <a:spcPct val="100000"/>
              </a:lnSpc>
              <a:spcBef>
                <a:spcPts val="529"/>
              </a:spcBef>
              <a:spcAft>
                <a:spcPts val="529"/>
              </a:spcAft>
            </a:pPr>
            <a:endParaRPr lang="es-MX" sz="1940" dirty="0">
              <a:solidFill>
                <a:schemeClr val="tx1"/>
              </a:solidFill>
              <a:cs typeface="Times New Roman" panose="02020603050405020304" pitchFamily="18" charset="0"/>
            </a:endParaRPr>
          </a:p>
        </p:txBody>
      </p:sp>
      <p:pic>
        <p:nvPicPr>
          <p:cNvPr id="4102" name="Picture 6" descr="Desastres naturales dibujos con lapiz - Brainly.la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59" y="3746488"/>
            <a:ext cx="2577590" cy="2437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865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3234 Presentacion PPT_4 a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ción1" id="{985D4D05-0FEE-45CB-ACF4-C91CD620312E}" vid="{44D42C54-ED02-4733-9685-3E73C411A06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1435</TotalTime>
  <Words>3444</Words>
  <Application>Microsoft Office PowerPoint</Application>
  <PresentationFormat>Panorámica</PresentationFormat>
  <Paragraphs>384</Paragraphs>
  <Slides>53</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53</vt:i4>
      </vt:variant>
    </vt:vector>
  </HeadingPairs>
  <TitlesOfParts>
    <vt:vector size="60" baseType="lpstr">
      <vt:lpstr>Arial</vt:lpstr>
      <vt:lpstr>Calibri</vt:lpstr>
      <vt:lpstr>Gill Sans MT</vt:lpstr>
      <vt:lpstr>Times New Roman</vt:lpstr>
      <vt:lpstr>Verdana</vt:lpstr>
      <vt:lpstr>Wingdings</vt:lpstr>
      <vt:lpstr>3234 Presentacion PPT_4 a 3</vt:lpstr>
      <vt:lpstr>Presentación de PowerPoint</vt:lpstr>
      <vt:lpstr>Temario:</vt:lpstr>
      <vt:lpstr>1. Bienes Robados ¿Qué debo hacer si un bien ha sido Robado? Art. 47 del RCBMeI</vt:lpstr>
      <vt:lpstr>¿Dónde encuentro la información?</vt:lpstr>
      <vt:lpstr>2. Bienes No Localizados ¿Qué es un bien no localizado?</vt:lpstr>
      <vt:lpstr>¿Qué debo hacer?</vt:lpstr>
      <vt:lpstr>¿Qué pasa con los bienes no localizados?</vt:lpstr>
      <vt:lpstr>¿Dónde encuentro la información?</vt:lpstr>
      <vt:lpstr>3. Bienes Muebles Siniestrados ¿Qué es un bien siniestrado?</vt:lpstr>
      <vt:lpstr>¿Qué debo hacer si un bien ha sufrido un siniestro?</vt:lpstr>
      <vt:lpstr>¿Dónde encuentro la información?</vt:lpstr>
      <vt:lpstr>4. Baja de bienes en desuso. ¿Qué debo revisar en los dictámenes técnicos?</vt:lpstr>
      <vt:lpstr>Nuevo Formato ABS-CB-F-25</vt:lpstr>
      <vt:lpstr>¿Dónde encuentro la información?</vt:lpstr>
      <vt:lpstr>5.  Préstamo de Activo ( Vale de Salida) ¿Cuándo solicitar un préstamo de activo?</vt:lpstr>
      <vt:lpstr>5. Préstamo de Activo Fijo ¿Porqué debo realizar un vale de Salida?</vt:lpstr>
      <vt:lpstr>¿Dónde encuentro la información?</vt:lpstr>
      <vt:lpstr>6. Levantamiento Físico de Inventario por Entrega- Recepción ¿Porqué debo realizar un LFI por Entrega- Recepción ?</vt:lpstr>
      <vt:lpstr>¿Qué debo de hacer para pedir el apoyo de la DCBMeI?</vt:lpstr>
      <vt:lpstr>¿Dónde encuentro la información?</vt:lpstr>
      <vt:lpstr>7. Levantamiento Físico de Inventario Anual</vt:lpstr>
      <vt:lpstr>8. Solicitud de área física a través del portal ¿Cómo solicito la creación de una nueva área física?</vt:lpstr>
      <vt:lpstr>9. Restitución en efectivo ¿Cómo realizo la restitución en efectivo de un bien mueble?</vt:lpstr>
      <vt:lpstr>¡El cuidado de los bienes es responsabilidad de todos!</vt:lpstr>
      <vt:lpstr>Temario del Departamento de Registro y Actualización de Bienes:</vt:lpstr>
      <vt:lpstr>Introducción</vt:lpstr>
      <vt:lpstr>1. Consulta y generación de información de bienes</vt:lpstr>
      <vt:lpstr>1. Consulta y generación de información de bienes</vt:lpstr>
      <vt:lpstr>2. Alta de bienes donados y  producidos</vt:lpstr>
      <vt:lpstr>2. Alta de bienes donados y  producidos</vt:lpstr>
      <vt:lpstr>2. Alta de bienes donados y  producidos</vt:lpstr>
      <vt:lpstr>2. Alta de bienes donados y  producidos</vt:lpstr>
      <vt:lpstr>2. Alta de bienes donados y  producidos</vt:lpstr>
      <vt:lpstr>2. Alta de bienes donados y  producidos</vt:lpstr>
      <vt:lpstr>3. Baja contable de bienes</vt:lpstr>
      <vt:lpstr>3. Baja contable de bienes</vt:lpstr>
      <vt:lpstr>3. Baja contable de bienes</vt:lpstr>
      <vt:lpstr>3. Baja contable de bienes</vt:lpstr>
      <vt:lpstr>4. Transferencia de bienes muebles entre unidades responsables </vt:lpstr>
      <vt:lpstr>4. Transferencia de bienes muebles entre unidades responsables </vt:lpstr>
      <vt:lpstr>4. Transferencia de bienes muebles entre unidades responsables </vt:lpstr>
      <vt:lpstr>5. Actualización de datos de bienes muebles</vt:lpstr>
      <vt:lpstr>5. Actualización de datos de bienes muebles</vt:lpstr>
      <vt:lpstr>5. Actualización de datos de bienes muebles</vt:lpstr>
      <vt:lpstr>5. Actualización de datos de bienes muebles</vt:lpstr>
      <vt:lpstr>6. Actualización del estado físico de bienes muebles localizados</vt:lpstr>
      <vt:lpstr>6. Actualización del estado físico de bienes muebles localizados</vt:lpstr>
      <vt:lpstr>6. Actualización del estado físico de bienes muebles localizados</vt:lpstr>
      <vt:lpstr>* Fin de las actividades</vt:lpstr>
      <vt:lpstr>7. Emisión de reportes de inventario</vt:lpstr>
      <vt:lpstr>7. Emisión de reportes de inventario</vt:lpstr>
      <vt:lpstr>7. Emisión de reportes de inventario</vt:lpstr>
      <vt:lpstr>7. Emisión de reportes de inventario</vt:lpstr>
    </vt:vector>
  </TitlesOfParts>
  <Company>Universidad Veracruzana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Temario del Departamento de Registro y Actualización de Bienes:</dc:title>
  <dc:creator>Navarro Díaz Cinthya del Carmen</dc:creator>
  <cp:lastModifiedBy>Hernandez Lopez Alejandra Djahel</cp:lastModifiedBy>
  <cp:revision>99</cp:revision>
  <dcterms:created xsi:type="dcterms:W3CDTF">2023-08-01T16:36:26Z</dcterms:created>
  <dcterms:modified xsi:type="dcterms:W3CDTF">2023-08-14T17:52:19Z</dcterms:modified>
</cp:coreProperties>
</file>