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sldIdLst>
    <p:sldId id="333" r:id="rId2"/>
    <p:sldId id="334" r:id="rId3"/>
    <p:sldId id="366" r:id="rId4"/>
    <p:sldId id="335" r:id="rId5"/>
    <p:sldId id="336" r:id="rId6"/>
    <p:sldId id="319" r:id="rId7"/>
    <p:sldId id="281" r:id="rId8"/>
    <p:sldId id="282" r:id="rId9"/>
    <p:sldId id="283" r:id="rId10"/>
    <p:sldId id="275" r:id="rId11"/>
    <p:sldId id="317" r:id="rId12"/>
    <p:sldId id="274" r:id="rId13"/>
    <p:sldId id="276" r:id="rId14"/>
    <p:sldId id="318" r:id="rId15"/>
    <p:sldId id="278" r:id="rId16"/>
    <p:sldId id="337" r:id="rId17"/>
    <p:sldId id="338" r:id="rId18"/>
    <p:sldId id="339" r:id="rId19"/>
    <p:sldId id="340" r:id="rId20"/>
    <p:sldId id="341" r:id="rId21"/>
    <p:sldId id="342" r:id="rId22"/>
    <p:sldId id="343" r:id="rId23"/>
    <p:sldId id="344" r:id="rId24"/>
    <p:sldId id="345" r:id="rId25"/>
    <p:sldId id="346" r:id="rId26"/>
    <p:sldId id="352" r:id="rId27"/>
    <p:sldId id="350" r:id="rId28"/>
    <p:sldId id="351" r:id="rId29"/>
    <p:sldId id="363" r:id="rId30"/>
    <p:sldId id="364" r:id="rId31"/>
    <p:sldId id="367" r:id="rId32"/>
    <p:sldId id="368" r:id="rId33"/>
    <p:sldId id="369" r:id="rId34"/>
    <p:sldId id="355" r:id="rId35"/>
    <p:sldId id="356" r:id="rId36"/>
    <p:sldId id="357" r:id="rId37"/>
    <p:sldId id="358" r:id="rId38"/>
    <p:sldId id="359" r:id="rId39"/>
    <p:sldId id="360" r:id="rId40"/>
    <p:sldId id="361" r:id="rId41"/>
    <p:sldId id="362" r:id="rId42"/>
    <p:sldId id="370" r:id="rId43"/>
    <p:sldId id="371" r:id="rId44"/>
    <p:sldId id="372" r:id="rId45"/>
    <p:sldId id="373" r:id="rId46"/>
    <p:sldId id="353" r:id="rId4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870" autoAdjust="0"/>
    <p:restoredTop sz="94639" autoAdjust="0"/>
  </p:normalViewPr>
  <p:slideViewPr>
    <p:cSldViewPr snapToGrid="0">
      <p:cViewPr varScale="1">
        <p:scale>
          <a:sx n="101" d="100"/>
          <a:sy n="101"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4BE4D-5B7F-4ACB-84D1-1C13B81ADA8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5FD14AB9-8304-49E1-8827-06C4DB1CE65B}">
      <dgm:prSet custT="1"/>
      <dgm:spPr/>
      <dgm:t>
        <a:bodyPr/>
        <a:lstStyle/>
        <a:p>
          <a:pPr rtl="0"/>
          <a:r>
            <a:rPr lang="es-MX" sz="2300" dirty="0" smtClean="0"/>
            <a:t>1. Solicita el avalúo comercial a la DCBMeI o SAFR, según corresponda. </a:t>
          </a:r>
          <a:endParaRPr lang="es-MX" sz="2300" dirty="0"/>
        </a:p>
      </dgm:t>
    </dgm:pt>
    <dgm:pt modelId="{CD3A172F-F4EF-45AB-B8A7-0D85FCD5EA19}" type="parTrans" cxnId="{6A28DEFD-A756-4B92-B3BA-8BDEAA903947}">
      <dgm:prSet/>
      <dgm:spPr/>
      <dgm:t>
        <a:bodyPr/>
        <a:lstStyle/>
        <a:p>
          <a:endParaRPr lang="es-ES"/>
        </a:p>
      </dgm:t>
    </dgm:pt>
    <dgm:pt modelId="{018652D0-A12B-4AD3-8567-A422EC7E13C9}" type="sibTrans" cxnId="{6A28DEFD-A756-4B92-B3BA-8BDEAA903947}">
      <dgm:prSet/>
      <dgm:spPr/>
      <dgm:t>
        <a:bodyPr/>
        <a:lstStyle/>
        <a:p>
          <a:endParaRPr lang="es-ES"/>
        </a:p>
      </dgm:t>
    </dgm:pt>
    <dgm:pt modelId="{C06E7890-EC7D-4F8A-B73A-A6378D7F6A45}">
      <dgm:prSet custT="1"/>
      <dgm:spPr/>
      <dgm:t>
        <a:bodyPr/>
        <a:lstStyle/>
        <a:p>
          <a:pPr rtl="0"/>
          <a:r>
            <a:rPr lang="es-MX" sz="2300" dirty="0" smtClean="0">
              <a:latin typeface="Gill Sans MT" panose="020B0502020104020203" pitchFamily="34" charset="0"/>
            </a:rPr>
            <a:t>2. Recibe el avalúo comercial.</a:t>
          </a:r>
          <a:endParaRPr lang="es-MX" sz="2300" dirty="0">
            <a:latin typeface="Gill Sans MT" panose="020B0502020104020203" pitchFamily="34" charset="0"/>
          </a:endParaRPr>
        </a:p>
      </dgm:t>
    </dgm:pt>
    <dgm:pt modelId="{1FD0CD0C-E608-4DDB-A1A7-106C3D496115}" type="parTrans" cxnId="{D887B795-E92B-40BC-A525-C94DED631F36}">
      <dgm:prSet/>
      <dgm:spPr/>
      <dgm:t>
        <a:bodyPr/>
        <a:lstStyle/>
        <a:p>
          <a:endParaRPr lang="es-ES"/>
        </a:p>
      </dgm:t>
    </dgm:pt>
    <dgm:pt modelId="{E697828A-DD1A-41B6-AD8D-A47CD8179F74}" type="sibTrans" cxnId="{D887B795-E92B-40BC-A525-C94DED631F36}">
      <dgm:prSet/>
      <dgm:spPr/>
      <dgm:t>
        <a:bodyPr/>
        <a:lstStyle/>
        <a:p>
          <a:endParaRPr lang="es-ES"/>
        </a:p>
      </dgm:t>
    </dgm:pt>
    <dgm:pt modelId="{55DBC733-85E3-4E3F-B41E-EC89B1F933EE}">
      <dgm:prSet custT="1"/>
      <dgm:spPr/>
      <dgm:t>
        <a:bodyPr/>
        <a:lstStyle/>
        <a:p>
          <a:pPr rtl="0"/>
          <a:r>
            <a:rPr lang="es-MX" sz="2300" dirty="0" smtClean="0">
              <a:latin typeface="Gill Sans MT" panose="020B0502020104020203" pitchFamily="34" charset="0"/>
            </a:rPr>
            <a:t>3. Informa al usuario responsable el monto a restituir.</a:t>
          </a:r>
          <a:endParaRPr lang="es-MX" sz="2300" dirty="0">
            <a:latin typeface="Gill Sans MT" panose="020B0502020104020203" pitchFamily="34" charset="0"/>
          </a:endParaRPr>
        </a:p>
      </dgm:t>
    </dgm:pt>
    <dgm:pt modelId="{ABA0EEC6-32DF-4B48-A6E5-AF0140DC6DA2}" type="parTrans" cxnId="{ACC106E1-3521-4B29-8EA8-709765198B08}">
      <dgm:prSet/>
      <dgm:spPr/>
      <dgm:t>
        <a:bodyPr/>
        <a:lstStyle/>
        <a:p>
          <a:endParaRPr lang="es-ES"/>
        </a:p>
      </dgm:t>
    </dgm:pt>
    <dgm:pt modelId="{33A10239-6C0B-4ACF-A31A-554D7F9E1F96}" type="sibTrans" cxnId="{ACC106E1-3521-4B29-8EA8-709765198B08}">
      <dgm:prSet/>
      <dgm:spPr/>
      <dgm:t>
        <a:bodyPr/>
        <a:lstStyle/>
        <a:p>
          <a:endParaRPr lang="es-ES"/>
        </a:p>
      </dgm:t>
    </dgm:pt>
    <dgm:pt modelId="{38DF6761-A4C2-44C2-863C-BBEE8F9BE809}">
      <dgm:prSet custT="1"/>
      <dgm:spPr/>
      <dgm:t>
        <a:bodyPr/>
        <a:lstStyle/>
        <a:p>
          <a:pPr rtl="0"/>
          <a:r>
            <a:rPr lang="es-MX" sz="2300" dirty="0" smtClean="0">
              <a:latin typeface="Gill Sans MT" panose="020B0502020104020203" pitchFamily="34" charset="0"/>
            </a:rPr>
            <a:t>4. Solicita la línea de captura a la DCBMeI o SAFR según corresponda. </a:t>
          </a:r>
          <a:endParaRPr lang="es-MX" sz="2300" dirty="0">
            <a:latin typeface="Gill Sans MT" panose="020B0502020104020203" pitchFamily="34" charset="0"/>
          </a:endParaRPr>
        </a:p>
      </dgm:t>
    </dgm:pt>
    <dgm:pt modelId="{A9D9AACC-7003-4AE0-9B33-C0E96C2D8E57}" type="parTrans" cxnId="{4DD49851-EF61-41E1-B190-D8496FA6592C}">
      <dgm:prSet/>
      <dgm:spPr/>
      <dgm:t>
        <a:bodyPr/>
        <a:lstStyle/>
        <a:p>
          <a:endParaRPr lang="es-ES"/>
        </a:p>
      </dgm:t>
    </dgm:pt>
    <dgm:pt modelId="{72C3A867-3EC3-433D-9A3C-E4DB390B04D8}" type="sibTrans" cxnId="{4DD49851-EF61-41E1-B190-D8496FA6592C}">
      <dgm:prSet/>
      <dgm:spPr/>
      <dgm:t>
        <a:bodyPr/>
        <a:lstStyle/>
        <a:p>
          <a:endParaRPr lang="es-ES"/>
        </a:p>
      </dgm:t>
    </dgm:pt>
    <dgm:pt modelId="{EF3F550E-183B-4A39-AA93-73646773B282}">
      <dgm:prSet custT="1"/>
      <dgm:spPr/>
      <dgm:t>
        <a:bodyPr/>
        <a:lstStyle/>
        <a:p>
          <a:pPr rtl="0"/>
          <a:r>
            <a:rPr lang="es-MX" sz="2300" dirty="0" smtClean="0">
              <a:latin typeface="Gill Sans MT" panose="020B0502020104020203" pitchFamily="34" charset="0"/>
            </a:rPr>
            <a:t>5. Recibe el comprobante de pago por parte del usuario responsable (ficha de depósito o transferencia electrónica). </a:t>
          </a:r>
          <a:endParaRPr lang="es-MX" sz="2300" dirty="0">
            <a:latin typeface="Gill Sans MT" panose="020B0502020104020203" pitchFamily="34" charset="0"/>
          </a:endParaRPr>
        </a:p>
      </dgm:t>
    </dgm:pt>
    <dgm:pt modelId="{A9DFA423-2D15-44DE-BAC1-C5E258395E5F}" type="parTrans" cxnId="{6E9214C7-393D-4058-B05A-6B8DE5A79AEF}">
      <dgm:prSet/>
      <dgm:spPr/>
      <dgm:t>
        <a:bodyPr/>
        <a:lstStyle/>
        <a:p>
          <a:endParaRPr lang="es-ES"/>
        </a:p>
      </dgm:t>
    </dgm:pt>
    <dgm:pt modelId="{835CA396-A4C5-45A1-9265-EB01B0B3C4A5}" type="sibTrans" cxnId="{6E9214C7-393D-4058-B05A-6B8DE5A79AEF}">
      <dgm:prSet/>
      <dgm:spPr/>
      <dgm:t>
        <a:bodyPr/>
        <a:lstStyle/>
        <a:p>
          <a:endParaRPr lang="es-ES"/>
        </a:p>
      </dgm:t>
    </dgm:pt>
    <dgm:pt modelId="{82D26369-4E40-45E4-95F8-C823EA3919B5}">
      <dgm:prSet custT="1"/>
      <dgm:spPr/>
      <dgm:t>
        <a:bodyPr/>
        <a:lstStyle/>
        <a:p>
          <a:pPr algn="ctr" defTabSz="447675" rtl="0">
            <a:tabLst>
              <a:tab pos="722313" algn="l"/>
            </a:tabLst>
          </a:pPr>
          <a:r>
            <a:rPr lang="es-MX" sz="1800" dirty="0" smtClean="0">
              <a:latin typeface="Gill Sans MT" panose="020B0502020104020203" pitchFamily="34" charset="0"/>
            </a:rPr>
            <a:t>	</a:t>
          </a:r>
          <a:r>
            <a:rPr lang="es-MX" sz="2300" dirty="0" smtClean="0">
              <a:latin typeface="Gill Sans MT" panose="020B0502020104020203" pitchFamily="34" charset="0"/>
            </a:rPr>
            <a:t>6. Solicitar la baja por restitución del bien a la DCBMeI o SAFR, según corresponda.</a:t>
          </a:r>
          <a:r>
            <a:rPr lang="es-MX" sz="1800" dirty="0" smtClean="0">
              <a:latin typeface="Gill Sans MT" panose="020B0502020104020203" pitchFamily="34" charset="0"/>
            </a:rPr>
            <a:t>		</a:t>
          </a:r>
          <a:r>
            <a:rPr lang="es-MX" sz="1800" dirty="0" smtClean="0"/>
            <a:t>			</a:t>
          </a:r>
          <a:endParaRPr lang="es-MX" sz="1800" dirty="0"/>
        </a:p>
      </dgm:t>
    </dgm:pt>
    <dgm:pt modelId="{A5F6F8E3-2A2F-477B-ACF6-5678AA7D30DA}" type="parTrans" cxnId="{0A9A3F61-81D5-4728-812A-7FADFAEFF4D4}">
      <dgm:prSet/>
      <dgm:spPr/>
      <dgm:t>
        <a:bodyPr/>
        <a:lstStyle/>
        <a:p>
          <a:endParaRPr lang="es-ES"/>
        </a:p>
      </dgm:t>
    </dgm:pt>
    <dgm:pt modelId="{0D83D44F-2D11-4395-977A-2C6A6D4C7314}" type="sibTrans" cxnId="{0A9A3F61-81D5-4728-812A-7FADFAEFF4D4}">
      <dgm:prSet/>
      <dgm:spPr/>
      <dgm:t>
        <a:bodyPr/>
        <a:lstStyle/>
        <a:p>
          <a:endParaRPr lang="es-ES"/>
        </a:p>
      </dgm:t>
    </dgm:pt>
    <dgm:pt modelId="{049BF9C5-7C33-4387-A569-B8CC53BB4D00}" type="pres">
      <dgm:prSet presAssocID="{3EB4BE4D-5B7F-4ACB-84D1-1C13B81ADA82}" presName="Name0" presStyleCnt="0">
        <dgm:presLayoutVars>
          <dgm:dir/>
          <dgm:animLvl val="lvl"/>
          <dgm:resizeHandles val="exact"/>
        </dgm:presLayoutVars>
      </dgm:prSet>
      <dgm:spPr/>
      <dgm:t>
        <a:bodyPr/>
        <a:lstStyle/>
        <a:p>
          <a:endParaRPr lang="es-ES"/>
        </a:p>
      </dgm:t>
    </dgm:pt>
    <dgm:pt modelId="{F241FD83-D2F7-4472-AAD9-61B145113562}" type="pres">
      <dgm:prSet presAssocID="{82D26369-4E40-45E4-95F8-C823EA3919B5}" presName="boxAndChildren" presStyleCnt="0"/>
      <dgm:spPr/>
    </dgm:pt>
    <dgm:pt modelId="{B46B9E85-198A-430C-AE60-3C91C1EE6B5E}" type="pres">
      <dgm:prSet presAssocID="{82D26369-4E40-45E4-95F8-C823EA3919B5}" presName="parentTextBox" presStyleLbl="node1" presStyleIdx="0" presStyleCnt="6"/>
      <dgm:spPr/>
      <dgm:t>
        <a:bodyPr/>
        <a:lstStyle/>
        <a:p>
          <a:endParaRPr lang="es-ES"/>
        </a:p>
      </dgm:t>
    </dgm:pt>
    <dgm:pt modelId="{C8E8AE23-8A23-456A-A98D-846BBF9614AC}" type="pres">
      <dgm:prSet presAssocID="{835CA396-A4C5-45A1-9265-EB01B0B3C4A5}" presName="sp" presStyleCnt="0"/>
      <dgm:spPr/>
    </dgm:pt>
    <dgm:pt modelId="{B3A23A62-E116-408C-A82C-B6BAC16DE2E1}" type="pres">
      <dgm:prSet presAssocID="{EF3F550E-183B-4A39-AA93-73646773B282}" presName="arrowAndChildren" presStyleCnt="0"/>
      <dgm:spPr/>
    </dgm:pt>
    <dgm:pt modelId="{F7F90C04-FB54-485C-9007-C2CF0C03AE27}" type="pres">
      <dgm:prSet presAssocID="{EF3F550E-183B-4A39-AA93-73646773B282}" presName="parentTextArrow" presStyleLbl="node1" presStyleIdx="1" presStyleCnt="6"/>
      <dgm:spPr/>
      <dgm:t>
        <a:bodyPr/>
        <a:lstStyle/>
        <a:p>
          <a:endParaRPr lang="es-ES"/>
        </a:p>
      </dgm:t>
    </dgm:pt>
    <dgm:pt modelId="{F5186BC0-310B-441A-95F9-88016D704286}" type="pres">
      <dgm:prSet presAssocID="{72C3A867-3EC3-433D-9A3C-E4DB390B04D8}" presName="sp" presStyleCnt="0"/>
      <dgm:spPr/>
    </dgm:pt>
    <dgm:pt modelId="{1412108C-4659-4EBE-82C5-245FAF2E41F0}" type="pres">
      <dgm:prSet presAssocID="{38DF6761-A4C2-44C2-863C-BBEE8F9BE809}" presName="arrowAndChildren" presStyleCnt="0"/>
      <dgm:spPr/>
    </dgm:pt>
    <dgm:pt modelId="{46E02F68-DFDE-4D46-ADF6-F1FCC298879D}" type="pres">
      <dgm:prSet presAssocID="{38DF6761-A4C2-44C2-863C-BBEE8F9BE809}" presName="parentTextArrow" presStyleLbl="node1" presStyleIdx="2" presStyleCnt="6"/>
      <dgm:spPr/>
      <dgm:t>
        <a:bodyPr/>
        <a:lstStyle/>
        <a:p>
          <a:endParaRPr lang="es-ES"/>
        </a:p>
      </dgm:t>
    </dgm:pt>
    <dgm:pt modelId="{34F32A2E-A473-4D08-834A-BA59936314F4}" type="pres">
      <dgm:prSet presAssocID="{33A10239-6C0B-4ACF-A31A-554D7F9E1F96}" presName="sp" presStyleCnt="0"/>
      <dgm:spPr/>
    </dgm:pt>
    <dgm:pt modelId="{E3B38690-EA74-4018-AFD7-AE8013D03357}" type="pres">
      <dgm:prSet presAssocID="{55DBC733-85E3-4E3F-B41E-EC89B1F933EE}" presName="arrowAndChildren" presStyleCnt="0"/>
      <dgm:spPr/>
    </dgm:pt>
    <dgm:pt modelId="{DDD76068-959C-4972-80E5-F111C6DD0349}" type="pres">
      <dgm:prSet presAssocID="{55DBC733-85E3-4E3F-B41E-EC89B1F933EE}" presName="parentTextArrow" presStyleLbl="node1" presStyleIdx="3" presStyleCnt="6"/>
      <dgm:spPr/>
      <dgm:t>
        <a:bodyPr/>
        <a:lstStyle/>
        <a:p>
          <a:endParaRPr lang="es-ES"/>
        </a:p>
      </dgm:t>
    </dgm:pt>
    <dgm:pt modelId="{C1545C99-E3CA-42D0-BD01-467E54BB800A}" type="pres">
      <dgm:prSet presAssocID="{E697828A-DD1A-41B6-AD8D-A47CD8179F74}" presName="sp" presStyleCnt="0"/>
      <dgm:spPr/>
    </dgm:pt>
    <dgm:pt modelId="{668FBCE9-E730-4091-860B-98FB623849FE}" type="pres">
      <dgm:prSet presAssocID="{C06E7890-EC7D-4F8A-B73A-A6378D7F6A45}" presName="arrowAndChildren" presStyleCnt="0"/>
      <dgm:spPr/>
    </dgm:pt>
    <dgm:pt modelId="{B077C14A-CF21-46DE-9D90-1B9EC549009D}" type="pres">
      <dgm:prSet presAssocID="{C06E7890-EC7D-4F8A-B73A-A6378D7F6A45}" presName="parentTextArrow" presStyleLbl="node1" presStyleIdx="4" presStyleCnt="6"/>
      <dgm:spPr/>
      <dgm:t>
        <a:bodyPr/>
        <a:lstStyle/>
        <a:p>
          <a:endParaRPr lang="es-ES"/>
        </a:p>
      </dgm:t>
    </dgm:pt>
    <dgm:pt modelId="{BAF491AF-549A-4B87-866C-7E25B28DE8FB}" type="pres">
      <dgm:prSet presAssocID="{018652D0-A12B-4AD3-8567-A422EC7E13C9}" presName="sp" presStyleCnt="0"/>
      <dgm:spPr/>
    </dgm:pt>
    <dgm:pt modelId="{41947A63-D8FF-4154-8273-B2DBAD75393C}" type="pres">
      <dgm:prSet presAssocID="{5FD14AB9-8304-49E1-8827-06C4DB1CE65B}" presName="arrowAndChildren" presStyleCnt="0"/>
      <dgm:spPr/>
    </dgm:pt>
    <dgm:pt modelId="{A283942F-45E0-4A4E-8F9A-E65BE5A2E802}" type="pres">
      <dgm:prSet presAssocID="{5FD14AB9-8304-49E1-8827-06C4DB1CE65B}" presName="parentTextArrow" presStyleLbl="node1" presStyleIdx="5" presStyleCnt="6"/>
      <dgm:spPr/>
      <dgm:t>
        <a:bodyPr/>
        <a:lstStyle/>
        <a:p>
          <a:endParaRPr lang="es-ES"/>
        </a:p>
      </dgm:t>
    </dgm:pt>
  </dgm:ptLst>
  <dgm:cxnLst>
    <dgm:cxn modelId="{4DD49851-EF61-41E1-B190-D8496FA6592C}" srcId="{3EB4BE4D-5B7F-4ACB-84D1-1C13B81ADA82}" destId="{38DF6761-A4C2-44C2-863C-BBEE8F9BE809}" srcOrd="3" destOrd="0" parTransId="{A9D9AACC-7003-4AE0-9B33-C0E96C2D8E57}" sibTransId="{72C3A867-3EC3-433D-9A3C-E4DB390B04D8}"/>
    <dgm:cxn modelId="{5B65DE85-7F7B-4FB2-9514-BD192FD65008}" type="presOf" srcId="{82D26369-4E40-45E4-95F8-C823EA3919B5}" destId="{B46B9E85-198A-430C-AE60-3C91C1EE6B5E}" srcOrd="0" destOrd="0" presId="urn:microsoft.com/office/officeart/2005/8/layout/process4"/>
    <dgm:cxn modelId="{D887B795-E92B-40BC-A525-C94DED631F36}" srcId="{3EB4BE4D-5B7F-4ACB-84D1-1C13B81ADA82}" destId="{C06E7890-EC7D-4F8A-B73A-A6378D7F6A45}" srcOrd="1" destOrd="0" parTransId="{1FD0CD0C-E608-4DDB-A1A7-106C3D496115}" sibTransId="{E697828A-DD1A-41B6-AD8D-A47CD8179F74}"/>
    <dgm:cxn modelId="{25270880-0BED-492F-B3D7-43D5A611D420}" type="presOf" srcId="{55DBC733-85E3-4E3F-B41E-EC89B1F933EE}" destId="{DDD76068-959C-4972-80E5-F111C6DD0349}" srcOrd="0" destOrd="0" presId="urn:microsoft.com/office/officeart/2005/8/layout/process4"/>
    <dgm:cxn modelId="{A7B0B8CB-90F1-419F-A03F-47F775D48C28}" type="presOf" srcId="{EF3F550E-183B-4A39-AA93-73646773B282}" destId="{F7F90C04-FB54-485C-9007-C2CF0C03AE27}" srcOrd="0" destOrd="0" presId="urn:microsoft.com/office/officeart/2005/8/layout/process4"/>
    <dgm:cxn modelId="{6A28DEFD-A756-4B92-B3BA-8BDEAA903947}" srcId="{3EB4BE4D-5B7F-4ACB-84D1-1C13B81ADA82}" destId="{5FD14AB9-8304-49E1-8827-06C4DB1CE65B}" srcOrd="0" destOrd="0" parTransId="{CD3A172F-F4EF-45AB-B8A7-0D85FCD5EA19}" sibTransId="{018652D0-A12B-4AD3-8567-A422EC7E13C9}"/>
    <dgm:cxn modelId="{2CD2535F-5B97-4BC5-B6D0-4101A11515EC}" type="presOf" srcId="{5FD14AB9-8304-49E1-8827-06C4DB1CE65B}" destId="{A283942F-45E0-4A4E-8F9A-E65BE5A2E802}" srcOrd="0" destOrd="0" presId="urn:microsoft.com/office/officeart/2005/8/layout/process4"/>
    <dgm:cxn modelId="{F6C5384C-9086-4443-AECF-7B5A1726D87B}" type="presOf" srcId="{3EB4BE4D-5B7F-4ACB-84D1-1C13B81ADA82}" destId="{049BF9C5-7C33-4387-A569-B8CC53BB4D00}" srcOrd="0" destOrd="0" presId="urn:microsoft.com/office/officeart/2005/8/layout/process4"/>
    <dgm:cxn modelId="{0A9A3F61-81D5-4728-812A-7FADFAEFF4D4}" srcId="{3EB4BE4D-5B7F-4ACB-84D1-1C13B81ADA82}" destId="{82D26369-4E40-45E4-95F8-C823EA3919B5}" srcOrd="5" destOrd="0" parTransId="{A5F6F8E3-2A2F-477B-ACF6-5678AA7D30DA}" sibTransId="{0D83D44F-2D11-4395-977A-2C6A6D4C7314}"/>
    <dgm:cxn modelId="{6E9214C7-393D-4058-B05A-6B8DE5A79AEF}" srcId="{3EB4BE4D-5B7F-4ACB-84D1-1C13B81ADA82}" destId="{EF3F550E-183B-4A39-AA93-73646773B282}" srcOrd="4" destOrd="0" parTransId="{A9DFA423-2D15-44DE-BAC1-C5E258395E5F}" sibTransId="{835CA396-A4C5-45A1-9265-EB01B0B3C4A5}"/>
    <dgm:cxn modelId="{3403B011-4C00-4BA4-BA2E-F3D434FA564A}" type="presOf" srcId="{38DF6761-A4C2-44C2-863C-BBEE8F9BE809}" destId="{46E02F68-DFDE-4D46-ADF6-F1FCC298879D}" srcOrd="0" destOrd="0" presId="urn:microsoft.com/office/officeart/2005/8/layout/process4"/>
    <dgm:cxn modelId="{ACC106E1-3521-4B29-8EA8-709765198B08}" srcId="{3EB4BE4D-5B7F-4ACB-84D1-1C13B81ADA82}" destId="{55DBC733-85E3-4E3F-B41E-EC89B1F933EE}" srcOrd="2" destOrd="0" parTransId="{ABA0EEC6-32DF-4B48-A6E5-AF0140DC6DA2}" sibTransId="{33A10239-6C0B-4ACF-A31A-554D7F9E1F96}"/>
    <dgm:cxn modelId="{C44BBA04-4E37-4CCF-8604-EC5C9732A35A}" type="presOf" srcId="{C06E7890-EC7D-4F8A-B73A-A6378D7F6A45}" destId="{B077C14A-CF21-46DE-9D90-1B9EC549009D}" srcOrd="0" destOrd="0" presId="urn:microsoft.com/office/officeart/2005/8/layout/process4"/>
    <dgm:cxn modelId="{C7E72407-9B68-483B-85DD-E70E650AA776}" type="presParOf" srcId="{049BF9C5-7C33-4387-A569-B8CC53BB4D00}" destId="{F241FD83-D2F7-4472-AAD9-61B145113562}" srcOrd="0" destOrd="0" presId="urn:microsoft.com/office/officeart/2005/8/layout/process4"/>
    <dgm:cxn modelId="{8F6355B7-15A0-4C9E-829C-38252F26BC4A}" type="presParOf" srcId="{F241FD83-D2F7-4472-AAD9-61B145113562}" destId="{B46B9E85-198A-430C-AE60-3C91C1EE6B5E}" srcOrd="0" destOrd="0" presId="urn:microsoft.com/office/officeart/2005/8/layout/process4"/>
    <dgm:cxn modelId="{402DFA96-A063-493A-8BD8-82B453143538}" type="presParOf" srcId="{049BF9C5-7C33-4387-A569-B8CC53BB4D00}" destId="{C8E8AE23-8A23-456A-A98D-846BBF9614AC}" srcOrd="1" destOrd="0" presId="urn:microsoft.com/office/officeart/2005/8/layout/process4"/>
    <dgm:cxn modelId="{A6FF3521-FA1C-4776-98A4-A7828C41A3FB}" type="presParOf" srcId="{049BF9C5-7C33-4387-A569-B8CC53BB4D00}" destId="{B3A23A62-E116-408C-A82C-B6BAC16DE2E1}" srcOrd="2" destOrd="0" presId="urn:microsoft.com/office/officeart/2005/8/layout/process4"/>
    <dgm:cxn modelId="{AF9E6743-C18A-451B-84B2-8CD2C45323AC}" type="presParOf" srcId="{B3A23A62-E116-408C-A82C-B6BAC16DE2E1}" destId="{F7F90C04-FB54-485C-9007-C2CF0C03AE27}" srcOrd="0" destOrd="0" presId="urn:microsoft.com/office/officeart/2005/8/layout/process4"/>
    <dgm:cxn modelId="{6274616C-5F01-409C-8F6F-25702D9551AF}" type="presParOf" srcId="{049BF9C5-7C33-4387-A569-B8CC53BB4D00}" destId="{F5186BC0-310B-441A-95F9-88016D704286}" srcOrd="3" destOrd="0" presId="urn:microsoft.com/office/officeart/2005/8/layout/process4"/>
    <dgm:cxn modelId="{70CE7D08-6C41-4EC0-8D14-6BAA6A9D8F02}" type="presParOf" srcId="{049BF9C5-7C33-4387-A569-B8CC53BB4D00}" destId="{1412108C-4659-4EBE-82C5-245FAF2E41F0}" srcOrd="4" destOrd="0" presId="urn:microsoft.com/office/officeart/2005/8/layout/process4"/>
    <dgm:cxn modelId="{8E52383D-8DEB-4F75-AEBC-9C3814B53ED3}" type="presParOf" srcId="{1412108C-4659-4EBE-82C5-245FAF2E41F0}" destId="{46E02F68-DFDE-4D46-ADF6-F1FCC298879D}" srcOrd="0" destOrd="0" presId="urn:microsoft.com/office/officeart/2005/8/layout/process4"/>
    <dgm:cxn modelId="{BE965329-0F6C-4082-AE89-11899065ABCE}" type="presParOf" srcId="{049BF9C5-7C33-4387-A569-B8CC53BB4D00}" destId="{34F32A2E-A473-4D08-834A-BA59936314F4}" srcOrd="5" destOrd="0" presId="urn:microsoft.com/office/officeart/2005/8/layout/process4"/>
    <dgm:cxn modelId="{FC0E3B0A-6F7F-4697-8156-B8CDBCB45DE6}" type="presParOf" srcId="{049BF9C5-7C33-4387-A569-B8CC53BB4D00}" destId="{E3B38690-EA74-4018-AFD7-AE8013D03357}" srcOrd="6" destOrd="0" presId="urn:microsoft.com/office/officeart/2005/8/layout/process4"/>
    <dgm:cxn modelId="{F5F9E15F-3A54-4E9E-AC9D-5B8056357942}" type="presParOf" srcId="{E3B38690-EA74-4018-AFD7-AE8013D03357}" destId="{DDD76068-959C-4972-80E5-F111C6DD0349}" srcOrd="0" destOrd="0" presId="urn:microsoft.com/office/officeart/2005/8/layout/process4"/>
    <dgm:cxn modelId="{80ADBEAC-A559-460B-8866-212BF9F36B66}" type="presParOf" srcId="{049BF9C5-7C33-4387-A569-B8CC53BB4D00}" destId="{C1545C99-E3CA-42D0-BD01-467E54BB800A}" srcOrd="7" destOrd="0" presId="urn:microsoft.com/office/officeart/2005/8/layout/process4"/>
    <dgm:cxn modelId="{6D94B6CA-5582-4188-95D0-E11477843318}" type="presParOf" srcId="{049BF9C5-7C33-4387-A569-B8CC53BB4D00}" destId="{668FBCE9-E730-4091-860B-98FB623849FE}" srcOrd="8" destOrd="0" presId="urn:microsoft.com/office/officeart/2005/8/layout/process4"/>
    <dgm:cxn modelId="{C46F9C4A-1897-4A9F-8ECA-F3D61AA42FAE}" type="presParOf" srcId="{668FBCE9-E730-4091-860B-98FB623849FE}" destId="{B077C14A-CF21-46DE-9D90-1B9EC549009D}" srcOrd="0" destOrd="0" presId="urn:microsoft.com/office/officeart/2005/8/layout/process4"/>
    <dgm:cxn modelId="{4906503B-7A19-49C8-AE04-68194C256B4B}" type="presParOf" srcId="{049BF9C5-7C33-4387-A569-B8CC53BB4D00}" destId="{BAF491AF-549A-4B87-866C-7E25B28DE8FB}" srcOrd="9" destOrd="0" presId="urn:microsoft.com/office/officeart/2005/8/layout/process4"/>
    <dgm:cxn modelId="{13BC25CA-D221-4A10-97E4-3EDBE0DDC8B8}" type="presParOf" srcId="{049BF9C5-7C33-4387-A569-B8CC53BB4D00}" destId="{41947A63-D8FF-4154-8273-B2DBAD75393C}" srcOrd="10" destOrd="0" presId="urn:microsoft.com/office/officeart/2005/8/layout/process4"/>
    <dgm:cxn modelId="{5DA4125D-5270-4621-B5BE-3FDA019BEDE2}" type="presParOf" srcId="{41947A63-D8FF-4154-8273-B2DBAD75393C}" destId="{A283942F-45E0-4A4E-8F9A-E65BE5A2E8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B9E85-198A-430C-AE60-3C91C1EE6B5E}">
      <dsp:nvSpPr>
        <dsp:cNvPr id="0" name=""/>
        <dsp:cNvSpPr/>
      </dsp:nvSpPr>
      <dsp:spPr>
        <a:xfrm>
          <a:off x="0" y="4656625"/>
          <a:ext cx="8490532" cy="6111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447675" rtl="0">
            <a:lnSpc>
              <a:spcPct val="90000"/>
            </a:lnSpc>
            <a:spcBef>
              <a:spcPct val="0"/>
            </a:spcBef>
            <a:spcAft>
              <a:spcPct val="35000"/>
            </a:spcAft>
            <a:tabLst>
              <a:tab pos="722313" algn="l"/>
            </a:tabLst>
          </a:pPr>
          <a:r>
            <a:rPr lang="es-MX" sz="1800" kern="1200" dirty="0" smtClean="0">
              <a:latin typeface="Gill Sans MT" panose="020B0502020104020203" pitchFamily="34" charset="0"/>
            </a:rPr>
            <a:t>	</a:t>
          </a:r>
          <a:r>
            <a:rPr lang="es-MX" sz="2300" kern="1200" dirty="0" smtClean="0">
              <a:latin typeface="Gill Sans MT" panose="020B0502020104020203" pitchFamily="34" charset="0"/>
            </a:rPr>
            <a:t>6. Solicitar la baja por restitución del bien a la DCBMeI o SAFR, según corresponda.</a:t>
          </a:r>
          <a:r>
            <a:rPr lang="es-MX" sz="1800" kern="1200" dirty="0" smtClean="0">
              <a:latin typeface="Gill Sans MT" panose="020B0502020104020203" pitchFamily="34" charset="0"/>
            </a:rPr>
            <a:t>		</a:t>
          </a:r>
          <a:r>
            <a:rPr lang="es-MX" sz="1800" kern="1200" dirty="0" smtClean="0"/>
            <a:t>			</a:t>
          </a:r>
          <a:endParaRPr lang="es-MX" sz="1800" kern="1200" dirty="0"/>
        </a:p>
      </dsp:txBody>
      <dsp:txXfrm>
        <a:off x="0" y="4656625"/>
        <a:ext cx="8490532" cy="611179"/>
      </dsp:txXfrm>
    </dsp:sp>
    <dsp:sp modelId="{F7F90C04-FB54-485C-9007-C2CF0C03AE27}">
      <dsp:nvSpPr>
        <dsp:cNvPr id="0" name=""/>
        <dsp:cNvSpPr/>
      </dsp:nvSpPr>
      <dsp:spPr>
        <a:xfrm rot="10800000">
          <a:off x="0" y="3725798"/>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5. Recibe el comprobante de pago por parte del usuario responsable (ficha de depósito o transferencia electrónica). </a:t>
          </a:r>
          <a:endParaRPr lang="es-MX" sz="2300" kern="1200" dirty="0">
            <a:latin typeface="Gill Sans MT" panose="020B0502020104020203" pitchFamily="34" charset="0"/>
          </a:endParaRPr>
        </a:p>
      </dsp:txBody>
      <dsp:txXfrm rot="10800000">
        <a:off x="0" y="3725798"/>
        <a:ext cx="8490532" cy="610780"/>
      </dsp:txXfrm>
    </dsp:sp>
    <dsp:sp modelId="{46E02F68-DFDE-4D46-ADF6-F1FCC298879D}">
      <dsp:nvSpPr>
        <dsp:cNvPr id="0" name=""/>
        <dsp:cNvSpPr/>
      </dsp:nvSpPr>
      <dsp:spPr>
        <a:xfrm rot="10800000">
          <a:off x="0" y="2794972"/>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4. Solicita la línea de captura a la DCBMeI o SAFR según corresponda. </a:t>
          </a:r>
          <a:endParaRPr lang="es-MX" sz="2300" kern="1200" dirty="0">
            <a:latin typeface="Gill Sans MT" panose="020B0502020104020203" pitchFamily="34" charset="0"/>
          </a:endParaRPr>
        </a:p>
      </dsp:txBody>
      <dsp:txXfrm rot="10800000">
        <a:off x="0" y="2794972"/>
        <a:ext cx="8490532" cy="610780"/>
      </dsp:txXfrm>
    </dsp:sp>
    <dsp:sp modelId="{DDD76068-959C-4972-80E5-F111C6DD0349}">
      <dsp:nvSpPr>
        <dsp:cNvPr id="0" name=""/>
        <dsp:cNvSpPr/>
      </dsp:nvSpPr>
      <dsp:spPr>
        <a:xfrm rot="10800000">
          <a:off x="0" y="1864145"/>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3. Informa al usuario responsable el monto a restituir.</a:t>
          </a:r>
          <a:endParaRPr lang="es-MX" sz="2300" kern="1200" dirty="0">
            <a:latin typeface="Gill Sans MT" panose="020B0502020104020203" pitchFamily="34" charset="0"/>
          </a:endParaRPr>
        </a:p>
      </dsp:txBody>
      <dsp:txXfrm rot="10800000">
        <a:off x="0" y="1864145"/>
        <a:ext cx="8490532" cy="610780"/>
      </dsp:txXfrm>
    </dsp:sp>
    <dsp:sp modelId="{B077C14A-CF21-46DE-9D90-1B9EC549009D}">
      <dsp:nvSpPr>
        <dsp:cNvPr id="0" name=""/>
        <dsp:cNvSpPr/>
      </dsp:nvSpPr>
      <dsp:spPr>
        <a:xfrm rot="10800000">
          <a:off x="0" y="933319"/>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latin typeface="Gill Sans MT" panose="020B0502020104020203" pitchFamily="34" charset="0"/>
            </a:rPr>
            <a:t>2. Recibe el avalúo comercial.</a:t>
          </a:r>
          <a:endParaRPr lang="es-MX" sz="2300" kern="1200" dirty="0">
            <a:latin typeface="Gill Sans MT" panose="020B0502020104020203" pitchFamily="34" charset="0"/>
          </a:endParaRPr>
        </a:p>
      </dsp:txBody>
      <dsp:txXfrm rot="10800000">
        <a:off x="0" y="933319"/>
        <a:ext cx="8490532" cy="610780"/>
      </dsp:txXfrm>
    </dsp:sp>
    <dsp:sp modelId="{A283942F-45E0-4A4E-8F9A-E65BE5A2E802}">
      <dsp:nvSpPr>
        <dsp:cNvPr id="0" name=""/>
        <dsp:cNvSpPr/>
      </dsp:nvSpPr>
      <dsp:spPr>
        <a:xfrm rot="10800000">
          <a:off x="0" y="2492"/>
          <a:ext cx="8490532" cy="93999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MX" sz="2300" kern="1200" dirty="0" smtClean="0"/>
            <a:t>1. Solicita el avalúo comercial a la DCBMeI o SAFR, según corresponda. </a:t>
          </a:r>
          <a:endParaRPr lang="es-MX" sz="2300" kern="1200" dirty="0"/>
        </a:p>
      </dsp:txBody>
      <dsp:txXfrm rot="10800000">
        <a:off x="0" y="2492"/>
        <a:ext cx="8490532" cy="6107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55C97-667D-42C0-8A94-6C380B78EE75}" type="datetimeFigureOut">
              <a:rPr lang="es-MX" smtClean="0"/>
              <a:t>14/08/2023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D8CA4-669B-4E60-8A66-95556B95B702}" type="slidenum">
              <a:rPr lang="es-MX" smtClean="0"/>
              <a:t>‹Nº›</a:t>
            </a:fld>
            <a:endParaRPr lang="es-MX"/>
          </a:p>
        </p:txBody>
      </p:sp>
    </p:spTree>
    <p:extLst>
      <p:ext uri="{BB962C8B-B14F-4D97-AF65-F5344CB8AC3E}">
        <p14:creationId xmlns:p14="http://schemas.microsoft.com/office/powerpoint/2010/main" val="186521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15</a:t>
            </a:fld>
            <a:endParaRPr lang="es-MX"/>
          </a:p>
        </p:txBody>
      </p:sp>
    </p:spTree>
    <p:extLst>
      <p:ext uri="{BB962C8B-B14F-4D97-AF65-F5344CB8AC3E}">
        <p14:creationId xmlns:p14="http://schemas.microsoft.com/office/powerpoint/2010/main" val="311495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30</a:t>
            </a:fld>
            <a:endParaRPr lang="es-MX"/>
          </a:p>
        </p:txBody>
      </p:sp>
    </p:spTree>
    <p:extLst>
      <p:ext uri="{BB962C8B-B14F-4D97-AF65-F5344CB8AC3E}">
        <p14:creationId xmlns:p14="http://schemas.microsoft.com/office/powerpoint/2010/main" val="79367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53D8CA4-669B-4E60-8A66-95556B95B702}" type="slidenum">
              <a:rPr lang="es-MX" smtClean="0"/>
              <a:t>31</a:t>
            </a:fld>
            <a:endParaRPr lang="es-MX"/>
          </a:p>
        </p:txBody>
      </p:sp>
    </p:spTree>
    <p:extLst>
      <p:ext uri="{BB962C8B-B14F-4D97-AF65-F5344CB8AC3E}">
        <p14:creationId xmlns:p14="http://schemas.microsoft.com/office/powerpoint/2010/main" val="2188254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 name="4 Rectángulo"/>
          <p:cNvSpPr/>
          <p:nvPr userDrawn="1"/>
        </p:nvSpPr>
        <p:spPr>
          <a:xfrm>
            <a:off x="0" y="0"/>
            <a:ext cx="12192000" cy="6858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8480" fontAlgn="auto">
              <a:spcBef>
                <a:spcPts val="0"/>
              </a:spcBef>
              <a:spcAft>
                <a:spcPts val="0"/>
              </a:spcAft>
              <a:defRPr/>
            </a:pPr>
            <a:endParaRPr lang="es-MX" sz="1587"/>
          </a:p>
        </p:txBody>
      </p:sp>
      <p:sp>
        <p:nvSpPr>
          <p:cNvPr id="9" name="8 CuadroTexto"/>
          <p:cNvSpPr txBox="1"/>
          <p:nvPr/>
        </p:nvSpPr>
        <p:spPr>
          <a:xfrm>
            <a:off x="5833822" y="6159395"/>
            <a:ext cx="4893755" cy="207749"/>
          </a:xfrm>
          <a:prstGeom prst="rect">
            <a:avLst/>
          </a:prstGeom>
          <a:noFill/>
        </p:spPr>
        <p:txBody>
          <a:bodyPr>
            <a:spAutoFit/>
          </a:bodyPr>
          <a:lstStyle/>
          <a:p>
            <a:pPr algn="r">
              <a:lnSpc>
                <a:spcPts val="882"/>
              </a:lnSpc>
              <a:defRPr/>
            </a:pPr>
            <a:r>
              <a:rPr lang="es-MX" sz="1764" dirty="0">
                <a:solidFill>
                  <a:schemeClr val="tx1">
                    <a:lumMod val="65000"/>
                    <a:lumOff val="35000"/>
                  </a:schemeClr>
                </a:solidFill>
                <a:latin typeface="Gill Sans MT" pitchFamily="34" charset="0"/>
              </a:rPr>
              <a:t>“</a:t>
            </a:r>
            <a:r>
              <a:rPr lang="es-MX" sz="1764" dirty="0" smtClean="0">
                <a:solidFill>
                  <a:schemeClr val="tx1">
                    <a:lumMod val="65000"/>
                    <a:lumOff val="35000"/>
                  </a:schemeClr>
                </a:solidFill>
                <a:latin typeface="Gill Sans MT" pitchFamily="34" charset="0"/>
              </a:rPr>
              <a:t>Lis </a:t>
            </a:r>
            <a:r>
              <a:rPr lang="es-MX" sz="1764" dirty="0">
                <a:solidFill>
                  <a:schemeClr val="tx1">
                    <a:lumMod val="65000"/>
                    <a:lumOff val="35000"/>
                  </a:schemeClr>
                </a:solidFill>
                <a:latin typeface="Gill Sans MT" pitchFamily="34" charset="0"/>
              </a:rPr>
              <a:t>de Veracruz: </a:t>
            </a:r>
            <a:r>
              <a:rPr lang="es-MX" sz="1764" dirty="0" smtClean="0">
                <a:solidFill>
                  <a:schemeClr val="tx1">
                    <a:lumMod val="65000"/>
                    <a:lumOff val="35000"/>
                  </a:schemeClr>
                </a:solidFill>
                <a:latin typeface="Gill Sans MT" pitchFamily="34" charset="0"/>
              </a:rPr>
              <a:t> Arte</a:t>
            </a:r>
            <a:r>
              <a:rPr lang="es-MX" sz="1764" dirty="0">
                <a:solidFill>
                  <a:schemeClr val="tx1">
                    <a:lumMod val="65000"/>
                    <a:lumOff val="35000"/>
                  </a:schemeClr>
                </a:solidFill>
                <a:latin typeface="Gill Sans MT" pitchFamily="34" charset="0"/>
              </a:rPr>
              <a:t>, Ciencia, Luz”</a:t>
            </a:r>
          </a:p>
        </p:txBody>
      </p:sp>
      <p:sp>
        <p:nvSpPr>
          <p:cNvPr id="14" name="13 Marcador de texto"/>
          <p:cNvSpPr>
            <a:spLocks noGrp="1"/>
          </p:cNvSpPr>
          <p:nvPr>
            <p:ph type="body" sz="quarter" idx="10" hasCustomPrompt="1"/>
          </p:nvPr>
        </p:nvSpPr>
        <p:spPr>
          <a:xfrm>
            <a:off x="3037253" y="3175010"/>
            <a:ext cx="7690474" cy="317356"/>
          </a:xfrm>
        </p:spPr>
        <p:txBody>
          <a:bodyPr/>
          <a:lstStyle>
            <a:lvl1pPr algn="r">
              <a:lnSpc>
                <a:spcPts val="2293"/>
              </a:lnSpc>
              <a:defRPr sz="2116" baseline="0">
                <a:solidFill>
                  <a:schemeClr val="tx1">
                    <a:lumMod val="95000"/>
                    <a:lumOff val="5000"/>
                  </a:schemeClr>
                </a:solidFill>
              </a:defRPr>
            </a:lvl1pPr>
          </a:lstStyle>
          <a:p>
            <a:pPr lvl="0"/>
            <a:r>
              <a:rPr lang="es-ES" dirty="0" smtClean="0"/>
              <a:t>Haga clic para agregar títulos</a:t>
            </a:r>
          </a:p>
        </p:txBody>
      </p:sp>
      <p:sp>
        <p:nvSpPr>
          <p:cNvPr id="15" name="13 Marcador de texto"/>
          <p:cNvSpPr>
            <a:spLocks noGrp="1"/>
          </p:cNvSpPr>
          <p:nvPr>
            <p:ph type="body" sz="quarter" idx="11" hasCustomPrompt="1"/>
          </p:nvPr>
        </p:nvSpPr>
        <p:spPr>
          <a:xfrm>
            <a:off x="3037253" y="3587214"/>
            <a:ext cx="7690474" cy="317356"/>
          </a:xfrm>
        </p:spPr>
        <p:txBody>
          <a:bodyPr/>
          <a:lstStyle>
            <a:lvl1pPr algn="r">
              <a:lnSpc>
                <a:spcPts val="1411"/>
              </a:lnSpc>
              <a:defRPr sz="2116" baseline="0">
                <a:solidFill>
                  <a:schemeClr val="tx1">
                    <a:lumMod val="65000"/>
                    <a:lumOff val="35000"/>
                  </a:schemeClr>
                </a:solidFill>
              </a:defRPr>
            </a:lvl1pPr>
          </a:lstStyle>
          <a:p>
            <a:pPr lvl="0"/>
            <a:r>
              <a:rPr lang="es-ES" dirty="0" smtClean="0"/>
              <a:t>Haga clic para agregar subtítulo</a:t>
            </a:r>
          </a:p>
        </p:txBody>
      </p:sp>
      <p:sp>
        <p:nvSpPr>
          <p:cNvPr id="8" name="7 Marcador de texto"/>
          <p:cNvSpPr>
            <a:spLocks noGrp="1"/>
          </p:cNvSpPr>
          <p:nvPr>
            <p:ph type="body" sz="quarter" idx="12" hasCustomPrompt="1"/>
          </p:nvPr>
        </p:nvSpPr>
        <p:spPr>
          <a:xfrm>
            <a:off x="4785109" y="4191059"/>
            <a:ext cx="5942620" cy="190404"/>
          </a:xfrm>
        </p:spPr>
        <p:txBody>
          <a:bodyPr/>
          <a:lstStyle>
            <a:lvl1pPr algn="r">
              <a:lnSpc>
                <a:spcPts val="1146"/>
              </a:lnSpc>
              <a:defRPr sz="1764">
                <a:solidFill>
                  <a:schemeClr val="tx1">
                    <a:lumMod val="65000"/>
                    <a:lumOff val="35000"/>
                  </a:schemeClr>
                </a:solidFill>
              </a:defRPr>
            </a:lvl1pPr>
          </a:lstStyle>
          <a:p>
            <a:pPr lvl="0"/>
            <a:r>
              <a:rPr lang="es-ES" dirty="0" smtClean="0"/>
              <a:t>Haga clic para agregar fecha</a:t>
            </a:r>
          </a:p>
        </p:txBody>
      </p:sp>
      <p:pic>
        <p:nvPicPr>
          <p:cNvPr id="17" name="16 Imagen" descr="logo simbolo RGB.png"/>
          <p:cNvPicPr>
            <a:picLocks noChangeAspect="1"/>
          </p:cNvPicPr>
          <p:nvPr userDrawn="1"/>
        </p:nvPicPr>
        <p:blipFill>
          <a:blip r:embed="rId2" cstate="print"/>
          <a:stretch>
            <a:fillRect/>
          </a:stretch>
        </p:blipFill>
        <p:spPr>
          <a:xfrm>
            <a:off x="9341249" y="571609"/>
            <a:ext cx="2446998" cy="1531211"/>
          </a:xfrm>
          <a:prstGeom prst="rect">
            <a:avLst/>
          </a:prstGeom>
        </p:spPr>
      </p:pic>
      <p:pic>
        <p:nvPicPr>
          <p:cNvPr id="3" name="2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90970"/>
            <a:ext cx="4482870" cy="2667030"/>
          </a:xfrm>
          <a:prstGeom prst="rect">
            <a:avLst/>
          </a:prstGeom>
        </p:spPr>
      </p:pic>
      <p:sp>
        <p:nvSpPr>
          <p:cNvPr id="6" name="5 Marcador de texto"/>
          <p:cNvSpPr>
            <a:spLocks noGrp="1"/>
          </p:cNvSpPr>
          <p:nvPr>
            <p:ph type="body" sz="quarter" idx="13" hasCustomPrompt="1"/>
          </p:nvPr>
        </p:nvSpPr>
        <p:spPr>
          <a:xfrm>
            <a:off x="2302097" y="2094369"/>
            <a:ext cx="8389014" cy="445665"/>
          </a:xfrm>
        </p:spPr>
        <p:txBody>
          <a:bodyPr/>
          <a:lstStyle>
            <a:lvl1pPr algn="r">
              <a:lnSpc>
                <a:spcPts val="1235"/>
              </a:lnSpc>
              <a:spcBef>
                <a:spcPts val="0"/>
              </a:spcBef>
              <a:defRPr sz="1058" b="1" baseline="0">
                <a:solidFill>
                  <a:schemeClr val="tx1"/>
                </a:solidFill>
              </a:defRPr>
            </a:lvl1pPr>
          </a:lstStyle>
          <a:p>
            <a:pPr lvl="0"/>
            <a:r>
              <a:rPr lang="es-ES" dirty="0" smtClean="0"/>
              <a:t>Haga clic para escribir el nombre de su entidad o dependencia</a:t>
            </a:r>
          </a:p>
        </p:txBody>
      </p:sp>
    </p:spTree>
    <p:extLst>
      <p:ext uri="{BB962C8B-B14F-4D97-AF65-F5344CB8AC3E}">
        <p14:creationId xmlns:p14="http://schemas.microsoft.com/office/powerpoint/2010/main" val="374088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erpo de texto">
    <p:spTree>
      <p:nvGrpSpPr>
        <p:cNvPr id="1" name=""/>
        <p:cNvGrpSpPr/>
        <p:nvPr/>
      </p:nvGrpSpPr>
      <p:grpSpPr>
        <a:xfrm>
          <a:off x="0" y="0"/>
          <a:ext cx="0" cy="0"/>
          <a:chOff x="0" y="0"/>
          <a:chExt cx="0" cy="0"/>
        </a:xfrm>
      </p:grpSpPr>
      <p:sp>
        <p:nvSpPr>
          <p:cNvPr id="2" name="1 Título"/>
          <p:cNvSpPr>
            <a:spLocks noGrp="1"/>
          </p:cNvSpPr>
          <p:nvPr>
            <p:ph type="title"/>
          </p:nvPr>
        </p:nvSpPr>
        <p:spPr>
          <a:xfrm>
            <a:off x="677648" y="1333581"/>
            <a:ext cx="10711856" cy="382166"/>
          </a:xfrm>
        </p:spPr>
        <p:txBody>
          <a:bodyPr/>
          <a:lstStyle>
            <a:lvl1pPr>
              <a:defRPr>
                <a:solidFill>
                  <a:schemeClr val="tx1"/>
                </a:solidFill>
              </a:defRPr>
            </a:lvl1pPr>
          </a:lstStyle>
          <a:p>
            <a:r>
              <a:rPr lang="es-ES" smtClean="0"/>
              <a:t>Haga clic para modificar el estilo de título del patrón</a:t>
            </a:r>
            <a:endParaRPr lang="es-MX" dirty="0"/>
          </a:p>
        </p:txBody>
      </p:sp>
      <p:sp>
        <p:nvSpPr>
          <p:cNvPr id="4" name="3 Marcador de texto"/>
          <p:cNvSpPr>
            <a:spLocks noGrp="1"/>
          </p:cNvSpPr>
          <p:nvPr>
            <p:ph type="body" sz="quarter" idx="10"/>
          </p:nvPr>
        </p:nvSpPr>
        <p:spPr>
          <a:xfrm>
            <a:off x="1726361" y="1968556"/>
            <a:ext cx="9613205" cy="4127341"/>
          </a:xfrm>
        </p:spPr>
        <p:txBody>
          <a:bodyPr/>
          <a:lstStyle>
            <a:lvl1pPr>
              <a:defRPr sz="2116">
                <a:solidFill>
                  <a:schemeClr val="tx1">
                    <a:lumMod val="50000"/>
                    <a:lumOff val="50000"/>
                  </a:schemeClr>
                </a:solidFill>
              </a:defRPr>
            </a:lvl1pPr>
          </a:lstStyle>
          <a:p>
            <a:pPr lvl="0"/>
            <a:r>
              <a:rPr lang="es-ES" smtClean="0"/>
              <a:t>Editar el estilo de texto del patrón</a:t>
            </a:r>
          </a:p>
        </p:txBody>
      </p:sp>
    </p:spTree>
    <p:extLst>
      <p:ext uri="{BB962C8B-B14F-4D97-AF65-F5344CB8AC3E}">
        <p14:creationId xmlns:p14="http://schemas.microsoft.com/office/powerpoint/2010/main" val="21706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114613" y="3492498"/>
            <a:ext cx="10363200" cy="1362075"/>
          </a:xfrm>
          <a:prstGeom prst="rect">
            <a:avLst/>
          </a:prstGeom>
        </p:spPr>
        <p:txBody>
          <a:bodyPr anchor="t"/>
          <a:lstStyle>
            <a:lvl1pPr algn="r">
              <a:lnSpc>
                <a:spcPts val="2645"/>
              </a:lnSpc>
              <a:defRPr sz="2469" b="0" cap="none">
                <a:solidFill>
                  <a:schemeClr val="tx1"/>
                </a:solidFill>
                <a:latin typeface="Gill Sans MT" pitchFamily="34" charset="0"/>
              </a:defRPr>
            </a:lvl1pPr>
          </a:lstStyle>
          <a:p>
            <a:r>
              <a:rPr lang="es-ES" dirty="0" smtClean="0"/>
              <a:t>Haga clic para agregar subtítulo</a:t>
            </a:r>
            <a:endParaRPr lang="es-MX" dirty="0"/>
          </a:p>
        </p:txBody>
      </p:sp>
      <p:sp>
        <p:nvSpPr>
          <p:cNvPr id="3" name="2 Marcador de texto"/>
          <p:cNvSpPr>
            <a:spLocks noGrp="1"/>
          </p:cNvSpPr>
          <p:nvPr>
            <p:ph type="body" idx="1" hasCustomPrompt="1"/>
          </p:nvPr>
        </p:nvSpPr>
        <p:spPr>
          <a:xfrm>
            <a:off x="1114613" y="3175009"/>
            <a:ext cx="10363200" cy="317488"/>
          </a:xfrm>
          <a:prstGeom prst="rect">
            <a:avLst/>
          </a:prstGeom>
        </p:spPr>
        <p:txBody>
          <a:bodyPr anchor="b"/>
          <a:lstStyle>
            <a:lvl1pPr marL="0" indent="0" algn="r">
              <a:lnSpc>
                <a:spcPts val="1764"/>
              </a:lnSpc>
              <a:buNone/>
              <a:defRPr lang="es-ES" sz="2116" dirty="0" smtClean="0">
                <a:solidFill>
                  <a:schemeClr val="tx1">
                    <a:lumMod val="50000"/>
                    <a:lumOff val="50000"/>
                  </a:schemeClr>
                </a:solidFill>
              </a:defRPr>
            </a:lvl1pPr>
            <a:lvl2pPr marL="449240" indent="0">
              <a:buNone/>
              <a:defRPr sz="1764">
                <a:solidFill>
                  <a:schemeClr val="tx1">
                    <a:tint val="75000"/>
                  </a:schemeClr>
                </a:solidFill>
              </a:defRPr>
            </a:lvl2pPr>
            <a:lvl3pPr marL="898480" indent="0">
              <a:buNone/>
              <a:defRPr sz="1587">
                <a:solidFill>
                  <a:schemeClr val="tx1">
                    <a:tint val="75000"/>
                  </a:schemeClr>
                </a:solidFill>
              </a:defRPr>
            </a:lvl3pPr>
            <a:lvl4pPr marL="1347720" indent="0">
              <a:buNone/>
              <a:defRPr sz="1411">
                <a:solidFill>
                  <a:schemeClr val="tx1">
                    <a:tint val="75000"/>
                  </a:schemeClr>
                </a:solidFill>
              </a:defRPr>
            </a:lvl4pPr>
            <a:lvl5pPr marL="1796960" indent="0">
              <a:buNone/>
              <a:defRPr sz="1411">
                <a:solidFill>
                  <a:schemeClr val="tx1">
                    <a:tint val="75000"/>
                  </a:schemeClr>
                </a:solidFill>
              </a:defRPr>
            </a:lvl5pPr>
            <a:lvl6pPr marL="2246200" indent="0">
              <a:buNone/>
              <a:defRPr sz="1411">
                <a:solidFill>
                  <a:schemeClr val="tx1">
                    <a:tint val="75000"/>
                  </a:schemeClr>
                </a:solidFill>
              </a:defRPr>
            </a:lvl6pPr>
            <a:lvl7pPr marL="2695440" indent="0">
              <a:buNone/>
              <a:defRPr sz="1411">
                <a:solidFill>
                  <a:schemeClr val="tx1">
                    <a:tint val="75000"/>
                  </a:schemeClr>
                </a:solidFill>
              </a:defRPr>
            </a:lvl7pPr>
            <a:lvl8pPr marL="3144680" indent="0">
              <a:buNone/>
              <a:defRPr sz="1411">
                <a:solidFill>
                  <a:schemeClr val="tx1">
                    <a:tint val="75000"/>
                  </a:schemeClr>
                </a:solidFill>
              </a:defRPr>
            </a:lvl8pPr>
            <a:lvl9pPr marL="3593921" indent="0">
              <a:buNone/>
              <a:defRPr sz="1411">
                <a:solidFill>
                  <a:schemeClr val="tx1">
                    <a:tint val="75000"/>
                  </a:schemeClr>
                </a:solidFill>
              </a:defRPr>
            </a:lvl9pPr>
          </a:lstStyle>
          <a:p>
            <a:pPr lvl="0"/>
            <a:r>
              <a:rPr lang="es-ES" dirty="0" smtClean="0"/>
              <a:t>Haga clic para agregar título</a:t>
            </a:r>
          </a:p>
        </p:txBody>
      </p:sp>
      <p:pic>
        <p:nvPicPr>
          <p:cNvPr id="4" name="3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889443"/>
            <a:ext cx="3308843" cy="1968557"/>
          </a:xfrm>
          <a:prstGeom prst="rect">
            <a:avLst/>
          </a:prstGeom>
        </p:spPr>
      </p:pic>
    </p:spTree>
    <p:extLst>
      <p:ext uri="{BB962C8B-B14F-4D97-AF65-F5344CB8AC3E}">
        <p14:creationId xmlns:p14="http://schemas.microsoft.com/office/powerpoint/2010/main" val="337730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90256" y="1333580"/>
            <a:ext cx="5386918" cy="639762"/>
          </a:xfrm>
          <a:prstGeom prst="rect">
            <a:avLst/>
          </a:prstGeom>
        </p:spPr>
        <p:txBody>
          <a:bodyPr anchor="b">
            <a:noAutofit/>
          </a:bodyPr>
          <a:lstStyle>
            <a:lvl1pPr marL="0" indent="0">
              <a:lnSpc>
                <a:spcPts val="2293"/>
              </a:lnSpc>
              <a:buNone/>
              <a:defRPr sz="2116" b="0">
                <a:solidFill>
                  <a:schemeClr val="tx1"/>
                </a:solidFill>
                <a:latin typeface="Gill Sans MT" pitchFamily="34" charset="0"/>
              </a:defRPr>
            </a:lvl1pPr>
            <a:lvl2pPr marL="449240" indent="0">
              <a:buNone/>
              <a:defRPr sz="1940" b="1"/>
            </a:lvl2pPr>
            <a:lvl3pPr marL="898480" indent="0">
              <a:buNone/>
              <a:defRPr sz="1764" b="1"/>
            </a:lvl3pPr>
            <a:lvl4pPr marL="1347720" indent="0">
              <a:buNone/>
              <a:defRPr sz="1587" b="1"/>
            </a:lvl4pPr>
            <a:lvl5pPr marL="1796960" indent="0">
              <a:buNone/>
              <a:defRPr sz="1587" b="1"/>
            </a:lvl5pPr>
            <a:lvl6pPr marL="2246200" indent="0">
              <a:buNone/>
              <a:defRPr sz="1587" b="1"/>
            </a:lvl6pPr>
            <a:lvl7pPr marL="2695440" indent="0">
              <a:buNone/>
              <a:defRPr sz="1587" b="1"/>
            </a:lvl7pPr>
            <a:lvl8pPr marL="3144680" indent="0">
              <a:buNone/>
              <a:defRPr sz="1587" b="1"/>
            </a:lvl8pPr>
            <a:lvl9pPr marL="3593921" indent="0">
              <a:buNone/>
              <a:defRPr sz="1587" b="1"/>
            </a:lvl9pPr>
          </a:lstStyle>
          <a:p>
            <a:pPr lvl="0"/>
            <a:r>
              <a:rPr lang="es-ES" smtClean="0"/>
              <a:t>Editar el estilo de texto del patrón</a:t>
            </a:r>
          </a:p>
        </p:txBody>
      </p:sp>
      <p:sp>
        <p:nvSpPr>
          <p:cNvPr id="4" name="3 Marcador de contenido"/>
          <p:cNvSpPr>
            <a:spLocks noGrp="1"/>
          </p:cNvSpPr>
          <p:nvPr>
            <p:ph sz="half" idx="2"/>
          </p:nvPr>
        </p:nvSpPr>
        <p:spPr>
          <a:xfrm>
            <a:off x="590256" y="2290830"/>
            <a:ext cx="5386918" cy="3805067"/>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1940"/>
            </a:lvl2pPr>
            <a:lvl3pPr>
              <a:defRPr sz="1764"/>
            </a:lvl3pPr>
            <a:lvl4pPr>
              <a:defRPr sz="1587"/>
            </a:lvl4pPr>
            <a:lvl5pPr>
              <a:defRPr sz="1587"/>
            </a:lvl5pPr>
            <a:lvl6pPr>
              <a:defRPr sz="1587"/>
            </a:lvl6pPr>
            <a:lvl7pPr>
              <a:defRPr sz="1587"/>
            </a:lvl7pPr>
            <a:lvl8pPr>
              <a:defRPr sz="1587"/>
            </a:lvl8pPr>
            <a:lvl9pPr>
              <a:defRPr sz="1587"/>
            </a:lvl9pPr>
          </a:lstStyle>
          <a:p>
            <a:pPr lvl="0"/>
            <a:r>
              <a:rPr lang="es-ES" smtClean="0"/>
              <a:t>Editar el estilo de texto del patrón</a:t>
            </a:r>
          </a:p>
        </p:txBody>
      </p:sp>
      <p:sp>
        <p:nvSpPr>
          <p:cNvPr id="5" name="4 Marcador de texto"/>
          <p:cNvSpPr>
            <a:spLocks noGrp="1"/>
          </p:cNvSpPr>
          <p:nvPr>
            <p:ph type="body" sz="quarter" idx="3"/>
          </p:nvPr>
        </p:nvSpPr>
        <p:spPr>
          <a:xfrm>
            <a:off x="6174024" y="1333580"/>
            <a:ext cx="5389033" cy="639762"/>
          </a:xfrm>
          <a:prstGeom prst="rect">
            <a:avLst/>
          </a:prstGeom>
        </p:spPr>
        <p:txBody>
          <a:bodyPr anchor="b">
            <a:normAutofit/>
          </a:bodyPr>
          <a:lstStyle>
            <a:lvl1pPr marL="0" indent="0">
              <a:lnSpc>
                <a:spcPts val="2293"/>
              </a:lnSpc>
              <a:buNone/>
              <a:defRPr sz="2116" b="0">
                <a:solidFill>
                  <a:schemeClr val="tx1"/>
                </a:solidFill>
                <a:latin typeface="Gill Sans MT" pitchFamily="34" charset="0"/>
              </a:defRPr>
            </a:lvl1pPr>
            <a:lvl2pPr marL="449240" indent="0">
              <a:buNone/>
              <a:defRPr sz="1940" b="1"/>
            </a:lvl2pPr>
            <a:lvl3pPr marL="898480" indent="0">
              <a:buNone/>
              <a:defRPr sz="1764" b="1"/>
            </a:lvl3pPr>
            <a:lvl4pPr marL="1347720" indent="0">
              <a:buNone/>
              <a:defRPr sz="1587" b="1"/>
            </a:lvl4pPr>
            <a:lvl5pPr marL="1796960" indent="0">
              <a:buNone/>
              <a:defRPr sz="1587" b="1"/>
            </a:lvl5pPr>
            <a:lvl6pPr marL="2246200" indent="0">
              <a:buNone/>
              <a:defRPr sz="1587" b="1"/>
            </a:lvl6pPr>
            <a:lvl7pPr marL="2695440" indent="0">
              <a:buNone/>
              <a:defRPr sz="1587" b="1"/>
            </a:lvl7pPr>
            <a:lvl8pPr marL="3144680" indent="0">
              <a:buNone/>
              <a:defRPr sz="1587" b="1"/>
            </a:lvl8pPr>
            <a:lvl9pPr marL="3593921" indent="0">
              <a:buNone/>
              <a:defRPr sz="1587" b="1"/>
            </a:lvl9pPr>
          </a:lstStyle>
          <a:p>
            <a:pPr lvl="0"/>
            <a:r>
              <a:rPr lang="es-ES" smtClean="0"/>
              <a:t>Editar el estilo de texto del patrón</a:t>
            </a:r>
          </a:p>
        </p:txBody>
      </p:sp>
      <p:sp>
        <p:nvSpPr>
          <p:cNvPr id="6" name="5 Marcador de contenido"/>
          <p:cNvSpPr>
            <a:spLocks noGrp="1"/>
          </p:cNvSpPr>
          <p:nvPr>
            <p:ph sz="quarter" idx="4"/>
          </p:nvPr>
        </p:nvSpPr>
        <p:spPr>
          <a:xfrm>
            <a:off x="6174024" y="2290830"/>
            <a:ext cx="5389033" cy="3805067"/>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1940"/>
            </a:lvl2pPr>
            <a:lvl3pPr>
              <a:defRPr sz="1764"/>
            </a:lvl3pPr>
            <a:lvl4pPr>
              <a:defRPr sz="1587"/>
            </a:lvl4pPr>
            <a:lvl5pPr>
              <a:defRPr sz="1587"/>
            </a:lvl5pPr>
            <a:lvl6pPr>
              <a:defRPr sz="1587"/>
            </a:lvl6pPr>
            <a:lvl7pPr>
              <a:defRPr sz="1587"/>
            </a:lvl7pPr>
            <a:lvl8pPr>
              <a:defRPr sz="1587"/>
            </a:lvl8pPr>
            <a:lvl9pPr>
              <a:defRPr sz="1587"/>
            </a:lvl9pPr>
          </a:lstStyle>
          <a:p>
            <a:pPr lvl="0"/>
            <a:r>
              <a:rPr lang="es-ES" smtClean="0"/>
              <a:t>Editar el estilo de texto del patrón</a:t>
            </a:r>
          </a:p>
        </p:txBody>
      </p:sp>
    </p:spTree>
    <p:extLst>
      <p:ext uri="{BB962C8B-B14F-4D97-AF65-F5344CB8AC3E}">
        <p14:creationId xmlns:p14="http://schemas.microsoft.com/office/powerpoint/2010/main" val="132412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0256" y="1333580"/>
            <a:ext cx="8214920" cy="380985"/>
          </a:xfrm>
          <a:prstGeom prst="rect">
            <a:avLst/>
          </a:prstGeom>
        </p:spPr>
        <p:txBody>
          <a:bodyPr anchor="b">
            <a:noAutofit/>
          </a:bodyPr>
          <a:lstStyle>
            <a:lvl1pPr algn="l">
              <a:defRPr sz="2116"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4747388" y="1968556"/>
            <a:ext cx="6592179" cy="4127341"/>
          </a:xfrm>
          <a:prstGeom prst="rect">
            <a:avLst/>
          </a:prstGeom>
        </p:spPr>
        <p:txBody>
          <a:bodyPr>
            <a:normAutofit/>
          </a:bodyPr>
          <a:lstStyle>
            <a:lvl1pPr marL="0" indent="0">
              <a:lnSpc>
                <a:spcPts val="2293"/>
              </a:lnSpc>
              <a:buNone/>
              <a:defRPr sz="2116">
                <a:solidFill>
                  <a:schemeClr val="tx1">
                    <a:lumMod val="50000"/>
                    <a:lumOff val="50000"/>
                  </a:schemeClr>
                </a:solidFill>
                <a:latin typeface="Gill Sans MT" pitchFamily="34" charset="0"/>
              </a:defRPr>
            </a:lvl1pPr>
            <a:lvl2pPr>
              <a:defRPr sz="2734"/>
            </a:lvl2pPr>
            <a:lvl3pPr>
              <a:defRPr sz="2381"/>
            </a:lvl3pPr>
            <a:lvl4pPr>
              <a:defRPr sz="1940"/>
            </a:lvl4pPr>
            <a:lvl5pPr>
              <a:defRPr sz="1940"/>
            </a:lvl5pPr>
            <a:lvl6pPr>
              <a:defRPr sz="1940"/>
            </a:lvl6pPr>
            <a:lvl7pPr>
              <a:defRPr sz="1940"/>
            </a:lvl7pPr>
            <a:lvl8pPr>
              <a:defRPr sz="1940"/>
            </a:lvl8pPr>
            <a:lvl9pPr>
              <a:defRPr sz="1940"/>
            </a:lvl9pPr>
          </a:lstStyle>
          <a:p>
            <a:pPr lvl="0"/>
            <a:r>
              <a:rPr lang="es-ES" smtClean="0"/>
              <a:t>Editar el estilo de texto del patrón</a:t>
            </a:r>
          </a:p>
        </p:txBody>
      </p:sp>
      <p:sp>
        <p:nvSpPr>
          <p:cNvPr id="4" name="3 Marcador de texto"/>
          <p:cNvSpPr>
            <a:spLocks noGrp="1"/>
          </p:cNvSpPr>
          <p:nvPr>
            <p:ph type="body" sz="half" idx="2"/>
          </p:nvPr>
        </p:nvSpPr>
        <p:spPr>
          <a:xfrm>
            <a:off x="590256" y="1968556"/>
            <a:ext cx="4011084" cy="4127341"/>
          </a:xfrm>
          <a:prstGeom prst="rect">
            <a:avLst/>
          </a:prstGeom>
        </p:spPr>
        <p:txBody>
          <a:bodyPr/>
          <a:lstStyle>
            <a:lvl1pPr marL="0" indent="0">
              <a:lnSpc>
                <a:spcPts val="2293"/>
              </a:lnSpc>
              <a:buNone/>
              <a:defRPr sz="2116">
                <a:solidFill>
                  <a:schemeClr val="tx1">
                    <a:lumMod val="50000"/>
                    <a:lumOff val="50000"/>
                  </a:schemeClr>
                </a:solidFill>
                <a:latin typeface="Gill Sans MT" pitchFamily="34" charset="0"/>
              </a:defRPr>
            </a:lvl1pPr>
            <a:lvl2pPr marL="449240" indent="0">
              <a:buNone/>
              <a:defRPr sz="1146"/>
            </a:lvl2pPr>
            <a:lvl3pPr marL="898480" indent="0">
              <a:buNone/>
              <a:defRPr sz="970"/>
            </a:lvl3pPr>
            <a:lvl4pPr marL="1347720" indent="0">
              <a:buNone/>
              <a:defRPr sz="882"/>
            </a:lvl4pPr>
            <a:lvl5pPr marL="1796960" indent="0">
              <a:buNone/>
              <a:defRPr sz="882"/>
            </a:lvl5pPr>
            <a:lvl6pPr marL="2246200" indent="0">
              <a:buNone/>
              <a:defRPr sz="882"/>
            </a:lvl6pPr>
            <a:lvl7pPr marL="2695440" indent="0">
              <a:buNone/>
              <a:defRPr sz="882"/>
            </a:lvl7pPr>
            <a:lvl8pPr marL="3144680" indent="0">
              <a:buNone/>
              <a:defRPr sz="882"/>
            </a:lvl8pPr>
            <a:lvl9pPr marL="3593921" indent="0">
              <a:buNone/>
              <a:defRPr sz="882"/>
            </a:lvl9pPr>
          </a:lstStyle>
          <a:p>
            <a:pPr lvl="0"/>
            <a:r>
              <a:rPr lang="es-ES" smtClean="0"/>
              <a:t>Editar el estilo de texto del patrón</a:t>
            </a:r>
          </a:p>
        </p:txBody>
      </p:sp>
    </p:spTree>
    <p:extLst>
      <p:ext uri="{BB962C8B-B14F-4D97-AF65-F5344CB8AC3E}">
        <p14:creationId xmlns:p14="http://schemas.microsoft.com/office/powerpoint/2010/main" val="183344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2434" y="5431190"/>
            <a:ext cx="10487132" cy="190493"/>
          </a:xfrm>
          <a:prstGeom prst="rect">
            <a:avLst/>
          </a:prstGeom>
        </p:spPr>
        <p:txBody>
          <a:bodyPr anchor="b">
            <a:noAutofit/>
          </a:bodyPr>
          <a:lstStyle>
            <a:lvl1pPr algn="ctr">
              <a:lnSpc>
                <a:spcPts val="882"/>
              </a:lnSpc>
              <a:defRPr sz="2116" b="0">
                <a:solidFill>
                  <a:schemeClr val="tx1"/>
                </a:solidFill>
                <a:latin typeface="Gill Sans MT" pitchFamily="34" charset="0"/>
              </a:defRPr>
            </a:lvl1pPr>
          </a:lstStyle>
          <a:p>
            <a:r>
              <a:rPr lang="es-ES" smtClean="0"/>
              <a:t>Haga clic para modificar el estilo de título del patrón</a:t>
            </a:r>
            <a:endParaRPr lang="es-MX" dirty="0"/>
          </a:p>
        </p:txBody>
      </p:sp>
      <p:sp>
        <p:nvSpPr>
          <p:cNvPr id="3" name="2 Marcador de posición de imagen"/>
          <p:cNvSpPr>
            <a:spLocks noGrp="1"/>
          </p:cNvSpPr>
          <p:nvPr>
            <p:ph type="pic" idx="1"/>
          </p:nvPr>
        </p:nvSpPr>
        <p:spPr>
          <a:xfrm>
            <a:off x="2132526" y="1270083"/>
            <a:ext cx="7926949" cy="3877387"/>
          </a:xfrm>
          <a:prstGeom prst="rect">
            <a:avLst/>
          </a:prstGeom>
        </p:spPr>
        <p:txBody>
          <a:bodyPr rtlCol="0">
            <a:normAutofit/>
          </a:bodyPr>
          <a:lstStyle>
            <a:lvl1pPr marL="0" indent="0">
              <a:lnSpc>
                <a:spcPts val="2293"/>
              </a:lnSpc>
              <a:buNone/>
              <a:defRPr sz="2116">
                <a:solidFill>
                  <a:schemeClr val="tx1">
                    <a:lumMod val="50000"/>
                    <a:lumOff val="50000"/>
                  </a:schemeClr>
                </a:solidFill>
                <a:latin typeface="Gill Sans MT" pitchFamily="34" charset="0"/>
              </a:defRPr>
            </a:lvl1pPr>
            <a:lvl2pPr marL="449240" indent="0">
              <a:buNone/>
              <a:defRPr sz="2734"/>
            </a:lvl2pPr>
            <a:lvl3pPr marL="898480" indent="0">
              <a:buNone/>
              <a:defRPr sz="2381"/>
            </a:lvl3pPr>
            <a:lvl4pPr marL="1347720" indent="0">
              <a:buNone/>
              <a:defRPr sz="1940"/>
            </a:lvl4pPr>
            <a:lvl5pPr marL="1796960" indent="0">
              <a:buNone/>
              <a:defRPr sz="1940"/>
            </a:lvl5pPr>
            <a:lvl6pPr marL="2246200" indent="0">
              <a:buNone/>
              <a:defRPr sz="1940"/>
            </a:lvl6pPr>
            <a:lvl7pPr marL="2695440" indent="0">
              <a:buNone/>
              <a:defRPr sz="1940"/>
            </a:lvl7pPr>
            <a:lvl8pPr marL="3144680" indent="0">
              <a:buNone/>
              <a:defRPr sz="1940"/>
            </a:lvl8pPr>
            <a:lvl9pPr marL="3593921" indent="0">
              <a:buNone/>
              <a:defRPr sz="1940"/>
            </a:lvl9pPr>
          </a:lstStyle>
          <a:p>
            <a:pPr lvl="0"/>
            <a:r>
              <a:rPr lang="es-ES" noProof="0" smtClean="0"/>
              <a:t>Haga clic en el icono para agregar una imagen</a:t>
            </a:r>
            <a:endParaRPr lang="es-MX" noProof="0" dirty="0" smtClean="0"/>
          </a:p>
        </p:txBody>
      </p:sp>
      <p:sp>
        <p:nvSpPr>
          <p:cNvPr id="4" name="3 Marcador de texto"/>
          <p:cNvSpPr>
            <a:spLocks noGrp="1"/>
          </p:cNvSpPr>
          <p:nvPr>
            <p:ph type="body" sz="half" idx="2"/>
          </p:nvPr>
        </p:nvSpPr>
        <p:spPr>
          <a:xfrm>
            <a:off x="852434" y="5652619"/>
            <a:ext cx="10487132" cy="190493"/>
          </a:xfrm>
          <a:prstGeom prst="rect">
            <a:avLst/>
          </a:prstGeom>
        </p:spPr>
        <p:txBody>
          <a:bodyPr/>
          <a:lstStyle>
            <a:lvl1pPr marL="0" indent="0" algn="ctr">
              <a:lnSpc>
                <a:spcPts val="1587"/>
              </a:lnSpc>
              <a:buNone/>
              <a:defRPr sz="2116">
                <a:solidFill>
                  <a:schemeClr val="tx1">
                    <a:lumMod val="50000"/>
                    <a:lumOff val="50000"/>
                  </a:schemeClr>
                </a:solidFill>
                <a:latin typeface="Gill Sans MT" pitchFamily="34" charset="0"/>
              </a:defRPr>
            </a:lvl1pPr>
            <a:lvl2pPr marL="449240" indent="0">
              <a:buNone/>
              <a:defRPr sz="1146"/>
            </a:lvl2pPr>
            <a:lvl3pPr marL="898480" indent="0">
              <a:buNone/>
              <a:defRPr sz="970"/>
            </a:lvl3pPr>
            <a:lvl4pPr marL="1347720" indent="0">
              <a:buNone/>
              <a:defRPr sz="882"/>
            </a:lvl4pPr>
            <a:lvl5pPr marL="1796960" indent="0">
              <a:buNone/>
              <a:defRPr sz="882"/>
            </a:lvl5pPr>
            <a:lvl6pPr marL="2246200" indent="0">
              <a:buNone/>
              <a:defRPr sz="882"/>
            </a:lvl6pPr>
            <a:lvl7pPr marL="2695440" indent="0">
              <a:buNone/>
              <a:defRPr sz="882"/>
            </a:lvl7pPr>
            <a:lvl8pPr marL="3144680" indent="0">
              <a:buNone/>
              <a:defRPr sz="882"/>
            </a:lvl8pPr>
            <a:lvl9pPr marL="3593921" indent="0">
              <a:buNone/>
              <a:defRPr sz="882"/>
            </a:lvl9pPr>
          </a:lstStyle>
          <a:p>
            <a:pPr lvl="0"/>
            <a:r>
              <a:rPr lang="es-ES" smtClean="0"/>
              <a:t>Editar el estilo de texto del patrón</a:t>
            </a:r>
          </a:p>
        </p:txBody>
      </p:sp>
    </p:spTree>
    <p:extLst>
      <p:ext uri="{BB962C8B-B14F-4D97-AF65-F5344CB8AC3E}">
        <p14:creationId xmlns:p14="http://schemas.microsoft.com/office/powerpoint/2010/main" val="294419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14 Marcador de título"/>
          <p:cNvSpPr>
            <a:spLocks noGrp="1"/>
          </p:cNvSpPr>
          <p:nvPr>
            <p:ph type="title"/>
          </p:nvPr>
        </p:nvSpPr>
        <p:spPr bwMode="auto">
          <a:xfrm>
            <a:off x="677648" y="1524073"/>
            <a:ext cx="10224954" cy="3821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endParaRPr lang="es-MX" dirty="0" smtClean="0"/>
          </a:p>
        </p:txBody>
      </p:sp>
      <p:sp>
        <p:nvSpPr>
          <p:cNvPr id="1029" name="15 Marcador de texto"/>
          <p:cNvSpPr>
            <a:spLocks noGrp="1"/>
          </p:cNvSpPr>
          <p:nvPr>
            <p:ph type="body" idx="1"/>
          </p:nvPr>
        </p:nvSpPr>
        <p:spPr bwMode="auto">
          <a:xfrm>
            <a:off x="1726361" y="2159048"/>
            <a:ext cx="9613205" cy="4063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p:txBody>
      </p:sp>
      <p:cxnSp>
        <p:nvCxnSpPr>
          <p:cNvPr id="4" name="3 Conector recto"/>
          <p:cNvCxnSpPr/>
          <p:nvPr/>
        </p:nvCxnSpPr>
        <p:spPr>
          <a:xfrm>
            <a:off x="677649" y="571609"/>
            <a:ext cx="10836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4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8194" y="353624"/>
            <a:ext cx="2716158" cy="126981"/>
          </a:xfrm>
          <a:prstGeom prst="rect">
            <a:avLst/>
          </a:prstGeom>
        </p:spPr>
      </p:pic>
    </p:spTree>
    <p:extLst>
      <p:ext uri="{BB962C8B-B14F-4D97-AF65-F5344CB8AC3E}">
        <p14:creationId xmlns:p14="http://schemas.microsoft.com/office/powerpoint/2010/main" val="3360960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897309" rtl="0" eaLnBrk="1" fontAlgn="base" hangingPunct="1">
        <a:spcBef>
          <a:spcPct val="0"/>
        </a:spcBef>
        <a:spcAft>
          <a:spcPct val="0"/>
        </a:spcAft>
        <a:defRPr sz="2469" b="0" kern="1200">
          <a:solidFill>
            <a:srgbClr val="404040"/>
          </a:solidFill>
          <a:latin typeface="Gill Sans MT" pitchFamily="34" charset="0"/>
          <a:ea typeface="+mj-ea"/>
          <a:cs typeface="+mj-cs"/>
        </a:defRPr>
      </a:lvl1pPr>
      <a:lvl2pPr algn="l" defTabSz="897309" rtl="0" eaLnBrk="1" fontAlgn="base" hangingPunct="1">
        <a:spcBef>
          <a:spcPct val="0"/>
        </a:spcBef>
        <a:spcAft>
          <a:spcPct val="0"/>
        </a:spcAft>
        <a:defRPr sz="1764" b="1">
          <a:solidFill>
            <a:srgbClr val="404040"/>
          </a:solidFill>
          <a:latin typeface="Gill Sans MT" pitchFamily="34" charset="0"/>
        </a:defRPr>
      </a:lvl2pPr>
      <a:lvl3pPr algn="l" defTabSz="897309" rtl="0" eaLnBrk="1" fontAlgn="base" hangingPunct="1">
        <a:spcBef>
          <a:spcPct val="0"/>
        </a:spcBef>
        <a:spcAft>
          <a:spcPct val="0"/>
        </a:spcAft>
        <a:defRPr sz="1764" b="1">
          <a:solidFill>
            <a:srgbClr val="404040"/>
          </a:solidFill>
          <a:latin typeface="Gill Sans MT" pitchFamily="34" charset="0"/>
        </a:defRPr>
      </a:lvl3pPr>
      <a:lvl4pPr algn="l" defTabSz="897309" rtl="0" eaLnBrk="1" fontAlgn="base" hangingPunct="1">
        <a:spcBef>
          <a:spcPct val="0"/>
        </a:spcBef>
        <a:spcAft>
          <a:spcPct val="0"/>
        </a:spcAft>
        <a:defRPr sz="1764" b="1">
          <a:solidFill>
            <a:srgbClr val="404040"/>
          </a:solidFill>
          <a:latin typeface="Gill Sans MT" pitchFamily="34" charset="0"/>
        </a:defRPr>
      </a:lvl4pPr>
      <a:lvl5pPr algn="l" defTabSz="897309" rtl="0" eaLnBrk="1" fontAlgn="base" hangingPunct="1">
        <a:spcBef>
          <a:spcPct val="0"/>
        </a:spcBef>
        <a:spcAft>
          <a:spcPct val="0"/>
        </a:spcAft>
        <a:defRPr sz="1764" b="1">
          <a:solidFill>
            <a:srgbClr val="404040"/>
          </a:solidFill>
          <a:latin typeface="Gill Sans MT" pitchFamily="34" charset="0"/>
        </a:defRPr>
      </a:lvl5pPr>
      <a:lvl6pPr marL="403159" algn="ctr" defTabSz="897309" rtl="0" eaLnBrk="1" fontAlgn="base" hangingPunct="1">
        <a:spcBef>
          <a:spcPct val="0"/>
        </a:spcBef>
        <a:spcAft>
          <a:spcPct val="0"/>
        </a:spcAft>
        <a:defRPr sz="4321">
          <a:solidFill>
            <a:schemeClr val="tx1"/>
          </a:solidFill>
          <a:latin typeface="Calibri" pitchFamily="34" charset="0"/>
        </a:defRPr>
      </a:lvl6pPr>
      <a:lvl7pPr marL="806318" algn="ctr" defTabSz="897309" rtl="0" eaLnBrk="1" fontAlgn="base" hangingPunct="1">
        <a:spcBef>
          <a:spcPct val="0"/>
        </a:spcBef>
        <a:spcAft>
          <a:spcPct val="0"/>
        </a:spcAft>
        <a:defRPr sz="4321">
          <a:solidFill>
            <a:schemeClr val="tx1"/>
          </a:solidFill>
          <a:latin typeface="Calibri" pitchFamily="34" charset="0"/>
        </a:defRPr>
      </a:lvl7pPr>
      <a:lvl8pPr marL="1209477" algn="ctr" defTabSz="897309" rtl="0" eaLnBrk="1" fontAlgn="base" hangingPunct="1">
        <a:spcBef>
          <a:spcPct val="0"/>
        </a:spcBef>
        <a:spcAft>
          <a:spcPct val="0"/>
        </a:spcAft>
        <a:defRPr sz="4321">
          <a:solidFill>
            <a:schemeClr val="tx1"/>
          </a:solidFill>
          <a:latin typeface="Calibri" pitchFamily="34" charset="0"/>
        </a:defRPr>
      </a:lvl8pPr>
      <a:lvl9pPr marL="1612636" algn="ctr" defTabSz="897309" rtl="0" eaLnBrk="1" fontAlgn="base" hangingPunct="1">
        <a:spcBef>
          <a:spcPct val="0"/>
        </a:spcBef>
        <a:spcAft>
          <a:spcPct val="0"/>
        </a:spcAft>
        <a:defRPr sz="4321">
          <a:solidFill>
            <a:schemeClr val="tx1"/>
          </a:solidFill>
          <a:latin typeface="Calibri" pitchFamily="34" charset="0"/>
        </a:defRPr>
      </a:lvl9pPr>
    </p:titleStyle>
    <p:bodyStyle>
      <a:lvl1pPr marL="0" indent="0" algn="l" defTabSz="897309" rtl="0" eaLnBrk="1" fontAlgn="base" hangingPunct="1">
        <a:lnSpc>
          <a:spcPts val="2469"/>
        </a:lnSpc>
        <a:spcBef>
          <a:spcPct val="20000"/>
        </a:spcBef>
        <a:spcAft>
          <a:spcPct val="0"/>
        </a:spcAft>
        <a:buFont typeface="Arial" charset="0"/>
        <a:defRPr sz="2116" kern="1200">
          <a:solidFill>
            <a:srgbClr val="7F7F7F"/>
          </a:solidFill>
          <a:latin typeface="Gill Sans MT" pitchFamily="34" charset="0"/>
          <a:ea typeface="+mn-ea"/>
          <a:cs typeface="+mn-cs"/>
        </a:defRPr>
      </a:lvl1pPr>
      <a:lvl2pPr marL="729326" indent="-279972" algn="l" defTabSz="897309" rtl="0" eaLnBrk="1" fontAlgn="base" hangingPunct="1">
        <a:spcBef>
          <a:spcPct val="20000"/>
        </a:spcBef>
        <a:spcAft>
          <a:spcPct val="0"/>
        </a:spcAft>
        <a:buFont typeface="Arial" charset="0"/>
        <a:buChar char="–"/>
        <a:defRPr sz="2734" kern="1200">
          <a:solidFill>
            <a:schemeClr val="tx1"/>
          </a:solidFill>
          <a:latin typeface="+mn-lt"/>
          <a:ea typeface="+mn-ea"/>
          <a:cs typeface="+mn-cs"/>
        </a:defRPr>
      </a:lvl2pPr>
      <a:lvl3pPr marL="1122686" indent="-223977" algn="l" defTabSz="897309" rtl="0" eaLnBrk="1" fontAlgn="base" hangingPunct="1">
        <a:spcBef>
          <a:spcPct val="20000"/>
        </a:spcBef>
        <a:spcAft>
          <a:spcPct val="0"/>
        </a:spcAft>
        <a:buFont typeface="Arial" charset="0"/>
        <a:buChar char="•"/>
        <a:defRPr sz="2381" kern="1200">
          <a:solidFill>
            <a:schemeClr val="tx1"/>
          </a:solidFill>
          <a:latin typeface="+mn-lt"/>
          <a:ea typeface="+mn-ea"/>
          <a:cs typeface="+mn-cs"/>
        </a:defRPr>
      </a:lvl3pPr>
      <a:lvl4pPr marL="1572040" indent="-223977" algn="l" defTabSz="897309" rtl="0" eaLnBrk="1" fontAlgn="base" hangingPunct="1">
        <a:spcBef>
          <a:spcPct val="20000"/>
        </a:spcBef>
        <a:spcAft>
          <a:spcPct val="0"/>
        </a:spcAft>
        <a:buFont typeface="Arial" charset="0"/>
        <a:buChar char="–"/>
        <a:defRPr sz="1940" kern="1200">
          <a:solidFill>
            <a:schemeClr val="tx1"/>
          </a:solidFill>
          <a:latin typeface="+mn-lt"/>
          <a:ea typeface="+mn-ea"/>
          <a:cs typeface="+mn-cs"/>
        </a:defRPr>
      </a:lvl4pPr>
      <a:lvl5pPr marL="2021394" indent="-223977" algn="l" defTabSz="897309" rtl="0" eaLnBrk="1" fontAlgn="base" hangingPunct="1">
        <a:spcBef>
          <a:spcPct val="20000"/>
        </a:spcBef>
        <a:spcAft>
          <a:spcPct val="0"/>
        </a:spcAft>
        <a:buFont typeface="Arial" charset="0"/>
        <a:buChar char="»"/>
        <a:defRPr sz="1940" kern="1200">
          <a:solidFill>
            <a:schemeClr val="tx1"/>
          </a:solidFill>
          <a:latin typeface="+mn-lt"/>
          <a:ea typeface="+mn-ea"/>
          <a:cs typeface="+mn-cs"/>
        </a:defRPr>
      </a:lvl5pPr>
      <a:lvl6pPr marL="247082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6pPr>
      <a:lvl7pPr marL="292006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7pPr>
      <a:lvl8pPr marL="3369300"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8pPr>
      <a:lvl9pPr marL="3818541" indent="-224620" algn="l" defTabSz="898480" rtl="0" eaLnBrk="1" latinLnBrk="0" hangingPunct="1">
        <a:spcBef>
          <a:spcPct val="20000"/>
        </a:spcBef>
        <a:buFont typeface="Arial" pitchFamily="34" charset="0"/>
        <a:buChar char="•"/>
        <a:defRPr sz="1940" kern="1200">
          <a:solidFill>
            <a:schemeClr val="tx1"/>
          </a:solidFill>
          <a:latin typeface="+mn-lt"/>
          <a:ea typeface="+mn-ea"/>
          <a:cs typeface="+mn-cs"/>
        </a:defRPr>
      </a:lvl9pPr>
    </p:bodyStyle>
    <p:otherStyle>
      <a:defPPr>
        <a:defRPr lang="es-MX"/>
      </a:defPPr>
      <a:lvl1pPr marL="0" algn="l" defTabSz="898480" rtl="0" eaLnBrk="1" latinLnBrk="0" hangingPunct="1">
        <a:defRPr sz="1764" kern="1200">
          <a:solidFill>
            <a:schemeClr val="tx1"/>
          </a:solidFill>
          <a:latin typeface="+mn-lt"/>
          <a:ea typeface="+mn-ea"/>
          <a:cs typeface="+mn-cs"/>
        </a:defRPr>
      </a:lvl1pPr>
      <a:lvl2pPr marL="449240" algn="l" defTabSz="898480" rtl="0" eaLnBrk="1" latinLnBrk="0" hangingPunct="1">
        <a:defRPr sz="1764" kern="1200">
          <a:solidFill>
            <a:schemeClr val="tx1"/>
          </a:solidFill>
          <a:latin typeface="+mn-lt"/>
          <a:ea typeface="+mn-ea"/>
          <a:cs typeface="+mn-cs"/>
        </a:defRPr>
      </a:lvl2pPr>
      <a:lvl3pPr marL="898480" algn="l" defTabSz="898480" rtl="0" eaLnBrk="1" latinLnBrk="0" hangingPunct="1">
        <a:defRPr sz="1764" kern="1200">
          <a:solidFill>
            <a:schemeClr val="tx1"/>
          </a:solidFill>
          <a:latin typeface="+mn-lt"/>
          <a:ea typeface="+mn-ea"/>
          <a:cs typeface="+mn-cs"/>
        </a:defRPr>
      </a:lvl3pPr>
      <a:lvl4pPr marL="1347720" algn="l" defTabSz="898480" rtl="0" eaLnBrk="1" latinLnBrk="0" hangingPunct="1">
        <a:defRPr sz="1764" kern="1200">
          <a:solidFill>
            <a:schemeClr val="tx1"/>
          </a:solidFill>
          <a:latin typeface="+mn-lt"/>
          <a:ea typeface="+mn-ea"/>
          <a:cs typeface="+mn-cs"/>
        </a:defRPr>
      </a:lvl4pPr>
      <a:lvl5pPr marL="1796960" algn="l" defTabSz="898480" rtl="0" eaLnBrk="1" latinLnBrk="0" hangingPunct="1">
        <a:defRPr sz="1764" kern="1200">
          <a:solidFill>
            <a:schemeClr val="tx1"/>
          </a:solidFill>
          <a:latin typeface="+mn-lt"/>
          <a:ea typeface="+mn-ea"/>
          <a:cs typeface="+mn-cs"/>
        </a:defRPr>
      </a:lvl5pPr>
      <a:lvl6pPr marL="2246200" algn="l" defTabSz="898480" rtl="0" eaLnBrk="1" latinLnBrk="0" hangingPunct="1">
        <a:defRPr sz="1764" kern="1200">
          <a:solidFill>
            <a:schemeClr val="tx1"/>
          </a:solidFill>
          <a:latin typeface="+mn-lt"/>
          <a:ea typeface="+mn-ea"/>
          <a:cs typeface="+mn-cs"/>
        </a:defRPr>
      </a:lvl6pPr>
      <a:lvl7pPr marL="2695440" algn="l" defTabSz="898480" rtl="0" eaLnBrk="1" latinLnBrk="0" hangingPunct="1">
        <a:defRPr sz="1764" kern="1200">
          <a:solidFill>
            <a:schemeClr val="tx1"/>
          </a:solidFill>
          <a:latin typeface="+mn-lt"/>
          <a:ea typeface="+mn-ea"/>
          <a:cs typeface="+mn-cs"/>
        </a:defRPr>
      </a:lvl7pPr>
      <a:lvl8pPr marL="3144680" algn="l" defTabSz="898480" rtl="0" eaLnBrk="1" latinLnBrk="0" hangingPunct="1">
        <a:defRPr sz="1764" kern="1200">
          <a:solidFill>
            <a:schemeClr val="tx1"/>
          </a:solidFill>
          <a:latin typeface="+mn-lt"/>
          <a:ea typeface="+mn-ea"/>
          <a:cs typeface="+mn-cs"/>
        </a:defRPr>
      </a:lvl8pPr>
      <a:lvl9pPr marL="3593921" algn="l" defTabSz="898480"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orgmet/files/2023/02/abs-cb-g-3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orgmet/files/2022/09/abs-cb-g-38.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v.mx/legislacion/files/2023/06/ReglamentoparaelControldeBienesMuebleseInmuebles070623.pdf" TargetMode="External"/><Relationship Id="rId2" Type="http://schemas.openxmlformats.org/officeDocument/2006/relationships/hyperlink" Target="https://www.uv.mx/controldebienes/tramites-y-servicios-cbmei/solicitud-de-baja-de-bienes-mueb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uv.mx/controldebienes/tramites-y-servicios-cbmei/solicitud-de-alta-de-areas-fisica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uv.mx/legislacion/robo-o-extravio-de-bienes-muebles-patrimonio-de-la-universidad-veracruzana/" TargetMode="External"/><Relationship Id="rId2" Type="http://schemas.openxmlformats.org/officeDocument/2006/relationships/hyperlink" Target="https://www.uv.mx/controldebienes/tramites-y-servicios-cbmei/322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BEBA8EAE-BF5A-486C-A8C5-ECC9F3942E4B}">
                <a14:imgProps xmlns:a14="http://schemas.microsoft.com/office/drawing/2010/main">
                  <a14:imgLayer r:embed="rId3">
                    <a14:imgEffect>
                      <a14:backgroundRemoval t="18981" b="79352" l="29427" r="60625">
                        <a14:foregroundMark x1="55937" y1="18981" x2="55937" y2="18981"/>
                      </a14:backgroundRemoval>
                    </a14:imgEffect>
                  </a14:imgLayer>
                </a14:imgProps>
              </a:ext>
            </a:extLst>
          </a:blip>
          <a:srcRect l="27950" t="19201" r="38976" b="21300"/>
          <a:stretch/>
        </p:blipFill>
        <p:spPr>
          <a:xfrm>
            <a:off x="2222649" y="1"/>
            <a:ext cx="4190838" cy="4240729"/>
          </a:xfrm>
          <a:prstGeom prst="rect">
            <a:avLst/>
          </a:prstGeom>
        </p:spPr>
      </p:pic>
      <p:sp>
        <p:nvSpPr>
          <p:cNvPr id="4" name="3 Marcador de texto"/>
          <p:cNvSpPr>
            <a:spLocks noGrp="1"/>
          </p:cNvSpPr>
          <p:nvPr>
            <p:ph type="body" sz="quarter" idx="10"/>
          </p:nvPr>
        </p:nvSpPr>
        <p:spPr>
          <a:xfrm>
            <a:off x="4318067" y="4178246"/>
            <a:ext cx="5587720" cy="891997"/>
          </a:xfrm>
        </p:spPr>
        <p:txBody>
          <a:bodyPr/>
          <a:lstStyle/>
          <a:p>
            <a:r>
              <a:rPr lang="es-MX" sz="2822" dirty="0">
                <a:solidFill>
                  <a:schemeClr val="tx2"/>
                </a:solidFill>
              </a:rPr>
              <a:t>           Trámites y Servicios de la DCBMeI</a:t>
            </a:r>
          </a:p>
          <a:p>
            <a:endParaRPr lang="es-MX" sz="2822" dirty="0">
              <a:solidFill>
                <a:schemeClr val="tx2"/>
              </a:solidFill>
            </a:endParaRPr>
          </a:p>
          <a:p>
            <a:endParaRPr lang="es-MX" dirty="0"/>
          </a:p>
        </p:txBody>
      </p:sp>
      <p:sp>
        <p:nvSpPr>
          <p:cNvPr id="6" name="5 Marcador de texto"/>
          <p:cNvSpPr>
            <a:spLocks noGrp="1"/>
          </p:cNvSpPr>
          <p:nvPr>
            <p:ph type="body" sz="quarter" idx="12"/>
          </p:nvPr>
        </p:nvSpPr>
        <p:spPr>
          <a:xfrm>
            <a:off x="5116932" y="5215308"/>
            <a:ext cx="4317770" cy="190405"/>
          </a:xfrm>
        </p:spPr>
        <p:txBody>
          <a:bodyPr/>
          <a:lstStyle/>
          <a:p>
            <a:r>
              <a:rPr lang="es-MX" dirty="0" smtClean="0"/>
              <a:t>Agosto 2023</a:t>
            </a:r>
            <a:endParaRPr lang="es-MX" dirty="0"/>
          </a:p>
        </p:txBody>
      </p:sp>
      <p:sp>
        <p:nvSpPr>
          <p:cNvPr id="7" name="6 Marcador de texto"/>
          <p:cNvSpPr>
            <a:spLocks noGrp="1"/>
          </p:cNvSpPr>
          <p:nvPr>
            <p:ph type="body" sz="quarter" idx="13"/>
          </p:nvPr>
        </p:nvSpPr>
        <p:spPr>
          <a:xfrm>
            <a:off x="4228184" y="2120364"/>
            <a:ext cx="6095263" cy="445665"/>
          </a:xfrm>
        </p:spPr>
        <p:txBody>
          <a:bodyPr/>
          <a:lstStyle/>
          <a:p>
            <a:r>
              <a:rPr lang="es-MX" sz="1235" dirty="0"/>
              <a:t>Secretaría de Administración y Finanzas</a:t>
            </a:r>
          </a:p>
          <a:p>
            <a:r>
              <a:rPr lang="es-MX" sz="1235" b="0" dirty="0"/>
              <a:t>Dirección de Control de Bienes Muebles e Inmuebles</a:t>
            </a:r>
          </a:p>
        </p:txBody>
      </p:sp>
      <p:sp>
        <p:nvSpPr>
          <p:cNvPr id="3" name="Rectángulo 2"/>
          <p:cNvSpPr/>
          <p:nvPr/>
        </p:nvSpPr>
        <p:spPr>
          <a:xfrm flipH="1">
            <a:off x="2032156" y="3868802"/>
            <a:ext cx="2816471" cy="271471"/>
          </a:xfrm>
          <a:prstGeom prst="rect">
            <a:avLst/>
          </a:prstGeom>
          <a:noFill/>
        </p:spPr>
        <p:txBody>
          <a:bodyPr wrap="square" lIns="80633" tIns="40316" rIns="80633" bIns="40316">
            <a:spAutoFit/>
          </a:bodyPr>
          <a:lstStyle/>
          <a:p>
            <a:pPr algn="ctr"/>
            <a:r>
              <a:rPr lang="es-ES" sz="1235" dirty="0">
                <a:ln w="0"/>
                <a:solidFill>
                  <a:schemeClr val="accent1"/>
                </a:solidFill>
                <a:effectLst>
                  <a:outerShdw blurRad="38100" dist="25400" dir="5400000" algn="ctr" rotWithShape="0">
                    <a:srgbClr val="6E747A">
                      <a:alpha val="43000"/>
                    </a:srgbClr>
                  </a:outerShdw>
                </a:effectLst>
                <a:latin typeface="Gill Sans MT" panose="020B0502020104020203" pitchFamily="34" charset="0"/>
              </a:rPr>
              <a:t>Luzio ®</a:t>
            </a:r>
          </a:p>
        </p:txBody>
      </p:sp>
    </p:spTree>
    <p:extLst>
      <p:ext uri="{BB962C8B-B14F-4D97-AF65-F5344CB8AC3E}">
        <p14:creationId xmlns:p14="http://schemas.microsoft.com/office/powerpoint/2010/main" val="235075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5" name="Marcador de texto 2"/>
          <p:cNvSpPr txBox="1">
            <a:spLocks/>
          </p:cNvSpPr>
          <p:nvPr/>
        </p:nvSpPr>
        <p:spPr bwMode="auto">
          <a:xfrm>
            <a:off x="1588169" y="1621111"/>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dirty="0">
                <a:solidFill>
                  <a:schemeClr val="tx2"/>
                </a:solidFill>
                <a:cs typeface="Arial" panose="020B0604020202020204" pitchFamily="34" charset="0"/>
              </a:rPr>
              <a:t>Consideraciones para las </a:t>
            </a:r>
            <a:r>
              <a:rPr lang="es-MX" sz="3200" dirty="0" smtClean="0">
                <a:solidFill>
                  <a:schemeClr val="tx2"/>
                </a:solidFill>
                <a:cs typeface="Arial" panose="020B0604020202020204" pitchFamily="34" charset="0"/>
              </a:rPr>
              <a:t>donaciones</a:t>
            </a:r>
            <a:endParaRPr lang="es-MX" sz="3200" dirty="0">
              <a:solidFill>
                <a:schemeClr val="tx2"/>
              </a:solidFill>
              <a:cs typeface="Arial" panose="020B0604020202020204" pitchFamily="34" charset="0"/>
            </a:endParaRPr>
          </a:p>
          <a:p>
            <a:pPr algn="just"/>
            <a:endParaRPr lang="es-MX" sz="2800" u="sng" dirty="0" smtClean="0">
              <a:solidFill>
                <a:schemeClr val="tx1"/>
              </a:solidFill>
              <a:cs typeface="Arial" panose="020B0604020202020204" pitchFamily="34" charset="0"/>
            </a:endParaRPr>
          </a:p>
          <a:p>
            <a:pPr algn="just"/>
            <a:r>
              <a:rPr lang="es-MX" u="sng" dirty="0" smtClean="0">
                <a:solidFill>
                  <a:schemeClr val="tx1"/>
                </a:solidFill>
                <a:cs typeface="Arial" panose="020B0604020202020204" pitchFamily="34" charset="0"/>
              </a:rPr>
              <a:t>El </a:t>
            </a:r>
            <a:r>
              <a:rPr lang="es-MX" u="sng" dirty="0">
                <a:solidFill>
                  <a:schemeClr val="tx1"/>
                </a:solidFill>
                <a:cs typeface="Arial" panose="020B0604020202020204" pitchFamily="34" charset="0"/>
              </a:rPr>
              <a:t>titular de la Unidad Responsable, que pretenda recibir bienes en donación, debe validar y considerar lo siguiente:</a:t>
            </a:r>
          </a:p>
          <a:p>
            <a:pPr algn="just"/>
            <a:endParaRPr lang="es-MX" dirty="0">
              <a:solidFill>
                <a:schemeClr val="tx1"/>
              </a:solidFill>
              <a:cs typeface="Arial" panose="020B0604020202020204" pitchFamily="34" charset="0"/>
            </a:endParaRPr>
          </a:p>
          <a:p>
            <a:pPr marL="457200" indent="-457200" algn="just">
              <a:buFont typeface="Arial" panose="020B0604020202020204" pitchFamily="34" charset="0"/>
              <a:buChar char="•"/>
            </a:pPr>
            <a:r>
              <a:rPr lang="es-MX" b="1" dirty="0">
                <a:solidFill>
                  <a:schemeClr val="tx1"/>
                </a:solidFill>
                <a:cs typeface="Arial" panose="020B0604020202020204" pitchFamily="34" charset="0"/>
              </a:rPr>
              <a:t>Legal procedencia del bien,</a:t>
            </a:r>
          </a:p>
          <a:p>
            <a:pPr marL="457200" indent="-457200" algn="just">
              <a:buFont typeface="Arial" panose="020B0604020202020204" pitchFamily="34" charset="0"/>
              <a:buChar char="•"/>
            </a:pPr>
            <a:r>
              <a:rPr lang="es-MX" b="1" dirty="0">
                <a:solidFill>
                  <a:schemeClr val="tx1"/>
                </a:solidFill>
                <a:cs typeface="Arial" panose="020B0604020202020204" pitchFamily="34" charset="0"/>
              </a:rPr>
              <a:t>utilidad y </a:t>
            </a:r>
          </a:p>
          <a:p>
            <a:pPr marL="457200" indent="-457200" algn="just">
              <a:buFont typeface="Arial" panose="020B0604020202020204" pitchFamily="34" charset="0"/>
              <a:buChar char="•"/>
            </a:pPr>
            <a:r>
              <a:rPr lang="es-MX" b="1" dirty="0">
                <a:solidFill>
                  <a:schemeClr val="tx1"/>
                </a:solidFill>
                <a:cs typeface="Arial" panose="020B0604020202020204" pitchFamily="34" charset="0"/>
              </a:rPr>
              <a:t>funcionalidad</a:t>
            </a:r>
            <a:r>
              <a:rPr lang="es-MX" b="1" dirty="0" smtClean="0">
                <a:solidFill>
                  <a:schemeClr val="tx1"/>
                </a:solidFill>
                <a:cs typeface="Arial" panose="020B0604020202020204" pitchFamily="34" charset="0"/>
              </a:rPr>
              <a:t>.</a:t>
            </a:r>
          </a:p>
          <a:p>
            <a:pPr marL="457200" indent="-457200" algn="just">
              <a:buFont typeface="Arial" panose="020B0604020202020204" pitchFamily="34" charset="0"/>
              <a:buChar char="•"/>
            </a:pPr>
            <a:endParaRPr lang="es-MX" b="1" dirty="0">
              <a:solidFill>
                <a:schemeClr val="tx1"/>
              </a:solidFill>
              <a:cs typeface="Arial" panose="020B0604020202020204" pitchFamily="34" charset="0"/>
            </a:endParaRPr>
          </a:p>
          <a:p>
            <a:pPr algn="just"/>
            <a:r>
              <a:rPr lang="es-MX" dirty="0">
                <a:solidFill>
                  <a:schemeClr val="tx1"/>
                </a:solidFill>
                <a:cs typeface="Arial" panose="020B0604020202020204" pitchFamily="34" charset="0"/>
              </a:rPr>
              <a:t>Con el análisis anterior, el titular de la Unidad responsable, que pretenda recibir bienes en donación, debe solicitar la autorización de donación por escrito de la Secretaría de Administración Finanzas.</a:t>
            </a:r>
          </a:p>
        </p:txBody>
      </p:sp>
    </p:spTree>
    <p:extLst>
      <p:ext uri="{BB962C8B-B14F-4D97-AF65-F5344CB8AC3E}">
        <p14:creationId xmlns:p14="http://schemas.microsoft.com/office/powerpoint/2010/main" val="1741142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ector 6"/>
          <p:cNvSpPr/>
          <p:nvPr/>
        </p:nvSpPr>
        <p:spPr>
          <a:xfrm>
            <a:off x="417096"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dirty="0" smtClean="0">
                <a:solidFill>
                  <a:schemeClr val="tx1"/>
                </a:solidFill>
                <a:latin typeface="Gill Sans MT" panose="020B0502020104020203" pitchFamily="34" charset="0"/>
              </a:rPr>
              <a:t>1</a:t>
            </a:r>
            <a:endParaRPr lang="es-MX" sz="2400" dirty="0">
              <a:solidFill>
                <a:schemeClr val="tx1"/>
              </a:solidFill>
              <a:latin typeface="Gill Sans MT" panose="020B0502020104020203" pitchFamily="34" charset="0"/>
            </a:endParaRPr>
          </a:p>
        </p:txBody>
      </p:sp>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6" name="Conector fuera de página 5"/>
          <p:cNvSpPr/>
          <p:nvPr/>
        </p:nvSpPr>
        <p:spPr>
          <a:xfrm>
            <a:off x="1074822" y="2391508"/>
            <a:ext cx="3112479" cy="3657599"/>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El titular de la </a:t>
            </a:r>
            <a:r>
              <a:rPr lang="es-MX" sz="2800" dirty="0" smtClean="0">
                <a:solidFill>
                  <a:schemeClr val="tx1"/>
                </a:solidFill>
                <a:latin typeface="Gill Sans MT" panose="020B0502020104020203" pitchFamily="34" charset="0"/>
                <a:cs typeface="Arial" panose="020B0604020202020204" pitchFamily="34" charset="0"/>
              </a:rPr>
              <a:t>unidad responsable debe </a:t>
            </a:r>
            <a:r>
              <a:rPr lang="es-MX" sz="2800" dirty="0">
                <a:solidFill>
                  <a:schemeClr val="tx1"/>
                </a:solidFill>
                <a:latin typeface="Gill Sans MT" panose="020B0502020104020203" pitchFamily="34" charset="0"/>
                <a:cs typeface="Arial" panose="020B0604020202020204" pitchFamily="34" charset="0"/>
              </a:rPr>
              <a:t>enviar a la </a:t>
            </a:r>
            <a:r>
              <a:rPr lang="es-MX" sz="2800" dirty="0" smtClean="0">
                <a:solidFill>
                  <a:schemeClr val="tx1"/>
                </a:solidFill>
                <a:latin typeface="Gill Sans MT" panose="020B0502020104020203" pitchFamily="34" charset="0"/>
                <a:cs typeface="Arial" panose="020B0604020202020204" pitchFamily="34" charset="0"/>
              </a:rPr>
              <a:t>DCBMeI o </a:t>
            </a:r>
            <a:r>
              <a:rPr lang="es-MX" sz="2800" dirty="0">
                <a:solidFill>
                  <a:schemeClr val="tx1"/>
                </a:solidFill>
                <a:latin typeface="Gill Sans MT" panose="020B0502020104020203" pitchFamily="34" charset="0"/>
                <a:cs typeface="Arial" panose="020B0604020202020204" pitchFamily="34" charset="0"/>
              </a:rPr>
              <a:t>a la </a:t>
            </a:r>
            <a:r>
              <a:rPr lang="es-MX" sz="2800" dirty="0" smtClean="0">
                <a:solidFill>
                  <a:schemeClr val="tx1"/>
                </a:solidFill>
                <a:latin typeface="Gill Sans MT" panose="020B0502020104020203" pitchFamily="34" charset="0"/>
                <a:cs typeface="Arial" panose="020B0604020202020204" pitchFamily="34" charset="0"/>
              </a:rPr>
              <a:t>SAFR, </a:t>
            </a:r>
            <a:r>
              <a:rPr lang="es-MX" sz="2800" dirty="0">
                <a:solidFill>
                  <a:schemeClr val="tx1"/>
                </a:solidFill>
                <a:latin typeface="Gill Sans MT" panose="020B0502020104020203" pitchFamily="34" charset="0"/>
                <a:cs typeface="Arial" panose="020B0604020202020204" pitchFamily="34" charset="0"/>
              </a:rPr>
              <a:t>según </a:t>
            </a:r>
            <a:r>
              <a:rPr lang="es-MX" sz="2800" dirty="0" smtClean="0">
                <a:solidFill>
                  <a:schemeClr val="tx1"/>
                </a:solidFill>
                <a:latin typeface="Gill Sans MT" panose="020B0502020104020203" pitchFamily="34" charset="0"/>
                <a:cs typeface="Arial" panose="020B0604020202020204" pitchFamily="34" charset="0"/>
              </a:rPr>
              <a:t>corresponda:</a:t>
            </a:r>
            <a:endParaRPr lang="es-MX" sz="2800" dirty="0">
              <a:solidFill>
                <a:schemeClr val="tx1"/>
              </a:solidFill>
              <a:latin typeface="Gill Sans MT" panose="020B0502020104020203" pitchFamily="34" charset="0"/>
            </a:endParaRPr>
          </a:p>
        </p:txBody>
      </p:sp>
      <p:sp>
        <p:nvSpPr>
          <p:cNvPr id="9" name="Rectángulo 8"/>
          <p:cNvSpPr/>
          <p:nvPr/>
        </p:nvSpPr>
        <p:spPr>
          <a:xfrm>
            <a:off x="4443974" y="2391508"/>
            <a:ext cx="7204137" cy="2901461"/>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3200" dirty="0">
                <a:solidFill>
                  <a:schemeClr val="tx1"/>
                </a:solidFill>
                <a:latin typeface="Gill Sans MT" panose="020B0502020104020203" pitchFamily="34" charset="0"/>
                <a:cs typeface="Arial" panose="020B0604020202020204" pitchFamily="34" charset="0"/>
              </a:rPr>
              <a:t>La </a:t>
            </a:r>
            <a:r>
              <a:rPr lang="es-MX" sz="3200" b="1" dirty="0">
                <a:solidFill>
                  <a:schemeClr val="tx1"/>
                </a:solidFill>
                <a:latin typeface="Gill Sans MT" panose="020B0502020104020203" pitchFamily="34" charset="0"/>
                <a:cs typeface="Arial" panose="020B0604020202020204" pitchFamily="34" charset="0"/>
              </a:rPr>
              <a:t>documentación de manera física por oficio y a través </a:t>
            </a:r>
            <a:r>
              <a:rPr lang="es-MX" sz="3200" b="1" dirty="0" smtClean="0">
                <a:solidFill>
                  <a:schemeClr val="tx1"/>
                </a:solidFill>
                <a:latin typeface="Gill Sans MT" panose="020B0502020104020203" pitchFamily="34" charset="0"/>
                <a:cs typeface="Arial" panose="020B0604020202020204" pitchFamily="34" charset="0"/>
              </a:rPr>
              <a:t>de Hermes, </a:t>
            </a:r>
            <a:r>
              <a:rPr lang="es-MX" sz="3200" dirty="0">
                <a:solidFill>
                  <a:schemeClr val="tx1"/>
                </a:solidFill>
                <a:latin typeface="Gill Sans MT" panose="020B0502020104020203" pitchFamily="34" charset="0"/>
                <a:cs typeface="Arial" panose="020B0604020202020204" pitchFamily="34" charset="0"/>
              </a:rPr>
              <a:t>para su validación y posteriormente los documentos originales siguientes:</a:t>
            </a:r>
            <a:endParaRPr lang="es-MX" sz="3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25654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5" name="Marcador de texto 2"/>
          <p:cNvSpPr txBox="1">
            <a:spLocks/>
          </p:cNvSpPr>
          <p:nvPr/>
        </p:nvSpPr>
        <p:spPr bwMode="auto">
          <a:xfrm>
            <a:off x="1588169" y="1712554"/>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1265904" y="1547446"/>
            <a:ext cx="9568518" cy="5029200"/>
          </a:xfrm>
          <a:prstGeom prst="rect">
            <a:avLst/>
          </a:prstGeom>
        </p:spPr>
      </p:pic>
      <p:pic>
        <p:nvPicPr>
          <p:cNvPr id="6" name="Imagen 5"/>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01299" y="5362334"/>
            <a:ext cx="1320362" cy="1320362"/>
          </a:xfrm>
          <a:prstGeom prst="rect">
            <a:avLst/>
          </a:prstGeom>
        </p:spPr>
      </p:pic>
      <p:pic>
        <p:nvPicPr>
          <p:cNvPr id="7" name="Imagen 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045136" y="5329672"/>
            <a:ext cx="1320362" cy="1320362"/>
          </a:xfrm>
          <a:prstGeom prst="rect">
            <a:avLst/>
          </a:prstGeom>
        </p:spPr>
      </p:pic>
      <p:pic>
        <p:nvPicPr>
          <p:cNvPr id="9" name="Imagen 8"/>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74089" y="5257800"/>
            <a:ext cx="1418383" cy="1418383"/>
          </a:xfrm>
          <a:prstGeom prst="rect">
            <a:avLst/>
          </a:prstGeom>
        </p:spPr>
      </p:pic>
      <p:pic>
        <p:nvPicPr>
          <p:cNvPr id="10" name="Imagen 9"/>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0" b="100000" l="0" r="95876">
                        <a14:foregroundMark x1="69072" y1="22826" x2="43299" y2="80435"/>
                      </a14:backgroundRemoval>
                    </a14:imgEffect>
                  </a14:imgLayer>
                </a14:imgProps>
              </a:ext>
            </a:extLst>
          </a:blip>
          <a:stretch>
            <a:fillRect/>
          </a:stretch>
        </p:blipFill>
        <p:spPr>
          <a:xfrm>
            <a:off x="6894747" y="5362334"/>
            <a:ext cx="1177066" cy="1116392"/>
          </a:xfrm>
          <a:prstGeom prst="rect">
            <a:avLst/>
          </a:prstGeom>
        </p:spPr>
      </p:pic>
    </p:spTree>
    <p:extLst>
      <p:ext uri="{BB962C8B-B14F-4D97-AF65-F5344CB8AC3E}">
        <p14:creationId xmlns:p14="http://schemas.microsoft.com/office/powerpoint/2010/main" val="2676929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Alta de bienes donados y  producidos</a:t>
            </a:r>
            <a:endParaRPr lang="es-MX" sz="3200" b="1" dirty="0">
              <a:solidFill>
                <a:schemeClr val="tx2"/>
              </a:solidFill>
            </a:endParaRPr>
          </a:p>
        </p:txBody>
      </p:sp>
      <p:sp>
        <p:nvSpPr>
          <p:cNvPr id="5" name="Marcador de texto 2"/>
          <p:cNvSpPr txBox="1">
            <a:spLocks/>
          </p:cNvSpPr>
          <p:nvPr/>
        </p:nvSpPr>
        <p:spPr bwMode="auto">
          <a:xfrm>
            <a:off x="1588169" y="2110154"/>
            <a:ext cx="9561095" cy="43327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200" indent="-457200" algn="just">
              <a:buFont typeface="Arial" panose="020B0604020202020204" pitchFamily="34" charset="0"/>
              <a:buChar char="•"/>
            </a:pPr>
            <a:r>
              <a:rPr lang="es-MX" sz="3200" dirty="0" smtClean="0">
                <a:solidFill>
                  <a:schemeClr val="tx1"/>
                </a:solidFill>
                <a:cs typeface="Arial" panose="020B0604020202020204" pitchFamily="34" charset="0"/>
              </a:rPr>
              <a:t>Se </a:t>
            </a:r>
            <a:r>
              <a:rPr lang="es-MX" sz="3200" dirty="0">
                <a:solidFill>
                  <a:schemeClr val="tx1"/>
                </a:solidFill>
                <a:cs typeface="Arial" panose="020B0604020202020204" pitchFamily="34" charset="0"/>
              </a:rPr>
              <a:t>requerirá </a:t>
            </a:r>
            <a:r>
              <a:rPr lang="es-MX" sz="3200" b="1" dirty="0">
                <a:solidFill>
                  <a:schemeClr val="tx2"/>
                </a:solidFill>
                <a:cs typeface="Arial" panose="020B0604020202020204" pitchFamily="34" charset="0"/>
              </a:rPr>
              <a:t>acta administrativa</a:t>
            </a:r>
            <a:r>
              <a:rPr lang="es-MX" sz="3200" dirty="0">
                <a:solidFill>
                  <a:schemeClr val="tx1"/>
                </a:solidFill>
                <a:cs typeface="Arial" panose="020B0604020202020204" pitchFamily="34" charset="0"/>
              </a:rPr>
              <a:t>, por las donaciones de bienes que no exceden el monto equivalente a 2,500 UMA´s.</a:t>
            </a:r>
          </a:p>
          <a:p>
            <a:pPr marL="457200" indent="-457200" algn="just">
              <a:buFont typeface="Arial" panose="020B0604020202020204" pitchFamily="34" charset="0"/>
              <a:buChar char="•"/>
            </a:pPr>
            <a:endParaRPr lang="es-MX" sz="3200" dirty="0">
              <a:solidFill>
                <a:schemeClr val="tx1"/>
              </a:solidFill>
              <a:cs typeface="Arial" panose="020B0604020202020204" pitchFamily="34" charset="0"/>
            </a:endParaRPr>
          </a:p>
          <a:p>
            <a:pPr marL="457200" indent="-457200" algn="just">
              <a:buFont typeface="Arial" panose="020B0604020202020204" pitchFamily="34" charset="0"/>
              <a:buChar char="•"/>
            </a:pPr>
            <a:r>
              <a:rPr lang="es-MX" sz="3200" dirty="0">
                <a:solidFill>
                  <a:schemeClr val="tx1"/>
                </a:solidFill>
                <a:cs typeface="Arial" panose="020B0604020202020204" pitchFamily="34" charset="0"/>
              </a:rPr>
              <a:t>Se requerirá un </a:t>
            </a:r>
            <a:r>
              <a:rPr lang="es-MX" sz="3200" b="1" dirty="0">
                <a:solidFill>
                  <a:schemeClr val="tx2"/>
                </a:solidFill>
                <a:cs typeface="Arial" panose="020B0604020202020204" pitchFamily="34" charset="0"/>
              </a:rPr>
              <a:t>Contrato de Donación firmado por el Abogado General</a:t>
            </a:r>
            <a:r>
              <a:rPr lang="es-MX" sz="3200" dirty="0">
                <a:solidFill>
                  <a:schemeClr val="tx1"/>
                </a:solidFill>
                <a:cs typeface="Arial" panose="020B0604020202020204" pitchFamily="34" charset="0"/>
              </a:rPr>
              <a:t>, por donaciones que excedan el monto equivalente a 2,500 UMA´s.</a:t>
            </a:r>
          </a:p>
          <a:p>
            <a:pPr algn="just"/>
            <a:endParaRPr lang="es-MX" sz="3200" dirty="0">
              <a:solidFill>
                <a:schemeClr val="tx2"/>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53062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Alta de bienes donados y  producidos</a:t>
            </a:r>
            <a:endParaRPr lang="es-MX" sz="3200" b="1" dirty="0">
              <a:solidFill>
                <a:schemeClr val="tx2"/>
              </a:solidFill>
            </a:endParaRPr>
          </a:p>
        </p:txBody>
      </p:sp>
      <p:sp>
        <p:nvSpPr>
          <p:cNvPr id="5" name="Marcador de texto 2"/>
          <p:cNvSpPr txBox="1">
            <a:spLocks/>
          </p:cNvSpPr>
          <p:nvPr/>
        </p:nvSpPr>
        <p:spPr bwMode="auto">
          <a:xfrm>
            <a:off x="1588169" y="1712554"/>
            <a:ext cx="9561095"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dirty="0">
                <a:solidFill>
                  <a:schemeClr val="tx2"/>
                </a:solidFill>
                <a:cs typeface="Arial" panose="020B0604020202020204" pitchFamily="34" charset="0"/>
              </a:rPr>
              <a:t> </a:t>
            </a:r>
            <a:r>
              <a:rPr lang="es-MX" sz="3200" dirty="0" smtClean="0">
                <a:solidFill>
                  <a:schemeClr val="tx2"/>
                </a:solidFill>
                <a:cs typeface="Arial" panose="020B0604020202020204" pitchFamily="34" charset="0"/>
              </a:rPr>
              <a:t>Para la obra plástica, además debe incluir:</a:t>
            </a:r>
          </a:p>
          <a:p>
            <a:pPr algn="just"/>
            <a:endParaRPr lang="es-MX" sz="3200" b="1" dirty="0" smtClean="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Carta de donación </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Dictamen </a:t>
            </a:r>
            <a:r>
              <a:rPr lang="es-MX" sz="2800" dirty="0">
                <a:solidFill>
                  <a:schemeClr val="tx1"/>
                </a:solidFill>
                <a:cs typeface="Arial" panose="020B0604020202020204" pitchFamily="34" charset="0"/>
              </a:rPr>
              <a:t>técnico emitido por el titular del Instituto de Artes Plásticas.</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Formato requisitado “Ficha de alta de obra plástica” (ABS-CB-F-06).</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Fotografías digitales claras y legibles de la obra </a:t>
            </a:r>
            <a:r>
              <a:rPr lang="es-MX" sz="2800" dirty="0" smtClean="0">
                <a:solidFill>
                  <a:schemeClr val="tx1"/>
                </a:solidFill>
                <a:cs typeface="Arial" panose="020B0604020202020204" pitchFamily="34" charset="0"/>
              </a:rPr>
              <a:t>plástica completa, </a:t>
            </a:r>
            <a:r>
              <a:rPr lang="es-MX" sz="2800" dirty="0">
                <a:solidFill>
                  <a:schemeClr val="tx1"/>
                </a:solidFill>
                <a:cs typeface="Arial" panose="020B0604020202020204" pitchFamily="34" charset="0"/>
              </a:rPr>
              <a:t>de la parte frontal, reverso, firma, título, fecha o donde se aprecie otro dato de la misma, en formato JPG de 7.4 cm. de alto, 285 pixeles por 9.5 cm. de ancho, 360 pixeles.</a:t>
            </a:r>
          </a:p>
          <a:p>
            <a:pPr algn="just"/>
            <a:endParaRPr lang="es-MX" sz="3200" dirty="0">
              <a:solidFill>
                <a:schemeClr val="tx2"/>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7000" y="1238333"/>
            <a:ext cx="1683531" cy="1683531"/>
          </a:xfrm>
          <a:prstGeom prst="rect">
            <a:avLst/>
          </a:prstGeom>
        </p:spPr>
      </p:pic>
    </p:spTree>
    <p:extLst>
      <p:ext uri="{BB962C8B-B14F-4D97-AF65-F5344CB8AC3E}">
        <p14:creationId xmlns:p14="http://schemas.microsoft.com/office/powerpoint/2010/main" val="391229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3</a:t>
            </a:r>
            <a:r>
              <a:rPr lang="es-MX" sz="3200" b="1" dirty="0" smtClean="0">
                <a:solidFill>
                  <a:schemeClr val="tx2"/>
                </a:solidFill>
              </a:rPr>
              <a:t>. </a:t>
            </a:r>
            <a:r>
              <a:rPr lang="es-MX" sz="3200" b="1" dirty="0">
                <a:solidFill>
                  <a:schemeClr val="tx2"/>
                </a:solidFill>
              </a:rPr>
              <a:t>Alta de bienes donados y  </a:t>
            </a:r>
            <a:r>
              <a:rPr lang="es-MX" sz="3200" b="1" dirty="0" smtClean="0">
                <a:solidFill>
                  <a:schemeClr val="tx2"/>
                </a:solidFill>
              </a:rPr>
              <a:t>producidos</a:t>
            </a:r>
            <a:endParaRPr lang="es-MX" sz="3200" b="1" dirty="0">
              <a:solidFill>
                <a:schemeClr val="tx2"/>
              </a:solidFill>
            </a:endParaRPr>
          </a:p>
        </p:txBody>
      </p:sp>
      <p:sp>
        <p:nvSpPr>
          <p:cNvPr id="4" name="Conector 3"/>
          <p:cNvSpPr/>
          <p:nvPr/>
        </p:nvSpPr>
        <p:spPr>
          <a:xfrm>
            <a:off x="673768"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2400" dirty="0" smtClean="0">
                <a:solidFill>
                  <a:schemeClr val="tx1"/>
                </a:solidFill>
                <a:latin typeface="Gill Sans MT" panose="020B0502020104020203" pitchFamily="34" charset="0"/>
              </a:rPr>
              <a:t>2</a:t>
            </a:r>
            <a:endParaRPr lang="es-MX" sz="2400" dirty="0">
              <a:solidFill>
                <a:schemeClr val="tx1"/>
              </a:solidFill>
              <a:latin typeface="Gill Sans MT" panose="020B0502020104020203" pitchFamily="34" charset="0"/>
            </a:endParaRPr>
          </a:p>
        </p:txBody>
      </p:sp>
      <p:sp>
        <p:nvSpPr>
          <p:cNvPr id="3" name="Pentágono 2"/>
          <p:cNvSpPr/>
          <p:nvPr/>
        </p:nvSpPr>
        <p:spPr>
          <a:xfrm>
            <a:off x="1095787" y="2179059"/>
            <a:ext cx="4581113" cy="4520679"/>
          </a:xfrm>
          <a:prstGeom prst="homePlate">
            <a:avLst>
              <a:gd name="adj" fmla="val 1939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smtClean="0">
                <a:solidFill>
                  <a:schemeClr val="tx1"/>
                </a:solidFill>
                <a:latin typeface="Gill Sans MT" panose="020B0502020104020203" pitchFamily="34" charset="0"/>
                <a:cs typeface="Arial" panose="020B0604020202020204" pitchFamily="34" charset="0"/>
              </a:rPr>
              <a:t>El </a:t>
            </a:r>
            <a:r>
              <a:rPr lang="es-MX" sz="2400" dirty="0">
                <a:solidFill>
                  <a:schemeClr val="tx1"/>
                </a:solidFill>
                <a:latin typeface="Gill Sans MT" panose="020B0502020104020203" pitchFamily="34" charset="0"/>
                <a:cs typeface="Arial" panose="020B0604020202020204" pitchFamily="34" charset="0"/>
              </a:rPr>
              <a:t>titular y </a:t>
            </a:r>
            <a:r>
              <a:rPr lang="es-MX" sz="2400" dirty="0" smtClean="0">
                <a:solidFill>
                  <a:schemeClr val="tx1"/>
                </a:solidFill>
                <a:latin typeface="Gill Sans MT" panose="020B0502020104020203" pitchFamily="34" charset="0"/>
                <a:cs typeface="Arial" panose="020B0604020202020204" pitchFamily="34" charset="0"/>
              </a:rPr>
              <a:t>administrador  </a:t>
            </a:r>
            <a:r>
              <a:rPr lang="es-MX" sz="2400" dirty="0">
                <a:solidFill>
                  <a:schemeClr val="tx1"/>
                </a:solidFill>
                <a:latin typeface="Gill Sans MT" panose="020B0502020104020203" pitchFamily="34" charset="0"/>
                <a:cs typeface="Arial" panose="020B0604020202020204" pitchFamily="34" charset="0"/>
              </a:rPr>
              <a:t>recibe reporte de inventario de los bienes registrados y clave de la operación del Movimiento de mercancía interna, </a:t>
            </a:r>
            <a:r>
              <a:rPr lang="es-MX" sz="2400" dirty="0" smtClean="0">
                <a:solidFill>
                  <a:schemeClr val="tx1"/>
                </a:solidFill>
                <a:latin typeface="Gill Sans MT" panose="020B0502020104020203" pitchFamily="34" charset="0"/>
                <a:cs typeface="Arial" panose="020B0604020202020204" pitchFamily="34" charset="0"/>
              </a:rPr>
              <a:t>para </a:t>
            </a:r>
            <a:r>
              <a:rPr lang="es-MX" sz="2400" dirty="0">
                <a:solidFill>
                  <a:schemeClr val="tx1"/>
                </a:solidFill>
                <a:latin typeface="Gill Sans MT" panose="020B0502020104020203" pitchFamily="34" charset="0"/>
                <a:cs typeface="Arial" panose="020B0604020202020204" pitchFamily="34" charset="0"/>
              </a:rPr>
              <a:t>gestionar ante la Dirección de Ingresos el CFDI correspondiente</a:t>
            </a:r>
            <a:endParaRPr lang="es-MX" sz="2400" dirty="0">
              <a:solidFill>
                <a:schemeClr val="tx1"/>
              </a:solidFill>
              <a:latin typeface="Gill Sans MT" panose="020B0502020104020203" pitchFamily="34" charset="0"/>
            </a:endParaRPr>
          </a:p>
        </p:txBody>
      </p:sp>
      <p:sp>
        <p:nvSpPr>
          <p:cNvPr id="8" name="Rectángulo 7"/>
          <p:cNvSpPr/>
          <p:nvPr/>
        </p:nvSpPr>
        <p:spPr>
          <a:xfrm>
            <a:off x="1331496" y="1594284"/>
            <a:ext cx="7380995" cy="584775"/>
          </a:xfrm>
          <a:prstGeom prst="rect">
            <a:avLst/>
          </a:prstGeom>
        </p:spPr>
        <p:txBody>
          <a:bodyPr wrap="none">
            <a:spAutoFit/>
          </a:bodyPr>
          <a:lstStyle/>
          <a:p>
            <a:r>
              <a:rPr lang="es-MX" sz="3200" dirty="0">
                <a:solidFill>
                  <a:schemeClr val="tx2"/>
                </a:solidFill>
                <a:latin typeface="Gill Sans MT" panose="020B0502020104020203" pitchFamily="34" charset="0"/>
                <a:cs typeface="Arial" panose="020B0604020202020204" pitchFamily="34" charset="0"/>
              </a:rPr>
              <a:t>Si el registro de la donación es </a:t>
            </a:r>
            <a:r>
              <a:rPr lang="es-MX" sz="3200" dirty="0" smtClean="0">
                <a:solidFill>
                  <a:schemeClr val="tx2"/>
                </a:solidFill>
                <a:latin typeface="Gill Sans MT" panose="020B0502020104020203" pitchFamily="34" charset="0"/>
                <a:cs typeface="Arial" panose="020B0604020202020204" pitchFamily="34" charset="0"/>
              </a:rPr>
              <a:t>procedente:</a:t>
            </a:r>
            <a:endParaRPr lang="es-MX" sz="3200" dirty="0">
              <a:solidFill>
                <a:schemeClr val="tx2"/>
              </a:solidFill>
              <a:latin typeface="Gill Sans MT" panose="020B0502020104020203" pitchFamily="34" charset="0"/>
            </a:endParaRPr>
          </a:p>
        </p:txBody>
      </p:sp>
      <p:sp>
        <p:nvSpPr>
          <p:cNvPr id="9" name="Conector 8"/>
          <p:cNvSpPr/>
          <p:nvPr/>
        </p:nvSpPr>
        <p:spPr>
          <a:xfrm>
            <a:off x="5455409"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2400" dirty="0" smtClean="0">
                <a:solidFill>
                  <a:schemeClr val="tx1"/>
                </a:solidFill>
                <a:latin typeface="Gill Sans MT" panose="020B0502020104020203" pitchFamily="34" charset="0"/>
              </a:rPr>
              <a:t>3</a:t>
            </a:r>
            <a:endParaRPr lang="es-MX" sz="2400" dirty="0">
              <a:solidFill>
                <a:schemeClr val="tx1"/>
              </a:solidFill>
              <a:latin typeface="Gill Sans MT" panose="020B0502020104020203" pitchFamily="34" charset="0"/>
            </a:endParaRPr>
          </a:p>
        </p:txBody>
      </p:sp>
      <p:sp>
        <p:nvSpPr>
          <p:cNvPr id="11" name="Pentágono 10"/>
          <p:cNvSpPr/>
          <p:nvPr/>
        </p:nvSpPr>
        <p:spPr>
          <a:xfrm>
            <a:off x="5912609" y="2179059"/>
            <a:ext cx="4581113" cy="4520679"/>
          </a:xfrm>
          <a:prstGeom prst="homePlate">
            <a:avLst>
              <a:gd name="adj" fmla="val 1939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1"/>
                </a:solidFill>
                <a:cs typeface="Arial" panose="020B0604020202020204" pitchFamily="34" charset="0"/>
              </a:rPr>
              <a:t>Una vez recibido el CFDI la Unidad Responsable debe enviarlo a la DCBMeI o a la </a:t>
            </a:r>
            <a:r>
              <a:rPr lang="es-MX" sz="2400" dirty="0" smtClean="0">
                <a:solidFill>
                  <a:schemeClr val="tx1"/>
                </a:solidFill>
                <a:cs typeface="Arial" panose="020B0604020202020204" pitchFamily="34" charset="0"/>
              </a:rPr>
              <a:t>SAFR, </a:t>
            </a:r>
            <a:r>
              <a:rPr lang="es-MX" sz="2400" dirty="0">
                <a:solidFill>
                  <a:schemeClr val="tx1"/>
                </a:solidFill>
                <a:cs typeface="Arial" panose="020B0604020202020204" pitchFamily="34" charset="0"/>
              </a:rPr>
              <a:t>según corresponda, para concluir el registro del bien.</a:t>
            </a:r>
          </a:p>
        </p:txBody>
      </p:sp>
      <p:sp>
        <p:nvSpPr>
          <p:cNvPr id="12" name="Conector 11"/>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4196248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b="1" dirty="0">
                <a:solidFill>
                  <a:schemeClr val="tx2"/>
                </a:solidFill>
              </a:rPr>
              <a:t>4</a:t>
            </a:r>
            <a:r>
              <a:rPr lang="es-MX" b="1" dirty="0" smtClean="0">
                <a:solidFill>
                  <a:schemeClr val="tx2"/>
                </a:solidFill>
              </a:rPr>
              <a:t>. Bienes No Localizados</a:t>
            </a:r>
            <a:br>
              <a:rPr lang="es-MX" b="1" dirty="0" smtClean="0">
                <a:solidFill>
                  <a:schemeClr val="tx2"/>
                </a:solidFill>
              </a:rPr>
            </a:br>
            <a:r>
              <a:rPr lang="es-MX" sz="2116" b="1" dirty="0">
                <a:solidFill>
                  <a:schemeClr val="tx2"/>
                </a:solidFill>
              </a:rPr>
              <a:t>¿Qué es un bien no localizado?</a:t>
            </a:r>
          </a:p>
        </p:txBody>
      </p:sp>
      <p:sp>
        <p:nvSpPr>
          <p:cNvPr id="5" name="Marcador de texto 2"/>
          <p:cNvSpPr txBox="1">
            <a:spLocks/>
          </p:cNvSpPr>
          <p:nvPr/>
        </p:nvSpPr>
        <p:spPr bwMode="auto">
          <a:xfrm>
            <a:off x="1841662" y="1778064"/>
            <a:ext cx="8318181" cy="1197460"/>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Cuando un bien ya sea Activo fijo o controlable no se localiza en una revisión de inventario.</a:t>
            </a:r>
          </a:p>
        </p:txBody>
      </p:sp>
      <p:pic>
        <p:nvPicPr>
          <p:cNvPr id="2050" name="Picture 2" descr="Cómo saber si te han perdido un paquete y qué hacer en ese c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010" y="3111512"/>
            <a:ext cx="5879486" cy="293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9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b="1" dirty="0" smtClean="0">
                <a:solidFill>
                  <a:schemeClr val="tx2"/>
                </a:solidFill>
              </a:rPr>
              <a:t>¿</a:t>
            </a:r>
            <a:r>
              <a:rPr lang="es-MX" b="1" dirty="0">
                <a:solidFill>
                  <a:schemeClr val="tx2"/>
                </a:solidFill>
              </a:rPr>
              <a:t>Qué debo hacer</a:t>
            </a:r>
            <a:r>
              <a:rPr lang="es-MX" b="1" dirty="0" smtClean="0">
                <a:solidFill>
                  <a:schemeClr val="tx2"/>
                </a:solidFill>
              </a:rPr>
              <a:t>?</a:t>
            </a:r>
            <a:endParaRPr lang="es-MX" b="1" dirty="0">
              <a:solidFill>
                <a:schemeClr val="tx2"/>
              </a:solidFill>
            </a:endParaRPr>
          </a:p>
        </p:txBody>
      </p:sp>
      <p:pic>
        <p:nvPicPr>
          <p:cNvPr id="4" name="Imagen 3"/>
          <p:cNvPicPr>
            <a:picLocks noChangeAspect="1"/>
          </p:cNvPicPr>
          <p:nvPr/>
        </p:nvPicPr>
        <p:blipFill>
          <a:blip r:embed="rId2"/>
          <a:stretch>
            <a:fillRect/>
          </a:stretch>
        </p:blipFill>
        <p:spPr>
          <a:xfrm>
            <a:off x="5397527" y="5397424"/>
            <a:ext cx="1523942" cy="1202680"/>
          </a:xfrm>
          <a:prstGeom prst="rect">
            <a:avLst/>
          </a:prstGeom>
        </p:spPr>
      </p:pic>
      <p:sp>
        <p:nvSpPr>
          <p:cNvPr id="6" name="Marcador de texto 2"/>
          <p:cNvSpPr txBox="1">
            <a:spLocks/>
          </p:cNvSpPr>
          <p:nvPr/>
        </p:nvSpPr>
        <p:spPr bwMode="auto">
          <a:xfrm>
            <a:off x="1841662" y="1714566"/>
            <a:ext cx="8318181" cy="309240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Realizar la búsqueda exhaustiva del bien.</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Elaborar un Acta Administrativa, realizando </a:t>
            </a:r>
            <a:r>
              <a:rPr lang="es-MX" sz="2469" dirty="0">
                <a:solidFill>
                  <a:srgbClr val="FF0000"/>
                </a:solidFill>
                <a:cs typeface="Times New Roman" panose="02020603050405020304" pitchFamily="18" charset="0"/>
              </a:rPr>
              <a:t>el deslinde de responsabilidad para gestionar la restitución.</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Resguardo</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Vale de Salida, en caso de que el bien se encontrara fuera de las instalaciones Universitarias.</a:t>
            </a:r>
          </a:p>
          <a:p>
            <a:pPr marL="1132485" lvl="1" indent="-403159" algn="just">
              <a:spcBef>
                <a:spcPts val="529"/>
              </a:spcBef>
              <a:spcAft>
                <a:spcPts val="529"/>
              </a:spcAft>
              <a:buFont typeface="Wingdings" panose="05000000000000000000" pitchFamily="2" charset="2"/>
              <a:buChar char="ü"/>
            </a:pPr>
            <a:r>
              <a:rPr lang="es-MX" sz="2469" dirty="0">
                <a:latin typeface="Gill Sans MT" pitchFamily="34" charset="0"/>
                <a:cs typeface="Times New Roman" panose="02020603050405020304" pitchFamily="18" charset="0"/>
              </a:rPr>
              <a:t>Evidencia documental adicional, que permita el deslinde de responsabilidades. </a:t>
            </a:r>
          </a:p>
        </p:txBody>
      </p:sp>
    </p:spTree>
    <p:extLst>
      <p:ext uri="{BB962C8B-B14F-4D97-AF65-F5344CB8AC3E}">
        <p14:creationId xmlns:p14="http://schemas.microsoft.com/office/powerpoint/2010/main" val="354105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9260" y="635107"/>
            <a:ext cx="7782987" cy="888966"/>
          </a:xfrm>
        </p:spPr>
        <p:txBody>
          <a:bodyPr/>
          <a:lstStyle/>
          <a:p>
            <a:pPr algn="ctr"/>
            <a:r>
              <a:rPr lang="es-MX" sz="2116" b="1" dirty="0">
                <a:solidFill>
                  <a:schemeClr val="tx2"/>
                </a:solidFill>
              </a:rPr>
              <a:t>¿Qué pasa con los bienes no localizados?</a:t>
            </a:r>
          </a:p>
        </p:txBody>
      </p:sp>
      <p:sp>
        <p:nvSpPr>
          <p:cNvPr id="5" name="Marcador de texto 2"/>
          <p:cNvSpPr txBox="1">
            <a:spLocks/>
          </p:cNvSpPr>
          <p:nvPr/>
        </p:nvSpPr>
        <p:spPr bwMode="auto">
          <a:xfrm>
            <a:off x="1841662" y="1533067"/>
            <a:ext cx="8318181" cy="500731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Después de </a:t>
            </a:r>
            <a:r>
              <a:rPr lang="es-MX" sz="2293" b="1" dirty="0">
                <a:solidFill>
                  <a:schemeClr val="tx1"/>
                </a:solidFill>
                <a:cs typeface="Times New Roman" panose="02020603050405020304" pitchFamily="18" charset="0"/>
              </a:rPr>
              <a:t>30</a:t>
            </a:r>
            <a:r>
              <a:rPr lang="es-MX" sz="2293" dirty="0">
                <a:solidFill>
                  <a:schemeClr val="tx1"/>
                </a:solidFill>
                <a:cs typeface="Times New Roman" panose="02020603050405020304" pitchFamily="18" charset="0"/>
              </a:rPr>
              <a:t> días naturales se considerará como un bien extraviado.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Para los bienes extraviados se deberá gestionar su restitución, en un término no mayor de </a:t>
            </a:r>
            <a:r>
              <a:rPr lang="es-MX" sz="2293" b="1" dirty="0">
                <a:solidFill>
                  <a:schemeClr val="tx1"/>
                </a:solidFill>
                <a:cs typeface="Times New Roman" panose="02020603050405020304" pitchFamily="18" charset="0"/>
              </a:rPr>
              <a:t>30</a:t>
            </a:r>
            <a:r>
              <a:rPr lang="es-MX" sz="2293" dirty="0">
                <a:solidFill>
                  <a:schemeClr val="tx1"/>
                </a:solidFill>
                <a:cs typeface="Times New Roman" panose="02020603050405020304" pitchFamily="18" charset="0"/>
              </a:rPr>
              <a:t> días naturales de ocurrido el hecho.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La restitución del bien mueble no deberá exceder de </a:t>
            </a:r>
            <a:r>
              <a:rPr lang="es-MX" sz="2293" b="1" dirty="0">
                <a:solidFill>
                  <a:schemeClr val="tx1"/>
                </a:solidFill>
                <a:cs typeface="Times New Roman" panose="02020603050405020304" pitchFamily="18" charset="0"/>
              </a:rPr>
              <a:t>180</a:t>
            </a:r>
            <a:r>
              <a:rPr lang="es-MX" sz="2293" dirty="0">
                <a:solidFill>
                  <a:schemeClr val="tx1"/>
                </a:solidFill>
                <a:cs typeface="Times New Roman" panose="02020603050405020304" pitchFamily="18" charset="0"/>
              </a:rPr>
              <a:t> días naturales, una vez notificado el avalúo al responsable o responsables del extravío.</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1"/>
                </a:solidFill>
                <a:cs typeface="Times New Roman" panose="02020603050405020304" pitchFamily="18" charset="0"/>
              </a:rPr>
              <a:t>En el caso de que el involucrado se negara a restituir el monto correspondiente al valor razonable del bien, se turnará a la Dirección de Asuntos Jurídicos, para los efectos legales procedentes.</a:t>
            </a:r>
          </a:p>
        </p:txBody>
      </p:sp>
    </p:spTree>
    <p:extLst>
      <p:ext uri="{BB962C8B-B14F-4D97-AF65-F5344CB8AC3E}">
        <p14:creationId xmlns:p14="http://schemas.microsoft.com/office/powerpoint/2010/main" val="3720282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https://www.uv.mx/orgmet/files/2023/02/abs-cb-g-33.pdf</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25158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654" y="572231"/>
            <a:ext cx="7782987" cy="698473"/>
          </a:xfrm>
        </p:spPr>
        <p:txBody>
          <a:bodyPr/>
          <a:lstStyle/>
          <a:p>
            <a:r>
              <a:rPr lang="es-MX" sz="2800" b="1" dirty="0">
                <a:solidFill>
                  <a:schemeClr val="tx2"/>
                </a:solidFill>
                <a:ea typeface="Calibri" panose="020F0502020204030204" pitchFamily="34" charset="0"/>
                <a:cs typeface="Times New Roman" panose="02020603050405020304" pitchFamily="18" charset="0"/>
              </a:rPr>
              <a:t>Temario</a:t>
            </a:r>
            <a:r>
              <a:rPr lang="es-MX" sz="2800" b="1" dirty="0" smtClean="0">
                <a:solidFill>
                  <a:schemeClr val="tx2"/>
                </a:solidFill>
                <a:ea typeface="Calibri" panose="020F0502020204030204" pitchFamily="34" charset="0"/>
                <a:cs typeface="Times New Roman" panose="02020603050405020304" pitchFamily="18" charset="0"/>
              </a:rPr>
              <a:t>:</a:t>
            </a:r>
            <a:endParaRPr lang="es-MX" sz="2800" dirty="0">
              <a:solidFill>
                <a:schemeClr val="tx2"/>
              </a:solidFill>
            </a:endParaRPr>
          </a:p>
        </p:txBody>
      </p:sp>
      <p:sp>
        <p:nvSpPr>
          <p:cNvPr id="3" name="2 Marcador de texto"/>
          <p:cNvSpPr>
            <a:spLocks noGrp="1"/>
          </p:cNvSpPr>
          <p:nvPr>
            <p:ph type="body" sz="quarter" idx="10"/>
          </p:nvPr>
        </p:nvSpPr>
        <p:spPr>
          <a:xfrm>
            <a:off x="625844" y="1403066"/>
            <a:ext cx="7617979" cy="5200882"/>
          </a:xfrm>
        </p:spPr>
        <p:txBody>
          <a:bodyPr/>
          <a:lstStyle/>
          <a:p>
            <a:pPr marL="403159" indent="-403159" algn="just">
              <a:spcBef>
                <a:spcPts val="529"/>
              </a:spcBef>
              <a:spcAft>
                <a:spcPts val="529"/>
              </a:spcAft>
              <a:buFont typeface="+mj-lt"/>
              <a:buAutoNum type="arabicPeriod"/>
            </a:pPr>
            <a:r>
              <a:rPr lang="es-MX" sz="2400" dirty="0" smtClean="0">
                <a:solidFill>
                  <a:schemeClr val="tx1"/>
                </a:solidFill>
              </a:rPr>
              <a:t>Bienes Robados</a:t>
            </a:r>
          </a:p>
          <a:p>
            <a:pPr marL="403159" indent="-403159" algn="just">
              <a:spcBef>
                <a:spcPts val="529"/>
              </a:spcBef>
              <a:spcAft>
                <a:spcPts val="529"/>
              </a:spcAft>
              <a:buFont typeface="+mj-lt"/>
              <a:buAutoNum type="arabicPeriod"/>
            </a:pPr>
            <a:r>
              <a:rPr lang="es-MX" sz="2400" dirty="0" smtClean="0">
                <a:solidFill>
                  <a:schemeClr val="tx1"/>
                </a:solidFill>
              </a:rPr>
              <a:t>Baja contable de bienes</a:t>
            </a:r>
          </a:p>
          <a:p>
            <a:pPr marL="403159" indent="-403159" algn="just">
              <a:spcBef>
                <a:spcPts val="529"/>
              </a:spcBef>
              <a:spcAft>
                <a:spcPts val="529"/>
              </a:spcAft>
              <a:buFont typeface="+mj-lt"/>
              <a:buAutoNum type="arabicPeriod"/>
            </a:pPr>
            <a:r>
              <a:rPr lang="es-MX" sz="2400" dirty="0" smtClean="0">
                <a:solidFill>
                  <a:schemeClr val="tx1"/>
                </a:solidFill>
              </a:rPr>
              <a:t>Solicitud de alta de bienes donados y producidos</a:t>
            </a:r>
            <a:endParaRPr lang="es-MX" sz="2400" dirty="0">
              <a:solidFill>
                <a:schemeClr val="tx1"/>
              </a:solidFill>
            </a:endParaRPr>
          </a:p>
          <a:p>
            <a:pPr marL="403159" indent="-403159" algn="just">
              <a:spcBef>
                <a:spcPts val="529"/>
              </a:spcBef>
              <a:spcAft>
                <a:spcPts val="529"/>
              </a:spcAft>
              <a:buFont typeface="+mj-lt"/>
              <a:buAutoNum type="arabicPeriod"/>
            </a:pPr>
            <a:r>
              <a:rPr lang="es-MX" sz="2400" dirty="0">
                <a:solidFill>
                  <a:schemeClr val="tx1"/>
                </a:solidFill>
                <a:ea typeface="Verdana" panose="020B0604030504040204" pitchFamily="34" charset="0"/>
              </a:rPr>
              <a:t>B</a:t>
            </a:r>
            <a:r>
              <a:rPr lang="es-MX" sz="2400" dirty="0" smtClean="0">
                <a:solidFill>
                  <a:schemeClr val="tx1"/>
                </a:solidFill>
                <a:ea typeface="Verdana" panose="020B0604030504040204" pitchFamily="34" charset="0"/>
              </a:rPr>
              <a:t>ienes </a:t>
            </a:r>
            <a:r>
              <a:rPr lang="es-MX" sz="2400" dirty="0">
                <a:solidFill>
                  <a:schemeClr val="tx1"/>
                </a:solidFill>
                <a:ea typeface="Verdana" panose="020B0604030504040204" pitchFamily="34" charset="0"/>
              </a:rPr>
              <a:t>No </a:t>
            </a:r>
            <a:r>
              <a:rPr lang="es-MX" sz="2400" dirty="0" smtClean="0">
                <a:solidFill>
                  <a:schemeClr val="tx1"/>
                </a:solidFill>
                <a:ea typeface="Verdana" panose="020B0604030504040204" pitchFamily="34" charset="0"/>
              </a:rPr>
              <a:t>localizados</a:t>
            </a:r>
          </a:p>
          <a:p>
            <a:pPr marL="403159" indent="-403159" algn="just">
              <a:spcBef>
                <a:spcPts val="529"/>
              </a:spcBef>
              <a:spcAft>
                <a:spcPts val="529"/>
              </a:spcAft>
              <a:buFont typeface="+mj-lt"/>
              <a:buAutoNum type="arabicPeriod"/>
            </a:pPr>
            <a:r>
              <a:rPr lang="es-MX" sz="2400" dirty="0" smtClean="0">
                <a:solidFill>
                  <a:schemeClr val="tx1"/>
                </a:solidFill>
                <a:ea typeface="Verdana" panose="020B0604030504040204" pitchFamily="34" charset="0"/>
                <a:cs typeface="Verdana" panose="020B0604030504040204" pitchFamily="34" charset="0"/>
              </a:rPr>
              <a:t>Bienes Siniestrados</a:t>
            </a:r>
          </a:p>
          <a:p>
            <a:pPr marL="403159" indent="-403159" algn="just">
              <a:spcBef>
                <a:spcPts val="529"/>
              </a:spcBef>
              <a:spcAft>
                <a:spcPts val="529"/>
              </a:spcAft>
              <a:buFont typeface="+mj-lt"/>
              <a:buAutoNum type="arabicPeriod"/>
            </a:pPr>
            <a:r>
              <a:rPr lang="es-MX" sz="2400" dirty="0">
                <a:solidFill>
                  <a:schemeClr val="tx1"/>
                </a:solidFill>
                <a:ea typeface="Verdana" panose="020B0604030504040204" pitchFamily="34" charset="0"/>
              </a:rPr>
              <a:t>Baja de bienes en </a:t>
            </a:r>
            <a:r>
              <a:rPr lang="es-MX" sz="2400" dirty="0" smtClean="0">
                <a:solidFill>
                  <a:schemeClr val="tx1"/>
                </a:solidFill>
                <a:ea typeface="Verdana" panose="020B0604030504040204" pitchFamily="34" charset="0"/>
              </a:rPr>
              <a:t>desuso</a:t>
            </a:r>
            <a:endParaRPr lang="es-MX" sz="2400" dirty="0" smtClean="0">
              <a:solidFill>
                <a:schemeClr val="tx1"/>
              </a:solidFill>
              <a:ea typeface="Verdana" panose="020B0604030504040204" pitchFamily="34" charset="0"/>
              <a:cs typeface="Verdana" panose="020B0604030504040204" pitchFamily="34" charset="0"/>
            </a:endParaRPr>
          </a:p>
          <a:p>
            <a:pPr marL="403159" indent="-403159" algn="just">
              <a:spcBef>
                <a:spcPts val="529"/>
              </a:spcBef>
              <a:spcAft>
                <a:spcPts val="529"/>
              </a:spcAft>
              <a:buFont typeface="+mj-lt"/>
              <a:buAutoNum type="arabicPeriod"/>
            </a:pPr>
            <a:r>
              <a:rPr lang="es-MX" sz="2400" dirty="0">
                <a:solidFill>
                  <a:schemeClr val="tx1"/>
                </a:solidFill>
                <a:ea typeface="Verdana" panose="020B0604030504040204" pitchFamily="34" charset="0"/>
              </a:rPr>
              <a:t>Levantamiento </a:t>
            </a:r>
            <a:r>
              <a:rPr lang="es-MX" sz="2400" dirty="0" smtClean="0">
                <a:solidFill>
                  <a:schemeClr val="tx1"/>
                </a:solidFill>
                <a:ea typeface="Verdana" panose="020B0604030504040204" pitchFamily="34" charset="0"/>
              </a:rPr>
              <a:t>Físico </a:t>
            </a:r>
            <a:r>
              <a:rPr lang="es-MX" sz="2400" dirty="0">
                <a:solidFill>
                  <a:schemeClr val="tx1"/>
                </a:solidFill>
                <a:ea typeface="Verdana" panose="020B0604030504040204" pitchFamily="34" charset="0"/>
              </a:rPr>
              <a:t>de </a:t>
            </a:r>
            <a:r>
              <a:rPr lang="es-MX" sz="2400" dirty="0" smtClean="0">
                <a:solidFill>
                  <a:schemeClr val="tx1"/>
                </a:solidFill>
                <a:ea typeface="Verdana" panose="020B0604030504040204" pitchFamily="34" charset="0"/>
              </a:rPr>
              <a:t>Inventario Anual</a:t>
            </a:r>
          </a:p>
          <a:p>
            <a:pPr marL="457200" indent="-457200" algn="just">
              <a:spcBef>
                <a:spcPts val="529"/>
              </a:spcBef>
              <a:spcAft>
                <a:spcPts val="529"/>
              </a:spcAft>
              <a:buFont typeface="+mj-lt"/>
              <a:buAutoNum type="arabicPeriod" startAt="8"/>
            </a:pPr>
            <a:r>
              <a:rPr lang="es-MX" sz="2400" dirty="0" smtClean="0">
                <a:solidFill>
                  <a:schemeClr val="tx1"/>
                </a:solidFill>
                <a:ea typeface="Verdana" panose="020B0604030504040204" pitchFamily="34" charset="0"/>
              </a:rPr>
              <a:t>Solicitud </a:t>
            </a:r>
            <a:r>
              <a:rPr lang="es-MX" sz="2400" dirty="0">
                <a:solidFill>
                  <a:schemeClr val="tx1"/>
                </a:solidFill>
                <a:ea typeface="Verdana" panose="020B0604030504040204" pitchFamily="34" charset="0"/>
              </a:rPr>
              <a:t>de área física a través del </a:t>
            </a:r>
            <a:r>
              <a:rPr lang="es-MX" sz="2400" dirty="0" smtClean="0">
                <a:solidFill>
                  <a:schemeClr val="tx1"/>
                </a:solidFill>
                <a:ea typeface="Verdana" panose="020B0604030504040204" pitchFamily="34" charset="0"/>
              </a:rPr>
              <a:t>portal</a:t>
            </a:r>
          </a:p>
          <a:p>
            <a:pPr marL="457200" indent="-457200" algn="just">
              <a:spcBef>
                <a:spcPts val="529"/>
              </a:spcBef>
              <a:spcAft>
                <a:spcPts val="529"/>
              </a:spcAft>
              <a:buFont typeface="+mj-lt"/>
              <a:buAutoNum type="arabicPeriod" startAt="9"/>
            </a:pPr>
            <a:r>
              <a:rPr lang="es-MX" sz="2400" dirty="0" smtClean="0">
                <a:solidFill>
                  <a:schemeClr val="tx1"/>
                </a:solidFill>
                <a:ea typeface="Verdana" panose="020B0604030504040204" pitchFamily="34" charset="0"/>
              </a:rPr>
              <a:t>Restitución </a:t>
            </a:r>
            <a:r>
              <a:rPr lang="es-MX" sz="2400" dirty="0">
                <a:solidFill>
                  <a:schemeClr val="tx1"/>
                </a:solidFill>
                <a:ea typeface="Verdana" panose="020B0604030504040204" pitchFamily="34" charset="0"/>
              </a:rPr>
              <a:t>en </a:t>
            </a:r>
            <a:r>
              <a:rPr lang="es-MX" sz="2400" dirty="0" smtClean="0">
                <a:solidFill>
                  <a:schemeClr val="tx1"/>
                </a:solidFill>
                <a:ea typeface="Verdana" panose="020B0604030504040204" pitchFamily="34" charset="0"/>
              </a:rPr>
              <a:t>efectivo.</a:t>
            </a:r>
          </a:p>
          <a:p>
            <a:pPr algn="just">
              <a:spcBef>
                <a:spcPts val="529"/>
              </a:spcBef>
              <a:spcAft>
                <a:spcPts val="529"/>
              </a:spcAft>
            </a:pPr>
            <a:endParaRPr lang="es-MX" sz="2400" dirty="0">
              <a:solidFill>
                <a:schemeClr val="tx1"/>
              </a:solidFill>
              <a:ea typeface="Verdana" panose="020B0604030504040204" pitchFamily="34" charset="0"/>
            </a:endParaRP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25556" b="88889" l="36875" r="68802">
                        <a14:foregroundMark x1="39427" y1="63426" x2="43802" y2="70278"/>
                        <a14:foregroundMark x1="50469" y1="75093" x2="55833" y2="73519"/>
                      </a14:backgroundRemoval>
                    </a14:imgEffect>
                  </a14:imgLayer>
                </a14:imgProps>
              </a:ext>
            </a:extLst>
          </a:blip>
          <a:srcRect l="31494" t="16401" r="25588" b="8701"/>
          <a:stretch/>
        </p:blipFill>
        <p:spPr>
          <a:xfrm>
            <a:off x="6774013" y="1158882"/>
            <a:ext cx="5270298" cy="5173595"/>
          </a:xfrm>
          <a:prstGeom prst="rect">
            <a:avLst/>
          </a:prstGeom>
        </p:spPr>
      </p:pic>
      <p:sp>
        <p:nvSpPr>
          <p:cNvPr id="5" name="Rectángulo 4"/>
          <p:cNvSpPr/>
          <p:nvPr/>
        </p:nvSpPr>
        <p:spPr>
          <a:xfrm flipH="1">
            <a:off x="8000927" y="6332477"/>
            <a:ext cx="2816471" cy="271471"/>
          </a:xfrm>
          <a:prstGeom prst="rect">
            <a:avLst/>
          </a:prstGeom>
          <a:noFill/>
        </p:spPr>
        <p:txBody>
          <a:bodyPr wrap="square" lIns="80633" tIns="40316" rIns="80633" bIns="40316">
            <a:spAutoFit/>
          </a:bodyPr>
          <a:lstStyle/>
          <a:p>
            <a:pPr algn="ctr"/>
            <a:r>
              <a:rPr lang="es-ES" sz="1235" dirty="0">
                <a:ln w="0"/>
                <a:solidFill>
                  <a:schemeClr val="accent1"/>
                </a:solidFill>
                <a:effectLst>
                  <a:outerShdw blurRad="38100" dist="25400" dir="5400000" algn="ctr" rotWithShape="0">
                    <a:srgbClr val="6E747A">
                      <a:alpha val="43000"/>
                    </a:srgbClr>
                  </a:outerShdw>
                </a:effectLst>
                <a:latin typeface="Gill Sans MT" panose="020B0502020104020203" pitchFamily="34" charset="0"/>
              </a:rPr>
              <a:t>Lis ®</a:t>
            </a:r>
          </a:p>
        </p:txBody>
      </p:sp>
    </p:spTree>
    <p:extLst>
      <p:ext uri="{BB962C8B-B14F-4D97-AF65-F5344CB8AC3E}">
        <p14:creationId xmlns:p14="http://schemas.microsoft.com/office/powerpoint/2010/main" val="212437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838" y="635107"/>
            <a:ext cx="7782987" cy="1206454"/>
          </a:xfrm>
        </p:spPr>
        <p:txBody>
          <a:bodyPr/>
          <a:lstStyle/>
          <a:p>
            <a:pPr algn="ctr"/>
            <a:r>
              <a:rPr lang="es-MX" b="1" dirty="0">
                <a:solidFill>
                  <a:schemeClr val="tx2"/>
                </a:solidFill>
                <a:ea typeface="Calibri" panose="020F0502020204030204" pitchFamily="34" charset="0"/>
                <a:cs typeface="Times New Roman" panose="02020603050405020304" pitchFamily="18" charset="0"/>
              </a:rPr>
              <a:t>5</a:t>
            </a:r>
            <a:r>
              <a:rPr lang="es-MX" dirty="0" smtClean="0">
                <a:solidFill>
                  <a:schemeClr val="tx2"/>
                </a:solidFill>
                <a:ea typeface="Calibri" panose="020F0502020204030204" pitchFamily="34" charset="0"/>
                <a:cs typeface="Times New Roman" panose="02020603050405020304" pitchFamily="18" charset="0"/>
              </a:rPr>
              <a:t>. </a:t>
            </a:r>
            <a:r>
              <a:rPr lang="es-MX" b="1" dirty="0" smtClean="0">
                <a:solidFill>
                  <a:schemeClr val="tx2"/>
                </a:solidFill>
                <a:ea typeface="Calibri" panose="020F0502020204030204" pitchFamily="34" charset="0"/>
                <a:cs typeface="Times New Roman" panose="02020603050405020304" pitchFamily="18" charset="0"/>
              </a:rPr>
              <a:t>Bienes Muebles Siniestrados</a:t>
            </a:r>
            <a:r>
              <a:rPr lang="es-MX" b="1" dirty="0" smtClean="0">
                <a:ea typeface="Calibri" panose="020F0502020204030204" pitchFamily="34" charset="0"/>
                <a:cs typeface="Times New Roman" panose="02020603050405020304" pitchFamily="18" charset="0"/>
              </a:rPr>
              <a:t/>
            </a:r>
            <a:br>
              <a:rPr lang="es-MX" b="1" dirty="0" smtClean="0">
                <a:ea typeface="Calibri" panose="020F0502020204030204" pitchFamily="34" charset="0"/>
                <a:cs typeface="Times New Roman" panose="02020603050405020304" pitchFamily="18" charset="0"/>
              </a:rPr>
            </a:br>
            <a:r>
              <a:rPr lang="es-MX" b="1" dirty="0" smtClean="0">
                <a:solidFill>
                  <a:schemeClr val="tx2"/>
                </a:solidFill>
              </a:rPr>
              <a:t>¿</a:t>
            </a:r>
            <a:r>
              <a:rPr lang="es-MX" b="1" dirty="0">
                <a:solidFill>
                  <a:schemeClr val="tx2"/>
                </a:solidFill>
              </a:rPr>
              <a:t>Qué </a:t>
            </a:r>
            <a:r>
              <a:rPr lang="es-MX" b="1" dirty="0" smtClean="0">
                <a:solidFill>
                  <a:schemeClr val="tx2"/>
                </a:solidFill>
              </a:rPr>
              <a:t>es un </a:t>
            </a:r>
            <a:r>
              <a:rPr lang="es-MX" b="1" dirty="0">
                <a:solidFill>
                  <a:schemeClr val="tx2"/>
                </a:solidFill>
              </a:rPr>
              <a:t>bien </a:t>
            </a:r>
            <a:r>
              <a:rPr lang="es-MX" b="1" dirty="0" smtClean="0">
                <a:solidFill>
                  <a:schemeClr val="tx2"/>
                </a:solidFill>
              </a:rPr>
              <a:t>siniestrado</a:t>
            </a:r>
            <a:r>
              <a:rPr lang="es-MX" b="1" dirty="0" smtClean="0">
                <a:solidFill>
                  <a:schemeClr val="tx2"/>
                </a:solidFill>
                <a:ea typeface="Calibri" panose="020F0502020204030204" pitchFamily="34" charset="0"/>
                <a:cs typeface="Times New Roman" panose="02020603050405020304" pitchFamily="18" charset="0"/>
              </a:rPr>
              <a:t>?</a:t>
            </a:r>
            <a:endParaRPr lang="es-MX" b="1" dirty="0">
              <a:solidFill>
                <a:schemeClr val="tx2"/>
              </a:solidFill>
            </a:endParaRPr>
          </a:p>
        </p:txBody>
      </p:sp>
      <p:sp>
        <p:nvSpPr>
          <p:cNvPr id="3" name="Marcador de texto 2"/>
          <p:cNvSpPr>
            <a:spLocks noGrp="1"/>
          </p:cNvSpPr>
          <p:nvPr>
            <p:ph type="body" sz="quarter" idx="10"/>
          </p:nvPr>
        </p:nvSpPr>
        <p:spPr>
          <a:xfrm>
            <a:off x="2126839" y="2032054"/>
            <a:ext cx="7800961" cy="1714434"/>
          </a:xfrm>
        </p:spPr>
        <p:txBody>
          <a:bodyPr/>
          <a:lstStyle/>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Son aquellos que fueron afectados o dañados parcial o totalmente, durante una situación crítica y dañina generada por la incidencia de uno o más fenómenos perturbadores.</a:t>
            </a: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102" name="Picture 6" descr="Desastres naturales dibujos con lapiz - Brainly.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59" y="3746488"/>
            <a:ext cx="2577590" cy="243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6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6838" y="635107"/>
            <a:ext cx="7782987" cy="1206454"/>
          </a:xfrm>
        </p:spPr>
        <p:txBody>
          <a:bodyPr/>
          <a:lstStyle/>
          <a:p>
            <a:pPr algn="ctr"/>
            <a:r>
              <a:rPr lang="es-MX" b="1" dirty="0" smtClean="0">
                <a:solidFill>
                  <a:schemeClr val="tx2"/>
                </a:solidFill>
              </a:rPr>
              <a:t>¿</a:t>
            </a:r>
            <a:r>
              <a:rPr lang="es-MX" b="1" dirty="0">
                <a:solidFill>
                  <a:schemeClr val="tx2"/>
                </a:solidFill>
              </a:rPr>
              <a:t>Qué debo hacer si un bien ha </a:t>
            </a:r>
            <a:r>
              <a:rPr lang="es-MX" b="1" dirty="0" smtClean="0">
                <a:solidFill>
                  <a:schemeClr val="tx2"/>
                </a:solidFill>
              </a:rPr>
              <a:t>sufrido un siniestro</a:t>
            </a:r>
            <a:r>
              <a:rPr lang="es-MX" b="1" dirty="0" smtClean="0">
                <a:solidFill>
                  <a:schemeClr val="tx2"/>
                </a:solidFill>
                <a:ea typeface="Calibri" panose="020F0502020204030204" pitchFamily="34" charset="0"/>
                <a:cs typeface="Times New Roman" panose="02020603050405020304" pitchFamily="18" charset="0"/>
              </a:rPr>
              <a:t>?</a:t>
            </a:r>
            <a:endParaRPr lang="es-MX" b="1" dirty="0">
              <a:solidFill>
                <a:schemeClr val="tx2"/>
              </a:solidFill>
            </a:endParaRPr>
          </a:p>
        </p:txBody>
      </p:sp>
      <p:sp>
        <p:nvSpPr>
          <p:cNvPr id="3" name="Marcador de texto 2"/>
          <p:cNvSpPr>
            <a:spLocks noGrp="1"/>
          </p:cNvSpPr>
          <p:nvPr>
            <p:ph type="body" sz="quarter" idx="10"/>
          </p:nvPr>
        </p:nvSpPr>
        <p:spPr>
          <a:xfrm>
            <a:off x="2126839" y="2032053"/>
            <a:ext cx="7800961" cy="4254337"/>
          </a:xfrm>
        </p:spPr>
        <p:txBody>
          <a:bodyPr/>
          <a:lstStyle/>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Elaborar acta administrativa.</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Reporte fotográfico de los bienes siniestrados.</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Constancia de protección civil o bomberos.</a:t>
            </a:r>
          </a:p>
          <a:p>
            <a:pPr marL="302369" indent="-302369" algn="just">
              <a:lnSpc>
                <a:spcPct val="100000"/>
              </a:lnSpc>
              <a:spcBef>
                <a:spcPts val="529"/>
              </a:spcBef>
              <a:spcAft>
                <a:spcPts val="529"/>
              </a:spcAft>
              <a:buFont typeface="Wingdings" panose="05000000000000000000" pitchFamily="2" charset="2"/>
              <a:buChar char="ü"/>
            </a:pPr>
            <a:r>
              <a:rPr lang="es-MX" sz="2469" dirty="0">
                <a:solidFill>
                  <a:schemeClr val="tx1"/>
                </a:solidFill>
                <a:cs typeface="Times New Roman" panose="02020603050405020304" pitchFamily="18" charset="0"/>
              </a:rPr>
              <a:t>Notificar a la Oficina de la Abogada General y a la DCBMeI.</a:t>
            </a: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365605" y="4381464"/>
            <a:ext cx="2228723" cy="1699683"/>
          </a:xfrm>
          <a:prstGeom prst="rect">
            <a:avLst/>
          </a:prstGeom>
        </p:spPr>
      </p:pic>
      <p:pic>
        <p:nvPicPr>
          <p:cNvPr id="5" name="Picture 8" descr="24 H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64" y="4508459"/>
            <a:ext cx="1433460" cy="143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05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https://www.uv.mx/orgmet/files/2022/09/abs-cb-g-38.pdf</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258977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825600"/>
            <a:ext cx="7782987" cy="952463"/>
          </a:xfrm>
        </p:spPr>
        <p:txBody>
          <a:bodyPr/>
          <a:lstStyle/>
          <a:p>
            <a:pPr algn="ctr"/>
            <a:r>
              <a:rPr lang="es-MX" b="1" dirty="0">
                <a:solidFill>
                  <a:schemeClr val="tx2"/>
                </a:solidFill>
              </a:rPr>
              <a:t>6</a:t>
            </a:r>
            <a:r>
              <a:rPr lang="es-MX" b="1" dirty="0" smtClean="0">
                <a:solidFill>
                  <a:schemeClr val="tx2"/>
                </a:solidFill>
              </a:rPr>
              <a:t>. Baja de bienes en desuso.</a:t>
            </a:r>
            <a:br>
              <a:rPr lang="es-MX" b="1" dirty="0" smtClean="0">
                <a:solidFill>
                  <a:schemeClr val="tx2"/>
                </a:solidFill>
              </a:rPr>
            </a:br>
            <a:r>
              <a:rPr lang="es-MX" b="1" dirty="0" smtClean="0">
                <a:solidFill>
                  <a:schemeClr val="tx2"/>
                </a:solidFill>
              </a:rPr>
              <a:t>¿Qué debo revisar en los dictámenes técnicos?</a:t>
            </a:r>
            <a:endParaRPr lang="es-MX" dirty="0"/>
          </a:p>
        </p:txBody>
      </p:sp>
      <p:sp>
        <p:nvSpPr>
          <p:cNvPr id="5" name="Marcador de texto 2"/>
          <p:cNvSpPr txBox="1">
            <a:spLocks/>
          </p:cNvSpPr>
          <p:nvPr/>
        </p:nvSpPr>
        <p:spPr bwMode="auto">
          <a:xfrm>
            <a:off x="2018548" y="2095551"/>
            <a:ext cx="8064190" cy="380985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rPr>
              <a:t>En el caso de las fracciones I, II y III del artículo 54 del </a:t>
            </a:r>
            <a:r>
              <a:rPr lang="es-MX" sz="2116" dirty="0" err="1">
                <a:solidFill>
                  <a:schemeClr val="tx1"/>
                </a:solidFill>
                <a:cs typeface="Times New Roman" panose="02020603050405020304" pitchFamily="18" charset="0"/>
              </a:rPr>
              <a:t>RCBMeI</a:t>
            </a:r>
            <a:r>
              <a:rPr lang="es-MX" sz="2116" dirty="0">
                <a:solidFill>
                  <a:schemeClr val="tx1"/>
                </a:solidFill>
                <a:cs typeface="Times New Roman" panose="02020603050405020304" pitchFamily="18" charset="0"/>
              </a:rPr>
              <a:t>, será la autoridad unipersonal o funcionario de la entidad o dependencia donde se encuentre asignado el bien mueble quien emitirá el dictamen, para el resto de las fracciones será la Comisión para Dictaminar la Baja de Bienes Muebles quien emita el dictamen.</a:t>
            </a:r>
          </a:p>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rPr>
              <a:t>Apartado de motivos técnicos de baja, debiendo detallar el daño o deterioro que presenta el bien.</a:t>
            </a:r>
          </a:p>
          <a:p>
            <a:pPr algn="just">
              <a:lnSpc>
                <a:spcPct val="100000"/>
              </a:lnSpc>
              <a:spcBef>
                <a:spcPts val="529"/>
              </a:spcBef>
              <a:spcAft>
                <a:spcPts val="529"/>
              </a:spcAft>
            </a:pPr>
            <a:r>
              <a:rPr lang="es-MX" sz="2116" dirty="0">
                <a:solidFill>
                  <a:schemeClr val="tx1"/>
                </a:solidFill>
                <a:cs typeface="Times New Roman" panose="02020603050405020304" pitchFamily="18" charset="0"/>
              </a:rPr>
              <a:t> 									</a:t>
            </a:r>
          </a:p>
          <a:p>
            <a:pPr marL="403159" indent="-403159" algn="just">
              <a:lnSpc>
                <a:spcPct val="100000"/>
              </a:lnSpc>
              <a:spcBef>
                <a:spcPts val="529"/>
              </a:spcBef>
              <a:spcAft>
                <a:spcPts val="529"/>
              </a:spcAft>
              <a:buFont typeface="Wingdings" panose="05000000000000000000" pitchFamily="2" charset="2"/>
              <a:buChar char="ü"/>
            </a:pPr>
            <a:endParaRPr lang="es-MX" sz="2116" dirty="0">
              <a:solidFill>
                <a:schemeClr val="tx1"/>
              </a:solidFill>
              <a:cs typeface="Times New Roman" panose="02020603050405020304" pitchFamily="18" charset="0"/>
            </a:endParaRPr>
          </a:p>
          <a:p>
            <a:pPr marL="403159" indent="-403159" algn="just">
              <a:lnSpc>
                <a:spcPct val="100000"/>
              </a:lnSpc>
              <a:spcBef>
                <a:spcPts val="529"/>
              </a:spcBef>
              <a:spcAft>
                <a:spcPts val="529"/>
              </a:spcAft>
              <a:buFont typeface="Wingdings" panose="05000000000000000000" pitchFamily="2" charset="2"/>
              <a:buChar char="ü"/>
            </a:pPr>
            <a:endParaRPr lang="es-MX" sz="1940"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5256913" y="5250262"/>
            <a:ext cx="1587461" cy="1310285"/>
          </a:xfrm>
          <a:prstGeom prst="rect">
            <a:avLst/>
          </a:prstGeom>
        </p:spPr>
      </p:pic>
    </p:spTree>
    <p:extLst>
      <p:ext uri="{BB962C8B-B14F-4D97-AF65-F5344CB8AC3E}">
        <p14:creationId xmlns:p14="http://schemas.microsoft.com/office/powerpoint/2010/main" val="2664464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540137" y="1587571"/>
            <a:ext cx="7238722" cy="5192100"/>
          </a:xfrm>
          <a:prstGeom prst="rect">
            <a:avLst/>
          </a:prstGeom>
        </p:spPr>
      </p:pic>
      <p:sp>
        <p:nvSpPr>
          <p:cNvPr id="7" name="Título 1"/>
          <p:cNvSpPr>
            <a:spLocks noGrp="1"/>
          </p:cNvSpPr>
          <p:nvPr>
            <p:ph type="title"/>
          </p:nvPr>
        </p:nvSpPr>
        <p:spPr>
          <a:xfrm>
            <a:off x="2268004" y="635107"/>
            <a:ext cx="7782987" cy="952463"/>
          </a:xfrm>
        </p:spPr>
        <p:txBody>
          <a:bodyPr/>
          <a:lstStyle/>
          <a:p>
            <a:pPr algn="ctr"/>
            <a:r>
              <a:rPr lang="es-MX" b="1" dirty="0" smtClean="0">
                <a:solidFill>
                  <a:schemeClr val="tx2"/>
                </a:solidFill>
              </a:rPr>
              <a:t>Nuevo Formato ABS-CB-F-25</a:t>
            </a:r>
            <a:endParaRPr lang="es-MX" dirty="0"/>
          </a:p>
        </p:txBody>
      </p:sp>
    </p:spTree>
    <p:extLst>
      <p:ext uri="{BB962C8B-B14F-4D97-AF65-F5344CB8AC3E}">
        <p14:creationId xmlns:p14="http://schemas.microsoft.com/office/powerpoint/2010/main" val="1891872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https://www.uv.mx/controldebienes/tramites-y-servicios-cbmei/solicitud-de-baja-de-bienes-muebles/</a:t>
            </a:r>
            <a:r>
              <a:rPr lang="es-MX" sz="2469" dirty="0">
                <a:solidFill>
                  <a:schemeClr val="tx1"/>
                </a:solidFill>
                <a:cs typeface="Times New Roman" panose="02020603050405020304" pitchFamily="18" charset="0"/>
              </a:rPr>
              <a:t> </a:t>
            </a:r>
          </a:p>
          <a:p>
            <a:pP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Reglamento para el Control de Bienes Muebles e Inmuebles:</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https://www.uv.mx/legislacion/files/2023/06/ReglamentoparaelControldeBienesMuebleseInmuebles070623.pdf</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178382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635107"/>
            <a:ext cx="7782987" cy="507981"/>
          </a:xfrm>
        </p:spPr>
        <p:txBody>
          <a:bodyPr/>
          <a:lstStyle/>
          <a:p>
            <a:pPr algn="ctr"/>
            <a:r>
              <a:rPr lang="es-MX" b="1" dirty="0">
                <a:solidFill>
                  <a:schemeClr val="tx2"/>
                </a:solidFill>
              </a:rPr>
              <a:t>7</a:t>
            </a:r>
            <a:r>
              <a:rPr lang="es-MX" b="1" dirty="0" smtClean="0">
                <a:solidFill>
                  <a:schemeClr val="tx2"/>
                </a:solidFill>
              </a:rPr>
              <a:t>. </a:t>
            </a:r>
            <a:r>
              <a:rPr lang="es-MX" b="1" dirty="0">
                <a:solidFill>
                  <a:schemeClr val="tx2"/>
                </a:solidFill>
              </a:rPr>
              <a:t>Levantamiento Físico de Inventario </a:t>
            </a:r>
            <a:r>
              <a:rPr lang="es-MX" b="1" dirty="0" smtClean="0">
                <a:solidFill>
                  <a:schemeClr val="tx2"/>
                </a:solidFill>
              </a:rPr>
              <a:t>Anual</a:t>
            </a:r>
            <a:endParaRPr lang="es-MX" dirty="0"/>
          </a:p>
        </p:txBody>
      </p:sp>
      <p:sp>
        <p:nvSpPr>
          <p:cNvPr id="4" name="Marcador de texto 2"/>
          <p:cNvSpPr txBox="1">
            <a:spLocks/>
          </p:cNvSpPr>
          <p:nvPr/>
        </p:nvSpPr>
        <p:spPr bwMode="auto">
          <a:xfrm>
            <a:off x="1815705" y="1270083"/>
            <a:ext cx="8469878" cy="5077588"/>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529"/>
              </a:spcBef>
              <a:spcAft>
                <a:spcPts val="529"/>
              </a:spcAft>
            </a:pPr>
            <a:r>
              <a:rPr lang="es-MX" sz="2293" b="1" dirty="0">
                <a:solidFill>
                  <a:schemeClr val="tx1"/>
                </a:solidFill>
                <a:cs typeface="Times New Roman" panose="02020603050405020304" pitchFamily="18" charset="0"/>
              </a:rPr>
              <a:t>Fechas Importantes:</a:t>
            </a:r>
          </a:p>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Envío del archivo de Excel: </a:t>
            </a:r>
            <a:r>
              <a:rPr lang="es-MX" sz="2293" dirty="0" smtClean="0">
                <a:solidFill>
                  <a:schemeClr val="tx1"/>
                </a:solidFill>
                <a:cs typeface="Times New Roman" panose="02020603050405020304" pitchFamily="18" charset="0"/>
              </a:rPr>
              <a:t>11, 12 y 14 </a:t>
            </a:r>
            <a:r>
              <a:rPr lang="es-MX" sz="2293" dirty="0">
                <a:solidFill>
                  <a:schemeClr val="tx1"/>
                </a:solidFill>
                <a:cs typeface="Times New Roman" panose="02020603050405020304" pitchFamily="18" charset="0"/>
              </a:rPr>
              <a:t>de septiembre</a:t>
            </a:r>
          </a:p>
          <a:p>
            <a:pPr marL="302369" indent="-30236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Recepción de Documentos en Físico: </a:t>
            </a:r>
            <a:r>
              <a:rPr lang="es-MX" sz="2293" dirty="0">
                <a:solidFill>
                  <a:schemeClr val="tx1"/>
                </a:solidFill>
                <a:cs typeface="Times New Roman" panose="02020603050405020304" pitchFamily="18" charset="0"/>
              </a:rPr>
              <a:t>18 al 22 de septiembre</a:t>
            </a:r>
          </a:p>
          <a:p>
            <a:pPr algn="ctr">
              <a:lnSpc>
                <a:spcPct val="100000"/>
              </a:lnSpc>
              <a:spcBef>
                <a:spcPts val="529"/>
              </a:spcBef>
              <a:spcAft>
                <a:spcPts val="529"/>
              </a:spcAft>
            </a:pPr>
            <a:r>
              <a:rPr lang="es-MX" sz="2293" b="1" dirty="0">
                <a:solidFill>
                  <a:schemeClr val="tx1"/>
                </a:solidFill>
                <a:cs typeface="Times New Roman" panose="02020603050405020304" pitchFamily="18" charset="0"/>
              </a:rPr>
              <a:t> Reportes a Entregar:</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Reporte de LFI Anual</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Resguardos</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Resultado del LFI ( No Localizados y Extraviados)</a:t>
            </a:r>
          </a:p>
          <a:p>
            <a:pPr marL="403159" indent="-403159" algn="just">
              <a:lnSpc>
                <a:spcPct val="100000"/>
              </a:lnSpc>
              <a:spcBef>
                <a:spcPts val="529"/>
              </a:spcBef>
              <a:spcAft>
                <a:spcPts val="529"/>
              </a:spcAft>
              <a:buFont typeface="Wingdings" panose="05000000000000000000" pitchFamily="2" charset="2"/>
              <a:buChar char="ü"/>
            </a:pPr>
            <a:r>
              <a:rPr lang="es-MX" sz="2293" dirty="0">
                <a:solidFill>
                  <a:schemeClr val="tx2"/>
                </a:solidFill>
                <a:cs typeface="Times New Roman" panose="02020603050405020304" pitchFamily="18" charset="0"/>
              </a:rPr>
              <a:t>Acta Administrativa de Levantamiento Físico de Inventario Anual de Activo Fijo (ABS-CB-F-19)</a:t>
            </a:r>
          </a:p>
          <a:p>
            <a:pPr algn="just">
              <a:lnSpc>
                <a:spcPct val="100000"/>
              </a:lnSpc>
              <a:spcBef>
                <a:spcPts val="529"/>
              </a:spcBef>
              <a:spcAft>
                <a:spcPts val="529"/>
              </a:spcAft>
            </a:pPr>
            <a:endParaRPr lang="es-MX" sz="2293" b="1" dirty="0">
              <a:solidFill>
                <a:schemeClr val="tx1"/>
              </a:solidFill>
              <a:cs typeface="Times New Roman" panose="02020603050405020304" pitchFamily="18" charset="0"/>
            </a:endParaRPr>
          </a:p>
          <a:p>
            <a:pPr algn="just">
              <a:lnSpc>
                <a:spcPct val="100000"/>
              </a:lnSpc>
              <a:spcBef>
                <a:spcPts val="529"/>
              </a:spcBef>
              <a:spcAft>
                <a:spcPts val="529"/>
              </a:spcAft>
            </a:pPr>
            <a:r>
              <a:rPr lang="es-MX" sz="2293" b="1" dirty="0">
                <a:solidFill>
                  <a:schemeClr val="tx1"/>
                </a:solidFill>
                <a:cs typeface="Times New Roman" panose="02020603050405020304" pitchFamily="18" charset="0"/>
              </a:rPr>
              <a:t>*Todos los documentos deberán entregarse con firmas autógrafas en tinta azul y sellados por la EA/D.</a:t>
            </a:r>
          </a:p>
          <a:p>
            <a:pPr algn="just">
              <a:lnSpc>
                <a:spcPct val="100000"/>
              </a:lnSpc>
              <a:spcBef>
                <a:spcPts val="529"/>
              </a:spcBef>
              <a:spcAft>
                <a:spcPts val="529"/>
              </a:spcAft>
            </a:pPr>
            <a:endParaRPr lang="es-MX" sz="2293"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530135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9151" y="825600"/>
            <a:ext cx="7782987" cy="952463"/>
          </a:xfrm>
        </p:spPr>
        <p:txBody>
          <a:bodyPr/>
          <a:lstStyle/>
          <a:p>
            <a:pPr algn="ctr"/>
            <a:r>
              <a:rPr lang="es-MX" b="1" dirty="0">
                <a:solidFill>
                  <a:schemeClr val="tx2"/>
                </a:solidFill>
              </a:rPr>
              <a:t>8</a:t>
            </a:r>
            <a:r>
              <a:rPr lang="es-MX" b="1" dirty="0" smtClean="0">
                <a:solidFill>
                  <a:schemeClr val="tx2"/>
                </a:solidFill>
              </a:rPr>
              <a:t>. </a:t>
            </a:r>
            <a:r>
              <a:rPr lang="es-MX" b="1" dirty="0">
                <a:solidFill>
                  <a:schemeClr val="tx2"/>
                </a:solidFill>
              </a:rPr>
              <a:t>Solicitud de área física a través del </a:t>
            </a:r>
            <a:r>
              <a:rPr lang="es-MX" b="1" dirty="0" smtClean="0">
                <a:solidFill>
                  <a:schemeClr val="tx2"/>
                </a:solidFill>
              </a:rPr>
              <a:t>portal</a:t>
            </a:r>
            <a:r>
              <a:rPr lang="es-MX" b="1" dirty="0">
                <a:solidFill>
                  <a:schemeClr val="tx2"/>
                </a:solidFill>
              </a:rPr>
              <a:t/>
            </a:r>
            <a:br>
              <a:rPr lang="es-MX" b="1" dirty="0">
                <a:solidFill>
                  <a:schemeClr val="tx2"/>
                </a:solidFill>
              </a:rPr>
            </a:br>
            <a:r>
              <a:rPr lang="es-MX" b="1" dirty="0" smtClean="0">
                <a:solidFill>
                  <a:schemeClr val="tx2"/>
                </a:solidFill>
              </a:rPr>
              <a:t>¿Cómo solicito la creación de una nueva área física?</a:t>
            </a:r>
            <a:endParaRPr lang="es-MX" dirty="0"/>
          </a:p>
        </p:txBody>
      </p:sp>
      <p:sp>
        <p:nvSpPr>
          <p:cNvPr id="5" name="Marcador de texto 2"/>
          <p:cNvSpPr txBox="1">
            <a:spLocks/>
          </p:cNvSpPr>
          <p:nvPr/>
        </p:nvSpPr>
        <p:spPr bwMode="auto">
          <a:xfrm>
            <a:off x="2018548" y="2095551"/>
            <a:ext cx="8064190" cy="3809854"/>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Wingdings" panose="05000000000000000000" pitchFamily="2" charset="2"/>
              <a:buChar char="ü"/>
            </a:pPr>
            <a:r>
              <a:rPr lang="es-MX" sz="2116" dirty="0">
                <a:solidFill>
                  <a:schemeClr val="tx1"/>
                </a:solidFill>
                <a:cs typeface="Times New Roman" panose="02020603050405020304" pitchFamily="18" charset="0"/>
                <a:hlinkClick r:id="rId2"/>
              </a:rPr>
              <a:t>https://www.uv.mx/controldebienes/tramites-y-servicios-cbmei/solicitud-de-alta-de-areas-fisicas/</a:t>
            </a:r>
            <a:r>
              <a:rPr lang="es-MX" sz="2116" dirty="0">
                <a:solidFill>
                  <a:schemeClr val="tx1"/>
                </a:solidFill>
                <a:cs typeface="Times New Roman" panose="02020603050405020304" pitchFamily="18" charset="0"/>
              </a:rPr>
              <a:t> 									</a:t>
            </a:r>
          </a:p>
          <a:p>
            <a:pPr marL="403159" indent="-403159" algn="just">
              <a:lnSpc>
                <a:spcPct val="100000"/>
              </a:lnSpc>
              <a:spcBef>
                <a:spcPts val="529"/>
              </a:spcBef>
              <a:spcAft>
                <a:spcPts val="529"/>
              </a:spcAft>
              <a:buFont typeface="Wingdings" panose="05000000000000000000" pitchFamily="2" charset="2"/>
              <a:buChar char="ü"/>
            </a:pPr>
            <a:endParaRPr lang="es-MX" sz="2116" dirty="0">
              <a:solidFill>
                <a:schemeClr val="tx1"/>
              </a:solidFill>
              <a:cs typeface="Times New Roman" panose="02020603050405020304" pitchFamily="18" charset="0"/>
            </a:endParaRPr>
          </a:p>
          <a:p>
            <a:pPr marL="403159" indent="-403159" algn="just">
              <a:lnSpc>
                <a:spcPct val="100000"/>
              </a:lnSpc>
              <a:spcBef>
                <a:spcPts val="529"/>
              </a:spcBef>
              <a:spcAft>
                <a:spcPts val="529"/>
              </a:spcAft>
              <a:buFont typeface="Wingdings" panose="05000000000000000000" pitchFamily="2" charset="2"/>
              <a:buChar char="ü"/>
            </a:pPr>
            <a:endParaRPr lang="es-MX" sz="1940"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1940" dirty="0">
              <a:solidFill>
                <a:schemeClr val="tx1"/>
              </a:solidFill>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2159151" y="2943819"/>
            <a:ext cx="8127688" cy="3699058"/>
          </a:xfrm>
          <a:prstGeom prst="rect">
            <a:avLst/>
          </a:prstGeom>
        </p:spPr>
      </p:pic>
    </p:spTree>
    <p:extLst>
      <p:ext uri="{BB962C8B-B14F-4D97-AF65-F5344CB8AC3E}">
        <p14:creationId xmlns:p14="http://schemas.microsoft.com/office/powerpoint/2010/main" val="194606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8559" y="444615"/>
            <a:ext cx="9016654" cy="952463"/>
          </a:xfrm>
        </p:spPr>
        <p:txBody>
          <a:bodyPr/>
          <a:lstStyle/>
          <a:p>
            <a:pPr algn="ctr"/>
            <a:r>
              <a:rPr lang="es-MX" b="1" dirty="0">
                <a:solidFill>
                  <a:schemeClr val="tx2"/>
                </a:solidFill>
              </a:rPr>
              <a:t>9</a:t>
            </a:r>
            <a:r>
              <a:rPr lang="es-MX" b="1" dirty="0" smtClean="0">
                <a:solidFill>
                  <a:schemeClr val="tx2"/>
                </a:solidFill>
              </a:rPr>
              <a:t>. </a:t>
            </a:r>
            <a:r>
              <a:rPr lang="es-MX" b="1" dirty="0">
                <a:solidFill>
                  <a:schemeClr val="tx2"/>
                </a:solidFill>
              </a:rPr>
              <a:t>Restitución en </a:t>
            </a:r>
            <a:r>
              <a:rPr lang="es-MX" b="1" dirty="0" smtClean="0">
                <a:solidFill>
                  <a:schemeClr val="tx2"/>
                </a:solidFill>
              </a:rPr>
              <a:t>efectivo</a:t>
            </a:r>
            <a:r>
              <a:rPr lang="es-MX" b="1" dirty="0">
                <a:solidFill>
                  <a:schemeClr val="tx2"/>
                </a:solidFill>
              </a:rPr>
              <a:t/>
            </a:r>
            <a:br>
              <a:rPr lang="es-MX" b="1" dirty="0">
                <a:solidFill>
                  <a:schemeClr val="tx2"/>
                </a:solidFill>
              </a:rPr>
            </a:br>
            <a:r>
              <a:rPr lang="es-MX" b="1" dirty="0" smtClean="0">
                <a:solidFill>
                  <a:schemeClr val="tx2"/>
                </a:solidFill>
              </a:rPr>
              <a:t>¿</a:t>
            </a:r>
            <a:r>
              <a:rPr lang="es-MX" b="1" dirty="0">
                <a:solidFill>
                  <a:schemeClr val="tx2"/>
                </a:solidFill>
              </a:rPr>
              <a:t>Cómo realizo la restitución </a:t>
            </a:r>
            <a:r>
              <a:rPr lang="es-MX" b="1" dirty="0" smtClean="0">
                <a:solidFill>
                  <a:schemeClr val="tx2"/>
                </a:solidFill>
              </a:rPr>
              <a:t>en efectivo de </a:t>
            </a:r>
            <a:r>
              <a:rPr lang="es-MX" b="1" dirty="0">
                <a:solidFill>
                  <a:schemeClr val="tx2"/>
                </a:solidFill>
              </a:rPr>
              <a:t>un bien mueble</a:t>
            </a:r>
            <a:r>
              <a:rPr lang="es-MX" b="1" dirty="0" smtClean="0">
                <a:solidFill>
                  <a:schemeClr val="tx2"/>
                </a:solidFill>
              </a:rPr>
              <a:t>?</a:t>
            </a:r>
            <a:endParaRPr lang="es-MX" dirty="0"/>
          </a:p>
        </p:txBody>
      </p:sp>
      <p:graphicFrame>
        <p:nvGraphicFramePr>
          <p:cNvPr id="3" name="Diagrama 2"/>
          <p:cNvGraphicFramePr/>
          <p:nvPr>
            <p:extLst/>
          </p:nvPr>
        </p:nvGraphicFramePr>
        <p:xfrm>
          <a:off x="1796308" y="1397078"/>
          <a:ext cx="8490532" cy="5270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017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359934"/>
            <a:ext cx="10988843" cy="804345"/>
          </a:xfrm>
        </p:spPr>
        <p:txBody>
          <a:bodyPr/>
          <a:lstStyle/>
          <a:p>
            <a:pPr algn="ctr"/>
            <a:r>
              <a:rPr lang="es-MX" sz="3200" b="1" dirty="0" smtClean="0">
                <a:solidFill>
                  <a:schemeClr val="tx2"/>
                </a:solidFill>
              </a:rPr>
              <a:t>10. </a:t>
            </a:r>
            <a:r>
              <a:rPr lang="es-MX" sz="3200" b="1" dirty="0">
                <a:solidFill>
                  <a:schemeClr val="tx2"/>
                </a:solidFill>
              </a:rPr>
              <a:t>Consulta y generación de información de </a:t>
            </a:r>
            <a:r>
              <a:rPr lang="es-MX" sz="3200" b="1" dirty="0" smtClean="0">
                <a:solidFill>
                  <a:schemeClr val="tx2"/>
                </a:solidFill>
              </a:rPr>
              <a:t>bienes</a:t>
            </a:r>
            <a:endParaRPr lang="es-MX" sz="3200" b="1" dirty="0">
              <a:solidFill>
                <a:schemeClr val="tx2"/>
              </a:solidFill>
            </a:endParaRPr>
          </a:p>
        </p:txBody>
      </p:sp>
      <p:sp>
        <p:nvSpPr>
          <p:cNvPr id="4" name="Rectángulo redondeado 3"/>
          <p:cNvSpPr/>
          <p:nvPr/>
        </p:nvSpPr>
        <p:spPr>
          <a:xfrm>
            <a:off x="174227" y="1134095"/>
            <a:ext cx="4076042" cy="2183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2"/>
                </a:solidFill>
                <a:latin typeface="Gill Sans MT" panose="020B0502020104020203" pitchFamily="34" charset="0"/>
                <a:cs typeface="Arial" panose="020B0604020202020204" pitchFamily="34" charset="0"/>
              </a:rPr>
              <a:t>A través del </a:t>
            </a:r>
            <a:r>
              <a:rPr lang="es-MX" sz="2400" b="1" i="1" dirty="0">
                <a:solidFill>
                  <a:schemeClr val="tx2"/>
                </a:solidFill>
                <a:latin typeface="Gill Sans MT" panose="020B0502020104020203" pitchFamily="34" charset="0"/>
                <a:cs typeface="Arial" panose="020B0604020202020204" pitchFamily="34" charset="0"/>
              </a:rPr>
              <a:t>Catálogo de activo fijo, </a:t>
            </a:r>
            <a:r>
              <a:rPr lang="es-MX" sz="2400" i="1" dirty="0">
                <a:solidFill>
                  <a:schemeClr val="tx2"/>
                </a:solidFill>
                <a:latin typeface="Gill Sans MT" panose="020B0502020104020203" pitchFamily="34" charset="0"/>
                <a:cs typeface="Arial" panose="020B0604020202020204" pitchFamily="34" charset="0"/>
              </a:rPr>
              <a:t>e</a:t>
            </a:r>
            <a:r>
              <a:rPr lang="es-MX" sz="2400" dirty="0">
                <a:solidFill>
                  <a:schemeClr val="tx2"/>
                </a:solidFill>
                <a:latin typeface="Gill Sans MT" panose="020B0502020104020203" pitchFamily="34" charset="0"/>
                <a:cs typeface="Arial" panose="020B0604020202020204" pitchFamily="34" charset="0"/>
              </a:rPr>
              <a:t>l usuario podrá consultar </a:t>
            </a:r>
            <a:r>
              <a:rPr lang="es-MX" sz="2400" b="1" u="sng" dirty="0">
                <a:solidFill>
                  <a:schemeClr val="tx2"/>
                </a:solidFill>
                <a:latin typeface="Gill Sans MT" panose="020B0502020104020203" pitchFamily="34" charset="0"/>
                <a:cs typeface="Arial" panose="020B0604020202020204" pitchFamily="34" charset="0"/>
              </a:rPr>
              <a:t>información relevante </a:t>
            </a:r>
            <a:r>
              <a:rPr lang="es-MX" sz="2400" dirty="0">
                <a:solidFill>
                  <a:schemeClr val="tx2"/>
                </a:solidFill>
                <a:latin typeface="Gill Sans MT" panose="020B0502020104020203" pitchFamily="34" charset="0"/>
                <a:cs typeface="Arial" panose="020B0604020202020204" pitchFamily="34" charset="0"/>
              </a:rPr>
              <a:t>de los bienes como:</a:t>
            </a:r>
          </a:p>
        </p:txBody>
      </p:sp>
      <p:sp>
        <p:nvSpPr>
          <p:cNvPr id="11" name="Rectángulo redondeado 10"/>
          <p:cNvSpPr/>
          <p:nvPr/>
        </p:nvSpPr>
        <p:spPr>
          <a:xfrm>
            <a:off x="377427" y="3141132"/>
            <a:ext cx="4076042" cy="2978313"/>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Descripción</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Marca</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Modelo</a:t>
            </a:r>
            <a:endParaRPr lang="es-ES" sz="2400" b="1" dirty="0">
              <a:solidFill>
                <a:schemeClr val="tx1"/>
              </a:solidFill>
              <a:latin typeface="Gill Sans MT" panose="020B0502020104020203" pitchFamily="34" charset="0"/>
            </a:endParaRPr>
          </a:p>
          <a:p>
            <a:pPr marL="342900" lvl="0" indent="-342900">
              <a:buFont typeface="Arial" panose="020B0604020202020204" pitchFamily="34" charset="0"/>
              <a:buChar char="•"/>
            </a:pPr>
            <a:r>
              <a:rPr lang="es-ES" sz="2400" b="1" dirty="0" smtClean="0">
                <a:solidFill>
                  <a:schemeClr val="tx1"/>
                </a:solidFill>
                <a:latin typeface="Gill Sans MT" panose="020B0502020104020203" pitchFamily="34" charset="0"/>
              </a:rPr>
              <a:t>Serie</a:t>
            </a:r>
          </a:p>
          <a:p>
            <a:pPr marL="342900" indent="-342900">
              <a:buFont typeface="Arial" panose="020B0604020202020204" pitchFamily="34" charset="0"/>
              <a:buChar char="•"/>
            </a:pPr>
            <a:r>
              <a:rPr lang="es-ES" sz="2400" b="1" dirty="0">
                <a:solidFill>
                  <a:schemeClr val="tx1"/>
                </a:solidFill>
                <a:latin typeface="Gill Sans MT" panose="020B0502020104020203" pitchFamily="34" charset="0"/>
              </a:rPr>
              <a:t>Fecha de alta del </a:t>
            </a:r>
            <a:r>
              <a:rPr lang="es-ES" sz="2400" b="1" dirty="0" smtClean="0">
                <a:solidFill>
                  <a:schemeClr val="tx1"/>
                </a:solidFill>
                <a:latin typeface="Gill Sans MT" panose="020B0502020104020203" pitchFamily="34" charset="0"/>
              </a:rPr>
              <a:t>bien</a:t>
            </a:r>
          </a:p>
          <a:p>
            <a:pPr marL="342900" indent="-342900">
              <a:buFont typeface="Arial" panose="020B0604020202020204" pitchFamily="34" charset="0"/>
              <a:buChar char="•"/>
            </a:pPr>
            <a:r>
              <a:rPr lang="es-ES" sz="2400" b="1" dirty="0" smtClean="0">
                <a:solidFill>
                  <a:schemeClr val="tx1"/>
                </a:solidFill>
                <a:latin typeface="Gill Sans MT" panose="020B0502020104020203" pitchFamily="34" charset="0"/>
              </a:rPr>
              <a:t>Área física</a:t>
            </a:r>
            <a:endParaRPr lang="es-ES" sz="2400" b="1" dirty="0">
              <a:solidFill>
                <a:schemeClr val="tx1"/>
              </a:solidFill>
              <a:latin typeface="Gill Sans MT" panose="020B0502020104020203" pitchFamily="34" charset="0"/>
            </a:endParaRPr>
          </a:p>
        </p:txBody>
      </p:sp>
      <p:sp>
        <p:nvSpPr>
          <p:cNvPr id="18" name="Rectángulo redondeado 17"/>
          <p:cNvSpPr/>
          <p:nvPr/>
        </p:nvSpPr>
        <p:spPr>
          <a:xfrm>
            <a:off x="4371244" y="1134094"/>
            <a:ext cx="4076042" cy="21837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dirty="0">
                <a:solidFill>
                  <a:schemeClr val="tx2"/>
                </a:solidFill>
                <a:latin typeface="Gill Sans MT" panose="020B0502020104020203" pitchFamily="34" charset="0"/>
                <a:cs typeface="Arial" panose="020B0604020202020204" pitchFamily="34" charset="0"/>
              </a:rPr>
              <a:t>Otra información que se puede consultar en el Catálogo de activo fijo es:</a:t>
            </a:r>
          </a:p>
        </p:txBody>
      </p:sp>
      <p:sp>
        <p:nvSpPr>
          <p:cNvPr id="19" name="Rectángulo redondeado 18"/>
          <p:cNvSpPr/>
          <p:nvPr/>
        </p:nvSpPr>
        <p:spPr>
          <a:xfrm>
            <a:off x="4746227" y="3138123"/>
            <a:ext cx="4076042" cy="2978313"/>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lvl="0" indent="-342900">
              <a:buFont typeface="Arial" panose="020B0604020202020204" pitchFamily="34" charset="0"/>
              <a:buChar char="•"/>
            </a:pPr>
            <a:r>
              <a:rPr lang="es-MX" sz="2400" b="1" dirty="0" smtClean="0">
                <a:solidFill>
                  <a:schemeClr val="tx1"/>
                </a:solidFill>
                <a:latin typeface="Gill Sans MT" panose="020B0502020104020203" pitchFamily="34" charset="0"/>
                <a:cs typeface="Arial" panose="020B0604020202020204" pitchFamily="34" charset="0"/>
              </a:rPr>
              <a:t>Estado </a:t>
            </a:r>
            <a:r>
              <a:rPr lang="es-MX" sz="2400" b="1" dirty="0">
                <a:solidFill>
                  <a:schemeClr val="tx1"/>
                </a:solidFill>
                <a:latin typeface="Gill Sans MT" panose="020B0502020104020203" pitchFamily="34" charset="0"/>
                <a:cs typeface="Arial" panose="020B0604020202020204" pitchFamily="34" charset="0"/>
              </a:rPr>
              <a:t>físico</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Costo </a:t>
            </a:r>
            <a:r>
              <a:rPr lang="es-MX" sz="2400" dirty="0">
                <a:solidFill>
                  <a:schemeClr val="tx1"/>
                </a:solidFill>
                <a:latin typeface="Gill Sans MT" panose="020B0502020104020203" pitchFamily="34" charset="0"/>
                <a:cs typeface="Arial" panose="020B0604020202020204" pitchFamily="34" charset="0"/>
              </a:rPr>
              <a:t>del bien </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Asignación </a:t>
            </a:r>
            <a:r>
              <a:rPr lang="es-MX" sz="2400" dirty="0">
                <a:solidFill>
                  <a:schemeClr val="tx1"/>
                </a:solidFill>
                <a:latin typeface="Gill Sans MT" panose="020B0502020104020203" pitchFamily="34" charset="0"/>
                <a:cs typeface="Arial" panose="020B0604020202020204" pitchFamily="34" charset="0"/>
              </a:rPr>
              <a:t>de Fondos</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Resguardante </a:t>
            </a:r>
            <a:r>
              <a:rPr lang="es-MX" sz="2400" dirty="0">
                <a:solidFill>
                  <a:schemeClr val="tx1"/>
                </a:solidFill>
                <a:latin typeface="Gill Sans MT" panose="020B0502020104020203" pitchFamily="34" charset="0"/>
                <a:cs typeface="Arial" panose="020B0604020202020204" pitchFamily="34" charset="0"/>
              </a:rPr>
              <a:t>del </a:t>
            </a:r>
            <a:r>
              <a:rPr lang="es-MX" sz="2400" dirty="0" smtClean="0">
                <a:solidFill>
                  <a:schemeClr val="tx1"/>
                </a:solidFill>
                <a:latin typeface="Gill Sans MT" panose="020B0502020104020203" pitchFamily="34" charset="0"/>
                <a:cs typeface="Arial" panose="020B0604020202020204" pitchFamily="34" charset="0"/>
              </a:rPr>
              <a:t>bien</a:t>
            </a:r>
          </a:p>
          <a:p>
            <a:pPr marL="342900" lvl="0" indent="-342900">
              <a:buFont typeface="Arial" panose="020B0604020202020204" pitchFamily="34" charset="0"/>
              <a:buChar char="•"/>
            </a:pPr>
            <a:r>
              <a:rPr lang="es-MX" sz="2400" dirty="0" smtClean="0">
                <a:solidFill>
                  <a:schemeClr val="tx1"/>
                </a:solidFill>
                <a:latin typeface="Gill Sans MT" panose="020B0502020104020203" pitchFamily="34" charset="0"/>
                <a:cs typeface="Arial" panose="020B0604020202020204" pitchFamily="34" charset="0"/>
              </a:rPr>
              <a:t>Historial de operaciones</a:t>
            </a:r>
          </a:p>
          <a:p>
            <a:pPr marL="342900" lvl="0" indent="-342900">
              <a:buFont typeface="Arial" panose="020B0604020202020204" pitchFamily="34" charset="0"/>
              <a:buChar char="•"/>
            </a:pPr>
            <a:r>
              <a:rPr lang="es-MX" sz="2400" b="1" dirty="0" smtClean="0">
                <a:solidFill>
                  <a:schemeClr val="tx1"/>
                </a:solidFill>
                <a:latin typeface="Gill Sans MT" panose="020B0502020104020203" pitchFamily="34" charset="0"/>
                <a:cs typeface="Arial" panose="020B0604020202020204" pitchFamily="34" charset="0"/>
              </a:rPr>
              <a:t>Estatus </a:t>
            </a:r>
            <a:r>
              <a:rPr lang="es-MX" sz="2400" b="1" dirty="0">
                <a:solidFill>
                  <a:schemeClr val="tx1"/>
                </a:solidFill>
                <a:latin typeface="Gill Sans MT" panose="020B0502020104020203" pitchFamily="34" charset="0"/>
                <a:cs typeface="Arial" panose="020B0604020202020204" pitchFamily="34" charset="0"/>
              </a:rPr>
              <a:t>del </a:t>
            </a:r>
            <a:r>
              <a:rPr lang="es-MX" sz="2400" b="1" dirty="0" smtClean="0">
                <a:solidFill>
                  <a:schemeClr val="tx1"/>
                </a:solidFill>
                <a:latin typeface="Gill Sans MT" panose="020B0502020104020203" pitchFamily="34" charset="0"/>
                <a:cs typeface="Arial" panose="020B0604020202020204" pitchFamily="34" charset="0"/>
              </a:rPr>
              <a:t>bien</a:t>
            </a:r>
            <a:endParaRPr lang="es-ES" sz="2400" b="1" dirty="0">
              <a:solidFill>
                <a:schemeClr val="tx1"/>
              </a:solidFill>
              <a:latin typeface="Gill Sans MT" panose="020B0502020104020203" pitchFamily="34" charset="0"/>
            </a:endParaRPr>
          </a:p>
        </p:txBody>
      </p:sp>
      <p:sp>
        <p:nvSpPr>
          <p:cNvPr id="22" name="Rectángulo redondeado 21"/>
          <p:cNvSpPr/>
          <p:nvPr/>
        </p:nvSpPr>
        <p:spPr>
          <a:xfrm>
            <a:off x="9197252" y="1164278"/>
            <a:ext cx="2586334" cy="32682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Localizado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No Localizado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Robado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Extraviado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Siniestrado</a:t>
            </a:r>
          </a:p>
          <a:p>
            <a:pPr marL="285750" indent="-28575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Fenecido</a:t>
            </a:r>
          </a:p>
        </p:txBody>
      </p:sp>
      <p:sp>
        <p:nvSpPr>
          <p:cNvPr id="23" name="Rectángulo redondeado 22"/>
          <p:cNvSpPr/>
          <p:nvPr/>
        </p:nvSpPr>
        <p:spPr>
          <a:xfrm>
            <a:off x="9197252" y="4608425"/>
            <a:ext cx="2586334" cy="14741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Bloqueado</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En resguardo </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Cancelado</a:t>
            </a:r>
          </a:p>
          <a:p>
            <a:pPr marL="342900" lvl="0" indent="-342900" algn="just">
              <a:buFont typeface="Arial" panose="020B0604020202020204" pitchFamily="34" charset="0"/>
              <a:buChar char="•"/>
            </a:pPr>
            <a:r>
              <a:rPr lang="es-MX" sz="2400" dirty="0">
                <a:solidFill>
                  <a:schemeClr val="tx1"/>
                </a:solidFill>
                <a:latin typeface="Gill Sans MT" panose="020B0502020104020203" pitchFamily="34" charset="0"/>
                <a:cs typeface="Arial" panose="020B0604020202020204" pitchFamily="34" charset="0"/>
              </a:rPr>
              <a:t>Dado de </a:t>
            </a:r>
            <a:r>
              <a:rPr lang="es-MX" sz="2400" dirty="0" smtClean="0">
                <a:solidFill>
                  <a:schemeClr val="tx1"/>
                </a:solidFill>
                <a:latin typeface="Gill Sans MT" panose="020B0502020104020203" pitchFamily="34" charset="0"/>
                <a:cs typeface="Arial" panose="020B0604020202020204" pitchFamily="34" charset="0"/>
              </a:rPr>
              <a:t>baja</a:t>
            </a:r>
            <a:endParaRPr lang="es-ES" sz="2400" dirty="0">
              <a:solidFill>
                <a:schemeClr val="tx1"/>
              </a:solidFill>
              <a:latin typeface="Gill Sans MT" panose="020B0502020104020203" pitchFamily="34" charset="0"/>
            </a:endParaRPr>
          </a:p>
        </p:txBody>
      </p:sp>
      <p:sp>
        <p:nvSpPr>
          <p:cNvPr id="24" name="Flecha abajo 23"/>
          <p:cNvSpPr/>
          <p:nvPr/>
        </p:nvSpPr>
        <p:spPr>
          <a:xfrm rot="16200000">
            <a:off x="8175141" y="5148430"/>
            <a:ext cx="524933" cy="148411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abajo 24"/>
          <p:cNvSpPr/>
          <p:nvPr/>
        </p:nvSpPr>
        <p:spPr>
          <a:xfrm rot="16200000">
            <a:off x="8175140" y="2622009"/>
            <a:ext cx="524933" cy="1484119"/>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5936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654" y="572231"/>
            <a:ext cx="7782987" cy="698473"/>
          </a:xfrm>
        </p:spPr>
        <p:txBody>
          <a:bodyPr/>
          <a:lstStyle/>
          <a:p>
            <a:r>
              <a:rPr lang="es-MX" sz="2800" b="1" dirty="0">
                <a:solidFill>
                  <a:schemeClr val="tx2"/>
                </a:solidFill>
                <a:ea typeface="Calibri" panose="020F0502020204030204" pitchFamily="34" charset="0"/>
                <a:cs typeface="Times New Roman" panose="02020603050405020304" pitchFamily="18" charset="0"/>
              </a:rPr>
              <a:t>Temario</a:t>
            </a:r>
            <a:r>
              <a:rPr lang="es-MX" sz="2800" b="1" dirty="0" smtClean="0">
                <a:solidFill>
                  <a:schemeClr val="tx2"/>
                </a:solidFill>
                <a:ea typeface="Calibri" panose="020F0502020204030204" pitchFamily="34" charset="0"/>
                <a:cs typeface="Times New Roman" panose="02020603050405020304" pitchFamily="18" charset="0"/>
              </a:rPr>
              <a:t>:</a:t>
            </a:r>
            <a:endParaRPr lang="es-MX" sz="2800" dirty="0">
              <a:solidFill>
                <a:schemeClr val="tx2"/>
              </a:solidFill>
            </a:endParaRPr>
          </a:p>
        </p:txBody>
      </p:sp>
      <p:sp>
        <p:nvSpPr>
          <p:cNvPr id="3" name="2 Marcador de texto"/>
          <p:cNvSpPr>
            <a:spLocks noGrp="1"/>
          </p:cNvSpPr>
          <p:nvPr>
            <p:ph type="body" sz="quarter" idx="10"/>
          </p:nvPr>
        </p:nvSpPr>
        <p:spPr>
          <a:xfrm>
            <a:off x="625844" y="1403066"/>
            <a:ext cx="7617979" cy="5200882"/>
          </a:xfrm>
        </p:spPr>
        <p:txBody>
          <a:bodyPr/>
          <a:lstStyle/>
          <a:p>
            <a:pPr marL="457200" indent="-457200" algn="just">
              <a:spcBef>
                <a:spcPts val="529"/>
              </a:spcBef>
              <a:spcAft>
                <a:spcPts val="529"/>
              </a:spcAft>
              <a:buFont typeface="+mj-lt"/>
              <a:buAutoNum type="arabicPeriod" startAt="10"/>
            </a:pPr>
            <a:r>
              <a:rPr lang="es-MX" sz="2400" dirty="0" smtClean="0">
                <a:solidFill>
                  <a:schemeClr val="tx1"/>
                </a:solidFill>
                <a:ea typeface="Verdana" panose="020B0604030504040204" pitchFamily="34" charset="0"/>
              </a:rPr>
              <a:t>Consulta </a:t>
            </a:r>
            <a:r>
              <a:rPr lang="es-MX" sz="2400" dirty="0">
                <a:solidFill>
                  <a:schemeClr val="tx1"/>
                </a:solidFill>
                <a:ea typeface="Verdana" panose="020B0604030504040204" pitchFamily="34" charset="0"/>
              </a:rPr>
              <a:t>y generación de información de bienes</a:t>
            </a:r>
          </a:p>
          <a:p>
            <a:pPr marL="457200" indent="-457200" algn="just">
              <a:spcBef>
                <a:spcPts val="529"/>
              </a:spcBef>
              <a:spcAft>
                <a:spcPts val="529"/>
              </a:spcAft>
              <a:buFont typeface="+mj-lt"/>
              <a:buAutoNum type="arabicPeriod" startAt="10"/>
            </a:pPr>
            <a:r>
              <a:rPr lang="es-MX" sz="2400" dirty="0" smtClean="0">
                <a:solidFill>
                  <a:schemeClr val="tx1"/>
                </a:solidFill>
                <a:ea typeface="Verdana" panose="020B0604030504040204" pitchFamily="34" charset="0"/>
              </a:rPr>
              <a:t>Transferencia </a:t>
            </a:r>
            <a:r>
              <a:rPr lang="es-MX" sz="2400" dirty="0">
                <a:solidFill>
                  <a:schemeClr val="tx1"/>
                </a:solidFill>
                <a:ea typeface="Verdana" panose="020B0604030504040204" pitchFamily="34" charset="0"/>
              </a:rPr>
              <a:t>de bienes muebles entre unidades responsables </a:t>
            </a:r>
          </a:p>
          <a:p>
            <a:pPr marL="457200" indent="-457200" algn="just">
              <a:spcBef>
                <a:spcPts val="529"/>
              </a:spcBef>
              <a:spcAft>
                <a:spcPts val="529"/>
              </a:spcAft>
              <a:buFont typeface="+mj-lt"/>
              <a:buAutoNum type="arabicPeriod" startAt="10"/>
            </a:pPr>
            <a:r>
              <a:rPr lang="es-MX" sz="2400" dirty="0" smtClean="0">
                <a:solidFill>
                  <a:schemeClr val="tx1"/>
                </a:solidFill>
                <a:ea typeface="Verdana" panose="020B0604030504040204" pitchFamily="34" charset="0"/>
              </a:rPr>
              <a:t>Actualización </a:t>
            </a:r>
            <a:r>
              <a:rPr lang="es-MX" sz="2400" dirty="0">
                <a:solidFill>
                  <a:schemeClr val="tx1"/>
                </a:solidFill>
                <a:ea typeface="Verdana" panose="020B0604030504040204" pitchFamily="34" charset="0"/>
              </a:rPr>
              <a:t>de datos de bienes muebles</a:t>
            </a:r>
          </a:p>
          <a:p>
            <a:pPr marL="457200" indent="-457200" algn="just">
              <a:spcBef>
                <a:spcPts val="529"/>
              </a:spcBef>
              <a:spcAft>
                <a:spcPts val="529"/>
              </a:spcAft>
              <a:buFont typeface="+mj-lt"/>
              <a:buAutoNum type="arabicPeriod" startAt="10"/>
            </a:pPr>
            <a:r>
              <a:rPr lang="es-MX" sz="2400" dirty="0" smtClean="0">
                <a:solidFill>
                  <a:schemeClr val="tx1"/>
                </a:solidFill>
                <a:ea typeface="Verdana" panose="020B0604030504040204" pitchFamily="34" charset="0"/>
              </a:rPr>
              <a:t>Actualización </a:t>
            </a:r>
            <a:r>
              <a:rPr lang="es-MX" sz="2400" dirty="0">
                <a:solidFill>
                  <a:schemeClr val="tx1"/>
                </a:solidFill>
                <a:ea typeface="Verdana" panose="020B0604030504040204" pitchFamily="34" charset="0"/>
              </a:rPr>
              <a:t>del estado físico de bienes muebles localizados</a:t>
            </a:r>
          </a:p>
          <a:p>
            <a:pPr marL="457200" indent="-457200" algn="just">
              <a:spcBef>
                <a:spcPts val="529"/>
              </a:spcBef>
              <a:spcAft>
                <a:spcPts val="529"/>
              </a:spcAft>
              <a:buFont typeface="+mj-lt"/>
              <a:buAutoNum type="arabicPeriod" startAt="10"/>
            </a:pPr>
            <a:r>
              <a:rPr lang="es-MX" sz="2400" dirty="0" smtClean="0">
                <a:solidFill>
                  <a:schemeClr val="tx1"/>
                </a:solidFill>
                <a:ea typeface="Verdana" panose="020B0604030504040204" pitchFamily="34" charset="0"/>
              </a:rPr>
              <a:t>Emisión </a:t>
            </a:r>
            <a:r>
              <a:rPr lang="es-MX" sz="2400" dirty="0">
                <a:solidFill>
                  <a:schemeClr val="tx1"/>
                </a:solidFill>
                <a:ea typeface="Verdana" panose="020B0604030504040204" pitchFamily="34" charset="0"/>
              </a:rPr>
              <a:t>de reportes de inventario</a:t>
            </a:r>
          </a:p>
          <a:p>
            <a:pPr marL="457200" indent="-457200" algn="just">
              <a:spcBef>
                <a:spcPts val="529"/>
              </a:spcBef>
              <a:spcAft>
                <a:spcPts val="529"/>
              </a:spcAft>
              <a:buFont typeface="+mj-lt"/>
              <a:buAutoNum type="arabicPeriod" startAt="10"/>
            </a:pPr>
            <a:endParaRPr lang="es-MX" sz="2400" dirty="0">
              <a:cs typeface="Arial" panose="020B0604020202020204" pitchFamily="34" charset="0"/>
            </a:endParaRPr>
          </a:p>
          <a:p>
            <a:pPr marL="457200" indent="-457200" algn="just">
              <a:spcBef>
                <a:spcPts val="529"/>
              </a:spcBef>
              <a:spcAft>
                <a:spcPts val="529"/>
              </a:spcAft>
              <a:buFont typeface="+mj-lt"/>
              <a:buAutoNum type="arabicPeriod" startAt="9"/>
            </a:pPr>
            <a:endParaRPr lang="es-MX" sz="2400" dirty="0">
              <a:solidFill>
                <a:schemeClr val="tx1"/>
              </a:solidFill>
              <a:ea typeface="Verdana" panose="020B0604030504040204" pitchFamily="34" charset="0"/>
            </a:endParaRP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25556" b="88889" l="36875" r="68802">
                        <a14:foregroundMark x1="39427" y1="63426" x2="43802" y2="70278"/>
                        <a14:foregroundMark x1="50469" y1="75093" x2="55833" y2="73519"/>
                      </a14:backgroundRemoval>
                    </a14:imgEffect>
                  </a14:imgLayer>
                </a14:imgProps>
              </a:ext>
            </a:extLst>
          </a:blip>
          <a:srcRect l="31494" t="16401" r="25588" b="8701"/>
          <a:stretch/>
        </p:blipFill>
        <p:spPr>
          <a:xfrm>
            <a:off x="6774013" y="1158882"/>
            <a:ext cx="5270298" cy="5173595"/>
          </a:xfrm>
          <a:prstGeom prst="rect">
            <a:avLst/>
          </a:prstGeom>
        </p:spPr>
      </p:pic>
      <p:sp>
        <p:nvSpPr>
          <p:cNvPr id="5" name="Rectángulo 4"/>
          <p:cNvSpPr/>
          <p:nvPr/>
        </p:nvSpPr>
        <p:spPr>
          <a:xfrm flipH="1">
            <a:off x="8000927" y="6332477"/>
            <a:ext cx="2816471" cy="271471"/>
          </a:xfrm>
          <a:prstGeom prst="rect">
            <a:avLst/>
          </a:prstGeom>
          <a:noFill/>
        </p:spPr>
        <p:txBody>
          <a:bodyPr wrap="square" lIns="80633" tIns="40316" rIns="80633" bIns="40316">
            <a:spAutoFit/>
          </a:bodyPr>
          <a:lstStyle/>
          <a:p>
            <a:pPr algn="ctr"/>
            <a:r>
              <a:rPr lang="es-ES" sz="1235" dirty="0">
                <a:ln w="0"/>
                <a:solidFill>
                  <a:schemeClr val="accent1"/>
                </a:solidFill>
                <a:effectLst>
                  <a:outerShdw blurRad="38100" dist="25400" dir="5400000" algn="ctr" rotWithShape="0">
                    <a:srgbClr val="6E747A">
                      <a:alpha val="43000"/>
                    </a:srgbClr>
                  </a:outerShdw>
                </a:effectLst>
                <a:latin typeface="Gill Sans MT" panose="020B0502020104020203" pitchFamily="34" charset="0"/>
              </a:rPr>
              <a:t>Lis ®</a:t>
            </a:r>
          </a:p>
        </p:txBody>
      </p:sp>
    </p:spTree>
    <p:extLst>
      <p:ext uri="{BB962C8B-B14F-4D97-AF65-F5344CB8AC3E}">
        <p14:creationId xmlns:p14="http://schemas.microsoft.com/office/powerpoint/2010/main" val="2147979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10. </a:t>
            </a:r>
            <a:r>
              <a:rPr lang="es-MX" sz="3200" b="1" dirty="0">
                <a:solidFill>
                  <a:schemeClr val="tx2"/>
                </a:solidFill>
              </a:rPr>
              <a:t>Consulta y generación de información de </a:t>
            </a:r>
            <a:r>
              <a:rPr lang="es-MX" sz="3200" b="1" dirty="0" smtClean="0">
                <a:solidFill>
                  <a:schemeClr val="tx2"/>
                </a:solidFill>
              </a:rPr>
              <a:t>bienes</a:t>
            </a:r>
            <a:endParaRPr lang="es-MX" sz="3200" b="1" dirty="0">
              <a:solidFill>
                <a:schemeClr val="tx2"/>
              </a:solidFill>
            </a:endParaRPr>
          </a:p>
        </p:txBody>
      </p:sp>
      <p:sp>
        <p:nvSpPr>
          <p:cNvPr id="5" name="Marcador de texto 2"/>
          <p:cNvSpPr txBox="1">
            <a:spLocks/>
          </p:cNvSpPr>
          <p:nvPr/>
        </p:nvSpPr>
        <p:spPr bwMode="auto">
          <a:xfrm>
            <a:off x="1001088" y="1712553"/>
            <a:ext cx="10334202" cy="5004769"/>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dirty="0" smtClean="0">
                <a:solidFill>
                  <a:schemeClr val="tx1"/>
                </a:solidFill>
                <a:cs typeface="Times New Roman" panose="02020603050405020304" pitchFamily="18" charset="0"/>
              </a:rPr>
              <a:t>El Catálogo </a:t>
            </a:r>
            <a:r>
              <a:rPr lang="es-MX" dirty="0">
                <a:solidFill>
                  <a:schemeClr val="tx1"/>
                </a:solidFill>
                <a:cs typeface="Times New Roman" panose="02020603050405020304" pitchFamily="18" charset="0"/>
              </a:rPr>
              <a:t>de activo cuenta con la opción de </a:t>
            </a:r>
            <a:r>
              <a:rPr lang="es-MX" b="1" i="1" dirty="0" smtClean="0">
                <a:solidFill>
                  <a:schemeClr val="tx1"/>
                </a:solidFill>
                <a:cs typeface="Times New Roman" panose="02020603050405020304" pitchFamily="18" charset="0"/>
              </a:rPr>
              <a:t>Exportar</a:t>
            </a:r>
            <a:r>
              <a:rPr lang="es-MX" dirty="0" smtClean="0">
                <a:solidFill>
                  <a:schemeClr val="tx1"/>
                </a:solidFill>
                <a:cs typeface="Times New Roman" panose="02020603050405020304" pitchFamily="18" charset="0"/>
              </a:rPr>
              <a:t> </a:t>
            </a:r>
            <a:r>
              <a:rPr lang="es-MX" dirty="0">
                <a:solidFill>
                  <a:schemeClr val="tx1"/>
                </a:solidFill>
                <a:cs typeface="Times New Roman" panose="02020603050405020304" pitchFamily="18" charset="0"/>
              </a:rPr>
              <a:t>datos, lo que permite a los usuarios  descargar los bienes (activo fijo y/o controlables) que conforman el inventario de la Unidad </a:t>
            </a:r>
            <a:r>
              <a:rPr lang="es-MX" dirty="0" smtClean="0">
                <a:solidFill>
                  <a:schemeClr val="tx1"/>
                </a:solidFill>
                <a:cs typeface="Times New Roman" panose="02020603050405020304" pitchFamily="18" charset="0"/>
              </a:rPr>
              <a:t>Responsable, con la información relevante siguiente:</a:t>
            </a:r>
          </a:p>
          <a:p>
            <a:pPr algn="just"/>
            <a:endParaRPr lang="es-MX" sz="1050" dirty="0" smtClean="0">
              <a:solidFill>
                <a:schemeClr val="tx1"/>
              </a:solidFill>
              <a:cs typeface="Times New Roman" panose="02020603050405020304" pitchFamily="18" charset="0"/>
            </a:endParaRPr>
          </a:p>
          <a:p>
            <a:pPr marL="285750" indent="-285750">
              <a:buFont typeface="Arial" panose="020B0604020202020204" pitchFamily="34" charset="0"/>
              <a:buChar char="•"/>
            </a:pPr>
            <a:r>
              <a:rPr lang="es-MX" dirty="0">
                <a:solidFill>
                  <a:schemeClr val="tx1"/>
                </a:solidFill>
                <a:cs typeface="Arial" panose="020B0604020202020204" pitchFamily="34" charset="0"/>
              </a:rPr>
              <a:t>Número de activo</a:t>
            </a:r>
          </a:p>
          <a:p>
            <a:pPr marL="285750" indent="-285750">
              <a:buFont typeface="Arial" panose="020B0604020202020204" pitchFamily="34" charset="0"/>
              <a:buChar char="•"/>
            </a:pPr>
            <a:r>
              <a:rPr lang="es-MX" dirty="0">
                <a:solidFill>
                  <a:schemeClr val="tx1"/>
                </a:solidFill>
                <a:cs typeface="Arial" panose="020B0604020202020204" pitchFamily="34" charset="0"/>
              </a:rPr>
              <a:t>Número de inventario (numero histórico del SIIU)</a:t>
            </a:r>
          </a:p>
          <a:p>
            <a:pPr marL="285750" indent="-285750">
              <a:buFont typeface="Arial" panose="020B0604020202020204" pitchFamily="34" charset="0"/>
              <a:buChar char="•"/>
            </a:pPr>
            <a:r>
              <a:rPr lang="es-MX" dirty="0">
                <a:solidFill>
                  <a:schemeClr val="tx1"/>
                </a:solidFill>
                <a:cs typeface="Arial" panose="020B0604020202020204" pitchFamily="34" charset="0"/>
              </a:rPr>
              <a:t>Artículo Interno</a:t>
            </a:r>
          </a:p>
          <a:p>
            <a:pPr marL="285750" indent="-285750">
              <a:buFont typeface="Arial" panose="020B0604020202020204" pitchFamily="34" charset="0"/>
              <a:buChar char="•"/>
            </a:pPr>
            <a:r>
              <a:rPr lang="es-MX" dirty="0">
                <a:solidFill>
                  <a:schemeClr val="tx1"/>
                </a:solidFill>
                <a:cs typeface="Arial" panose="020B0604020202020204" pitchFamily="34" charset="0"/>
              </a:rPr>
              <a:t>Descripción</a:t>
            </a:r>
          </a:p>
          <a:p>
            <a:pPr marL="285750" indent="-285750">
              <a:buFont typeface="Arial" panose="020B0604020202020204" pitchFamily="34" charset="0"/>
              <a:buChar char="•"/>
            </a:pPr>
            <a:r>
              <a:rPr lang="es-MX" dirty="0">
                <a:solidFill>
                  <a:schemeClr val="tx1"/>
                </a:solidFill>
                <a:cs typeface="Arial" panose="020B0604020202020204" pitchFamily="34" charset="0"/>
              </a:rPr>
              <a:t>Clave del Área Física</a:t>
            </a:r>
          </a:p>
          <a:p>
            <a:pPr marL="285750" indent="-285750">
              <a:buFont typeface="Arial" panose="020B0604020202020204" pitchFamily="34" charset="0"/>
              <a:buChar char="•"/>
            </a:pPr>
            <a:r>
              <a:rPr lang="es-MX" dirty="0">
                <a:solidFill>
                  <a:schemeClr val="tx1"/>
                </a:solidFill>
                <a:cs typeface="Arial" panose="020B0604020202020204" pitchFamily="34" charset="0"/>
              </a:rPr>
              <a:t>Fecha  del alta del bien</a:t>
            </a:r>
          </a:p>
          <a:p>
            <a:pPr marL="285750" indent="-285750">
              <a:buFont typeface="Arial" panose="020B0604020202020204" pitchFamily="34" charset="0"/>
              <a:buChar char="•"/>
            </a:pPr>
            <a:r>
              <a:rPr lang="es-MX" dirty="0">
                <a:solidFill>
                  <a:schemeClr val="tx1"/>
                </a:solidFill>
                <a:cs typeface="Arial" panose="020B0604020202020204" pitchFamily="34" charset="0"/>
              </a:rPr>
              <a:t>Estatus </a:t>
            </a:r>
          </a:p>
          <a:p>
            <a:pPr marL="285750" indent="-285750">
              <a:buFont typeface="Arial" panose="020B0604020202020204" pitchFamily="34" charset="0"/>
              <a:buChar char="•"/>
            </a:pPr>
            <a:r>
              <a:rPr lang="es-MX" dirty="0">
                <a:solidFill>
                  <a:schemeClr val="tx1"/>
                </a:solidFill>
                <a:cs typeface="Arial" panose="020B0604020202020204" pitchFamily="34" charset="0"/>
              </a:rPr>
              <a:t>Costo con IVA</a:t>
            </a:r>
            <a:endParaRPr lang="es-MX" b="1" dirty="0">
              <a:solidFill>
                <a:schemeClr val="tx1"/>
              </a:solidFill>
            </a:endParaRPr>
          </a:p>
          <a:p>
            <a:pPr marL="457200" indent="-457200" algn="just">
              <a:buFont typeface="Arial" panose="020B0604020202020204" pitchFamily="34" charset="0"/>
              <a:buChar char="•"/>
            </a:pPr>
            <a:endParaRPr lang="es-MX" sz="28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2253205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448514"/>
            <a:ext cx="10988843" cy="1333448"/>
          </a:xfrm>
        </p:spPr>
        <p:txBody>
          <a:bodyPr/>
          <a:lstStyle/>
          <a:p>
            <a:pPr algn="ctr"/>
            <a:r>
              <a:rPr lang="es-MX" sz="3200" b="1" dirty="0" smtClean="0">
                <a:solidFill>
                  <a:schemeClr val="tx2"/>
                </a:solidFill>
              </a:rPr>
              <a:t>11. </a:t>
            </a:r>
            <a:r>
              <a:rPr lang="es-MX" sz="3200" b="1" dirty="0">
                <a:solidFill>
                  <a:schemeClr val="tx2"/>
                </a:solidFill>
              </a:rPr>
              <a:t>Transferencia de bienes muebles entre unidades responsables </a:t>
            </a:r>
          </a:p>
        </p:txBody>
      </p:sp>
      <p:sp>
        <p:nvSpPr>
          <p:cNvPr id="6" name="Rectángulo redondeado 5"/>
          <p:cNvSpPr/>
          <p:nvPr/>
        </p:nvSpPr>
        <p:spPr>
          <a:xfrm>
            <a:off x="1884484" y="2063114"/>
            <a:ext cx="9563101" cy="657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Acordar con el titular el bien mueble a transferir y su justificación.</a:t>
            </a:r>
          </a:p>
        </p:txBody>
      </p:sp>
      <p:sp>
        <p:nvSpPr>
          <p:cNvPr id="19" name="Rectángulo redondeado 18"/>
          <p:cNvSpPr/>
          <p:nvPr/>
        </p:nvSpPr>
        <p:spPr>
          <a:xfrm>
            <a:off x="1884483" y="2861774"/>
            <a:ext cx="9563102" cy="675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Validar los datos del bien </a:t>
            </a:r>
            <a:r>
              <a:rPr lang="es-MX" sz="2400" dirty="0" smtClean="0">
                <a:solidFill>
                  <a:schemeClr val="accent1">
                    <a:lumMod val="50000"/>
                  </a:schemeClr>
                </a:solidFill>
                <a:latin typeface="Gill Sans MT" panose="020B0502020104020203" pitchFamily="34" charset="0"/>
                <a:cs typeface="Arial" panose="020B0604020202020204" pitchFamily="34" charset="0"/>
              </a:rPr>
              <a:t>físico </a:t>
            </a:r>
            <a:r>
              <a:rPr lang="es-MX" sz="2400" dirty="0">
                <a:solidFill>
                  <a:schemeClr val="accent1">
                    <a:lumMod val="50000"/>
                  </a:schemeClr>
                </a:solidFill>
                <a:latin typeface="Gill Sans MT" panose="020B0502020104020203" pitchFamily="34" charset="0"/>
                <a:cs typeface="Arial" panose="020B0604020202020204" pitchFamily="34" charset="0"/>
              </a:rPr>
              <a:t>contra los registrados en el subsistema: marca, modelo, serie.</a:t>
            </a:r>
          </a:p>
        </p:txBody>
      </p:sp>
      <p:sp>
        <p:nvSpPr>
          <p:cNvPr id="20" name="Rectángulo redondeado 19"/>
          <p:cNvSpPr/>
          <p:nvPr/>
        </p:nvSpPr>
        <p:spPr>
          <a:xfrm>
            <a:off x="1884483" y="3658086"/>
            <a:ext cx="9563101" cy="677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err="1">
                <a:solidFill>
                  <a:schemeClr val="accent1">
                    <a:lumMod val="50000"/>
                  </a:schemeClr>
                </a:solidFill>
                <a:latin typeface="Gill Sans MT" panose="020B0502020104020203" pitchFamily="34" charset="0"/>
                <a:cs typeface="Arial" panose="020B0604020202020204" pitchFamily="34" charset="0"/>
              </a:rPr>
              <a:t>Requisitar</a:t>
            </a:r>
            <a:r>
              <a:rPr lang="es-MX" sz="2400" dirty="0">
                <a:solidFill>
                  <a:schemeClr val="accent1">
                    <a:lumMod val="50000"/>
                  </a:schemeClr>
                </a:solidFill>
                <a:latin typeface="Gill Sans MT" panose="020B0502020104020203" pitchFamily="34" charset="0"/>
                <a:cs typeface="Arial" panose="020B0604020202020204" pitchFamily="34" charset="0"/>
              </a:rPr>
              <a:t> el formato de transferencia.</a:t>
            </a:r>
          </a:p>
        </p:txBody>
      </p:sp>
      <p:sp>
        <p:nvSpPr>
          <p:cNvPr id="21" name="Rectángulo redondeado 20"/>
          <p:cNvSpPr/>
          <p:nvPr/>
        </p:nvSpPr>
        <p:spPr>
          <a:xfrm>
            <a:off x="1884482" y="4474339"/>
            <a:ext cx="9563101" cy="6603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Gestionar la firma del titular de su unidad responsable</a:t>
            </a:r>
            <a:r>
              <a:rPr lang="es-MX" sz="2400" dirty="0">
                <a:solidFill>
                  <a:schemeClr val="accent1">
                    <a:lumMod val="50000"/>
                  </a:schemeClr>
                </a:solidFill>
                <a:latin typeface="Arial" panose="020B0604020202020204" pitchFamily="34" charset="0"/>
                <a:cs typeface="Arial" panose="020B0604020202020204" pitchFamily="34" charset="0"/>
              </a:rPr>
              <a:t>.</a:t>
            </a:r>
          </a:p>
        </p:txBody>
      </p:sp>
      <p:sp>
        <p:nvSpPr>
          <p:cNvPr id="22" name="Rectángulo redondeado 21"/>
          <p:cNvSpPr/>
          <p:nvPr/>
        </p:nvSpPr>
        <p:spPr>
          <a:xfrm>
            <a:off x="1884484" y="5202938"/>
            <a:ext cx="9563101" cy="786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Coordinarse con el administrador de la unidad responsable destino para la entrega del bien y la gestión de la firma del </a:t>
            </a:r>
            <a:r>
              <a:rPr lang="es-MX" sz="2400" dirty="0" smtClean="0">
                <a:solidFill>
                  <a:schemeClr val="accent1">
                    <a:lumMod val="50000"/>
                  </a:schemeClr>
                </a:solidFill>
                <a:latin typeface="Gill Sans MT" panose="020B0502020104020203" pitchFamily="34" charset="0"/>
                <a:cs typeface="Arial" panose="020B0604020202020204" pitchFamily="34" charset="0"/>
              </a:rPr>
              <a:t>titular</a:t>
            </a:r>
            <a:r>
              <a:rPr lang="es-MX" sz="2400" dirty="0" smtClean="0">
                <a:solidFill>
                  <a:schemeClr val="accent1">
                    <a:lumMod val="50000"/>
                  </a:schemeClr>
                </a:solidFill>
                <a:latin typeface="Arial" panose="020B0604020202020204" pitchFamily="34" charset="0"/>
                <a:cs typeface="Arial" panose="020B0604020202020204" pitchFamily="34" charset="0"/>
              </a:rPr>
              <a:t>.</a:t>
            </a:r>
            <a:endParaRPr lang="es-MX" sz="2400" dirty="0">
              <a:solidFill>
                <a:schemeClr val="accent1">
                  <a:lumMod val="50000"/>
                </a:schemeClr>
              </a:solidFill>
              <a:latin typeface="Arial" panose="020B0604020202020204" pitchFamily="34" charset="0"/>
              <a:cs typeface="Arial" panose="020B0604020202020204" pitchFamily="34" charset="0"/>
            </a:endParaRPr>
          </a:p>
        </p:txBody>
      </p:sp>
      <p:sp>
        <p:nvSpPr>
          <p:cNvPr id="23" name="Rectángulo redondeado 22"/>
          <p:cNvSpPr/>
          <p:nvPr/>
        </p:nvSpPr>
        <p:spPr>
          <a:xfrm>
            <a:off x="1884483" y="6071941"/>
            <a:ext cx="9563101" cy="6277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accent1">
                    <a:lumMod val="50000"/>
                  </a:schemeClr>
                </a:solidFill>
                <a:latin typeface="Gill Sans MT" panose="020B0502020104020203" pitchFamily="34" charset="0"/>
                <a:cs typeface="Arial" panose="020B0604020202020204" pitchFamily="34" charset="0"/>
              </a:rPr>
              <a:t>Concretar la entrega y firmas.</a:t>
            </a:r>
          </a:p>
        </p:txBody>
      </p:sp>
      <p:sp>
        <p:nvSpPr>
          <p:cNvPr id="37" name="Rectángulo 36"/>
          <p:cNvSpPr/>
          <p:nvPr/>
        </p:nvSpPr>
        <p:spPr>
          <a:xfrm>
            <a:off x="1399028" y="1572802"/>
            <a:ext cx="4592411" cy="461665"/>
          </a:xfrm>
          <a:prstGeom prst="rect">
            <a:avLst/>
          </a:prstGeom>
        </p:spPr>
        <p:txBody>
          <a:bodyPr wrap="none">
            <a:spAutoFit/>
          </a:bodyPr>
          <a:lstStyle/>
          <a:p>
            <a:pPr algn="just"/>
            <a:r>
              <a:rPr lang="es-MX" sz="2400" b="1" dirty="0" smtClean="0">
                <a:solidFill>
                  <a:schemeClr val="accent1">
                    <a:lumMod val="50000"/>
                  </a:schemeClr>
                </a:solidFill>
                <a:latin typeface="Gill Sans MT" panose="020B0502020104020203" pitchFamily="34" charset="0"/>
                <a:cs typeface="Arial" panose="020B0604020202020204" pitchFamily="34" charset="0"/>
              </a:rPr>
              <a:t>Actividades </a:t>
            </a:r>
            <a:r>
              <a:rPr lang="es-MX" sz="2400" b="1" dirty="0">
                <a:solidFill>
                  <a:schemeClr val="accent1">
                    <a:lumMod val="50000"/>
                  </a:schemeClr>
                </a:solidFill>
                <a:latin typeface="Gill Sans MT" panose="020B0502020104020203" pitchFamily="34" charset="0"/>
                <a:cs typeface="Arial" panose="020B0604020202020204" pitchFamily="34" charset="0"/>
              </a:rPr>
              <a:t>del </a:t>
            </a:r>
            <a:r>
              <a:rPr lang="es-MX" sz="2400" b="1" dirty="0" smtClean="0">
                <a:solidFill>
                  <a:schemeClr val="accent1">
                    <a:lumMod val="50000"/>
                  </a:schemeClr>
                </a:solidFill>
                <a:latin typeface="Gill Sans MT" panose="020B0502020104020203" pitchFamily="34" charset="0"/>
                <a:cs typeface="Arial" panose="020B0604020202020204" pitchFamily="34" charset="0"/>
              </a:rPr>
              <a:t>administrador:</a:t>
            </a:r>
            <a:endParaRPr lang="es-MX" sz="2400" b="1" dirty="0">
              <a:solidFill>
                <a:schemeClr val="accent1">
                  <a:lumMod val="50000"/>
                </a:schemeClr>
              </a:solidFill>
              <a:latin typeface="Gill Sans MT" panose="020B0502020104020203" pitchFamily="34" charset="0"/>
              <a:cs typeface="Arial" panose="020B0604020202020204" pitchFamily="34" charset="0"/>
            </a:endParaRPr>
          </a:p>
        </p:txBody>
      </p:sp>
      <p:sp>
        <p:nvSpPr>
          <p:cNvPr id="41" name="Conector fuera de página 40"/>
          <p:cNvSpPr/>
          <p:nvPr/>
        </p:nvSpPr>
        <p:spPr>
          <a:xfrm>
            <a:off x="673768" y="4448598"/>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4</a:t>
            </a:r>
            <a:endParaRPr lang="es-MX" dirty="0"/>
          </a:p>
        </p:txBody>
      </p:sp>
      <p:sp>
        <p:nvSpPr>
          <p:cNvPr id="42" name="Conector fuera de página 41"/>
          <p:cNvSpPr/>
          <p:nvPr/>
        </p:nvSpPr>
        <p:spPr>
          <a:xfrm>
            <a:off x="673768" y="5264439"/>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5</a:t>
            </a:r>
            <a:endParaRPr lang="es-MX" dirty="0"/>
          </a:p>
        </p:txBody>
      </p:sp>
      <p:sp>
        <p:nvSpPr>
          <p:cNvPr id="43" name="Conector fuera de página 42"/>
          <p:cNvSpPr/>
          <p:nvPr/>
        </p:nvSpPr>
        <p:spPr>
          <a:xfrm>
            <a:off x="673768" y="6100189"/>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6</a:t>
            </a:r>
            <a:endParaRPr lang="es-MX" dirty="0"/>
          </a:p>
        </p:txBody>
      </p:sp>
      <p:sp>
        <p:nvSpPr>
          <p:cNvPr id="26" name="Conector fuera de página 25"/>
          <p:cNvSpPr/>
          <p:nvPr/>
        </p:nvSpPr>
        <p:spPr>
          <a:xfrm>
            <a:off x="673768" y="2861774"/>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2</a:t>
            </a:r>
            <a:endParaRPr lang="es-MX" dirty="0"/>
          </a:p>
        </p:txBody>
      </p:sp>
      <p:sp>
        <p:nvSpPr>
          <p:cNvPr id="27" name="Conector fuera de página 26"/>
          <p:cNvSpPr/>
          <p:nvPr/>
        </p:nvSpPr>
        <p:spPr>
          <a:xfrm>
            <a:off x="673768" y="2048790"/>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1</a:t>
            </a:r>
          </a:p>
        </p:txBody>
      </p:sp>
      <p:sp>
        <p:nvSpPr>
          <p:cNvPr id="28" name="Conector fuera de página 27"/>
          <p:cNvSpPr/>
          <p:nvPr/>
        </p:nvSpPr>
        <p:spPr>
          <a:xfrm>
            <a:off x="673768" y="3655186"/>
            <a:ext cx="861646" cy="686110"/>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3</a:t>
            </a:r>
            <a:endParaRPr lang="es-MX" dirty="0"/>
          </a:p>
        </p:txBody>
      </p:sp>
    </p:spTree>
    <p:extLst>
      <p:ext uri="{BB962C8B-B14F-4D97-AF65-F5344CB8AC3E}">
        <p14:creationId xmlns:p14="http://schemas.microsoft.com/office/powerpoint/2010/main" val="3402538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9316" y="765044"/>
            <a:ext cx="6113295" cy="1333448"/>
          </a:xfrm>
        </p:spPr>
        <p:txBody>
          <a:bodyPr/>
          <a:lstStyle/>
          <a:p>
            <a:pPr algn="ctr"/>
            <a:r>
              <a:rPr lang="es-MX" sz="3200" b="1" dirty="0" smtClean="0">
                <a:solidFill>
                  <a:schemeClr val="tx2"/>
                </a:solidFill>
              </a:rPr>
              <a:t>11. </a:t>
            </a:r>
            <a:r>
              <a:rPr lang="es-MX" sz="3200" b="1" dirty="0">
                <a:solidFill>
                  <a:schemeClr val="tx2"/>
                </a:solidFill>
              </a:rPr>
              <a:t>Transferencia de bienes muebles entre unidades responsables </a:t>
            </a:r>
          </a:p>
        </p:txBody>
      </p:sp>
      <p:sp>
        <p:nvSpPr>
          <p:cNvPr id="5" name="Marcador de texto 2"/>
          <p:cNvSpPr txBox="1">
            <a:spLocks/>
          </p:cNvSpPr>
          <p:nvPr/>
        </p:nvSpPr>
        <p:spPr bwMode="auto">
          <a:xfrm>
            <a:off x="5967663" y="1632343"/>
            <a:ext cx="5839326"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smtClean="0">
              <a:solidFill>
                <a:schemeClr val="accent1">
                  <a:lumMod val="50000"/>
                </a:schemeClr>
              </a:solidFill>
              <a:latin typeface="Arial" panose="020B0604020202020204" pitchFamily="34" charset="0"/>
              <a:cs typeface="Arial" panose="020B0604020202020204" pitchFamily="34" charset="0"/>
            </a:endParaRPr>
          </a:p>
          <a:p>
            <a:pPr algn="just"/>
            <a:endParaRPr lang="es-MX" sz="2800" dirty="0">
              <a:solidFill>
                <a:schemeClr val="accent1">
                  <a:lumMod val="50000"/>
                </a:schemeClr>
              </a:solidFill>
              <a:latin typeface="Arial" panose="020B0604020202020204" pitchFamily="34" charset="0"/>
              <a:cs typeface="Arial" panose="020B0604020202020204" pitchFamily="34" charset="0"/>
            </a:endParaRPr>
          </a:p>
          <a:p>
            <a:pPr algn="just"/>
            <a:r>
              <a:rPr lang="es-MX" sz="2800" dirty="0" smtClean="0">
                <a:solidFill>
                  <a:schemeClr val="tx1"/>
                </a:solidFill>
                <a:latin typeface="Arial" panose="020B0604020202020204" pitchFamily="34" charset="0"/>
                <a:cs typeface="Arial" panose="020B0604020202020204" pitchFamily="34" charset="0"/>
              </a:rPr>
              <a:t>Ejemplo </a:t>
            </a:r>
            <a:r>
              <a:rPr lang="es-MX" sz="2800" dirty="0">
                <a:solidFill>
                  <a:schemeClr val="tx1"/>
                </a:solidFill>
                <a:latin typeface="Arial" panose="020B0604020202020204" pitchFamily="34" charset="0"/>
                <a:cs typeface="Arial" panose="020B0604020202020204" pitchFamily="34" charset="0"/>
              </a:rPr>
              <a:t>de formato de transferencia de bienes.</a:t>
            </a:r>
          </a:p>
        </p:txBody>
      </p:sp>
      <p:pic>
        <p:nvPicPr>
          <p:cNvPr id="4" name="Imagen 3"/>
          <p:cNvPicPr>
            <a:picLocks noChangeAspect="1"/>
          </p:cNvPicPr>
          <p:nvPr/>
        </p:nvPicPr>
        <p:blipFill>
          <a:blip r:embed="rId2"/>
          <a:stretch>
            <a:fillRect/>
          </a:stretch>
        </p:blipFill>
        <p:spPr>
          <a:xfrm>
            <a:off x="325925" y="282104"/>
            <a:ext cx="5223391" cy="6575896"/>
          </a:xfrm>
          <a:prstGeom prst="rect">
            <a:avLst/>
          </a:prstGeom>
        </p:spPr>
      </p:pic>
    </p:spTree>
    <p:extLst>
      <p:ext uri="{BB962C8B-B14F-4D97-AF65-F5344CB8AC3E}">
        <p14:creationId xmlns:p14="http://schemas.microsoft.com/office/powerpoint/2010/main" val="4223982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448514"/>
            <a:ext cx="10988843" cy="1333448"/>
          </a:xfrm>
        </p:spPr>
        <p:txBody>
          <a:bodyPr/>
          <a:lstStyle/>
          <a:p>
            <a:pPr algn="ctr"/>
            <a:r>
              <a:rPr lang="es-MX" sz="3200" b="1" dirty="0" smtClean="0">
                <a:solidFill>
                  <a:schemeClr val="tx2"/>
                </a:solidFill>
              </a:rPr>
              <a:t>11. </a:t>
            </a:r>
            <a:r>
              <a:rPr lang="es-MX" sz="3200" b="1" dirty="0">
                <a:solidFill>
                  <a:schemeClr val="tx2"/>
                </a:solidFill>
              </a:rPr>
              <a:t>Transferencia de bienes muebles entre unidades responsables </a:t>
            </a:r>
          </a:p>
        </p:txBody>
      </p:sp>
      <p:sp>
        <p:nvSpPr>
          <p:cNvPr id="6" name="Rectángulo redondeado 5"/>
          <p:cNvSpPr/>
          <p:nvPr/>
        </p:nvSpPr>
        <p:spPr>
          <a:xfrm>
            <a:off x="1322509" y="2063115"/>
            <a:ext cx="9563101" cy="4163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cs typeface="Arial" panose="020B0604020202020204" pitchFamily="34" charset="0"/>
              </a:rPr>
              <a:t>Estatus del </a:t>
            </a:r>
            <a:r>
              <a:rPr lang="es-MX" sz="2400" b="1" dirty="0" smtClean="0">
                <a:solidFill>
                  <a:schemeClr val="tx1"/>
                </a:solidFill>
                <a:cs typeface="Arial" panose="020B0604020202020204" pitchFamily="34" charset="0"/>
              </a:rPr>
              <a:t>bien</a:t>
            </a:r>
            <a:r>
              <a:rPr lang="es-MX" sz="2400" dirty="0" smtClean="0">
                <a:solidFill>
                  <a:schemeClr val="accent1">
                    <a:lumMod val="50000"/>
                  </a:schemeClr>
                </a:solidFill>
                <a:latin typeface="Gill Sans MT" panose="020B0502020104020203" pitchFamily="34" charset="0"/>
                <a:cs typeface="Arial" panose="020B0604020202020204" pitchFamily="34" charset="0"/>
              </a:rPr>
              <a:t>.</a:t>
            </a:r>
            <a:endParaRPr lang="es-MX" sz="2400" dirty="0">
              <a:solidFill>
                <a:schemeClr val="accent1">
                  <a:lumMod val="50000"/>
                </a:schemeClr>
              </a:solidFill>
              <a:latin typeface="Gill Sans MT" panose="020B0502020104020203" pitchFamily="34" charset="0"/>
              <a:cs typeface="Arial" panose="020B0604020202020204" pitchFamily="34" charset="0"/>
            </a:endParaRPr>
          </a:p>
        </p:txBody>
      </p:sp>
      <p:sp>
        <p:nvSpPr>
          <p:cNvPr id="19" name="Rectángulo redondeado 18"/>
          <p:cNvSpPr/>
          <p:nvPr/>
        </p:nvSpPr>
        <p:spPr>
          <a:xfrm>
            <a:off x="1322507" y="2606927"/>
            <a:ext cx="9563102" cy="444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Estado físico del bien</a:t>
            </a:r>
          </a:p>
        </p:txBody>
      </p:sp>
      <p:sp>
        <p:nvSpPr>
          <p:cNvPr id="20" name="Rectángulo redondeado 19"/>
          <p:cNvSpPr/>
          <p:nvPr/>
        </p:nvSpPr>
        <p:spPr>
          <a:xfrm>
            <a:off x="1322507" y="3174875"/>
            <a:ext cx="9563101" cy="447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Conocer la clave del área física donde está asignado el bien.</a:t>
            </a:r>
          </a:p>
        </p:txBody>
      </p:sp>
      <p:sp>
        <p:nvSpPr>
          <p:cNvPr id="21" name="Rectángulo redondeado 20"/>
          <p:cNvSpPr/>
          <p:nvPr/>
        </p:nvSpPr>
        <p:spPr>
          <a:xfrm>
            <a:off x="1322506" y="3753943"/>
            <a:ext cx="9563101" cy="483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Conocer la clave del área física a donde se va a transferir el bien.</a:t>
            </a:r>
          </a:p>
        </p:txBody>
      </p:sp>
      <p:sp>
        <p:nvSpPr>
          <p:cNvPr id="22" name="Rectángulo redondeado 21"/>
          <p:cNvSpPr/>
          <p:nvPr/>
        </p:nvSpPr>
        <p:spPr>
          <a:xfrm>
            <a:off x="1322505" y="4377368"/>
            <a:ext cx="9563101" cy="432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Para </a:t>
            </a:r>
            <a:r>
              <a:rPr lang="es-MX" sz="2400" b="1" dirty="0">
                <a:solidFill>
                  <a:schemeClr val="tx1"/>
                </a:solidFill>
                <a:cs typeface="Arial" panose="020B0604020202020204" pitchFamily="34" charset="0"/>
              </a:rPr>
              <a:t>vehículos</a:t>
            </a:r>
            <a:r>
              <a:rPr lang="es-MX" sz="2400" dirty="0">
                <a:solidFill>
                  <a:schemeClr val="tx1"/>
                </a:solidFill>
                <a:cs typeface="Arial" panose="020B0604020202020204" pitchFamily="34" charset="0"/>
              </a:rPr>
              <a:t>: debe venir el visto bueno del jefe superior inmediato.</a:t>
            </a:r>
          </a:p>
        </p:txBody>
      </p:sp>
      <p:sp>
        <p:nvSpPr>
          <p:cNvPr id="23" name="Rectángulo redondeado 22"/>
          <p:cNvSpPr/>
          <p:nvPr/>
        </p:nvSpPr>
        <p:spPr>
          <a:xfrm>
            <a:off x="1322504" y="4957089"/>
            <a:ext cx="9563101" cy="397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Para </a:t>
            </a:r>
            <a:r>
              <a:rPr lang="es-MX" sz="2400" b="1" dirty="0">
                <a:solidFill>
                  <a:schemeClr val="tx1"/>
                </a:solidFill>
                <a:cs typeface="Arial" panose="020B0604020202020204" pitchFamily="34" charset="0"/>
              </a:rPr>
              <a:t>obra plástica</a:t>
            </a:r>
            <a:r>
              <a:rPr lang="es-MX" sz="2400" dirty="0">
                <a:solidFill>
                  <a:schemeClr val="tx1"/>
                </a:solidFill>
                <a:cs typeface="Arial" panose="020B0604020202020204" pitchFamily="34" charset="0"/>
              </a:rPr>
              <a:t>:</a:t>
            </a:r>
            <a:r>
              <a:rPr lang="es-MX" sz="2400" b="1" dirty="0">
                <a:solidFill>
                  <a:schemeClr val="tx1"/>
                </a:solidFill>
                <a:cs typeface="Arial" panose="020B0604020202020204" pitchFamily="34" charset="0"/>
              </a:rPr>
              <a:t> </a:t>
            </a:r>
            <a:r>
              <a:rPr lang="es-MX" sz="2400" dirty="0">
                <a:solidFill>
                  <a:schemeClr val="tx1"/>
                </a:solidFill>
                <a:cs typeface="Arial" panose="020B0604020202020204" pitchFamily="34" charset="0"/>
              </a:rPr>
              <a:t>debe adjuntar la “Ficha de evidencia fotográfica”.</a:t>
            </a:r>
          </a:p>
        </p:txBody>
      </p:sp>
      <p:sp>
        <p:nvSpPr>
          <p:cNvPr id="37" name="Rectángulo 36"/>
          <p:cNvSpPr/>
          <p:nvPr/>
        </p:nvSpPr>
        <p:spPr>
          <a:xfrm>
            <a:off x="1773753" y="1572802"/>
            <a:ext cx="2719014" cy="461665"/>
          </a:xfrm>
          <a:prstGeom prst="rect">
            <a:avLst/>
          </a:prstGeom>
        </p:spPr>
        <p:txBody>
          <a:bodyPr wrap="none">
            <a:spAutoFit/>
          </a:bodyPr>
          <a:lstStyle/>
          <a:p>
            <a:pPr algn="just"/>
            <a:r>
              <a:rPr lang="es-MX" sz="2400" b="1" dirty="0" smtClean="0">
                <a:solidFill>
                  <a:schemeClr val="accent1">
                    <a:lumMod val="50000"/>
                  </a:schemeClr>
                </a:solidFill>
                <a:latin typeface="Gill Sans MT" panose="020B0502020104020203" pitchFamily="34" charset="0"/>
                <a:cs typeface="Arial" panose="020B0604020202020204" pitchFamily="34" charset="0"/>
              </a:rPr>
              <a:t>Consideraciones:</a:t>
            </a:r>
            <a:endParaRPr lang="es-MX" sz="2400" b="1" dirty="0">
              <a:solidFill>
                <a:schemeClr val="accent1">
                  <a:lumMod val="50000"/>
                </a:schemeClr>
              </a:solidFill>
              <a:latin typeface="Gill Sans MT" panose="020B0502020104020203" pitchFamily="34" charset="0"/>
              <a:cs typeface="Arial" panose="020B0604020202020204" pitchFamily="34" charset="0"/>
            </a:endParaRPr>
          </a:p>
        </p:txBody>
      </p:sp>
      <p:sp>
        <p:nvSpPr>
          <p:cNvPr id="3" name="Conector 2"/>
          <p:cNvSpPr/>
          <p:nvPr/>
        </p:nvSpPr>
        <p:spPr>
          <a:xfrm>
            <a:off x="563432" y="2063114"/>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1</a:t>
            </a:r>
            <a:endParaRPr lang="es-MX" dirty="0">
              <a:solidFill>
                <a:schemeClr val="tx2"/>
              </a:solidFill>
            </a:endParaRPr>
          </a:p>
        </p:txBody>
      </p:sp>
      <p:sp>
        <p:nvSpPr>
          <p:cNvPr id="17" name="Conector 16"/>
          <p:cNvSpPr/>
          <p:nvPr/>
        </p:nvSpPr>
        <p:spPr>
          <a:xfrm>
            <a:off x="563431" y="2613590"/>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2</a:t>
            </a:r>
            <a:endParaRPr lang="es-MX" dirty="0">
              <a:solidFill>
                <a:schemeClr val="tx2"/>
              </a:solidFill>
            </a:endParaRPr>
          </a:p>
        </p:txBody>
      </p:sp>
      <p:sp>
        <p:nvSpPr>
          <p:cNvPr id="18" name="Conector 17"/>
          <p:cNvSpPr/>
          <p:nvPr/>
        </p:nvSpPr>
        <p:spPr>
          <a:xfrm>
            <a:off x="563431" y="3174875"/>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3</a:t>
            </a:r>
            <a:endParaRPr lang="es-MX" dirty="0">
              <a:solidFill>
                <a:schemeClr val="tx2"/>
              </a:solidFill>
            </a:endParaRPr>
          </a:p>
        </p:txBody>
      </p:sp>
      <p:sp>
        <p:nvSpPr>
          <p:cNvPr id="24" name="Conector 23"/>
          <p:cNvSpPr/>
          <p:nvPr/>
        </p:nvSpPr>
        <p:spPr>
          <a:xfrm>
            <a:off x="563428" y="3774339"/>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4</a:t>
            </a:r>
            <a:endParaRPr lang="es-MX" dirty="0">
              <a:solidFill>
                <a:schemeClr val="tx2"/>
              </a:solidFill>
            </a:endParaRPr>
          </a:p>
        </p:txBody>
      </p:sp>
      <p:sp>
        <p:nvSpPr>
          <p:cNvPr id="25" name="Conector 24"/>
          <p:cNvSpPr/>
          <p:nvPr/>
        </p:nvSpPr>
        <p:spPr>
          <a:xfrm>
            <a:off x="563430" y="4427924"/>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5</a:t>
            </a:r>
            <a:endParaRPr lang="es-MX" dirty="0">
              <a:solidFill>
                <a:schemeClr val="tx2"/>
              </a:solidFill>
            </a:endParaRPr>
          </a:p>
        </p:txBody>
      </p:sp>
      <p:sp>
        <p:nvSpPr>
          <p:cNvPr id="26" name="Conector 25"/>
          <p:cNvSpPr/>
          <p:nvPr/>
        </p:nvSpPr>
        <p:spPr>
          <a:xfrm>
            <a:off x="563429" y="4957089"/>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smtClean="0">
                <a:solidFill>
                  <a:schemeClr val="tx2"/>
                </a:solidFill>
              </a:rPr>
              <a:t>6</a:t>
            </a:r>
            <a:endParaRPr lang="es-MX" dirty="0">
              <a:solidFill>
                <a:schemeClr val="tx2"/>
              </a:solidFill>
            </a:endParaRPr>
          </a:p>
        </p:txBody>
      </p:sp>
      <p:sp>
        <p:nvSpPr>
          <p:cNvPr id="27" name="Rectángulo redondeado 26"/>
          <p:cNvSpPr/>
          <p:nvPr/>
        </p:nvSpPr>
        <p:spPr>
          <a:xfrm>
            <a:off x="1322504" y="5543340"/>
            <a:ext cx="9563101" cy="397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Las operaciones deben ser de un solo tipo de bien.</a:t>
            </a:r>
          </a:p>
        </p:txBody>
      </p:sp>
      <p:sp>
        <p:nvSpPr>
          <p:cNvPr id="28" name="Conector 27"/>
          <p:cNvSpPr/>
          <p:nvPr/>
        </p:nvSpPr>
        <p:spPr>
          <a:xfrm>
            <a:off x="563429" y="5543340"/>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solidFill>
                  <a:schemeClr val="tx2"/>
                </a:solidFill>
              </a:rPr>
              <a:t>7</a:t>
            </a:r>
          </a:p>
        </p:txBody>
      </p:sp>
      <p:sp>
        <p:nvSpPr>
          <p:cNvPr id="29" name="Rectángulo redondeado 28"/>
          <p:cNvSpPr/>
          <p:nvPr/>
        </p:nvSpPr>
        <p:spPr>
          <a:xfrm>
            <a:off x="1322504" y="6123061"/>
            <a:ext cx="9563101" cy="674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tx1"/>
                </a:solidFill>
                <a:cs typeface="Arial" panose="020B0604020202020204" pitchFamily="34" charset="0"/>
              </a:rPr>
              <a:t>Cada </a:t>
            </a:r>
            <a:r>
              <a:rPr lang="es-MX" sz="2400" dirty="0" smtClean="0">
                <a:solidFill>
                  <a:schemeClr val="tx1"/>
                </a:solidFill>
                <a:cs typeface="Arial" panose="020B0604020202020204" pitchFamily="34" charset="0"/>
              </a:rPr>
              <a:t>UR debe </a:t>
            </a:r>
            <a:r>
              <a:rPr lang="es-MX" sz="2400" dirty="0">
                <a:solidFill>
                  <a:schemeClr val="tx1"/>
                </a:solidFill>
                <a:cs typeface="Arial" panose="020B0604020202020204" pitchFamily="34" charset="0"/>
              </a:rPr>
              <a:t>guardar una </a:t>
            </a:r>
            <a:r>
              <a:rPr lang="es-MX" sz="2400" i="1" dirty="0">
                <a:solidFill>
                  <a:schemeClr val="tx1"/>
                </a:solidFill>
                <a:cs typeface="Arial" panose="020B0604020202020204" pitchFamily="34" charset="0"/>
              </a:rPr>
              <a:t>Solicitud de transferencia de bienes</a:t>
            </a:r>
            <a:r>
              <a:rPr lang="es-MX" sz="2400" dirty="0">
                <a:solidFill>
                  <a:schemeClr val="tx1"/>
                </a:solidFill>
                <a:cs typeface="Arial" panose="020B0604020202020204" pitchFamily="34" charset="0"/>
              </a:rPr>
              <a:t> </a:t>
            </a:r>
            <a:r>
              <a:rPr lang="es-MX" sz="2400" b="1" dirty="0">
                <a:solidFill>
                  <a:schemeClr val="tx1"/>
                </a:solidFill>
                <a:cs typeface="Arial" panose="020B0604020202020204" pitchFamily="34" charset="0"/>
              </a:rPr>
              <a:t>original</a:t>
            </a:r>
            <a:r>
              <a:rPr lang="es-MX" sz="2400" dirty="0">
                <a:solidFill>
                  <a:schemeClr val="tx1"/>
                </a:solidFill>
                <a:cs typeface="Arial" panose="020B0604020202020204" pitchFamily="34" charset="0"/>
              </a:rPr>
              <a:t> de forma física y digital, como soporte.</a:t>
            </a:r>
          </a:p>
        </p:txBody>
      </p:sp>
      <p:sp>
        <p:nvSpPr>
          <p:cNvPr id="30" name="Conector 29"/>
          <p:cNvSpPr/>
          <p:nvPr/>
        </p:nvSpPr>
        <p:spPr>
          <a:xfrm>
            <a:off x="563429" y="6123061"/>
            <a:ext cx="448407" cy="442694"/>
          </a:xfrm>
          <a:prstGeom prst="flowChart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mtClean="0">
                <a:solidFill>
                  <a:schemeClr val="tx2"/>
                </a:solidFill>
              </a:rPr>
              <a:t>8</a:t>
            </a:r>
            <a:endParaRPr lang="es-MX" dirty="0">
              <a:solidFill>
                <a:schemeClr val="tx2"/>
              </a:solidFill>
            </a:endParaRPr>
          </a:p>
        </p:txBody>
      </p:sp>
      <p:sp>
        <p:nvSpPr>
          <p:cNvPr id="39" name="Conector 38"/>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1071634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12. </a:t>
            </a:r>
            <a:r>
              <a:rPr lang="es-MX" sz="3200" b="1" dirty="0">
                <a:solidFill>
                  <a:schemeClr val="tx2"/>
                </a:solidFill>
              </a:rPr>
              <a:t>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b="1" dirty="0" smtClean="0"/>
              <a:t>1</a:t>
            </a:r>
            <a:endParaRPr lang="es-MX" b="1" dirty="0"/>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Error del registro de datos del bien en el Subsistema de Planeación, Recursos Financieros y </a:t>
            </a:r>
            <a:r>
              <a:rPr lang="es-MX" sz="2400" b="1" dirty="0" smtClean="0">
                <a:solidFill>
                  <a:schemeClr val="tx1"/>
                </a:solidFill>
                <a:latin typeface="Gill Sans MT" panose="020B0502020104020203" pitchFamily="34" charset="0"/>
                <a:cs typeface="Arial" panose="020B0604020202020204" pitchFamily="34" charset="0"/>
              </a:rPr>
              <a:t>Materiales: </a:t>
            </a:r>
            <a:r>
              <a:rPr lang="es-MX" sz="2400" dirty="0">
                <a:solidFill>
                  <a:schemeClr val="tx1"/>
                </a:solidFill>
                <a:latin typeface="Gill Sans MT" panose="020B0502020104020203" pitchFamily="34" charset="0"/>
              </a:rPr>
              <a:t>Este error ocurre cuando un dato (marca, modelo, serie y/o descripción) descrito en el bien físico y en la factura coincide, sin embargo, se encuentra registrado en el Subsistema de manera errónea o diferente</a:t>
            </a:r>
            <a:r>
              <a:rPr lang="es-MX" sz="2400" dirty="0" smtClean="0">
                <a:solidFill>
                  <a:schemeClr val="tx1"/>
                </a:solidFill>
                <a:latin typeface="Gill Sans MT" panose="020B0502020104020203" pitchFamily="34" charset="0"/>
              </a:rPr>
              <a:t>.</a:t>
            </a:r>
            <a:endParaRPr lang="es-MX" sz="2400" dirty="0">
              <a:solidFill>
                <a:schemeClr val="tx1"/>
              </a:solidFill>
              <a:latin typeface="Gill Sans MT" panose="020B0502020104020203" pitchFamily="34" charset="0"/>
            </a:endParaRPr>
          </a:p>
        </p:txBody>
      </p:sp>
      <p:sp>
        <p:nvSpPr>
          <p:cNvPr id="17" name="Conector 16"/>
          <p:cNvSpPr/>
          <p:nvPr/>
        </p:nvSpPr>
        <p:spPr>
          <a:xfrm>
            <a:off x="308039" y="4002488"/>
            <a:ext cx="731457" cy="683363"/>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5" y="4009292"/>
            <a:ext cx="4230807" cy="2483250"/>
          </a:xfrm>
          <a:prstGeom prst="homePlate">
            <a:avLst>
              <a:gd name="adj" fmla="val 19398"/>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308538" y="4009292"/>
            <a:ext cx="6354073"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HERMES:</a:t>
            </a:r>
          </a:p>
          <a:p>
            <a:pPr algn="just"/>
            <a:r>
              <a:rPr lang="es-MX" sz="2400" dirty="0">
                <a:solidFill>
                  <a:schemeClr val="tx1"/>
                </a:solidFill>
                <a:latin typeface="Gill Sans MT" panose="020B0502020104020203" pitchFamily="34" charset="0"/>
              </a:rPr>
              <a:t>clave de la UR solicitante, seguido del asunto clave: “Actualización de datos”.</a:t>
            </a:r>
          </a:p>
          <a:p>
            <a:pPr algn="just"/>
            <a:endParaRPr lang="es-MX" sz="2400" dirty="0">
              <a:solidFill>
                <a:schemeClr val="tx1"/>
              </a:solidFill>
              <a:latin typeface="Gill Sans MT" panose="020B0502020104020203" pitchFamily="34" charset="0"/>
            </a:endParaRPr>
          </a:p>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“Ficha de evidencia fotográfica”.</a:t>
            </a:r>
          </a:p>
        </p:txBody>
      </p:sp>
      <p:sp>
        <p:nvSpPr>
          <p:cNvPr id="10" name="Conector 9"/>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3366578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12. </a:t>
            </a:r>
            <a:r>
              <a:rPr lang="es-MX" sz="3200" b="1" dirty="0">
                <a:solidFill>
                  <a:schemeClr val="tx2"/>
                </a:solidFill>
              </a:rPr>
              <a:t>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b="1" dirty="0"/>
              <a:t>2</a:t>
            </a:r>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Diferencia en datos del bien mueble recibido contra la </a:t>
            </a:r>
            <a:r>
              <a:rPr lang="es-MX" sz="2400" b="1" dirty="0" smtClean="0">
                <a:solidFill>
                  <a:schemeClr val="tx1"/>
                </a:solidFill>
                <a:latin typeface="Gill Sans MT" panose="020B0502020104020203" pitchFamily="34" charset="0"/>
                <a:cs typeface="Arial" panose="020B0604020202020204" pitchFamily="34" charset="0"/>
              </a:rPr>
              <a:t>factura: </a:t>
            </a:r>
            <a:r>
              <a:rPr lang="es-MX" sz="2400" dirty="0">
                <a:solidFill>
                  <a:schemeClr val="tx1"/>
                </a:solidFill>
                <a:latin typeface="Gill Sans MT" panose="020B0502020104020203" pitchFamily="34" charset="0"/>
                <a:cs typeface="Arial" panose="020B0604020202020204" pitchFamily="34" charset="0"/>
              </a:rPr>
              <a:t>Esta inconsistencia ocurre cuando un dato (marca, modelo, serie y/o descripción) del bien mueble entregado por el proveedor no concuerda con la información de la </a:t>
            </a:r>
            <a:r>
              <a:rPr lang="es-MX" sz="2400" dirty="0" smtClean="0">
                <a:solidFill>
                  <a:schemeClr val="tx1"/>
                </a:solidFill>
                <a:latin typeface="Gill Sans MT" panose="020B0502020104020203" pitchFamily="34" charset="0"/>
                <a:cs typeface="Arial" panose="020B0604020202020204" pitchFamily="34" charset="0"/>
              </a:rPr>
              <a:t>factura.</a:t>
            </a:r>
            <a:endParaRPr lang="es-MX" sz="2400" dirty="0">
              <a:solidFill>
                <a:schemeClr val="tx1"/>
              </a:solidFill>
              <a:latin typeface="Gill Sans MT" panose="020B0502020104020203" pitchFamily="34" charset="0"/>
            </a:endParaRPr>
          </a:p>
        </p:txBody>
      </p:sp>
      <p:sp>
        <p:nvSpPr>
          <p:cNvPr id="17" name="Conector 16"/>
          <p:cNvSpPr/>
          <p:nvPr/>
        </p:nvSpPr>
        <p:spPr>
          <a:xfrm>
            <a:off x="308039" y="4002488"/>
            <a:ext cx="731457" cy="683363"/>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b="1" dirty="0" smtClean="0">
                <a:solidFill>
                  <a:schemeClr val="tx1"/>
                </a:solidFill>
                <a:latin typeface="Gill Sans MT" panose="020B0502020104020203" pitchFamily="34" charset="0"/>
              </a:rPr>
              <a:t>Oficio aclaratorio del proveedor </a:t>
            </a:r>
            <a:r>
              <a:rPr lang="es-MX" sz="2400" dirty="0" smtClean="0">
                <a:solidFill>
                  <a:schemeClr val="tx1"/>
                </a:solidFill>
                <a:latin typeface="Gill Sans MT" panose="020B0502020104020203" pitchFamily="34" charset="0"/>
              </a:rPr>
              <a:t>o</a:t>
            </a:r>
            <a:r>
              <a:rPr lang="es-MX" sz="2400" b="1" dirty="0" smtClean="0">
                <a:solidFill>
                  <a:schemeClr val="tx1"/>
                </a:solidFill>
                <a:latin typeface="Gill Sans MT" panose="020B0502020104020203" pitchFamily="34" charset="0"/>
              </a:rPr>
              <a:t> acta administrativa simple</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1" name="Conector 10"/>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4213266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12. </a:t>
            </a:r>
            <a:r>
              <a:rPr lang="es-MX" sz="3200" b="1" dirty="0">
                <a:solidFill>
                  <a:schemeClr val="tx2"/>
                </a:solidFill>
              </a:rPr>
              <a:t>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t>3</a:t>
            </a:r>
            <a:endParaRPr lang="es-MX" b="1" dirty="0"/>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Datos no incluidos en la </a:t>
            </a:r>
            <a:r>
              <a:rPr lang="es-MX" sz="2400" b="1" dirty="0" smtClean="0">
                <a:solidFill>
                  <a:schemeClr val="tx1"/>
                </a:solidFill>
                <a:latin typeface="Gill Sans MT" panose="020B0502020104020203" pitchFamily="34" charset="0"/>
                <a:cs typeface="Arial" panose="020B0604020202020204" pitchFamily="34" charset="0"/>
              </a:rPr>
              <a:t>factura: </a:t>
            </a:r>
            <a:r>
              <a:rPr lang="es-MX" sz="2400" dirty="0">
                <a:solidFill>
                  <a:schemeClr val="tx1"/>
                </a:solidFill>
                <a:latin typeface="Gill Sans MT" panose="020B0502020104020203" pitchFamily="34" charset="0"/>
                <a:cs typeface="Arial" panose="020B0604020202020204" pitchFamily="34" charset="0"/>
              </a:rPr>
              <a:t>Esta inconsistencia ocurre cuando un dato (marca, modelo y/o serie) del bien mueble entregado por el proveedor, no se encuentra descrito en la </a:t>
            </a:r>
            <a:r>
              <a:rPr lang="es-MX" sz="2400" dirty="0" smtClean="0">
                <a:solidFill>
                  <a:schemeClr val="tx1"/>
                </a:solidFill>
                <a:latin typeface="Gill Sans MT" panose="020B0502020104020203" pitchFamily="34" charset="0"/>
                <a:cs typeface="Arial" panose="020B0604020202020204" pitchFamily="34" charset="0"/>
              </a:rPr>
              <a:t>factura, pero </a:t>
            </a:r>
            <a:r>
              <a:rPr lang="es-MX" sz="2400" dirty="0">
                <a:solidFill>
                  <a:schemeClr val="tx1"/>
                </a:solidFill>
                <a:latin typeface="Gill Sans MT" panose="020B0502020104020203" pitchFamily="34" charset="0"/>
                <a:cs typeface="Arial" panose="020B0604020202020204" pitchFamily="34" charset="0"/>
              </a:rPr>
              <a:t>sí en el bien físico</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7" name="Conector 16"/>
          <p:cNvSpPr/>
          <p:nvPr/>
        </p:nvSpPr>
        <p:spPr>
          <a:xfrm>
            <a:off x="308039" y="4002488"/>
            <a:ext cx="731457" cy="683363"/>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Cuadro con la información del bien, N° de activo, marca, fecha de alta y dato a incluir</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1" name="Conector 10"/>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3586082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12. </a:t>
            </a:r>
            <a:r>
              <a:rPr lang="es-MX" sz="3200" b="1" dirty="0">
                <a:solidFill>
                  <a:schemeClr val="tx2"/>
                </a:solidFill>
              </a:rPr>
              <a:t>Actualización de datos de bienes muebles</a:t>
            </a:r>
          </a:p>
        </p:txBody>
      </p:sp>
      <p:sp>
        <p:nvSpPr>
          <p:cNvPr id="3" name="Conector 2"/>
          <p:cNvSpPr/>
          <p:nvPr/>
        </p:nvSpPr>
        <p:spPr>
          <a:xfrm>
            <a:off x="253741" y="1891449"/>
            <a:ext cx="785755" cy="792193"/>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b="1" dirty="0"/>
              <a:t>4</a:t>
            </a:r>
          </a:p>
        </p:txBody>
      </p:sp>
      <p:sp>
        <p:nvSpPr>
          <p:cNvPr id="9" name="Rectángulo redondeado 8"/>
          <p:cNvSpPr/>
          <p:nvPr/>
        </p:nvSpPr>
        <p:spPr>
          <a:xfrm>
            <a:off x="1248508" y="1891449"/>
            <a:ext cx="10414103" cy="1871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b="1" dirty="0">
                <a:solidFill>
                  <a:schemeClr val="tx1"/>
                </a:solidFill>
                <a:latin typeface="Gill Sans MT" panose="020B0502020104020203" pitchFamily="34" charset="0"/>
                <a:cs typeface="Arial" panose="020B0604020202020204" pitchFamily="34" charset="0"/>
              </a:rPr>
              <a:t>Actualización de datos de un bien mueble por cobro de </a:t>
            </a:r>
            <a:r>
              <a:rPr lang="es-MX" sz="2400" b="1" dirty="0" smtClean="0">
                <a:solidFill>
                  <a:schemeClr val="tx1"/>
                </a:solidFill>
                <a:latin typeface="Gill Sans MT" panose="020B0502020104020203" pitchFamily="34" charset="0"/>
                <a:cs typeface="Arial" panose="020B0604020202020204" pitchFamily="34" charset="0"/>
              </a:rPr>
              <a:t>garantía: </a:t>
            </a:r>
            <a:r>
              <a:rPr lang="es-MX" sz="2400" dirty="0">
                <a:solidFill>
                  <a:schemeClr val="tx1"/>
                </a:solidFill>
                <a:latin typeface="Gill Sans MT" panose="020B0502020104020203" pitchFamily="34" charset="0"/>
              </a:rPr>
              <a:t>Esta actualización de datos ocurre cuando el bien mueble presenta fallas y es reemplazado por otro bien por parte del proveedor, haciendo uso del cobro de la </a:t>
            </a:r>
            <a:r>
              <a:rPr lang="es-MX" sz="2400" dirty="0" smtClean="0">
                <a:solidFill>
                  <a:schemeClr val="tx1"/>
                </a:solidFill>
                <a:latin typeface="Gill Sans MT" panose="020B0502020104020203" pitchFamily="34" charset="0"/>
              </a:rPr>
              <a:t>garantía</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7" name="Conector 16"/>
          <p:cNvSpPr/>
          <p:nvPr/>
        </p:nvSpPr>
        <p:spPr>
          <a:xfrm>
            <a:off x="308039" y="4002488"/>
            <a:ext cx="731457" cy="683363"/>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r>
              <a:rPr lang="es-MX" sz="2400" dirty="0">
                <a:latin typeface="Gill Sans MT" panose="020B0502020104020203" pitchFamily="34" charset="0"/>
              </a:rPr>
              <a:t>1</a:t>
            </a:r>
          </a:p>
        </p:txBody>
      </p:sp>
      <p:sp>
        <p:nvSpPr>
          <p:cNvPr id="18" name="Pentágono 17"/>
          <p:cNvSpPr/>
          <p:nvPr/>
        </p:nvSpPr>
        <p:spPr>
          <a:xfrm>
            <a:off x="692886" y="4009292"/>
            <a:ext cx="4635252" cy="2483250"/>
          </a:xfrm>
          <a:prstGeom prst="homePlate">
            <a:avLst>
              <a:gd name="adj" fmla="val 19398"/>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2400" dirty="0">
                <a:solidFill>
                  <a:schemeClr val="tx1"/>
                </a:solidFill>
                <a:latin typeface="Gill Sans MT" panose="020B0502020104020203" pitchFamily="34" charset="0"/>
              </a:rPr>
              <a:t>El titular de la </a:t>
            </a:r>
            <a:r>
              <a:rPr lang="es-MX" sz="2400" dirty="0" smtClean="0">
                <a:solidFill>
                  <a:schemeClr val="tx1"/>
                </a:solidFill>
                <a:latin typeface="Gill Sans MT" panose="020B0502020104020203" pitchFamily="34" charset="0"/>
              </a:rPr>
              <a:t>UR </a:t>
            </a:r>
            <a:r>
              <a:rPr lang="es-MX" sz="2400" dirty="0">
                <a:solidFill>
                  <a:schemeClr val="tx1"/>
                </a:solidFill>
                <a:latin typeface="Gill Sans MT" panose="020B0502020104020203" pitchFamily="34" charset="0"/>
              </a:rPr>
              <a:t>debe solicitar a la DCBMeI o a la SAFR según corresponda, a través </a:t>
            </a:r>
            <a:r>
              <a:rPr lang="es-MX" sz="2400" dirty="0" smtClean="0">
                <a:solidFill>
                  <a:schemeClr val="tx1"/>
                </a:solidFill>
                <a:latin typeface="Gill Sans MT" panose="020B0502020104020203" pitchFamily="34" charset="0"/>
              </a:rPr>
              <a:t>de Hermes</a:t>
            </a:r>
            <a:r>
              <a:rPr lang="es-MX" sz="2400" dirty="0">
                <a:solidFill>
                  <a:schemeClr val="tx1"/>
                </a:solidFill>
                <a:latin typeface="Gill Sans MT" panose="020B0502020104020203" pitchFamily="34" charset="0"/>
              </a:rPr>
              <a:t>, la actualización del dato del bien mueble.</a:t>
            </a:r>
          </a:p>
        </p:txBody>
      </p:sp>
      <p:sp>
        <p:nvSpPr>
          <p:cNvPr id="21" name="Rectángulo redondeado 20"/>
          <p:cNvSpPr/>
          <p:nvPr/>
        </p:nvSpPr>
        <p:spPr>
          <a:xfrm>
            <a:off x="5712985" y="4009292"/>
            <a:ext cx="5949626" cy="2483250"/>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a:t>
            </a:r>
            <a:r>
              <a:rPr lang="es-MX" sz="2400" dirty="0" smtClean="0">
                <a:solidFill>
                  <a:schemeClr val="tx1"/>
                </a:solidFill>
                <a:latin typeface="Gill Sans MT" panose="020B0502020104020203" pitchFamily="34" charset="0"/>
              </a:rPr>
              <a:t>HERMES: </a:t>
            </a:r>
          </a:p>
          <a:p>
            <a:pPr algn="just"/>
            <a:r>
              <a:rPr lang="es-MX" sz="2400" dirty="0" smtClean="0">
                <a:solidFill>
                  <a:schemeClr val="tx1"/>
                </a:solidFill>
                <a:latin typeface="Gill Sans MT" panose="020B0502020104020203" pitchFamily="34" charset="0"/>
              </a:rPr>
              <a:t>clave </a:t>
            </a:r>
            <a:r>
              <a:rPr lang="es-MX" sz="2400" dirty="0">
                <a:solidFill>
                  <a:schemeClr val="tx1"/>
                </a:solidFill>
                <a:latin typeface="Gill Sans MT" panose="020B0502020104020203" pitchFamily="34" charset="0"/>
              </a:rPr>
              <a:t>de la UR solicitante, seguido del asunto clave: “Actualización de datos</a:t>
            </a:r>
            <a:r>
              <a:rPr lang="es-MX" sz="2400" dirty="0" smtClean="0">
                <a:solidFill>
                  <a:schemeClr val="tx1"/>
                </a:solidFill>
                <a:latin typeface="Gill Sans MT" panose="020B0502020104020203" pitchFamily="34" charset="0"/>
              </a:rPr>
              <a:t>”.</a:t>
            </a:r>
          </a:p>
          <a:p>
            <a:pPr marL="342900" indent="-342900" algn="just">
              <a:buFont typeface="Arial" panose="020B0604020202020204" pitchFamily="34" charset="0"/>
              <a:buChar char="•"/>
            </a:pPr>
            <a:r>
              <a:rPr lang="es-MX" sz="2400" b="1" dirty="0" smtClean="0">
                <a:solidFill>
                  <a:schemeClr val="tx1"/>
                </a:solidFill>
                <a:latin typeface="Gill Sans MT" panose="020B0502020104020203" pitchFamily="34" charset="0"/>
              </a:rPr>
              <a:t>Oficio aclaratorio por parte del proveedor.</a:t>
            </a:r>
            <a:endParaRPr lang="es-MX" sz="2400" b="1" dirty="0">
              <a:solidFill>
                <a:schemeClr val="tx1"/>
              </a:solidFill>
              <a:latin typeface="Gill Sans MT" panose="020B0502020104020203" pitchFamily="34" charset="0"/>
            </a:endParaRP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p>
        </p:txBody>
      </p:sp>
      <p:sp>
        <p:nvSpPr>
          <p:cNvPr id="10" name="Conector 9"/>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3636074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ector 9"/>
          <p:cNvSpPr/>
          <p:nvPr/>
        </p:nvSpPr>
        <p:spPr>
          <a:xfrm>
            <a:off x="763694" y="5535672"/>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smtClean="0">
                <a:latin typeface="Gill Sans MT" panose="020B0502020104020203" pitchFamily="34" charset="0"/>
              </a:rPr>
              <a:t>2</a:t>
            </a:r>
            <a:endParaRPr lang="es-MX" sz="2400" dirty="0">
              <a:latin typeface="Gill Sans MT" panose="020B0502020104020203" pitchFamily="34" charset="0"/>
            </a:endParaRPr>
          </a:p>
        </p:txBody>
      </p:sp>
      <p:sp>
        <p:nvSpPr>
          <p:cNvPr id="9" name="Conector 8"/>
          <p:cNvSpPr/>
          <p:nvPr/>
        </p:nvSpPr>
        <p:spPr>
          <a:xfrm>
            <a:off x="746109" y="4019302"/>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a:latin typeface="Gill Sans MT" panose="020B0502020104020203" pitchFamily="34" charset="0"/>
              </a:rPr>
              <a:t>1</a:t>
            </a:r>
          </a:p>
        </p:txBody>
      </p:sp>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13. </a:t>
            </a:r>
            <a:r>
              <a:rPr lang="es-MX" sz="3200" b="1" dirty="0">
                <a:solidFill>
                  <a:schemeClr val="tx2"/>
                </a:solidFill>
              </a:rPr>
              <a:t>Actualización del estado físico de bienes muebles localizados</a:t>
            </a:r>
          </a:p>
        </p:txBody>
      </p:sp>
      <p:sp>
        <p:nvSpPr>
          <p:cNvPr id="6" name="Rectángulo redondeado 5"/>
          <p:cNvSpPr/>
          <p:nvPr/>
        </p:nvSpPr>
        <p:spPr>
          <a:xfrm>
            <a:off x="1248508" y="1891449"/>
            <a:ext cx="10414103" cy="187166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s-MX" sz="2400" dirty="0" smtClean="0">
                <a:solidFill>
                  <a:schemeClr val="tx1"/>
                </a:solidFill>
                <a:latin typeface="Gill Sans MT" panose="020B0502020104020203" pitchFamily="34" charset="0"/>
                <a:cs typeface="Arial" panose="020B0604020202020204" pitchFamily="34" charset="0"/>
              </a:rPr>
              <a:t>Cuando se ubique </a:t>
            </a:r>
            <a:r>
              <a:rPr lang="es-MX" sz="2400" dirty="0">
                <a:solidFill>
                  <a:schemeClr val="tx1"/>
                </a:solidFill>
                <a:latin typeface="Gill Sans MT" panose="020B0502020104020203" pitchFamily="34" charset="0"/>
                <a:cs typeface="Arial" panose="020B0604020202020204" pitchFamily="34" charset="0"/>
              </a:rPr>
              <a:t>o localice un bien mueble  que se encuentra en el </a:t>
            </a:r>
            <a:r>
              <a:rPr lang="es-MX" sz="2400" dirty="0" smtClean="0">
                <a:solidFill>
                  <a:schemeClr val="tx1"/>
                </a:solidFill>
                <a:latin typeface="Gill Sans MT" panose="020B0502020104020203" pitchFamily="34" charset="0"/>
                <a:cs typeface="Arial" panose="020B0604020202020204" pitchFamily="34" charset="0"/>
              </a:rPr>
              <a:t>Subsistema </a:t>
            </a:r>
            <a:r>
              <a:rPr lang="es-MX" sz="2400" dirty="0">
                <a:solidFill>
                  <a:schemeClr val="tx1"/>
                </a:solidFill>
                <a:latin typeface="Gill Sans MT" panose="020B0502020104020203" pitchFamily="34" charset="0"/>
                <a:cs typeface="Arial" panose="020B0604020202020204" pitchFamily="34" charset="0"/>
              </a:rPr>
              <a:t>con  Estado físico  </a:t>
            </a:r>
            <a:r>
              <a:rPr lang="es-MX" sz="2400" b="1" dirty="0">
                <a:solidFill>
                  <a:schemeClr val="tx1"/>
                </a:solidFill>
                <a:latin typeface="Gill Sans MT" panose="020B0502020104020203" pitchFamily="34" charset="0"/>
                <a:cs typeface="Arial" panose="020B0604020202020204" pitchFamily="34" charset="0"/>
              </a:rPr>
              <a:t>No localizado </a:t>
            </a:r>
            <a:r>
              <a:rPr lang="es-MX" sz="2400" dirty="0">
                <a:solidFill>
                  <a:schemeClr val="tx1"/>
                </a:solidFill>
                <a:latin typeface="Gill Sans MT" panose="020B0502020104020203" pitchFamily="34" charset="0"/>
                <a:cs typeface="Arial" panose="020B0604020202020204" pitchFamily="34" charset="0"/>
              </a:rPr>
              <a:t>o </a:t>
            </a:r>
            <a:r>
              <a:rPr lang="es-MX" sz="2400" b="1" dirty="0">
                <a:solidFill>
                  <a:schemeClr val="tx1"/>
                </a:solidFill>
                <a:latin typeface="Gill Sans MT" panose="020B0502020104020203" pitchFamily="34" charset="0"/>
                <a:cs typeface="Arial" panose="020B0604020202020204" pitchFamily="34" charset="0"/>
              </a:rPr>
              <a:t>Extraviado</a:t>
            </a:r>
            <a:r>
              <a:rPr lang="es-MX" sz="2400" dirty="0">
                <a:solidFill>
                  <a:schemeClr val="tx1"/>
                </a:solidFill>
                <a:latin typeface="Gill Sans MT" panose="020B0502020104020203" pitchFamily="34" charset="0"/>
                <a:cs typeface="Arial" panose="020B0604020202020204" pitchFamily="34" charset="0"/>
              </a:rPr>
              <a:t>, </a:t>
            </a:r>
            <a:r>
              <a:rPr lang="es-MX" sz="2400" dirty="0" smtClean="0">
                <a:solidFill>
                  <a:schemeClr val="tx1"/>
                </a:solidFill>
                <a:latin typeface="Gill Sans MT" panose="020B0502020104020203" pitchFamily="34" charset="0"/>
                <a:cs typeface="Arial" panose="020B0604020202020204" pitchFamily="34" charset="0"/>
              </a:rPr>
              <a:t>debe:</a:t>
            </a:r>
            <a:endParaRPr lang="es-MX" sz="2400" dirty="0">
              <a:solidFill>
                <a:schemeClr val="tx1"/>
              </a:solidFill>
              <a:latin typeface="Gill Sans MT" panose="020B0502020104020203" pitchFamily="34" charset="0"/>
              <a:cs typeface="Arial" panose="020B0604020202020204" pitchFamily="34" charset="0"/>
            </a:endParaRPr>
          </a:p>
        </p:txBody>
      </p:sp>
      <p:sp>
        <p:nvSpPr>
          <p:cNvPr id="7" name="Rectángulo redondeado 6"/>
          <p:cNvSpPr/>
          <p:nvPr/>
        </p:nvSpPr>
        <p:spPr>
          <a:xfrm>
            <a:off x="1248508" y="3971273"/>
            <a:ext cx="10234245" cy="12589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Validar las características físicas (número de activo, marca, modelo, serie) del bien mueble </a:t>
            </a:r>
            <a:r>
              <a:rPr lang="es-MX" sz="2400" dirty="0" smtClean="0">
                <a:solidFill>
                  <a:schemeClr val="tx1"/>
                </a:solidFill>
                <a:latin typeface="Gill Sans MT" panose="020B0502020104020203" pitchFamily="34" charset="0"/>
                <a:cs typeface="Arial" panose="020B0604020202020204" pitchFamily="34" charset="0"/>
              </a:rPr>
              <a:t>y </a:t>
            </a:r>
            <a:r>
              <a:rPr lang="es-MX" sz="2400" dirty="0">
                <a:solidFill>
                  <a:schemeClr val="tx1"/>
                </a:solidFill>
                <a:latin typeface="Gill Sans MT" panose="020B0502020104020203" pitchFamily="34" charset="0"/>
                <a:cs typeface="Arial" panose="020B0604020202020204" pitchFamily="34" charset="0"/>
              </a:rPr>
              <a:t>éstas correspondan con la información que se tiene registrada en el Subsistema</a:t>
            </a:r>
          </a:p>
        </p:txBody>
      </p:sp>
      <p:sp>
        <p:nvSpPr>
          <p:cNvPr id="8" name="Rectángulo redondeado 7"/>
          <p:cNvSpPr/>
          <p:nvPr/>
        </p:nvSpPr>
        <p:spPr>
          <a:xfrm>
            <a:off x="1248508" y="5486398"/>
            <a:ext cx="10414103" cy="119575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smtClean="0">
                <a:solidFill>
                  <a:schemeClr val="tx1"/>
                </a:solidFill>
                <a:latin typeface="Gill Sans MT" panose="020B0502020104020203" pitchFamily="34" charset="0"/>
                <a:cs typeface="Arial" panose="020B0604020202020204" pitchFamily="34" charset="0"/>
              </a:rPr>
              <a:t>Notificar </a:t>
            </a:r>
            <a:r>
              <a:rPr lang="es-MX" sz="2400" dirty="0">
                <a:solidFill>
                  <a:schemeClr val="tx1"/>
                </a:solidFill>
                <a:latin typeface="Gill Sans MT" panose="020B0502020104020203" pitchFamily="34" charset="0"/>
                <a:cs typeface="Arial" panose="020B0604020202020204" pitchFamily="34" charset="0"/>
              </a:rPr>
              <a:t>al titular de </a:t>
            </a:r>
            <a:r>
              <a:rPr lang="es-MX" sz="2400" dirty="0" smtClean="0">
                <a:solidFill>
                  <a:schemeClr val="tx1"/>
                </a:solidFill>
                <a:latin typeface="Gill Sans MT" panose="020B0502020104020203" pitchFamily="34" charset="0"/>
                <a:cs typeface="Arial" panose="020B0604020202020204" pitchFamily="34" charset="0"/>
              </a:rPr>
              <a:t>la UR</a:t>
            </a:r>
            <a:endParaRPr lang="es-MX" sz="2400" dirty="0">
              <a:solidFill>
                <a:schemeClr val="tx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4196997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ector 8"/>
          <p:cNvSpPr/>
          <p:nvPr/>
        </p:nvSpPr>
        <p:spPr>
          <a:xfrm>
            <a:off x="746109" y="1953086"/>
            <a:ext cx="731457" cy="683363"/>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r>
              <a:rPr lang="es-MX" sz="2400" dirty="0" smtClean="0">
                <a:latin typeface="Gill Sans MT" panose="020B0502020104020203" pitchFamily="34" charset="0"/>
              </a:rPr>
              <a:t>3</a:t>
            </a:r>
            <a:endParaRPr lang="es-MX" sz="2400" dirty="0">
              <a:latin typeface="Gill Sans MT" panose="020B0502020104020203" pitchFamily="34" charset="0"/>
            </a:endParaRPr>
          </a:p>
        </p:txBody>
      </p:sp>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13. </a:t>
            </a:r>
            <a:r>
              <a:rPr lang="es-MX" sz="3200" b="1" dirty="0">
                <a:solidFill>
                  <a:schemeClr val="tx2"/>
                </a:solidFill>
              </a:rPr>
              <a:t>Actualización del estado físico de bienes muebles localizados</a:t>
            </a:r>
          </a:p>
        </p:txBody>
      </p:sp>
      <p:sp>
        <p:nvSpPr>
          <p:cNvPr id="7" name="Rectángulo redondeado 6"/>
          <p:cNvSpPr/>
          <p:nvPr/>
        </p:nvSpPr>
        <p:spPr>
          <a:xfrm>
            <a:off x="1248509" y="1905057"/>
            <a:ext cx="10396518" cy="1260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El titular de la </a:t>
            </a:r>
            <a:r>
              <a:rPr lang="es-MX" sz="2400" dirty="0" smtClean="0">
                <a:solidFill>
                  <a:schemeClr val="tx1"/>
                </a:solidFill>
                <a:latin typeface="Gill Sans MT" panose="020B0502020104020203" pitchFamily="34" charset="0"/>
                <a:cs typeface="Arial" panose="020B0604020202020204" pitchFamily="34" charset="0"/>
              </a:rPr>
              <a:t>UR debe </a:t>
            </a:r>
            <a:r>
              <a:rPr lang="es-MX" sz="2400" dirty="0">
                <a:solidFill>
                  <a:schemeClr val="tx1"/>
                </a:solidFill>
                <a:latin typeface="Gill Sans MT" panose="020B0502020104020203" pitchFamily="34" charset="0"/>
                <a:cs typeface="Arial" panose="020B0604020202020204" pitchFamily="34" charset="0"/>
              </a:rPr>
              <a:t>solicitar a la DCBMeI o a la </a:t>
            </a:r>
            <a:r>
              <a:rPr lang="es-MX" sz="2400" dirty="0" smtClean="0">
                <a:solidFill>
                  <a:schemeClr val="tx1"/>
                </a:solidFill>
                <a:latin typeface="Gill Sans MT" panose="020B0502020104020203" pitchFamily="34" charset="0"/>
                <a:cs typeface="Arial" panose="020B0604020202020204" pitchFamily="34" charset="0"/>
              </a:rPr>
              <a:t>SAFR </a:t>
            </a:r>
            <a:r>
              <a:rPr lang="es-MX" sz="2400" dirty="0">
                <a:solidFill>
                  <a:schemeClr val="tx1"/>
                </a:solidFill>
                <a:latin typeface="Gill Sans MT" panose="020B0502020104020203" pitchFamily="34" charset="0"/>
                <a:cs typeface="Arial" panose="020B0604020202020204" pitchFamily="34" charset="0"/>
              </a:rPr>
              <a:t>según corresponda, a través </a:t>
            </a:r>
            <a:r>
              <a:rPr lang="es-MX" sz="2400" dirty="0" smtClean="0">
                <a:solidFill>
                  <a:schemeClr val="tx1"/>
                </a:solidFill>
                <a:latin typeface="Gill Sans MT" panose="020B0502020104020203" pitchFamily="34" charset="0"/>
                <a:cs typeface="Arial" panose="020B0604020202020204" pitchFamily="34" charset="0"/>
              </a:rPr>
              <a:t>de Hermes, </a:t>
            </a:r>
            <a:r>
              <a:rPr lang="es-MX" sz="2400" dirty="0">
                <a:solidFill>
                  <a:schemeClr val="tx1"/>
                </a:solidFill>
                <a:latin typeface="Gill Sans MT" panose="020B0502020104020203" pitchFamily="34" charset="0"/>
                <a:cs typeface="Arial" panose="020B0604020202020204" pitchFamily="34" charset="0"/>
              </a:rPr>
              <a:t>la actualización del estado físico del bien mueble localizado.</a:t>
            </a:r>
          </a:p>
        </p:txBody>
      </p:sp>
      <p:sp>
        <p:nvSpPr>
          <p:cNvPr id="11" name="Rectángulo redondeado 10"/>
          <p:cNvSpPr/>
          <p:nvPr/>
        </p:nvSpPr>
        <p:spPr>
          <a:xfrm>
            <a:off x="3638550" y="2857499"/>
            <a:ext cx="8356710" cy="1545929"/>
          </a:xfrm>
          <a:prstGeom prst="round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just">
              <a:buFont typeface="Arial" panose="020B0604020202020204" pitchFamily="34" charset="0"/>
              <a:buChar char="•"/>
            </a:pPr>
            <a:r>
              <a:rPr lang="es-MX" sz="2400" dirty="0">
                <a:solidFill>
                  <a:schemeClr val="tx1"/>
                </a:solidFill>
                <a:latin typeface="Gill Sans MT" panose="020B0502020104020203" pitchFamily="34" charset="0"/>
              </a:rPr>
              <a:t>Asunto del HERMES: </a:t>
            </a:r>
          </a:p>
          <a:p>
            <a:pPr algn="just"/>
            <a:r>
              <a:rPr lang="es-MX" sz="2400" dirty="0">
                <a:solidFill>
                  <a:schemeClr val="tx1"/>
                </a:solidFill>
                <a:latin typeface="Gill Sans MT" panose="020B0502020104020203" pitchFamily="34" charset="0"/>
              </a:rPr>
              <a:t>clave de la UR solicitante, seguido del asunto clave: </a:t>
            </a:r>
            <a:r>
              <a:rPr lang="es-MX" sz="2400" dirty="0" smtClean="0">
                <a:solidFill>
                  <a:schemeClr val="tx1"/>
                </a:solidFill>
                <a:latin typeface="Gill Sans MT" panose="020B0502020104020203" pitchFamily="34" charset="0"/>
              </a:rPr>
              <a:t>“Bienes localizados”.</a:t>
            </a:r>
          </a:p>
          <a:p>
            <a:pPr marL="342900" indent="-342900" algn="just">
              <a:buFont typeface="Arial" panose="020B0604020202020204" pitchFamily="34" charset="0"/>
              <a:buChar char="•"/>
            </a:pPr>
            <a:r>
              <a:rPr lang="es-MX" sz="2400" dirty="0" smtClean="0">
                <a:solidFill>
                  <a:schemeClr val="tx1"/>
                </a:solidFill>
                <a:latin typeface="Gill Sans MT" panose="020B0502020104020203" pitchFamily="34" charset="0"/>
              </a:rPr>
              <a:t>“</a:t>
            </a:r>
            <a:r>
              <a:rPr lang="es-MX" sz="2400" dirty="0">
                <a:solidFill>
                  <a:schemeClr val="tx1"/>
                </a:solidFill>
                <a:latin typeface="Gill Sans MT" panose="020B0502020104020203" pitchFamily="34" charset="0"/>
              </a:rPr>
              <a:t>Ficha de evidencia fotográfica</a:t>
            </a:r>
            <a:r>
              <a:rPr lang="es-MX" sz="2400" dirty="0" smtClean="0">
                <a:solidFill>
                  <a:schemeClr val="tx1"/>
                </a:solidFill>
                <a:latin typeface="Gill Sans MT" panose="020B0502020104020203" pitchFamily="34" charset="0"/>
              </a:rPr>
              <a:t>”.</a:t>
            </a:r>
          </a:p>
        </p:txBody>
      </p:sp>
    </p:spTree>
    <p:extLst>
      <p:ext uri="{BB962C8B-B14F-4D97-AF65-F5344CB8AC3E}">
        <p14:creationId xmlns:p14="http://schemas.microsoft.com/office/powerpoint/2010/main" val="69771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sz="2822" b="1" dirty="0">
                <a:solidFill>
                  <a:schemeClr val="tx2"/>
                </a:solidFill>
              </a:rPr>
              <a:t>1. Bienes Robados</a:t>
            </a:r>
            <a:br>
              <a:rPr lang="es-MX" sz="2822" b="1" dirty="0">
                <a:solidFill>
                  <a:schemeClr val="tx2"/>
                </a:solidFill>
              </a:rPr>
            </a:br>
            <a:r>
              <a:rPr lang="es-MX" b="1" dirty="0" smtClean="0">
                <a:solidFill>
                  <a:schemeClr val="tx2"/>
                </a:solidFill>
              </a:rPr>
              <a:t>¿Qué debo hacer si un bien ha sido Robado?</a:t>
            </a:r>
            <a:br>
              <a:rPr lang="es-MX" b="1" dirty="0" smtClean="0">
                <a:solidFill>
                  <a:schemeClr val="tx2"/>
                </a:solidFill>
              </a:rPr>
            </a:br>
            <a:r>
              <a:rPr lang="es-MX" b="1" dirty="0" smtClean="0">
                <a:solidFill>
                  <a:schemeClr val="tx2"/>
                </a:solidFill>
              </a:rPr>
              <a:t>Art. 47 del </a:t>
            </a:r>
            <a:r>
              <a:rPr lang="es-MX" b="1" dirty="0" err="1" smtClean="0">
                <a:solidFill>
                  <a:schemeClr val="tx2"/>
                </a:solidFill>
              </a:rPr>
              <a:t>RCBMeI</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 titular de la entidad académica o dependencia deberá presentar denuncia por comparecencia o por escrito, ante Unidad Integral de Procuración de Justicia del Distrito correspondiente.</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Elaborar un acta administrativa.</a:t>
            </a:r>
          </a:p>
          <a:p>
            <a:pPr marL="403159" indent="-403159" algn="just">
              <a:lnSpc>
                <a:spcPct val="100000"/>
              </a:lnSpc>
              <a:spcBef>
                <a:spcPts val="529"/>
              </a:spcBef>
              <a:spcAft>
                <a:spcPts val="529"/>
              </a:spcAft>
              <a:buFont typeface="+mj-lt"/>
              <a:buAutoNum type="arabicPeriod"/>
            </a:pPr>
            <a:r>
              <a:rPr lang="es-MX" sz="2469" dirty="0">
                <a:solidFill>
                  <a:schemeClr val="tx1"/>
                </a:solidFill>
                <a:cs typeface="Times New Roman" panose="02020603050405020304" pitchFamily="18" charset="0"/>
              </a:rPr>
              <a:t>Notificar a la Oficina de la Abogada General y a la DCBMeI.</a:t>
            </a:r>
          </a:p>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a:p>
            <a:pPr algn="just">
              <a:lnSpc>
                <a:spcPct val="100000"/>
              </a:lnSpc>
              <a:spcBef>
                <a:spcPts val="529"/>
              </a:spcBef>
              <a:spcAft>
                <a:spcPts val="529"/>
              </a:spcAft>
            </a:pPr>
            <a:endParaRPr lang="es-MX" sz="2469" dirty="0">
              <a:solidFill>
                <a:schemeClr val="tx1"/>
              </a:solidFill>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4198170" y="4889444"/>
            <a:ext cx="1716845" cy="1450596"/>
          </a:xfrm>
          <a:prstGeom prst="rect">
            <a:avLst/>
          </a:prstGeom>
        </p:spPr>
      </p:pic>
      <p:pic>
        <p:nvPicPr>
          <p:cNvPr id="1032" name="Picture 8" descr="24 HO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86" y="4889444"/>
            <a:ext cx="1295371" cy="129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86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6695" y="683903"/>
            <a:ext cx="4635916" cy="1333448"/>
          </a:xfrm>
        </p:spPr>
        <p:txBody>
          <a:bodyPr/>
          <a:lstStyle/>
          <a:p>
            <a:pPr algn="just"/>
            <a:r>
              <a:rPr lang="es-MX" sz="3200" b="1" dirty="0" smtClean="0">
                <a:solidFill>
                  <a:schemeClr val="tx2"/>
                </a:solidFill>
              </a:rPr>
              <a:t>13. </a:t>
            </a:r>
            <a:r>
              <a:rPr lang="es-MX" sz="3200" b="1" dirty="0">
                <a:solidFill>
                  <a:schemeClr val="tx2"/>
                </a:solidFill>
              </a:rPr>
              <a:t>Actualización del estado físico de bienes muebles localizados</a:t>
            </a:r>
          </a:p>
        </p:txBody>
      </p:sp>
      <p:sp>
        <p:nvSpPr>
          <p:cNvPr id="5" name="Marcador de texto 2"/>
          <p:cNvSpPr txBox="1">
            <a:spLocks/>
          </p:cNvSpPr>
          <p:nvPr/>
        </p:nvSpPr>
        <p:spPr bwMode="auto">
          <a:xfrm>
            <a:off x="7234488" y="2717633"/>
            <a:ext cx="4668252" cy="3863130"/>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spcBef>
                <a:spcPts val="600"/>
              </a:spcBef>
              <a:spcAft>
                <a:spcPts val="600"/>
              </a:spcAft>
            </a:pPr>
            <a:r>
              <a:rPr lang="es-MX" sz="2800" dirty="0">
                <a:solidFill>
                  <a:schemeClr val="accent1">
                    <a:lumMod val="50000"/>
                  </a:schemeClr>
                </a:solidFill>
                <a:latin typeface="Arial" panose="020B0604020202020204" pitchFamily="34" charset="0"/>
                <a:cs typeface="Arial" panose="020B0604020202020204" pitchFamily="34" charset="0"/>
              </a:rPr>
              <a:t>Ejemplo de  “Ficha de evidencia fotográfica”</a:t>
            </a:r>
            <a:endParaRPr lang="es-MX" sz="28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2295" y="688214"/>
            <a:ext cx="6914400" cy="5744671"/>
          </a:xfrm>
          <a:prstGeom prst="rect">
            <a:avLst/>
          </a:prstGeom>
        </p:spPr>
      </p:pic>
      <p:sp>
        <p:nvSpPr>
          <p:cNvPr id="6" name="Conector 5"/>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Tree>
    <p:extLst>
      <p:ext uri="{BB962C8B-B14F-4D97-AF65-F5344CB8AC3E}">
        <p14:creationId xmlns:p14="http://schemas.microsoft.com/office/powerpoint/2010/main" val="2569853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 Fin de las actividades</a:t>
            </a:r>
            <a:endParaRPr lang="es-MX" sz="3200" b="1" dirty="0">
              <a:solidFill>
                <a:schemeClr val="tx2"/>
              </a:solidFill>
            </a:endParaRPr>
          </a:p>
        </p:txBody>
      </p:sp>
      <p:sp>
        <p:nvSpPr>
          <p:cNvPr id="7" name="Rectángulo redondeado 6"/>
          <p:cNvSpPr/>
          <p:nvPr/>
        </p:nvSpPr>
        <p:spPr>
          <a:xfrm>
            <a:off x="1248509" y="1700340"/>
            <a:ext cx="10396518" cy="12601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Bef>
                <a:spcPts val="600"/>
              </a:spcBef>
              <a:spcAft>
                <a:spcPts val="600"/>
              </a:spcAft>
            </a:pPr>
            <a:r>
              <a:rPr lang="es-MX" sz="2400" dirty="0">
                <a:solidFill>
                  <a:schemeClr val="tx1"/>
                </a:solidFill>
                <a:latin typeface="Gill Sans MT" panose="020B0502020104020203" pitchFamily="34" charset="0"/>
                <a:cs typeface="Arial" panose="020B0604020202020204" pitchFamily="34" charset="0"/>
              </a:rPr>
              <a:t>Una vez recibida la </a:t>
            </a:r>
            <a:r>
              <a:rPr lang="es-MX" sz="2400" dirty="0" smtClean="0">
                <a:solidFill>
                  <a:schemeClr val="tx1"/>
                </a:solidFill>
                <a:latin typeface="Gill Sans MT" panose="020B0502020104020203" pitchFamily="34" charset="0"/>
                <a:cs typeface="Arial" panose="020B0604020202020204" pitchFamily="34" charset="0"/>
              </a:rPr>
              <a:t>solicitud, la </a:t>
            </a:r>
            <a:r>
              <a:rPr lang="es-MX" sz="2400" dirty="0">
                <a:solidFill>
                  <a:schemeClr val="tx1"/>
                </a:solidFill>
                <a:latin typeface="Gill Sans MT" panose="020B0502020104020203" pitchFamily="34" charset="0"/>
                <a:cs typeface="Arial" panose="020B0604020202020204" pitchFamily="34" charset="0"/>
              </a:rPr>
              <a:t>DCBMeI o la SAFR según corresponda, realiza el análisis de la información recibida e informa</a:t>
            </a:r>
            <a:r>
              <a:rPr lang="es-MX" sz="2400" dirty="0" smtClean="0">
                <a:solidFill>
                  <a:schemeClr val="tx1"/>
                </a:solidFill>
                <a:latin typeface="Gill Sans MT" panose="020B0502020104020203" pitchFamily="34" charset="0"/>
                <a:cs typeface="Arial" panose="020B0604020202020204" pitchFamily="34" charset="0"/>
              </a:rPr>
              <a:t>:</a:t>
            </a:r>
            <a:endParaRPr lang="es-MX" sz="2400" dirty="0">
              <a:solidFill>
                <a:schemeClr val="tx1"/>
              </a:solidFill>
              <a:latin typeface="Gill Sans MT" panose="020B0502020104020203" pitchFamily="34" charset="0"/>
              <a:cs typeface="Arial" panose="020B0604020202020204" pitchFamily="34" charset="0"/>
            </a:endParaRPr>
          </a:p>
        </p:txBody>
      </p:sp>
      <p:sp>
        <p:nvSpPr>
          <p:cNvPr id="11" name="Rectángulo redondeado 10"/>
          <p:cNvSpPr/>
          <p:nvPr/>
        </p:nvSpPr>
        <p:spPr>
          <a:xfrm>
            <a:off x="673767" y="3372647"/>
            <a:ext cx="5397690" cy="3180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b="1" dirty="0">
                <a:solidFill>
                  <a:schemeClr val="tx1"/>
                </a:solidFill>
                <a:latin typeface="Gill Sans MT" panose="020B0502020104020203" pitchFamily="34" charset="0"/>
                <a:cs typeface="Arial" panose="020B0604020202020204" pitchFamily="34" charset="0"/>
              </a:rPr>
              <a:t>Procede</a:t>
            </a:r>
            <a:r>
              <a:rPr lang="es-MX" sz="2400" dirty="0">
                <a:solidFill>
                  <a:schemeClr val="tx1"/>
                </a:solidFill>
                <a:latin typeface="Gill Sans MT" panose="020B0502020104020203" pitchFamily="34" charset="0"/>
                <a:cs typeface="Arial" panose="020B0604020202020204" pitchFamily="34" charset="0"/>
              </a:rPr>
              <a:t>: Se notifica al titular y administrador de la Unidad Responsable, que </a:t>
            </a:r>
            <a:r>
              <a:rPr lang="es-MX" sz="2400" dirty="0" smtClean="0">
                <a:solidFill>
                  <a:schemeClr val="tx1"/>
                </a:solidFill>
                <a:latin typeface="Gill Sans MT" panose="020B0502020104020203" pitchFamily="34" charset="0"/>
                <a:cs typeface="Arial" panose="020B0604020202020204" pitchFamily="34" charset="0"/>
              </a:rPr>
              <a:t>procede su trámite</a:t>
            </a:r>
            <a:r>
              <a:rPr lang="es-MX" sz="2400" dirty="0">
                <a:solidFill>
                  <a:schemeClr val="tx1"/>
                </a:solidFill>
                <a:latin typeface="Gill Sans MT" panose="020B0502020104020203" pitchFamily="34" charset="0"/>
                <a:cs typeface="Arial" panose="020B0604020202020204" pitchFamily="34" charset="0"/>
              </a:rPr>
              <a:t>, </a:t>
            </a:r>
            <a:r>
              <a:rPr lang="es-MX" sz="2400" b="1" u="sng" dirty="0">
                <a:solidFill>
                  <a:schemeClr val="tx1"/>
                </a:solidFill>
                <a:latin typeface="Gill Sans MT" panose="020B0502020104020203" pitchFamily="34" charset="0"/>
                <a:cs typeface="Arial" panose="020B0604020202020204" pitchFamily="34" charset="0"/>
              </a:rPr>
              <a:t>solicitándole validar a través de la “Consulta y generación de información de bienes”</a:t>
            </a:r>
            <a:r>
              <a:rPr lang="es-MX" sz="2400" b="1" dirty="0">
                <a:solidFill>
                  <a:schemeClr val="tx1"/>
                </a:solidFill>
                <a:latin typeface="Gill Sans MT" panose="020B0502020104020203" pitchFamily="34" charset="0"/>
                <a:cs typeface="Arial" panose="020B0604020202020204" pitchFamily="34" charset="0"/>
              </a:rPr>
              <a:t>, </a:t>
            </a:r>
            <a:r>
              <a:rPr lang="es-MX" sz="2400" dirty="0">
                <a:solidFill>
                  <a:schemeClr val="tx1"/>
                </a:solidFill>
                <a:latin typeface="Gill Sans MT" panose="020B0502020104020203" pitchFamily="34" charset="0"/>
                <a:cs typeface="Arial" panose="020B0604020202020204" pitchFamily="34" charset="0"/>
              </a:rPr>
              <a:t>ver guía (ABS-CB-G-01) y notificar si </a:t>
            </a:r>
            <a:r>
              <a:rPr lang="es-MX" sz="2400" dirty="0" smtClean="0">
                <a:solidFill>
                  <a:schemeClr val="tx1"/>
                </a:solidFill>
                <a:latin typeface="Gill Sans MT" panose="020B0502020104020203" pitchFamily="34" charset="0"/>
                <a:cs typeface="Arial" panose="020B0604020202020204" pitchFamily="34" charset="0"/>
              </a:rPr>
              <a:t>la  solicitud </a:t>
            </a:r>
            <a:r>
              <a:rPr lang="es-MX" sz="2400" dirty="0">
                <a:solidFill>
                  <a:schemeClr val="tx1"/>
                </a:solidFill>
                <a:latin typeface="Gill Sans MT" panose="020B0502020104020203" pitchFamily="34" charset="0"/>
                <a:cs typeface="Arial" panose="020B0604020202020204" pitchFamily="34" charset="0"/>
              </a:rPr>
              <a:t>se realizó satisfactoriamente.</a:t>
            </a:r>
          </a:p>
        </p:txBody>
      </p:sp>
      <p:sp>
        <p:nvSpPr>
          <p:cNvPr id="8" name="Conector 7"/>
          <p:cNvSpPr/>
          <p:nvPr/>
        </p:nvSpPr>
        <p:spPr>
          <a:xfrm>
            <a:off x="259430" y="20348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
        <p:nvSpPr>
          <p:cNvPr id="10" name="Rectángulo redondeado 9"/>
          <p:cNvSpPr/>
          <p:nvPr/>
        </p:nvSpPr>
        <p:spPr>
          <a:xfrm>
            <a:off x="6660706" y="3372647"/>
            <a:ext cx="5397690" cy="3180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400" b="1" dirty="0">
                <a:solidFill>
                  <a:schemeClr val="tx1"/>
                </a:solidFill>
                <a:latin typeface="Gill Sans MT" panose="020B0502020104020203" pitchFamily="34" charset="0"/>
                <a:cs typeface="Arial" panose="020B0604020202020204" pitchFamily="34" charset="0"/>
              </a:rPr>
              <a:t>No procede: </a:t>
            </a:r>
            <a:r>
              <a:rPr lang="es-MX" sz="2400" dirty="0">
                <a:solidFill>
                  <a:schemeClr val="tx1"/>
                </a:solidFill>
                <a:latin typeface="Gill Sans MT" panose="020B0502020104020203" pitchFamily="34" charset="0"/>
                <a:cs typeface="Arial" panose="020B0604020202020204" pitchFamily="34" charset="0"/>
              </a:rPr>
              <a:t>Se notifica al titular y administrador de la Unidad Responsable, que no procede su trámite, y </a:t>
            </a:r>
            <a:r>
              <a:rPr lang="es-MX" sz="2400" b="1" u="sng" dirty="0">
                <a:solidFill>
                  <a:schemeClr val="tx1"/>
                </a:solidFill>
                <a:latin typeface="Gill Sans MT" panose="020B0502020104020203" pitchFamily="34" charset="0"/>
                <a:cs typeface="Arial" panose="020B0604020202020204" pitchFamily="34" charset="0"/>
              </a:rPr>
              <a:t>se le especifica los motivos y las acciones que debe realizar para continuar con el proceso.</a:t>
            </a:r>
          </a:p>
        </p:txBody>
      </p:sp>
      <p:cxnSp>
        <p:nvCxnSpPr>
          <p:cNvPr id="4" name="Conector recto de flecha 3"/>
          <p:cNvCxnSpPr>
            <a:stCxn id="7" idx="2"/>
            <a:endCxn id="11" idx="0"/>
          </p:cNvCxnSpPr>
          <p:nvPr/>
        </p:nvCxnSpPr>
        <p:spPr>
          <a:xfrm flipH="1">
            <a:off x="3372612" y="2960514"/>
            <a:ext cx="3074156" cy="4121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ector recto de flecha 11"/>
          <p:cNvCxnSpPr>
            <a:stCxn id="7" idx="2"/>
            <a:endCxn id="10" idx="0"/>
          </p:cNvCxnSpPr>
          <p:nvPr/>
        </p:nvCxnSpPr>
        <p:spPr>
          <a:xfrm>
            <a:off x="6446768" y="2960514"/>
            <a:ext cx="2912783" cy="4121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526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14. </a:t>
            </a:r>
            <a:r>
              <a:rPr lang="es-MX" sz="3200" b="1" dirty="0">
                <a:solidFill>
                  <a:schemeClr val="tx2"/>
                </a:solidFill>
              </a:rPr>
              <a:t>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b="1" dirty="0">
                <a:solidFill>
                  <a:schemeClr val="tx2"/>
                </a:solidFill>
                <a:cs typeface="Arial" panose="020B0604020202020204" pitchFamily="34" charset="0"/>
              </a:rPr>
              <a:t>Consideraciones:</a:t>
            </a:r>
          </a:p>
          <a:p>
            <a:pPr algn="just"/>
            <a:endParaRPr lang="es-MX" sz="2800" dirty="0">
              <a:solidFill>
                <a:schemeClr val="tx1"/>
              </a:solidFill>
              <a:cs typeface="Arial" panose="020B0604020202020204" pitchFamily="34" charset="0"/>
            </a:endParaRPr>
          </a:p>
          <a:p>
            <a:pPr algn="just"/>
            <a:r>
              <a:rPr lang="es-MX" sz="2800" dirty="0">
                <a:solidFill>
                  <a:schemeClr val="tx1"/>
                </a:solidFill>
                <a:cs typeface="Arial" panose="020B0604020202020204" pitchFamily="34" charset="0"/>
              </a:rPr>
              <a:t>Los Reportes de inventario de bienes de activo fijo y bienes controlables, se emiten a través de los parámetros siguientes:</a:t>
            </a:r>
          </a:p>
          <a:p>
            <a:pPr algn="just"/>
            <a:endParaRPr lang="es-MX" sz="2800" dirty="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Unidad Responsable</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Área física</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Fecha de alta del bien</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Código contable </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Estado físico</a:t>
            </a:r>
          </a:p>
          <a:p>
            <a:pPr marL="457200" indent="-457200" algn="just">
              <a:buFont typeface="Arial" panose="020B0604020202020204" pitchFamily="34" charset="0"/>
              <a:buChar char="•"/>
            </a:pPr>
            <a:r>
              <a:rPr lang="es-MX" sz="2800" dirty="0">
                <a:solidFill>
                  <a:schemeClr val="tx1"/>
                </a:solidFill>
                <a:cs typeface="Arial" panose="020B0604020202020204" pitchFamily="34" charset="0"/>
              </a:rPr>
              <a:t>Formatos </a:t>
            </a:r>
            <a:r>
              <a:rPr lang="es-MX" sz="2800" dirty="0" smtClean="0">
                <a:solidFill>
                  <a:schemeClr val="tx1"/>
                </a:solidFill>
                <a:cs typeface="Arial" panose="020B0604020202020204" pitchFamily="34" charset="0"/>
              </a:rPr>
              <a:t>de </a:t>
            </a:r>
            <a:r>
              <a:rPr lang="es-MX" sz="2800" dirty="0">
                <a:solidFill>
                  <a:schemeClr val="tx1"/>
                </a:solidFill>
                <a:cs typeface="Arial" panose="020B0604020202020204" pitchFamily="34" charset="0"/>
              </a:rPr>
              <a:t>salida PDF o Excel</a:t>
            </a:r>
          </a:p>
        </p:txBody>
      </p:sp>
    </p:spTree>
    <p:extLst>
      <p:ext uri="{BB962C8B-B14F-4D97-AF65-F5344CB8AC3E}">
        <p14:creationId xmlns:p14="http://schemas.microsoft.com/office/powerpoint/2010/main" val="774653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14. </a:t>
            </a:r>
            <a:r>
              <a:rPr lang="es-MX" sz="3200" b="1" dirty="0">
                <a:solidFill>
                  <a:schemeClr val="tx2"/>
                </a:solidFill>
              </a:rPr>
              <a:t>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934393"/>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dirty="0">
                <a:solidFill>
                  <a:schemeClr val="tx1"/>
                </a:solidFill>
                <a:cs typeface="Arial" panose="020B0604020202020204" pitchFamily="34" charset="0"/>
              </a:rPr>
              <a:t>La información que se puede obtener en los  Reportes de inventario de bienes de activo fijo y bienes controlables, es la siguiente</a:t>
            </a:r>
            <a:r>
              <a:rPr lang="es-MX" sz="2800" dirty="0" smtClean="0">
                <a:solidFill>
                  <a:schemeClr val="tx1"/>
                </a:solidFill>
                <a:cs typeface="Arial" panose="020B0604020202020204" pitchFamily="34" charset="0"/>
              </a:rPr>
              <a:t>:</a:t>
            </a:r>
          </a:p>
          <a:p>
            <a:pPr algn="just"/>
            <a:endParaRPr lang="es-MX" sz="2800" dirty="0">
              <a:solidFill>
                <a:schemeClr val="tx1"/>
              </a:solidFill>
              <a:cs typeface="Arial" panose="020B0604020202020204" pitchFamily="34" charset="0"/>
            </a:endParaRP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
        <p:nvSpPr>
          <p:cNvPr id="4" name="Marcador de texto 2"/>
          <p:cNvSpPr txBox="1">
            <a:spLocks/>
          </p:cNvSpPr>
          <p:nvPr/>
        </p:nvSpPr>
        <p:spPr bwMode="auto">
          <a:xfrm>
            <a:off x="673769" y="3046003"/>
            <a:ext cx="11133220" cy="2648944"/>
          </a:xfrm>
          <a:prstGeom prst="rect">
            <a:avLst/>
          </a:prstGeom>
          <a:noFill/>
          <a:ln w="9525">
            <a:noFill/>
            <a:miter lim="800000"/>
            <a:headEnd/>
            <a:tailEnd/>
          </a:ln>
        </p:spPr>
        <p:txBody>
          <a:bodyPr vert="horz" wrap="square" lIns="80633" tIns="40316" rIns="80633" bIns="40316" numCol="3"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200" indent="-457200">
              <a:buFont typeface="Arial" panose="020B0604020202020204" pitchFamily="34" charset="0"/>
              <a:buChar char="•"/>
            </a:pPr>
            <a:r>
              <a:rPr lang="es-MX" sz="2800" dirty="0" smtClean="0">
                <a:solidFill>
                  <a:schemeClr val="tx1"/>
                </a:solidFill>
                <a:cs typeface="Arial" panose="020B0604020202020204" pitchFamily="34" charset="0"/>
              </a:rPr>
              <a:t>Fecha de emisión</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Periodo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Clave y nombre de la unidad responsable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N° de activo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Descripción</a:t>
            </a:r>
          </a:p>
          <a:p>
            <a:pPr marL="457200" indent="-457200">
              <a:buFont typeface="Arial" panose="020B0604020202020204" pitchFamily="34" charset="0"/>
              <a:buChar char="•"/>
            </a:pPr>
            <a:endParaRPr lang="es-MX" sz="2800" dirty="0">
              <a:solidFill>
                <a:schemeClr val="tx1"/>
              </a:solidFill>
              <a:cs typeface="Arial" panose="020B0604020202020204" pitchFamily="34" charset="0"/>
            </a:endParaRP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Marca, modelo, serie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Fecha de registro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Descripción de código contable</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Estado físico</a:t>
            </a:r>
          </a:p>
          <a:p>
            <a:pPr marL="457200" indent="-457200">
              <a:buFont typeface="Arial" panose="020B0604020202020204" pitchFamily="34" charset="0"/>
              <a:buChar char="•"/>
            </a:pPr>
            <a:r>
              <a:rPr lang="es-MX" sz="2800" dirty="0" smtClean="0">
                <a:solidFill>
                  <a:schemeClr val="tx1"/>
                </a:solidFill>
                <a:cs typeface="Arial" panose="020B0604020202020204" pitchFamily="34" charset="0"/>
              </a:rPr>
              <a:t>Clave del área física</a:t>
            </a:r>
          </a:p>
          <a:p>
            <a:pPr algn="just"/>
            <a:endParaRPr lang="es-MX" sz="2800" dirty="0" smtClean="0">
              <a:solidFill>
                <a:schemeClr val="tx1"/>
              </a:solidFill>
              <a:cs typeface="Arial" panose="020B0604020202020204" pitchFamily="34" charset="0"/>
            </a:endParaRP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Fondo</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Egreso</a:t>
            </a:r>
          </a:p>
          <a:p>
            <a:pPr marL="457200" indent="-457200" algn="just">
              <a:buFont typeface="Arial" panose="020B0604020202020204" pitchFamily="34" charset="0"/>
              <a:buChar char="•"/>
            </a:pPr>
            <a:r>
              <a:rPr lang="es-MX" sz="2800" dirty="0" smtClean="0">
                <a:solidFill>
                  <a:schemeClr val="tx1"/>
                </a:solidFill>
                <a:cs typeface="Arial" panose="020B0604020202020204" pitchFamily="34" charset="0"/>
              </a:rPr>
              <a:t>Costo de adquisición</a:t>
            </a: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spTree>
    <p:extLst>
      <p:ext uri="{BB962C8B-B14F-4D97-AF65-F5344CB8AC3E}">
        <p14:creationId xmlns:p14="http://schemas.microsoft.com/office/powerpoint/2010/main" val="2708625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14. </a:t>
            </a:r>
            <a:r>
              <a:rPr lang="es-MX" sz="3200" b="1" dirty="0">
                <a:solidFill>
                  <a:schemeClr val="tx2"/>
                </a:solidFill>
              </a:rPr>
              <a:t>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529390" y="1471922"/>
            <a:ext cx="10732168" cy="4475705"/>
          </a:xfrm>
          <a:prstGeom prst="rect">
            <a:avLst/>
          </a:prstGeom>
        </p:spPr>
      </p:pic>
    </p:spTree>
    <p:extLst>
      <p:ext uri="{BB962C8B-B14F-4D97-AF65-F5344CB8AC3E}">
        <p14:creationId xmlns:p14="http://schemas.microsoft.com/office/powerpoint/2010/main" val="3138794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smtClean="0">
                <a:solidFill>
                  <a:schemeClr val="tx2"/>
                </a:solidFill>
              </a:rPr>
              <a:t>14. </a:t>
            </a:r>
            <a:r>
              <a:rPr lang="es-MX" sz="3200" b="1" dirty="0">
                <a:solidFill>
                  <a:schemeClr val="tx2"/>
                </a:solidFill>
              </a:rPr>
              <a:t>Emisión de reportes de </a:t>
            </a:r>
            <a:r>
              <a:rPr lang="es-MX" sz="3200" b="1" dirty="0" smtClean="0">
                <a:solidFill>
                  <a:schemeClr val="tx2"/>
                </a:solidFill>
              </a:rPr>
              <a:t>inventario</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437149" y="2523288"/>
            <a:ext cx="11488023" cy="2000586"/>
          </a:xfrm>
          <a:prstGeom prst="rect">
            <a:avLst/>
          </a:prstGeom>
        </p:spPr>
      </p:pic>
    </p:spTree>
    <p:extLst>
      <p:ext uri="{BB962C8B-B14F-4D97-AF65-F5344CB8AC3E}">
        <p14:creationId xmlns:p14="http://schemas.microsoft.com/office/powerpoint/2010/main" val="2433150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5653" y="1016093"/>
            <a:ext cx="7782987" cy="2158917"/>
          </a:xfrm>
        </p:spPr>
        <p:txBody>
          <a:bodyPr/>
          <a:lstStyle/>
          <a:p>
            <a:pPr algn="ctr"/>
            <a:r>
              <a:rPr lang="es-MX" sz="3527" b="1" dirty="0">
                <a:solidFill>
                  <a:schemeClr val="tx2"/>
                </a:solidFill>
                <a:ea typeface="Calibri" panose="020F0502020204030204" pitchFamily="34" charset="0"/>
                <a:cs typeface="Times New Roman" panose="02020603050405020304" pitchFamily="18" charset="0"/>
              </a:rPr>
              <a:t>¡El cuidado de los bienes es responsabilidad de todos!</a:t>
            </a:r>
            <a:endParaRPr lang="es-MX" sz="3527" dirty="0">
              <a:solidFill>
                <a:schemeClr val="tx2"/>
              </a:solidFill>
            </a:endParaRPr>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29280" b="42720" l="28108" r="35668"/>
                    </a14:imgEffect>
                  </a14:imgLayer>
                </a14:imgProps>
              </a:ext>
            </a:extLst>
          </a:blip>
          <a:srcRect l="27163" t="27600" r="63387" b="55600"/>
          <a:stretch/>
        </p:blipFill>
        <p:spPr>
          <a:xfrm>
            <a:off x="5016541" y="3175010"/>
            <a:ext cx="1523942" cy="1523942"/>
          </a:xfrm>
          <a:prstGeom prst="rect">
            <a:avLst/>
          </a:prstGeom>
        </p:spPr>
      </p:pic>
      <p:sp>
        <p:nvSpPr>
          <p:cNvPr id="7" name="Rectángulo 6"/>
          <p:cNvSpPr/>
          <p:nvPr/>
        </p:nvSpPr>
        <p:spPr>
          <a:xfrm>
            <a:off x="4236598" y="5515806"/>
            <a:ext cx="3173241" cy="499367"/>
          </a:xfrm>
          <a:prstGeom prst="rect">
            <a:avLst/>
          </a:prstGeom>
        </p:spPr>
        <p:txBody>
          <a:bodyPr wrap="none">
            <a:spAutoFit/>
          </a:bodyPr>
          <a:lstStyle/>
          <a:p>
            <a:pPr algn="ctr"/>
            <a:r>
              <a:rPr lang="es-ES" sz="2645" b="1" dirty="0">
                <a:ln w="22225">
                  <a:solidFill>
                    <a:schemeClr val="tx2">
                      <a:lumMod val="75000"/>
                    </a:schemeClr>
                  </a:solidFill>
                  <a:prstDash val="solid"/>
                </a:ln>
                <a:solidFill>
                  <a:schemeClr val="accent3">
                    <a:lumMod val="75000"/>
                  </a:schemeClr>
                </a:solidFill>
                <a:latin typeface="Gill Sans MT" panose="020B0502020104020203" pitchFamily="34" charset="0"/>
              </a:rPr>
              <a:t>#</a:t>
            </a:r>
            <a:r>
              <a:rPr lang="es-ES" sz="2645" b="1" dirty="0" err="1">
                <a:ln w="22225">
                  <a:solidFill>
                    <a:schemeClr val="tx2">
                      <a:lumMod val="75000"/>
                    </a:schemeClr>
                  </a:solidFill>
                  <a:prstDash val="solid"/>
                </a:ln>
                <a:solidFill>
                  <a:schemeClr val="accent3">
                    <a:lumMod val="75000"/>
                  </a:schemeClr>
                </a:solidFill>
                <a:latin typeface="Gill Sans MT" panose="020B0502020104020203" pitchFamily="34" charset="0"/>
              </a:rPr>
              <a:t>UV_CuidaTuNido</a:t>
            </a:r>
            <a:endParaRPr lang="es-ES" sz="2645" b="1" dirty="0">
              <a:ln w="22225">
                <a:solidFill>
                  <a:schemeClr val="tx2">
                    <a:lumMod val="75000"/>
                  </a:schemeClr>
                </a:solidFill>
                <a:prstDash val="solid"/>
              </a:ln>
              <a:solidFill>
                <a:schemeClr val="accent3">
                  <a:lumMod val="75000"/>
                </a:schemeClr>
              </a:solidFill>
              <a:latin typeface="Gill Sans MT" panose="020B0502020104020203" pitchFamily="34" charset="0"/>
            </a:endParaRPr>
          </a:p>
        </p:txBody>
      </p:sp>
      <p:pic>
        <p:nvPicPr>
          <p:cNvPr id="6" name="Imagen 5"/>
          <p:cNvPicPr>
            <a:picLocks noChangeAspect="1"/>
          </p:cNvPicPr>
          <p:nvPr/>
        </p:nvPicPr>
        <p:blipFill rotWithShape="1">
          <a:blip r:embed="rId4">
            <a:extLst/>
          </a:blip>
          <a:srcRect l="29664" t="21333" r="38976" b="21324"/>
          <a:stretch/>
        </p:blipFill>
        <p:spPr>
          <a:xfrm>
            <a:off x="304800" y="1164839"/>
            <a:ext cx="4950766" cy="5091953"/>
          </a:xfrm>
          <a:prstGeom prst="rect">
            <a:avLst/>
          </a:prstGeom>
        </p:spPr>
      </p:pic>
      <p:pic>
        <p:nvPicPr>
          <p:cNvPr id="8" name="Imagen 7"/>
          <p:cNvPicPr>
            <a:picLocks noChangeAspect="1"/>
          </p:cNvPicPr>
          <p:nvPr/>
        </p:nvPicPr>
        <p:blipFill rotWithShape="1">
          <a:blip r:embed="rId5">
            <a:extLst/>
          </a:blip>
          <a:srcRect l="37086" t="26301" r="31406" b="11227"/>
          <a:stretch/>
        </p:blipFill>
        <p:spPr>
          <a:xfrm>
            <a:off x="7108136" y="1007721"/>
            <a:ext cx="4706470" cy="5249071"/>
          </a:xfrm>
          <a:prstGeom prst="rect">
            <a:avLst/>
          </a:prstGeom>
        </p:spPr>
      </p:pic>
    </p:spTree>
    <p:extLst>
      <p:ext uri="{BB962C8B-B14F-4D97-AF65-F5344CB8AC3E}">
        <p14:creationId xmlns:p14="http://schemas.microsoft.com/office/powerpoint/2010/main" val="11649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146" y="571609"/>
            <a:ext cx="7782987" cy="1333448"/>
          </a:xfrm>
        </p:spPr>
        <p:txBody>
          <a:bodyPr/>
          <a:lstStyle/>
          <a:p>
            <a:pPr algn="ctr"/>
            <a:r>
              <a:rPr lang="es-MX" b="1" dirty="0" smtClean="0">
                <a:solidFill>
                  <a:schemeClr val="tx2"/>
                </a:solidFill>
              </a:rPr>
              <a:t>¿Dónde encuentro la información?</a:t>
            </a:r>
            <a:endParaRPr lang="es-MX" b="1" dirty="0">
              <a:solidFill>
                <a:schemeClr val="tx2"/>
              </a:solidFill>
            </a:endParaRPr>
          </a:p>
        </p:txBody>
      </p:sp>
      <p:sp>
        <p:nvSpPr>
          <p:cNvPr id="5" name="Marcador de texto 2"/>
          <p:cNvSpPr txBox="1">
            <a:spLocks/>
          </p:cNvSpPr>
          <p:nvPr/>
        </p:nvSpPr>
        <p:spPr bwMode="auto">
          <a:xfrm>
            <a:off x="1905161" y="1905058"/>
            <a:ext cx="8146011"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lnSpc>
                <a:spcPct val="100000"/>
              </a:lnSpc>
              <a:spcBef>
                <a:spcPts val="529"/>
              </a:spcBef>
              <a:spcAft>
                <a:spcPts val="529"/>
              </a:spcAft>
            </a:pPr>
            <a:r>
              <a:rPr lang="es-MX" sz="2469" dirty="0">
                <a:solidFill>
                  <a:schemeClr val="tx1"/>
                </a:solidFill>
                <a:cs typeface="Times New Roman" panose="02020603050405020304" pitchFamily="18" charset="0"/>
              </a:rPr>
              <a:t>Portal de la DCBMeI:</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2"/>
              </a:rPr>
              <a:t>https://www.uv.mx/controldebienes/tramites-y-servicios-cbmei/3225-2/</a:t>
            </a:r>
            <a:r>
              <a:rPr lang="es-MX" sz="2469" dirty="0">
                <a:solidFill>
                  <a:schemeClr val="tx1"/>
                </a:solidFill>
                <a:cs typeface="Times New Roman" panose="02020603050405020304" pitchFamily="18" charset="0"/>
              </a:rPr>
              <a:t> </a:t>
            </a:r>
          </a:p>
          <a:p>
            <a:pPr algn="ctr">
              <a:lnSpc>
                <a:spcPct val="100000"/>
              </a:lnSpc>
              <a:spcBef>
                <a:spcPts val="529"/>
              </a:spcBef>
              <a:spcAft>
                <a:spcPts val="529"/>
              </a:spcAft>
            </a:pPr>
            <a:endParaRPr lang="es-MX" sz="2469" dirty="0">
              <a:solidFill>
                <a:schemeClr val="tx1"/>
              </a:solidFill>
              <a:cs typeface="Times New Roman" panose="02020603050405020304" pitchFamily="18" charset="0"/>
            </a:endParaRPr>
          </a:p>
          <a:p>
            <a:pPr>
              <a:lnSpc>
                <a:spcPct val="100000"/>
              </a:lnSpc>
              <a:spcBef>
                <a:spcPts val="529"/>
              </a:spcBef>
              <a:spcAft>
                <a:spcPts val="529"/>
              </a:spcAft>
            </a:pPr>
            <a:r>
              <a:rPr lang="es-MX" sz="2469" dirty="0">
                <a:solidFill>
                  <a:schemeClr val="tx1"/>
                </a:solidFill>
                <a:cs typeface="Times New Roman" panose="02020603050405020304" pitchFamily="18" charset="0"/>
              </a:rPr>
              <a:t>Portal de la OAG:</a:t>
            </a:r>
          </a:p>
          <a:p>
            <a:pPr algn="ctr">
              <a:lnSpc>
                <a:spcPct val="100000"/>
              </a:lnSpc>
              <a:spcBef>
                <a:spcPts val="529"/>
              </a:spcBef>
              <a:spcAft>
                <a:spcPts val="529"/>
              </a:spcAft>
            </a:pPr>
            <a:r>
              <a:rPr lang="es-MX" sz="2469" dirty="0">
                <a:solidFill>
                  <a:schemeClr val="tx1"/>
                </a:solidFill>
                <a:cs typeface="Times New Roman" panose="02020603050405020304" pitchFamily="18" charset="0"/>
                <a:hlinkClick r:id="rId3"/>
              </a:rPr>
              <a:t>https://www.uv.mx/legislacion/robo-o-extravio-de-bienes-muebles-patrimonio-de-la-universidad-veracruzana/</a:t>
            </a:r>
            <a:r>
              <a:rPr lang="es-MX" sz="2469" dirty="0">
                <a:solidFill>
                  <a:schemeClr val="tx1"/>
                </a:solidFill>
                <a:cs typeface="Times New Roman" panose="02020603050405020304" pitchFamily="18" charset="0"/>
              </a:rPr>
              <a:t>  </a:t>
            </a:r>
          </a:p>
        </p:txBody>
      </p:sp>
    </p:spTree>
    <p:extLst>
      <p:ext uri="{BB962C8B-B14F-4D97-AF65-F5344CB8AC3E}">
        <p14:creationId xmlns:p14="http://schemas.microsoft.com/office/powerpoint/2010/main" val="273245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ector 6"/>
          <p:cNvSpPr/>
          <p:nvPr/>
        </p:nvSpPr>
        <p:spPr>
          <a:xfrm>
            <a:off x="417096" y="2356338"/>
            <a:ext cx="914400" cy="879231"/>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400" dirty="0" smtClean="0">
                <a:solidFill>
                  <a:schemeClr val="tx1"/>
                </a:solidFill>
                <a:latin typeface="Gill Sans MT" panose="020B0502020104020203" pitchFamily="34" charset="0"/>
              </a:rPr>
              <a:t>1</a:t>
            </a:r>
            <a:endParaRPr lang="es-MX" sz="2400" dirty="0">
              <a:solidFill>
                <a:schemeClr val="tx1"/>
              </a:solidFill>
              <a:latin typeface="Gill Sans MT" panose="020B0502020104020203" pitchFamily="34" charset="0"/>
            </a:endParaRPr>
          </a:p>
        </p:txBody>
      </p:sp>
      <p:sp>
        <p:nvSpPr>
          <p:cNvPr id="6" name="Conector fuera de página 5"/>
          <p:cNvSpPr/>
          <p:nvPr/>
        </p:nvSpPr>
        <p:spPr>
          <a:xfrm>
            <a:off x="1074822" y="2391508"/>
            <a:ext cx="3112479" cy="3657599"/>
          </a:xfrm>
          <a:prstGeom prst="flowChartOffpage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El titular de la unidad responsable debe enviar a la </a:t>
            </a:r>
            <a:r>
              <a:rPr lang="es-MX" sz="2800" dirty="0" smtClean="0">
                <a:solidFill>
                  <a:schemeClr val="tx1"/>
                </a:solidFill>
                <a:latin typeface="Gill Sans MT" panose="020B0502020104020203" pitchFamily="34" charset="0"/>
                <a:cs typeface="Arial" panose="020B0604020202020204" pitchFamily="34" charset="0"/>
              </a:rPr>
              <a:t>DCBMeI o </a:t>
            </a:r>
            <a:r>
              <a:rPr lang="es-MX" sz="2800" dirty="0">
                <a:solidFill>
                  <a:schemeClr val="tx1"/>
                </a:solidFill>
                <a:latin typeface="Gill Sans MT" panose="020B0502020104020203" pitchFamily="34" charset="0"/>
                <a:cs typeface="Arial" panose="020B0604020202020204" pitchFamily="34" charset="0"/>
              </a:rPr>
              <a:t>a la </a:t>
            </a:r>
            <a:r>
              <a:rPr lang="es-MX" sz="2800" dirty="0" smtClean="0">
                <a:solidFill>
                  <a:schemeClr val="tx1"/>
                </a:solidFill>
                <a:latin typeface="Gill Sans MT" panose="020B0502020104020203" pitchFamily="34" charset="0"/>
                <a:cs typeface="Arial" panose="020B0604020202020204" pitchFamily="34" charset="0"/>
              </a:rPr>
              <a:t>SAFR, </a:t>
            </a:r>
            <a:r>
              <a:rPr lang="es-MX" sz="2800" dirty="0">
                <a:solidFill>
                  <a:schemeClr val="tx1"/>
                </a:solidFill>
                <a:latin typeface="Gill Sans MT" panose="020B0502020104020203" pitchFamily="34" charset="0"/>
                <a:cs typeface="Arial" panose="020B0604020202020204" pitchFamily="34" charset="0"/>
              </a:rPr>
              <a:t>según </a:t>
            </a:r>
            <a:r>
              <a:rPr lang="es-MX" sz="2800" dirty="0" smtClean="0">
                <a:solidFill>
                  <a:schemeClr val="tx1"/>
                </a:solidFill>
                <a:latin typeface="Gill Sans MT" panose="020B0502020104020203" pitchFamily="34" charset="0"/>
                <a:cs typeface="Arial" panose="020B0604020202020204" pitchFamily="34" charset="0"/>
              </a:rPr>
              <a:t>corresponda:</a:t>
            </a:r>
            <a:endParaRPr lang="es-MX" sz="2800" dirty="0">
              <a:solidFill>
                <a:schemeClr val="tx1"/>
              </a:solidFill>
              <a:latin typeface="Gill Sans MT" panose="020B0502020104020203" pitchFamily="34" charset="0"/>
            </a:endParaRPr>
          </a:p>
        </p:txBody>
      </p:sp>
      <p:sp>
        <p:nvSpPr>
          <p:cNvPr id="9" name="Rectángulo 8"/>
          <p:cNvSpPr/>
          <p:nvPr/>
        </p:nvSpPr>
        <p:spPr>
          <a:xfrm>
            <a:off x="4443974" y="2391508"/>
            <a:ext cx="7204137" cy="2989384"/>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es-MX" sz="2800" dirty="0">
                <a:solidFill>
                  <a:schemeClr val="tx1"/>
                </a:solidFill>
                <a:latin typeface="Gill Sans MT" panose="020B0502020104020203" pitchFamily="34" charset="0"/>
                <a:cs typeface="Arial" panose="020B0604020202020204" pitchFamily="34" charset="0"/>
              </a:rPr>
              <a:t>S</a:t>
            </a:r>
            <a:r>
              <a:rPr lang="es-MX" sz="2800" dirty="0" smtClean="0">
                <a:solidFill>
                  <a:schemeClr val="tx1"/>
                </a:solidFill>
                <a:latin typeface="Gill Sans MT" panose="020B0502020104020203" pitchFamily="34" charset="0"/>
                <a:cs typeface="Arial" panose="020B0604020202020204" pitchFamily="34" charset="0"/>
              </a:rPr>
              <a:t>olicitud </a:t>
            </a:r>
            <a:r>
              <a:rPr lang="es-MX" sz="2800" dirty="0">
                <a:solidFill>
                  <a:schemeClr val="tx1"/>
                </a:solidFill>
                <a:latin typeface="Gill Sans MT" panose="020B0502020104020203" pitchFamily="34" charset="0"/>
                <a:cs typeface="Arial" panose="020B0604020202020204" pitchFamily="34" charset="0"/>
              </a:rPr>
              <a:t>de baja de </a:t>
            </a:r>
            <a:r>
              <a:rPr lang="es-MX" sz="2800" dirty="0" smtClean="0">
                <a:solidFill>
                  <a:schemeClr val="tx1"/>
                </a:solidFill>
                <a:latin typeface="Gill Sans MT" panose="020B0502020104020203" pitchFamily="34" charset="0"/>
                <a:cs typeface="Arial" panose="020B0604020202020204" pitchFamily="34" charset="0"/>
              </a:rPr>
              <a:t>bienes y </a:t>
            </a:r>
            <a:r>
              <a:rPr lang="es-MX" sz="2800" dirty="0">
                <a:solidFill>
                  <a:schemeClr val="tx1"/>
                </a:solidFill>
                <a:latin typeface="Gill Sans MT" panose="020B0502020104020203" pitchFamily="34" charset="0"/>
                <a:cs typeface="Arial" panose="020B0604020202020204" pitchFamily="34" charset="0"/>
              </a:rPr>
              <a:t>documentación soporte para el registro de baja contable y/o del inventario el bien </a:t>
            </a:r>
            <a:r>
              <a:rPr lang="es-MX" sz="2800" dirty="0" smtClean="0">
                <a:solidFill>
                  <a:schemeClr val="tx1"/>
                </a:solidFill>
                <a:latin typeface="Gill Sans MT" panose="020B0502020104020203" pitchFamily="34" charset="0"/>
                <a:cs typeface="Arial" panose="020B0604020202020204" pitchFamily="34" charset="0"/>
              </a:rPr>
              <a:t>mueble, </a:t>
            </a:r>
            <a:r>
              <a:rPr lang="es-MX" sz="2800" b="1" dirty="0" smtClean="0">
                <a:solidFill>
                  <a:schemeClr val="tx1"/>
                </a:solidFill>
                <a:latin typeface="Gill Sans MT" panose="020B0502020104020203" pitchFamily="34" charset="0"/>
                <a:cs typeface="Arial" panose="020B0604020202020204" pitchFamily="34" charset="0"/>
              </a:rPr>
              <a:t>a través de Hermes </a:t>
            </a:r>
            <a:r>
              <a:rPr lang="es-MX" sz="2800" dirty="0" smtClean="0">
                <a:solidFill>
                  <a:schemeClr val="tx1"/>
                </a:solidFill>
                <a:latin typeface="Gill Sans MT" panose="020B0502020104020203" pitchFamily="34" charset="0"/>
                <a:cs typeface="Arial" panose="020B0604020202020204" pitchFamily="34" charset="0"/>
              </a:rPr>
              <a:t>para su validación, conforme </a:t>
            </a:r>
            <a:r>
              <a:rPr lang="es-MX" sz="2800" dirty="0">
                <a:solidFill>
                  <a:schemeClr val="tx1"/>
                </a:solidFill>
                <a:latin typeface="Gill Sans MT" panose="020B0502020104020203" pitchFamily="34" charset="0"/>
                <a:cs typeface="Arial" panose="020B0604020202020204" pitchFamily="34" charset="0"/>
              </a:rPr>
              <a:t>a lo siguiente:</a:t>
            </a:r>
            <a:endParaRPr lang="es-MX" sz="2800" dirty="0">
              <a:solidFill>
                <a:schemeClr val="tx1"/>
              </a:solidFill>
              <a:latin typeface="Gill Sans MT" panose="020B0502020104020203" pitchFamily="34" charset="0"/>
            </a:endParaRPr>
          </a:p>
        </p:txBody>
      </p:sp>
      <p:sp>
        <p:nvSpPr>
          <p:cNvPr id="8" name="Título 1"/>
          <p:cNvSpPr>
            <a:spLocks noGrp="1"/>
          </p:cNvSpPr>
          <p:nvPr>
            <p:ph type="title"/>
          </p:nvPr>
        </p:nvSpPr>
        <p:spPr>
          <a:xfrm>
            <a:off x="673768" y="506829"/>
            <a:ext cx="10988843" cy="988472"/>
          </a:xfrm>
        </p:spPr>
        <p:txBody>
          <a:bodyPr/>
          <a:lstStyle/>
          <a:p>
            <a:pPr algn="ctr"/>
            <a:r>
              <a:rPr lang="es-MX" sz="3200" b="1" dirty="0">
                <a:solidFill>
                  <a:schemeClr val="tx2"/>
                </a:solidFill>
              </a:rPr>
              <a:t>2</a:t>
            </a:r>
            <a:r>
              <a:rPr lang="es-MX" sz="3200" b="1" dirty="0" smtClean="0">
                <a:solidFill>
                  <a:schemeClr val="tx2"/>
                </a:solidFill>
              </a:rPr>
              <a:t>. Baja contable de bienes</a:t>
            </a:r>
            <a:endParaRPr lang="es-MX" sz="3200" b="1" dirty="0">
              <a:solidFill>
                <a:schemeClr val="tx2"/>
              </a:solidFill>
            </a:endParaRPr>
          </a:p>
        </p:txBody>
      </p:sp>
    </p:spTree>
    <p:extLst>
      <p:ext uri="{BB962C8B-B14F-4D97-AF65-F5344CB8AC3E}">
        <p14:creationId xmlns:p14="http://schemas.microsoft.com/office/powerpoint/2010/main" val="293445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330979"/>
            <a:ext cx="10988843" cy="988472"/>
          </a:xfrm>
        </p:spPr>
        <p:txBody>
          <a:bodyPr/>
          <a:lstStyle/>
          <a:p>
            <a:pPr algn="ctr"/>
            <a:r>
              <a:rPr lang="es-MX" sz="3200" b="1" dirty="0">
                <a:solidFill>
                  <a:schemeClr val="tx2"/>
                </a:solidFill>
              </a:rPr>
              <a:t>2</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endParaRPr lang="es-MX" sz="2800" b="1" dirty="0">
              <a:solidFill>
                <a:schemeClr val="tx1"/>
              </a:solidFill>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33707824"/>
              </p:ext>
            </p:extLst>
          </p:nvPr>
        </p:nvGraphicFramePr>
        <p:xfrm>
          <a:off x="1624972" y="1175073"/>
          <a:ext cx="8784976" cy="5505741"/>
        </p:xfrm>
        <a:graphic>
          <a:graphicData uri="http://schemas.openxmlformats.org/drawingml/2006/table">
            <a:tbl>
              <a:tblPr firstRow="1" bandRow="1">
                <a:tableStyleId>{5C22544A-7EE6-4342-B048-85BDC9FD1C3A}</a:tableStyleId>
              </a:tblPr>
              <a:tblGrid>
                <a:gridCol w="2598580">
                  <a:extLst>
                    <a:ext uri="{9D8B030D-6E8A-4147-A177-3AD203B41FA5}">
                      <a16:colId xmlns:a16="http://schemas.microsoft.com/office/drawing/2014/main" val="1288959811"/>
                    </a:ext>
                  </a:extLst>
                </a:gridCol>
                <a:gridCol w="3248226">
                  <a:extLst>
                    <a:ext uri="{9D8B030D-6E8A-4147-A177-3AD203B41FA5}">
                      <a16:colId xmlns:a16="http://schemas.microsoft.com/office/drawing/2014/main" val="2134797059"/>
                    </a:ext>
                  </a:extLst>
                </a:gridCol>
                <a:gridCol w="2938170">
                  <a:extLst>
                    <a:ext uri="{9D8B030D-6E8A-4147-A177-3AD203B41FA5}">
                      <a16:colId xmlns:a16="http://schemas.microsoft.com/office/drawing/2014/main" val="2245791824"/>
                    </a:ext>
                  </a:extLst>
                </a:gridCol>
              </a:tblGrid>
              <a:tr h="500843">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Restitución en efectivo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Restitución en especie </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s-MX" sz="1600" dirty="0">
                          <a:effectLst/>
                          <a:latin typeface="Arial" panose="020B0604020202020204" pitchFamily="34" charset="0"/>
                          <a:cs typeface="Arial" panose="020B0604020202020204" pitchFamily="34" charset="0"/>
                        </a:rPr>
                        <a:t>Pago de póliza de seguro</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041851"/>
                  </a:ext>
                </a:extLst>
              </a:tr>
              <a:tr h="500843">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Relación de bienes (*)</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Relación de bienes (*)</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a:effectLst/>
                          <a:latin typeface="Arial" panose="020B0604020202020204" pitchFamily="34" charset="0"/>
                          <a:cs typeface="Arial" panose="020B0604020202020204" pitchFamily="34" charset="0"/>
                        </a:rPr>
                        <a:t>Relación de bienes (*)</a:t>
                      </a:r>
                      <a:endParaRPr lang="es-MX"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0730035"/>
                  </a:ext>
                </a:extLst>
              </a:tr>
              <a:tr h="1414642">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Comprobante legible de pago: </a:t>
                      </a:r>
                      <a:endParaRPr lang="es-MX" sz="1800" dirty="0">
                        <a:effectLst/>
                        <a:latin typeface="Arial" panose="020B0604020202020204" pitchFamily="34" charset="0"/>
                        <a:cs typeface="Arial" panose="020B0604020202020204" pitchFamily="34" charset="0"/>
                      </a:endParaRPr>
                    </a:p>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Copia de la ficha de depósito o transferencia electrónica.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Aprobación del bien propuesto a restituir en especie.</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a:effectLst/>
                          <a:latin typeface="Arial" panose="020B0604020202020204" pitchFamily="34" charset="0"/>
                          <a:cs typeface="Arial" panose="020B0604020202020204" pitchFamily="34" charset="0"/>
                        </a:rPr>
                        <a:t>Comprobante legible del finiquito: </a:t>
                      </a:r>
                      <a:endParaRPr lang="es-MX" sz="1800">
                        <a:effectLst/>
                        <a:latin typeface="Arial" panose="020B0604020202020204" pitchFamily="34" charset="0"/>
                        <a:cs typeface="Arial" panose="020B0604020202020204" pitchFamily="34" charset="0"/>
                      </a:endParaRPr>
                    </a:p>
                    <a:p>
                      <a:pPr algn="just">
                        <a:lnSpc>
                          <a:spcPct val="107000"/>
                        </a:lnSpc>
                        <a:spcAft>
                          <a:spcPts val="800"/>
                        </a:spcAft>
                      </a:pPr>
                      <a:r>
                        <a:rPr lang="es-ES_tradnl" sz="1800">
                          <a:effectLst/>
                          <a:latin typeface="Arial" panose="020B0604020202020204" pitchFamily="34" charset="0"/>
                          <a:cs typeface="Arial" panose="020B0604020202020204" pitchFamily="34" charset="0"/>
                        </a:rPr>
                        <a:t>Copia de la ficha de depósito o transferencia electrónica</a:t>
                      </a:r>
                      <a:endParaRPr lang="es-MX"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45198828"/>
                  </a:ext>
                </a:extLst>
              </a:tr>
              <a:tr h="922159">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Formato de pago emitido por la Universidad (Línea de captura).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Acta administrativa simple (ABS-CB-F-03).</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Carta de pérdida total emitida por la aseguradora.</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60982910"/>
                  </a:ext>
                </a:extLst>
              </a:tr>
              <a:tr h="793825">
                <a:tc>
                  <a:txBody>
                    <a:bodyPr/>
                    <a:lstStyle/>
                    <a:p>
                      <a:pPr algn="just">
                        <a:lnSpc>
                          <a:spcPct val="107000"/>
                        </a:lnSpc>
                        <a:spcAft>
                          <a:spcPts val="800"/>
                        </a:spcAft>
                      </a:pPr>
                      <a:r>
                        <a:rPr lang="es-ES_tradnl" sz="1800" dirty="0">
                          <a:effectLst/>
                          <a:latin typeface="Arial" panose="020B0604020202020204" pitchFamily="34" charset="0"/>
                          <a:cs typeface="Arial" panose="020B0604020202020204" pitchFamily="34" charset="0"/>
                        </a:rPr>
                        <a:t>Avalúo</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Factura a favor o endosada a nombre de la Universidad Veracruzana o avalúo.</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8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74977684"/>
                  </a:ext>
                </a:extLst>
              </a:tr>
              <a:tr h="793825">
                <a:tc>
                  <a:txBody>
                    <a:bodyPr/>
                    <a:lstStyle/>
                    <a:p>
                      <a:endParaRPr lang="es-MX" sz="1800">
                        <a:effectLst/>
                        <a:latin typeface="Arial" panose="020B060402020202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s-MX" sz="1800" dirty="0">
                          <a:effectLst/>
                          <a:latin typeface="Arial" panose="020B0604020202020204" pitchFamily="34" charset="0"/>
                          <a:cs typeface="Arial" panose="020B0604020202020204" pitchFamily="34" charset="0"/>
                        </a:rPr>
                        <a:t>“Ficha de evidencia fotográfica” (</a:t>
                      </a:r>
                      <a:r>
                        <a:rPr lang="es-MX" sz="1800">
                          <a:effectLst/>
                          <a:latin typeface="Arial" panose="020B0604020202020204" pitchFamily="34" charset="0"/>
                          <a:cs typeface="Arial" panose="020B0604020202020204" pitchFamily="34" charset="0"/>
                        </a:rPr>
                        <a:t>ABS-CB-F-08</a:t>
                      </a:r>
                      <a:r>
                        <a:rPr lang="es-MX" sz="1800" smtClean="0">
                          <a:effectLst/>
                          <a:latin typeface="Arial" panose="020B0604020202020204" pitchFamily="34" charset="0"/>
                          <a:cs typeface="Arial" panose="020B0604020202020204" pitchFamily="34" charset="0"/>
                        </a:rPr>
                        <a:t>)</a:t>
                      </a:r>
                      <a:r>
                        <a:rPr lang="es-MX" sz="1800" baseline="0" smtClean="0">
                          <a:effectLst/>
                          <a:latin typeface="Arial" panose="020B0604020202020204" pitchFamily="34" charset="0"/>
                          <a:cs typeface="Arial" panose="020B0604020202020204" pitchFamily="34" charset="0"/>
                        </a:rPr>
                        <a:t> </a:t>
                      </a:r>
                      <a:r>
                        <a:rPr lang="es-MX" sz="1800" smtClean="0">
                          <a:effectLst/>
                          <a:latin typeface="Arial" panose="020B0604020202020204" pitchFamily="34" charset="0"/>
                          <a:cs typeface="Arial" panose="020B0604020202020204" pitchFamily="34" charset="0"/>
                        </a:rPr>
                        <a:t>(</a:t>
                      </a:r>
                      <a:r>
                        <a:rPr lang="es-MX" sz="1800" dirty="0">
                          <a:effectLst/>
                          <a:latin typeface="Arial" panose="020B0604020202020204" pitchFamily="34" charset="0"/>
                          <a:cs typeface="Arial" panose="020B0604020202020204" pitchFamily="34" charset="0"/>
                        </a:rPr>
                        <a:t>para bienes </a:t>
                      </a:r>
                      <a:r>
                        <a:rPr lang="es-MX" sz="1800">
                          <a:effectLst/>
                          <a:latin typeface="Arial" panose="020B0604020202020204" pitchFamily="34" charset="0"/>
                          <a:cs typeface="Arial" panose="020B0604020202020204" pitchFamily="34" charset="0"/>
                        </a:rPr>
                        <a:t>usados</a:t>
                      </a:r>
                      <a:r>
                        <a:rPr lang="es-MX" sz="1800" smtClean="0">
                          <a:effectLst/>
                          <a:latin typeface="Arial" panose="020B0604020202020204" pitchFamily="34" charset="0"/>
                          <a:cs typeface="Arial" panose="020B0604020202020204" pitchFamily="34" charset="0"/>
                        </a:rPr>
                        <a:t>).</a:t>
                      </a:r>
                      <a:endParaRPr lang="es-MX"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s-MX" sz="18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67373462"/>
                  </a:ext>
                </a:extLst>
              </a:tr>
            </a:tbl>
          </a:graphicData>
        </a:graphic>
      </p:graphicFrame>
    </p:spTree>
    <p:extLst>
      <p:ext uri="{BB962C8B-B14F-4D97-AF65-F5344CB8AC3E}">
        <p14:creationId xmlns:p14="http://schemas.microsoft.com/office/powerpoint/2010/main" val="60164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2</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1113322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2800" b="1" dirty="0">
                <a:solidFill>
                  <a:schemeClr val="accent1">
                    <a:lumMod val="50000"/>
                  </a:schemeClr>
                </a:solidFill>
                <a:latin typeface="Arial" panose="020B0604020202020204" pitchFamily="34" charset="0"/>
                <a:cs typeface="Arial" panose="020B0604020202020204" pitchFamily="34" charset="0"/>
              </a:rPr>
              <a:t>Consideraciones</a:t>
            </a:r>
            <a:r>
              <a:rPr lang="es-MX" sz="2800" b="1" dirty="0" smtClean="0">
                <a:solidFill>
                  <a:schemeClr val="accent1">
                    <a:lumMod val="50000"/>
                  </a:schemeClr>
                </a:solidFill>
                <a:latin typeface="Arial" panose="020B0604020202020204" pitchFamily="34" charset="0"/>
                <a:cs typeface="Arial" panose="020B0604020202020204" pitchFamily="34" charset="0"/>
              </a:rPr>
              <a:t>:</a:t>
            </a:r>
          </a:p>
          <a:p>
            <a:pPr algn="just"/>
            <a:endParaRPr lang="es-MX" sz="500" dirty="0" smtClean="0">
              <a:solidFill>
                <a:schemeClr val="tx1"/>
              </a:solidFill>
              <a:cs typeface="Arial" panose="020B0604020202020204" pitchFamily="34" charset="0"/>
            </a:endParaRPr>
          </a:p>
          <a:p>
            <a:pPr algn="just"/>
            <a:r>
              <a:rPr lang="es-MX" sz="2800" dirty="0" smtClean="0">
                <a:solidFill>
                  <a:schemeClr val="tx1"/>
                </a:solidFill>
                <a:cs typeface="Arial" panose="020B0604020202020204" pitchFamily="34" charset="0"/>
              </a:rPr>
              <a:t>La </a:t>
            </a:r>
            <a:r>
              <a:rPr lang="es-MX" sz="2800" dirty="0">
                <a:solidFill>
                  <a:schemeClr val="tx1"/>
                </a:solidFill>
                <a:cs typeface="Arial" panose="020B0604020202020204" pitchFamily="34" charset="0"/>
              </a:rPr>
              <a:t>relación de bienes puede incluirse en el cuerpo del </a:t>
            </a:r>
            <a:r>
              <a:rPr lang="es-MX" sz="2800" dirty="0" smtClean="0">
                <a:solidFill>
                  <a:schemeClr val="tx1"/>
                </a:solidFill>
                <a:cs typeface="Arial" panose="020B0604020202020204" pitchFamily="34" charset="0"/>
              </a:rPr>
              <a:t>HERMES, </a:t>
            </a:r>
            <a:r>
              <a:rPr lang="es-MX" sz="2800" dirty="0">
                <a:solidFill>
                  <a:schemeClr val="tx1"/>
                </a:solidFill>
                <a:cs typeface="Arial" panose="020B0604020202020204" pitchFamily="34" charset="0"/>
              </a:rPr>
              <a:t>y como anexo cuando exceda más de cinco </a:t>
            </a:r>
            <a:r>
              <a:rPr lang="es-MX" sz="2800" dirty="0" smtClean="0">
                <a:solidFill>
                  <a:schemeClr val="tx1"/>
                </a:solidFill>
                <a:cs typeface="Arial" panose="020B0604020202020204" pitchFamily="34" charset="0"/>
              </a:rPr>
              <a:t>bienes; </a:t>
            </a:r>
            <a:r>
              <a:rPr lang="es-MX" sz="2800" dirty="0">
                <a:solidFill>
                  <a:schemeClr val="tx1"/>
                </a:solidFill>
                <a:cs typeface="Arial" panose="020B0604020202020204" pitchFamily="34" charset="0"/>
              </a:rPr>
              <a:t>debe incluir la información siguiente:</a:t>
            </a:r>
          </a:p>
          <a:p>
            <a:pPr algn="just"/>
            <a:endParaRPr lang="es-MX" sz="2800" dirty="0">
              <a:solidFill>
                <a:schemeClr val="tx1"/>
              </a:solidFill>
              <a:cs typeface="Arial" panose="020B0604020202020204" pitchFamily="34" charset="0"/>
            </a:endParaRPr>
          </a:p>
          <a:p>
            <a:pPr algn="just"/>
            <a:endParaRPr lang="es-MX" sz="2800" dirty="0" smtClean="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a:p>
            <a:pPr algn="just"/>
            <a:endParaRPr lang="es-MX" sz="2800" dirty="0">
              <a:solidFill>
                <a:schemeClr val="tx1"/>
              </a:solidFill>
              <a:cs typeface="Arial" panose="020B0604020202020204" pitchFamily="34" charset="0"/>
            </a:endParaRPr>
          </a:p>
        </p:txBody>
      </p:sp>
      <p:pic>
        <p:nvPicPr>
          <p:cNvPr id="6" name="Imagen 5"/>
          <p:cNvPicPr>
            <a:picLocks noChangeAspect="1"/>
          </p:cNvPicPr>
          <p:nvPr/>
        </p:nvPicPr>
        <p:blipFill>
          <a:blip r:embed="rId2"/>
          <a:stretch>
            <a:fillRect/>
          </a:stretch>
        </p:blipFill>
        <p:spPr>
          <a:xfrm>
            <a:off x="673768" y="3803177"/>
            <a:ext cx="10812379" cy="2252411"/>
          </a:xfrm>
          <a:prstGeom prst="rect">
            <a:avLst/>
          </a:prstGeom>
        </p:spPr>
      </p:pic>
    </p:spTree>
    <p:extLst>
      <p:ext uri="{BB962C8B-B14F-4D97-AF65-F5344CB8AC3E}">
        <p14:creationId xmlns:p14="http://schemas.microsoft.com/office/powerpoint/2010/main" val="3968494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3768" y="571609"/>
            <a:ext cx="10988843" cy="1333448"/>
          </a:xfrm>
        </p:spPr>
        <p:txBody>
          <a:bodyPr/>
          <a:lstStyle/>
          <a:p>
            <a:pPr algn="ctr"/>
            <a:r>
              <a:rPr lang="es-MX" sz="3200" b="1" dirty="0">
                <a:solidFill>
                  <a:schemeClr val="tx2"/>
                </a:solidFill>
              </a:rPr>
              <a:t>2</a:t>
            </a:r>
            <a:r>
              <a:rPr lang="es-MX" sz="3200" b="1" dirty="0" smtClean="0">
                <a:solidFill>
                  <a:schemeClr val="tx2"/>
                </a:solidFill>
              </a:rPr>
              <a:t>. Baja contable de bienes</a:t>
            </a:r>
            <a:endParaRPr lang="es-MX" sz="3200" b="1" dirty="0">
              <a:solidFill>
                <a:schemeClr val="tx2"/>
              </a:solidFill>
            </a:endParaRPr>
          </a:p>
        </p:txBody>
      </p:sp>
      <p:sp>
        <p:nvSpPr>
          <p:cNvPr id="5" name="Marcador de texto 2"/>
          <p:cNvSpPr txBox="1">
            <a:spLocks/>
          </p:cNvSpPr>
          <p:nvPr/>
        </p:nvSpPr>
        <p:spPr bwMode="auto">
          <a:xfrm>
            <a:off x="673769" y="1712554"/>
            <a:ext cx="3933400" cy="4730342"/>
          </a:xfrm>
          <a:prstGeom prst="rect">
            <a:avLst/>
          </a:prstGeom>
          <a:noFill/>
          <a:ln w="9525">
            <a:noFill/>
            <a:miter lim="800000"/>
            <a:headEnd/>
            <a:tailEnd/>
          </a:ln>
        </p:spPr>
        <p:txBody>
          <a:bodyPr vert="horz" wrap="square" lIns="80633" tIns="40316" rIns="80633" bIns="40316" numCol="1" anchor="t" anchorCtr="0" compatLnSpc="1">
            <a:prstTxWarp prst="textNoShape">
              <a:avLst/>
            </a:prstTxWarp>
          </a:bodyPr>
          <a:lstStyle>
            <a:lvl1pPr marL="0" indent="0" algn="l" defTabSz="1017588" rtl="0" eaLnBrk="1" fontAlgn="base" hangingPunct="1">
              <a:lnSpc>
                <a:spcPts val="2800"/>
              </a:lnSpc>
              <a:spcBef>
                <a:spcPct val="20000"/>
              </a:spcBef>
              <a:spcAft>
                <a:spcPct val="0"/>
              </a:spcAft>
              <a:buFont typeface="Arial" charset="0"/>
              <a:defRPr sz="2400" kern="1200">
                <a:solidFill>
                  <a:schemeClr val="tx1">
                    <a:lumMod val="50000"/>
                    <a:lumOff val="50000"/>
                  </a:schemeClr>
                </a:solidFill>
                <a:latin typeface="Gill Sans MT" pitchFamily="34" charset="0"/>
                <a:ea typeface="+mn-ea"/>
                <a:cs typeface="+mn-cs"/>
              </a:defRPr>
            </a:lvl1pPr>
            <a:lvl2pPr marL="827088" indent="-317500" algn="l" defTabSz="1017588" rtl="0" eaLnBrk="1" fontAlgn="base" hangingPunct="1">
              <a:spcBef>
                <a:spcPct val="20000"/>
              </a:spcBef>
              <a:spcAft>
                <a:spcPct val="0"/>
              </a:spcAft>
              <a:buFont typeface="Arial" charset="0"/>
              <a:buChar char="–"/>
              <a:defRPr sz="3100" kern="1200">
                <a:solidFill>
                  <a:schemeClr val="tx1"/>
                </a:solidFill>
                <a:latin typeface="+mn-lt"/>
                <a:ea typeface="+mn-ea"/>
                <a:cs typeface="+mn-cs"/>
              </a:defRPr>
            </a:lvl2pPr>
            <a:lvl3pPr marL="1273175" indent="-254000" algn="l" defTabSz="1017588" rtl="0" eaLnBrk="1" fontAlgn="base" hangingPunct="1">
              <a:spcBef>
                <a:spcPct val="20000"/>
              </a:spcBef>
              <a:spcAft>
                <a:spcPct val="0"/>
              </a:spcAft>
              <a:buFont typeface="Arial" charset="0"/>
              <a:buChar char="•"/>
              <a:defRPr sz="2700" kern="1200">
                <a:solidFill>
                  <a:schemeClr val="tx1"/>
                </a:solidFill>
                <a:latin typeface="+mn-lt"/>
                <a:ea typeface="+mn-ea"/>
                <a:cs typeface="+mn-cs"/>
              </a:defRPr>
            </a:lvl3pPr>
            <a:lvl4pPr marL="1782763"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4pPr>
            <a:lvl5pPr marL="2292350" indent="-254000" algn="l" defTabSz="1017588" rtl="0" eaLnBrk="1" fontAlgn="base" hangingPunct="1">
              <a:spcBef>
                <a:spcPct val="20000"/>
              </a:spcBef>
              <a:spcAft>
                <a:spcPct val="0"/>
              </a:spcAft>
              <a:buFont typeface="Arial" charset="0"/>
              <a:buChar char="»"/>
              <a:defRPr sz="2200" kern="1200">
                <a:solidFill>
                  <a:schemeClr val="tx1"/>
                </a:solidFill>
                <a:latin typeface="+mn-lt"/>
                <a:ea typeface="+mn-ea"/>
                <a:cs typeface="+mn-cs"/>
              </a:defRPr>
            </a:lvl5pPr>
            <a:lvl6pPr marL="2802019"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477"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935"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393" indent="-254729" algn="l" defTabSz="1018916"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just"/>
            <a:r>
              <a:rPr lang="es-MX" sz="3200" b="1" dirty="0">
                <a:solidFill>
                  <a:schemeClr val="tx2"/>
                </a:solidFill>
                <a:cs typeface="Arial" panose="020B0604020202020204" pitchFamily="34" charset="0"/>
              </a:rPr>
              <a:t>Para la restitución en </a:t>
            </a:r>
            <a:r>
              <a:rPr lang="es-MX" sz="3200" b="1" dirty="0" smtClean="0">
                <a:solidFill>
                  <a:schemeClr val="tx2"/>
                </a:solidFill>
                <a:cs typeface="Arial" panose="020B0604020202020204" pitchFamily="34" charset="0"/>
              </a:rPr>
              <a:t>especie:</a:t>
            </a:r>
          </a:p>
          <a:p>
            <a:pPr algn="just"/>
            <a:endParaRPr lang="es-MX" sz="3200" dirty="0" smtClean="0">
              <a:solidFill>
                <a:schemeClr val="tx1"/>
              </a:solidFill>
              <a:cs typeface="Arial" panose="020B0604020202020204" pitchFamily="34" charset="0"/>
            </a:endParaRPr>
          </a:p>
          <a:p>
            <a:pPr algn="just"/>
            <a:r>
              <a:rPr lang="es-MX" sz="3200" dirty="0" smtClean="0">
                <a:solidFill>
                  <a:schemeClr val="tx1"/>
                </a:solidFill>
                <a:cs typeface="Arial" panose="020B0604020202020204" pitchFamily="34" charset="0"/>
              </a:rPr>
              <a:t>Previamente </a:t>
            </a:r>
            <a:r>
              <a:rPr lang="es-MX" sz="3200" dirty="0">
                <a:solidFill>
                  <a:schemeClr val="tx1"/>
                </a:solidFill>
                <a:cs typeface="Arial" panose="020B0604020202020204" pitchFamily="34" charset="0"/>
              </a:rPr>
              <a:t>debe enviar un cuadro comparativo, entre el bien a restituir </a:t>
            </a:r>
            <a:r>
              <a:rPr lang="es-MX" sz="3200" dirty="0" smtClean="0">
                <a:solidFill>
                  <a:schemeClr val="tx1"/>
                </a:solidFill>
                <a:cs typeface="Arial" panose="020B0604020202020204" pitchFamily="34" charset="0"/>
              </a:rPr>
              <a:t>y la </a:t>
            </a:r>
            <a:r>
              <a:rPr lang="es-MX" sz="3200" dirty="0">
                <a:solidFill>
                  <a:schemeClr val="tx1"/>
                </a:solidFill>
                <a:cs typeface="Arial" panose="020B0604020202020204" pitchFamily="34" charset="0"/>
              </a:rPr>
              <a:t>propuesta, que incluya la información siguiente</a:t>
            </a:r>
            <a:r>
              <a:rPr lang="es-MX" sz="3200" dirty="0" smtClean="0">
                <a:solidFill>
                  <a:schemeClr val="tx1"/>
                </a:solidFill>
                <a:cs typeface="Arial" panose="020B0604020202020204" pitchFamily="34" charset="0"/>
              </a:rPr>
              <a:t>:</a:t>
            </a:r>
            <a:endParaRPr lang="es-MX" sz="3200" dirty="0">
              <a:solidFill>
                <a:schemeClr val="tx1"/>
              </a:solidFill>
              <a:cs typeface="Arial" panose="020B0604020202020204" pitchFamily="34" charset="0"/>
            </a:endParaRPr>
          </a:p>
        </p:txBody>
      </p:sp>
      <p:pic>
        <p:nvPicPr>
          <p:cNvPr id="4" name="Imagen 3"/>
          <p:cNvPicPr>
            <a:picLocks noChangeAspect="1"/>
          </p:cNvPicPr>
          <p:nvPr/>
        </p:nvPicPr>
        <p:blipFill>
          <a:blip r:embed="rId2"/>
          <a:stretch>
            <a:fillRect/>
          </a:stretch>
        </p:blipFill>
        <p:spPr>
          <a:xfrm>
            <a:off x="5380891" y="1524194"/>
            <a:ext cx="5697417" cy="5229225"/>
          </a:xfrm>
          <a:prstGeom prst="rect">
            <a:avLst/>
          </a:prstGeom>
        </p:spPr>
      </p:pic>
      <p:sp>
        <p:nvSpPr>
          <p:cNvPr id="7" name="Conector 6"/>
          <p:cNvSpPr/>
          <p:nvPr/>
        </p:nvSpPr>
        <p:spPr>
          <a:xfrm>
            <a:off x="11115675" y="5692442"/>
            <a:ext cx="828675" cy="8001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600" dirty="0" smtClean="0">
                <a:latin typeface="Gill Sans MT" panose="020B0502020104020203" pitchFamily="34" charset="0"/>
              </a:rPr>
              <a:t>*</a:t>
            </a:r>
            <a:endParaRPr lang="es-MX" sz="2400" dirty="0">
              <a:latin typeface="Gill Sans MT" panose="020B0502020104020203" pitchFamily="34" charset="0"/>
            </a:endParaRPr>
          </a:p>
        </p:txBody>
      </p:sp>
      <p:sp>
        <p:nvSpPr>
          <p:cNvPr id="3" name="CuadroTexto 2"/>
          <p:cNvSpPr txBox="1"/>
          <p:nvPr/>
        </p:nvSpPr>
        <p:spPr>
          <a:xfrm>
            <a:off x="8827475" y="6258230"/>
            <a:ext cx="246185" cy="369332"/>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tx2"/>
                </a:solidFill>
              </a:rPr>
              <a:t> </a:t>
            </a:r>
          </a:p>
        </p:txBody>
      </p:sp>
      <p:pic>
        <p:nvPicPr>
          <p:cNvPr id="6" name="Imagen 5"/>
          <p:cNvPicPr>
            <a:picLocks noChangeAspect="1"/>
          </p:cNvPicPr>
          <p:nvPr/>
        </p:nvPicPr>
        <p:blipFill rotWithShape="1">
          <a:blip r:embed="rId3"/>
          <a:srcRect r="5065" b="22017"/>
          <a:stretch/>
        </p:blipFill>
        <p:spPr>
          <a:xfrm>
            <a:off x="5513877" y="6627562"/>
            <a:ext cx="5338608" cy="234145"/>
          </a:xfrm>
          <a:prstGeom prst="rect">
            <a:avLst/>
          </a:prstGeom>
        </p:spPr>
      </p:pic>
      <p:sp>
        <p:nvSpPr>
          <p:cNvPr id="9" name="CuadroTexto 8"/>
          <p:cNvSpPr txBox="1"/>
          <p:nvPr/>
        </p:nvSpPr>
        <p:spPr>
          <a:xfrm>
            <a:off x="8827474" y="6463407"/>
            <a:ext cx="246185" cy="369332"/>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tx2"/>
                </a:solidFill>
              </a:rPr>
              <a:t> </a:t>
            </a:r>
          </a:p>
        </p:txBody>
      </p:sp>
      <p:sp>
        <p:nvSpPr>
          <p:cNvPr id="8" name="CuadroTexto 7"/>
          <p:cNvSpPr txBox="1"/>
          <p:nvPr/>
        </p:nvSpPr>
        <p:spPr>
          <a:xfrm>
            <a:off x="8902439" y="6498522"/>
            <a:ext cx="1776046" cy="461665"/>
          </a:xfrm>
          <a:prstGeom prst="rect">
            <a:avLst/>
          </a:prstGeom>
          <a:noFill/>
        </p:spPr>
        <p:txBody>
          <a:bodyPr wrap="square" rtlCol="0">
            <a:spAutoFit/>
          </a:bodyPr>
          <a:lstStyle/>
          <a:p>
            <a:r>
              <a:rPr lang="es-MX" sz="1200" b="1" dirty="0" smtClean="0">
                <a:solidFill>
                  <a:schemeClr val="tx2">
                    <a:lumMod val="75000"/>
                  </a:schemeClr>
                </a:solidFill>
                <a:latin typeface="Times New Roman" panose="02020603050405020304" pitchFamily="18" charset="0"/>
                <a:cs typeface="Times New Roman" panose="02020603050405020304" pitchFamily="18" charset="0"/>
              </a:rPr>
              <a:t>COTIZACIÓN DEL BIEN </a:t>
            </a:r>
            <a:endParaRPr lang="es-MX" sz="12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36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3234 Presentacion PPT_4 a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985D4D05-0FEE-45CB-ACF4-C91CD620312E}" vid="{44D42C54-ED02-4733-9685-3E73C411A0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2828</Words>
  <Application>Microsoft Office PowerPoint</Application>
  <PresentationFormat>Panorámica</PresentationFormat>
  <Paragraphs>340</Paragraphs>
  <Slides>46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Arial</vt:lpstr>
      <vt:lpstr>Calibri</vt:lpstr>
      <vt:lpstr>Gill Sans MT</vt:lpstr>
      <vt:lpstr>Times New Roman</vt:lpstr>
      <vt:lpstr>Verdana</vt:lpstr>
      <vt:lpstr>Wingdings</vt:lpstr>
      <vt:lpstr>3234 Presentacion PPT_4 a 3</vt:lpstr>
      <vt:lpstr>Presentación de PowerPoint</vt:lpstr>
      <vt:lpstr>Temario:</vt:lpstr>
      <vt:lpstr>Temario:</vt:lpstr>
      <vt:lpstr>1. Bienes Robados ¿Qué debo hacer si un bien ha sido Robado? Art. 47 del RCBMeI</vt:lpstr>
      <vt:lpstr>¿Dónde encuentro la información?</vt:lpstr>
      <vt:lpstr>2. Baja contable de bienes</vt:lpstr>
      <vt:lpstr>2. Baja contable de bienes</vt:lpstr>
      <vt:lpstr>2. Baja contable de bienes</vt:lpstr>
      <vt:lpstr>2. Baja contable de bienes</vt:lpstr>
      <vt:lpstr>3. Alta de bienes donados y  producidos</vt:lpstr>
      <vt:lpstr>3. Alta de bienes donados y  producidos</vt:lpstr>
      <vt:lpstr>3. Alta de bienes donados y  producidos</vt:lpstr>
      <vt:lpstr>3. Alta de bienes donados y  producidos</vt:lpstr>
      <vt:lpstr>3. Alta de bienes donados y  producidos</vt:lpstr>
      <vt:lpstr>3. Alta de bienes donados y  producidos</vt:lpstr>
      <vt:lpstr>4. Bienes No Localizados ¿Qué es un bien no localizado?</vt:lpstr>
      <vt:lpstr>¿Qué debo hacer?</vt:lpstr>
      <vt:lpstr>¿Qué pasa con los bienes no localizados?</vt:lpstr>
      <vt:lpstr>¿Dónde encuentro la información?</vt:lpstr>
      <vt:lpstr>5. Bienes Muebles Siniestrados ¿Qué es un bien siniestrado?</vt:lpstr>
      <vt:lpstr>¿Qué debo hacer si un bien ha sufrido un siniestro?</vt:lpstr>
      <vt:lpstr>¿Dónde encuentro la información?</vt:lpstr>
      <vt:lpstr>6. Baja de bienes en desuso. ¿Qué debo revisar en los dictámenes técnicos?</vt:lpstr>
      <vt:lpstr>Nuevo Formato ABS-CB-F-25</vt:lpstr>
      <vt:lpstr>¿Dónde encuentro la información?</vt:lpstr>
      <vt:lpstr>7. Levantamiento Físico de Inventario Anual</vt:lpstr>
      <vt:lpstr>8. Solicitud de área física a través del portal ¿Cómo solicito la creación de una nueva área física?</vt:lpstr>
      <vt:lpstr>9. Restitución en efectivo ¿Cómo realizo la restitución en efectivo de un bien mueble?</vt:lpstr>
      <vt:lpstr>10. Consulta y generación de información de bienes</vt:lpstr>
      <vt:lpstr>10. Consulta y generación de información de bienes</vt:lpstr>
      <vt:lpstr>11. Transferencia de bienes muebles entre unidades responsables </vt:lpstr>
      <vt:lpstr>11. Transferencia de bienes muebles entre unidades responsables </vt:lpstr>
      <vt:lpstr>11. Transferencia de bienes muebles entre unidades responsables </vt:lpstr>
      <vt:lpstr>12. Actualización de datos de bienes muebles</vt:lpstr>
      <vt:lpstr>12. Actualización de datos de bienes muebles</vt:lpstr>
      <vt:lpstr>12. Actualización de datos de bienes muebles</vt:lpstr>
      <vt:lpstr>12. Actualización de datos de bienes muebles</vt:lpstr>
      <vt:lpstr>13. Actualización del estado físico de bienes muebles localizados</vt:lpstr>
      <vt:lpstr>13. Actualización del estado físico de bienes muebles localizados</vt:lpstr>
      <vt:lpstr>13. Actualización del estado físico de bienes muebles localizados</vt:lpstr>
      <vt:lpstr>* Fin de las actividades</vt:lpstr>
      <vt:lpstr>14. Emisión de reportes de inventario</vt:lpstr>
      <vt:lpstr>14. Emisión de reportes de inventario</vt:lpstr>
      <vt:lpstr>14. Emisión de reportes de inventario</vt:lpstr>
      <vt:lpstr>14. Emisión de reportes de inventario</vt:lpstr>
      <vt:lpstr>¡El cuidado de los bienes es responsabilidad de todos!</vt:lpstr>
    </vt:vector>
  </TitlesOfParts>
  <Company>Universidad Veracruzana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Temario del Departamento de Registro y Actualización de Bienes:</dc:title>
  <dc:creator>Navarro Díaz Cinthya del Carmen</dc:creator>
  <cp:lastModifiedBy>Fuentes Garcia Luis</cp:lastModifiedBy>
  <cp:revision>103</cp:revision>
  <dcterms:created xsi:type="dcterms:W3CDTF">2023-08-01T16:36:26Z</dcterms:created>
  <dcterms:modified xsi:type="dcterms:W3CDTF">2023-08-15T02:07:16Z</dcterms:modified>
</cp:coreProperties>
</file>