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60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1B7A-086F-4050-A8E7-B02B86C0443C}" type="datetimeFigureOut">
              <a:rPr lang="es-MX" smtClean="0"/>
              <a:pPr/>
              <a:t>13/02/2017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42FAE-5BAD-4A6D-A1A9-1EA6652D367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 descr="http://www.uv.mx/medmina/quienes/images/1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260648" y="1043608"/>
            <a:ext cx="3096344" cy="1584176"/>
          </a:xfrm>
          <a:prstGeom prst="round1Rect">
            <a:avLst/>
          </a:prstGeom>
          <a:noFill/>
        </p:spPr>
      </p:pic>
      <p:pic>
        <p:nvPicPr>
          <p:cNvPr id="11266" name="Picture 2" descr="http://www.uv.mx/medmina/quienes/images/1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3501008" y="1043609"/>
            <a:ext cx="3096344" cy="1584176"/>
          </a:xfrm>
          <a:prstGeom prst="round1Rect">
            <a:avLst/>
          </a:prstGeom>
          <a:noFill/>
        </p:spPr>
      </p:pic>
      <p:pic>
        <p:nvPicPr>
          <p:cNvPr id="9" name="8 Marcador de contenido" descr="http://www.uv.mx/eee/movilidad/primes/convocatoria/convoca/ima/escudo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8" y="251520"/>
            <a:ext cx="782853" cy="86409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0" name="9 Rectángulo"/>
          <p:cNvSpPr/>
          <p:nvPr/>
        </p:nvSpPr>
        <p:spPr>
          <a:xfrm>
            <a:off x="4221088" y="323528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/>
              <a:t>UNIVERSIDAD VERACRUZANA</a:t>
            </a:r>
          </a:p>
          <a:p>
            <a:pPr algn="ctr"/>
            <a:r>
              <a:rPr lang="es-MX" sz="1200" dirty="0" smtClean="0"/>
              <a:t>FACULTAD DE MEDICINA</a:t>
            </a:r>
          </a:p>
          <a:p>
            <a:pPr algn="ctr"/>
            <a:r>
              <a:rPr lang="es-MX" sz="1200" dirty="0" smtClean="0"/>
              <a:t>CAMPUS MINATITLAN</a:t>
            </a:r>
            <a:endParaRPr lang="es-MX" sz="12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221088" y="89959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 Black" pitchFamily="34" charset="0"/>
              </a:rPr>
              <a:t>ESTUDIANTE DE </a:t>
            </a:r>
          </a:p>
          <a:p>
            <a:pPr algn="ctr"/>
            <a:r>
              <a:rPr lang="es-MX" sz="1400" b="1" dirty="0" smtClean="0">
                <a:latin typeface="Arial Black" pitchFamily="34" charset="0"/>
              </a:rPr>
              <a:t>PRIMER NIVEL</a:t>
            </a:r>
            <a:endParaRPr lang="es-MX" sz="1400" b="1" dirty="0">
              <a:latin typeface="Arial Black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356992" y="24837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 Black" pitchFamily="34" charset="0"/>
              </a:rPr>
              <a:t>Nombre: </a:t>
            </a:r>
            <a:r>
              <a:rPr lang="es-MX" b="1" dirty="0" smtClean="0"/>
              <a:t>____________________</a:t>
            </a:r>
            <a:endParaRPr lang="es-MX" b="1" dirty="0"/>
          </a:p>
        </p:txBody>
      </p:sp>
      <p:grpSp>
        <p:nvGrpSpPr>
          <p:cNvPr id="33" name="32 Grupo"/>
          <p:cNvGrpSpPr/>
          <p:nvPr/>
        </p:nvGrpSpPr>
        <p:grpSpPr>
          <a:xfrm>
            <a:off x="3501008" y="2915816"/>
            <a:ext cx="3096344" cy="576064"/>
            <a:chOff x="3501008" y="2915816"/>
            <a:chExt cx="3096344" cy="576064"/>
          </a:xfrm>
        </p:grpSpPr>
        <p:pic>
          <p:nvPicPr>
            <p:cNvPr id="13" name="il_fi" descr="http://bolsamexicanadevalores.com.mx/wp-content/uploads/pemex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7745" y="2915816"/>
              <a:ext cx="1019774" cy="536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il_fi" descr="http://lasafores.com.mx/wp-content/uploads/delegaciones-imss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7911" y="2924231"/>
              <a:ext cx="609441" cy="5676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il_fi" descr="http://angro.com.mx/wp-content/uploads/2010/05/ssa1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1008" y="2924231"/>
              <a:ext cx="1257807" cy="533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18 CuadroTexto"/>
          <p:cNvSpPr txBox="1"/>
          <p:nvPr/>
        </p:nvSpPr>
        <p:spPr>
          <a:xfrm>
            <a:off x="3501008" y="3491880"/>
            <a:ext cx="309634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_______________________________</a:t>
            </a:r>
          </a:p>
          <a:p>
            <a:pPr algn="ctr"/>
            <a:r>
              <a:rPr lang="es-MX" sz="1200" b="1" dirty="0" smtClean="0"/>
              <a:t>Dr. José Luis Sánchez Román</a:t>
            </a:r>
          </a:p>
          <a:p>
            <a:pPr algn="ctr"/>
            <a:r>
              <a:rPr lang="es-MX" sz="1200" b="1" dirty="0" err="1" smtClean="0"/>
              <a:t>Dtor</a:t>
            </a:r>
            <a:r>
              <a:rPr lang="es-MX" sz="1200" b="1" dirty="0" smtClean="0"/>
              <a:t>. de la Facultad</a:t>
            </a:r>
          </a:p>
          <a:p>
            <a:pPr algn="ctr"/>
            <a:endParaRPr lang="es-MX" sz="1200" b="1" dirty="0"/>
          </a:p>
          <a:p>
            <a:r>
              <a:rPr lang="es-MX" sz="900" b="1" dirty="0" smtClean="0"/>
              <a:t>* Facultad certificada por COMAEM y CIIEES</a:t>
            </a:r>
            <a:endParaRPr lang="es-MX" sz="900" b="1" dirty="0"/>
          </a:p>
        </p:txBody>
      </p:sp>
      <p:sp>
        <p:nvSpPr>
          <p:cNvPr id="21" name="20 Rectángulo"/>
          <p:cNvSpPr/>
          <p:nvPr/>
        </p:nvSpPr>
        <p:spPr>
          <a:xfrm>
            <a:off x="4797152" y="1475656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>
              <a:noFill/>
            </a:endParaRPr>
          </a:p>
        </p:txBody>
      </p:sp>
      <p:pic>
        <p:nvPicPr>
          <p:cNvPr id="38" name="8 Marcador de contenido" descr="http://www.uv.mx/eee/movilidad/primes/convocatoria/convoca/ima/escudo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251520"/>
            <a:ext cx="782853" cy="86409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39" name="38 Rectángulo"/>
          <p:cNvSpPr/>
          <p:nvPr/>
        </p:nvSpPr>
        <p:spPr>
          <a:xfrm>
            <a:off x="908720" y="323528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/>
              <a:t>UNIVERSIDAD VERACRUZANA</a:t>
            </a:r>
          </a:p>
          <a:p>
            <a:pPr algn="ctr"/>
            <a:r>
              <a:rPr lang="es-MX" sz="1200" dirty="0" smtClean="0"/>
              <a:t>FACULTAD DE MEDICINA</a:t>
            </a:r>
          </a:p>
          <a:p>
            <a:pPr algn="ctr"/>
            <a:r>
              <a:rPr lang="es-MX" sz="1200" dirty="0" smtClean="0"/>
              <a:t>CAMPUS MINATITLAN</a:t>
            </a:r>
            <a:endParaRPr lang="es-MX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4704" y="89959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 Black" pitchFamily="34" charset="0"/>
              </a:rPr>
              <a:t>ESTUDIANTE DE </a:t>
            </a:r>
          </a:p>
          <a:p>
            <a:pPr algn="ctr"/>
            <a:r>
              <a:rPr lang="es-MX" sz="1400" b="1" dirty="0" smtClean="0">
                <a:latin typeface="Arial Black" pitchFamily="34" charset="0"/>
              </a:rPr>
              <a:t>PRIMER NIVEL</a:t>
            </a:r>
            <a:endParaRPr lang="es-MX" sz="1400" b="1" dirty="0">
              <a:latin typeface="Arial Black" pitchFamily="34" charset="0"/>
            </a:endParaRPr>
          </a:p>
        </p:txBody>
      </p:sp>
      <p:pic>
        <p:nvPicPr>
          <p:cNvPr id="41" name="Picture 2" descr="http://www.uv.mx/medmina/quienes/images/1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188640" y="5580112"/>
            <a:ext cx="3096344" cy="1584176"/>
          </a:xfrm>
          <a:prstGeom prst="round1Rect">
            <a:avLst/>
          </a:prstGeom>
          <a:noFill/>
        </p:spPr>
      </p:pic>
      <p:sp>
        <p:nvSpPr>
          <p:cNvPr id="42" name="41 Rectángulo"/>
          <p:cNvSpPr/>
          <p:nvPr/>
        </p:nvSpPr>
        <p:spPr>
          <a:xfrm>
            <a:off x="1412776" y="1403648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>
              <a:noFill/>
            </a:endParaRPr>
          </a:p>
        </p:txBody>
      </p:sp>
      <p:sp>
        <p:nvSpPr>
          <p:cNvPr id="43" name="42 CuadroTexto"/>
          <p:cNvSpPr txBox="1"/>
          <p:nvPr/>
        </p:nvSpPr>
        <p:spPr>
          <a:xfrm>
            <a:off x="4365104" y="550810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 Black" pitchFamily="34" charset="0"/>
              </a:rPr>
              <a:t>ESTUDIANTE DE </a:t>
            </a:r>
          </a:p>
          <a:p>
            <a:pPr algn="ctr"/>
            <a:r>
              <a:rPr lang="es-MX" sz="1400" b="1" dirty="0" smtClean="0">
                <a:latin typeface="Arial Black" pitchFamily="34" charset="0"/>
              </a:rPr>
              <a:t>PRIMER NIVEL</a:t>
            </a:r>
            <a:endParaRPr lang="es-MX" sz="1400" b="1" dirty="0">
              <a:latin typeface="Arial Black" pitchFamily="34" charset="0"/>
            </a:endParaRPr>
          </a:p>
        </p:txBody>
      </p:sp>
      <p:sp>
        <p:nvSpPr>
          <p:cNvPr id="44" name="43 CuadroTexto"/>
          <p:cNvSpPr txBox="1"/>
          <p:nvPr/>
        </p:nvSpPr>
        <p:spPr>
          <a:xfrm>
            <a:off x="116632" y="248376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 Black" pitchFamily="34" charset="0"/>
              </a:rPr>
              <a:t>Nombre: </a:t>
            </a:r>
            <a:r>
              <a:rPr lang="es-MX" b="1" dirty="0" smtClean="0"/>
              <a:t>____________________</a:t>
            </a:r>
            <a:endParaRPr lang="es-MX" b="1" dirty="0"/>
          </a:p>
        </p:txBody>
      </p:sp>
      <p:grpSp>
        <p:nvGrpSpPr>
          <p:cNvPr id="45" name="44 Grupo"/>
          <p:cNvGrpSpPr/>
          <p:nvPr/>
        </p:nvGrpSpPr>
        <p:grpSpPr>
          <a:xfrm>
            <a:off x="188640" y="2915816"/>
            <a:ext cx="3096344" cy="576064"/>
            <a:chOff x="3501008" y="2915816"/>
            <a:chExt cx="3096344" cy="576064"/>
          </a:xfrm>
        </p:grpSpPr>
        <p:pic>
          <p:nvPicPr>
            <p:cNvPr id="46" name="il_fi" descr="http://bolsamexicanadevalores.com.mx/wp-content/uploads/pemex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7745" y="2915816"/>
              <a:ext cx="1019774" cy="536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il_fi" descr="http://lasafores.com.mx/wp-content/uploads/delegaciones-imss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7911" y="2924231"/>
              <a:ext cx="609441" cy="5676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8" name="il_fi" descr="http://angro.com.mx/wp-content/uploads/2010/05/ssa1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1008" y="2924231"/>
              <a:ext cx="1257807" cy="533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9" name="48 CuadroTexto"/>
          <p:cNvSpPr txBox="1"/>
          <p:nvPr/>
        </p:nvSpPr>
        <p:spPr>
          <a:xfrm>
            <a:off x="188640" y="3491880"/>
            <a:ext cx="309634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_______________________________</a:t>
            </a:r>
          </a:p>
          <a:p>
            <a:pPr algn="ctr"/>
            <a:r>
              <a:rPr lang="es-MX" sz="1200" b="1" dirty="0" smtClean="0"/>
              <a:t>Dr. José Luis Sánchez Román</a:t>
            </a:r>
          </a:p>
          <a:p>
            <a:pPr algn="ctr"/>
            <a:r>
              <a:rPr lang="es-MX" sz="1200" b="1" dirty="0" err="1" smtClean="0"/>
              <a:t>Dtor</a:t>
            </a:r>
            <a:r>
              <a:rPr lang="es-MX" sz="1200" b="1" dirty="0" smtClean="0"/>
              <a:t>. de la Facultad</a:t>
            </a:r>
          </a:p>
          <a:p>
            <a:pPr algn="ctr"/>
            <a:endParaRPr lang="es-MX" sz="1200" b="1" dirty="0"/>
          </a:p>
          <a:p>
            <a:r>
              <a:rPr lang="es-MX" sz="900" b="1" dirty="0" smtClean="0"/>
              <a:t>* Facultad certificada por COMAEM y CIIEES</a:t>
            </a:r>
            <a:endParaRPr lang="es-MX" sz="900" b="1" dirty="0"/>
          </a:p>
        </p:txBody>
      </p:sp>
      <p:pic>
        <p:nvPicPr>
          <p:cNvPr id="50" name="8 Marcador de contenido" descr="http://www.uv.mx/eee/movilidad/primes/convocatoria/convoca/ima/escudo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6016"/>
            <a:ext cx="782853" cy="86409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1" name="50 Rectángulo"/>
          <p:cNvSpPr/>
          <p:nvPr/>
        </p:nvSpPr>
        <p:spPr>
          <a:xfrm>
            <a:off x="764704" y="4788024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/>
              <a:t>UNIVERSIDAD VERACRUZANA</a:t>
            </a:r>
          </a:p>
          <a:p>
            <a:pPr algn="ctr"/>
            <a:r>
              <a:rPr lang="es-MX" sz="1200" dirty="0" smtClean="0"/>
              <a:t>FACULTAD DE MEDICINA</a:t>
            </a:r>
          </a:p>
          <a:p>
            <a:pPr algn="ctr"/>
            <a:r>
              <a:rPr lang="es-MX" sz="1200" dirty="0" smtClean="0"/>
              <a:t>CAMPUS MINATITLAN</a:t>
            </a:r>
            <a:endParaRPr lang="es-MX" sz="1200" dirty="0"/>
          </a:p>
        </p:txBody>
      </p:sp>
      <p:pic>
        <p:nvPicPr>
          <p:cNvPr id="52" name="8 Marcador de contenido" descr="http://www.uv.mx/eee/movilidad/primes/convocatoria/convoca/ima/escudo.JPG"/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1008" y="4788024"/>
            <a:ext cx="782853" cy="864095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53" name="52 Rectángulo"/>
          <p:cNvSpPr/>
          <p:nvPr/>
        </p:nvSpPr>
        <p:spPr>
          <a:xfrm>
            <a:off x="4149080" y="4860032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/>
              <a:t>UNIVERSIDAD VERACRUZANA</a:t>
            </a:r>
          </a:p>
          <a:p>
            <a:pPr algn="ctr"/>
            <a:r>
              <a:rPr lang="es-MX" sz="1200" dirty="0" smtClean="0"/>
              <a:t>FACULTAD DE MEDICINA</a:t>
            </a:r>
          </a:p>
          <a:p>
            <a:pPr algn="ctr"/>
            <a:r>
              <a:rPr lang="es-MX" sz="1200" dirty="0" smtClean="0"/>
              <a:t>CAMPUS MINATITLAN</a:t>
            </a:r>
            <a:endParaRPr lang="es-MX" sz="1200" dirty="0"/>
          </a:p>
        </p:txBody>
      </p:sp>
      <p:sp>
        <p:nvSpPr>
          <p:cNvPr id="54" name="53 CuadroTexto"/>
          <p:cNvSpPr txBox="1"/>
          <p:nvPr/>
        </p:nvSpPr>
        <p:spPr>
          <a:xfrm>
            <a:off x="908720" y="543609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 Black" pitchFamily="34" charset="0"/>
              </a:rPr>
              <a:t>ESTUDIANTE DE </a:t>
            </a:r>
          </a:p>
          <a:p>
            <a:pPr algn="ctr"/>
            <a:r>
              <a:rPr lang="es-MX" sz="1400" b="1" dirty="0" smtClean="0">
                <a:latin typeface="Arial Black" pitchFamily="34" charset="0"/>
              </a:rPr>
              <a:t>PRIMER NIVEL</a:t>
            </a:r>
            <a:endParaRPr lang="es-MX" sz="1400" b="1" dirty="0">
              <a:latin typeface="Arial Black" pitchFamily="34" charset="0"/>
            </a:endParaRPr>
          </a:p>
        </p:txBody>
      </p:sp>
      <p:pic>
        <p:nvPicPr>
          <p:cNvPr id="55" name="Picture 2" descr="http://www.uv.mx/medmina/quienes/images/12.jpg"/>
          <p:cNvPicPr>
            <a:picLocks noChangeAspect="1" noChangeArrowheads="1"/>
          </p:cNvPicPr>
          <p:nvPr/>
        </p:nvPicPr>
        <p:blipFill>
          <a:blip r:embed="rId2" cstate="print">
            <a:lum bright="30000" contrast="-40000"/>
          </a:blip>
          <a:srcRect/>
          <a:stretch>
            <a:fillRect/>
          </a:stretch>
        </p:blipFill>
        <p:spPr bwMode="auto">
          <a:xfrm>
            <a:off x="3573016" y="5580112"/>
            <a:ext cx="3096344" cy="1584176"/>
          </a:xfrm>
          <a:prstGeom prst="round1Rect">
            <a:avLst/>
          </a:prstGeom>
          <a:noFill/>
        </p:spPr>
      </p:pic>
      <p:sp>
        <p:nvSpPr>
          <p:cNvPr id="57" name="56 CuadroTexto"/>
          <p:cNvSpPr txBox="1"/>
          <p:nvPr/>
        </p:nvSpPr>
        <p:spPr>
          <a:xfrm>
            <a:off x="4365104" y="543609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 Black" pitchFamily="34" charset="0"/>
              </a:rPr>
              <a:t>ESTUDIANTE DE </a:t>
            </a:r>
          </a:p>
          <a:p>
            <a:pPr algn="ctr"/>
            <a:r>
              <a:rPr lang="es-MX" sz="1400" b="1" dirty="0" smtClean="0">
                <a:latin typeface="Arial Black" pitchFamily="34" charset="0"/>
              </a:rPr>
              <a:t>PRIMER NIVEL</a:t>
            </a:r>
            <a:endParaRPr lang="es-MX" sz="1400" b="1" dirty="0">
              <a:latin typeface="Arial Black" pitchFamily="34" charset="0"/>
            </a:endParaRPr>
          </a:p>
        </p:txBody>
      </p:sp>
      <p:sp>
        <p:nvSpPr>
          <p:cNvPr id="58" name="57 Rectángulo"/>
          <p:cNvSpPr/>
          <p:nvPr/>
        </p:nvSpPr>
        <p:spPr>
          <a:xfrm>
            <a:off x="1412776" y="601216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>
              <a:noFill/>
            </a:endParaRPr>
          </a:p>
        </p:txBody>
      </p:sp>
      <p:sp>
        <p:nvSpPr>
          <p:cNvPr id="59" name="58 Rectángulo"/>
          <p:cNvSpPr/>
          <p:nvPr/>
        </p:nvSpPr>
        <p:spPr>
          <a:xfrm>
            <a:off x="4797152" y="6012160"/>
            <a:ext cx="91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>
              <a:noFill/>
            </a:endParaRPr>
          </a:p>
        </p:txBody>
      </p:sp>
      <p:sp>
        <p:nvSpPr>
          <p:cNvPr id="60" name="59 CuadroTexto"/>
          <p:cNvSpPr txBox="1"/>
          <p:nvPr/>
        </p:nvSpPr>
        <p:spPr>
          <a:xfrm>
            <a:off x="0" y="7092280"/>
            <a:ext cx="335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 Black" pitchFamily="34" charset="0"/>
              </a:rPr>
              <a:t> Nombre: </a:t>
            </a:r>
            <a:r>
              <a:rPr lang="es-MX" b="1" dirty="0" smtClean="0"/>
              <a:t>____________________</a:t>
            </a:r>
            <a:endParaRPr lang="es-MX" b="1" dirty="0"/>
          </a:p>
        </p:txBody>
      </p:sp>
      <p:sp>
        <p:nvSpPr>
          <p:cNvPr id="61" name="60 CuadroTexto"/>
          <p:cNvSpPr txBox="1"/>
          <p:nvPr/>
        </p:nvSpPr>
        <p:spPr>
          <a:xfrm>
            <a:off x="3429000" y="70922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latin typeface="Arial Black" pitchFamily="34" charset="0"/>
              </a:rPr>
              <a:t>Nombre: </a:t>
            </a:r>
            <a:r>
              <a:rPr lang="es-MX" b="1" dirty="0" smtClean="0"/>
              <a:t>____________________</a:t>
            </a:r>
            <a:endParaRPr lang="es-MX" b="1" dirty="0"/>
          </a:p>
        </p:txBody>
      </p:sp>
      <p:grpSp>
        <p:nvGrpSpPr>
          <p:cNvPr id="62" name="61 Grupo"/>
          <p:cNvGrpSpPr/>
          <p:nvPr/>
        </p:nvGrpSpPr>
        <p:grpSpPr>
          <a:xfrm>
            <a:off x="188640" y="7524328"/>
            <a:ext cx="3096344" cy="576064"/>
            <a:chOff x="3501008" y="2915816"/>
            <a:chExt cx="3096344" cy="576064"/>
          </a:xfrm>
        </p:grpSpPr>
        <p:pic>
          <p:nvPicPr>
            <p:cNvPr id="63" name="il_fi" descr="http://bolsamexicanadevalores.com.mx/wp-content/uploads/pemex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7745" y="2915816"/>
              <a:ext cx="1019774" cy="536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4" name="il_fi" descr="http://lasafores.com.mx/wp-content/uploads/delegaciones-imss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7911" y="2924231"/>
              <a:ext cx="609441" cy="5676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5" name="il_fi" descr="http://angro.com.mx/wp-content/uploads/2010/05/ssa1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1008" y="2924231"/>
              <a:ext cx="1257807" cy="533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6" name="65 Grupo"/>
          <p:cNvGrpSpPr/>
          <p:nvPr/>
        </p:nvGrpSpPr>
        <p:grpSpPr>
          <a:xfrm>
            <a:off x="3573016" y="7596336"/>
            <a:ext cx="3096344" cy="576064"/>
            <a:chOff x="3501008" y="2915816"/>
            <a:chExt cx="3096344" cy="576064"/>
          </a:xfrm>
        </p:grpSpPr>
        <p:pic>
          <p:nvPicPr>
            <p:cNvPr id="67" name="il_fi" descr="http://bolsamexicanadevalores.com.mx/wp-content/uploads/pemex.jp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7745" y="2915816"/>
              <a:ext cx="1019774" cy="536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8" name="il_fi" descr="http://lasafores.com.mx/wp-content/uploads/delegaciones-imss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7911" y="2924231"/>
              <a:ext cx="609441" cy="5676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il_fi" descr="http://angro.com.mx/wp-content/uploads/2010/05/ssa1.jpg"/>
            <p:cNvPicPr>
              <a:picLocks noChangeAspect="1" noChangeArrowheads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1008" y="2924231"/>
              <a:ext cx="1257807" cy="5332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0" name="69 CuadroTexto"/>
          <p:cNvSpPr txBox="1"/>
          <p:nvPr/>
        </p:nvSpPr>
        <p:spPr>
          <a:xfrm>
            <a:off x="188640" y="8174504"/>
            <a:ext cx="309634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_______________________________</a:t>
            </a:r>
          </a:p>
          <a:p>
            <a:pPr algn="ctr"/>
            <a:r>
              <a:rPr lang="es-MX" sz="1200" b="1" dirty="0" smtClean="0"/>
              <a:t>Dr. José Luis Sánchez Román</a:t>
            </a:r>
          </a:p>
          <a:p>
            <a:pPr algn="ctr"/>
            <a:r>
              <a:rPr lang="es-MX" sz="1200" b="1" dirty="0" err="1" smtClean="0"/>
              <a:t>Dtor</a:t>
            </a:r>
            <a:r>
              <a:rPr lang="es-MX" sz="1200" b="1" dirty="0" smtClean="0"/>
              <a:t>. de la Facultad</a:t>
            </a:r>
          </a:p>
          <a:p>
            <a:pPr algn="ctr"/>
            <a:endParaRPr lang="es-MX" sz="1200" b="1" dirty="0"/>
          </a:p>
          <a:p>
            <a:r>
              <a:rPr lang="es-MX" sz="900" b="1" dirty="0" smtClean="0"/>
              <a:t>* Facultad certificada por COMAEM y CIIEES</a:t>
            </a:r>
            <a:endParaRPr lang="es-MX" sz="900" b="1" dirty="0"/>
          </a:p>
        </p:txBody>
      </p:sp>
      <p:sp>
        <p:nvSpPr>
          <p:cNvPr id="71" name="70 CuadroTexto"/>
          <p:cNvSpPr txBox="1"/>
          <p:nvPr/>
        </p:nvSpPr>
        <p:spPr>
          <a:xfrm>
            <a:off x="3573016" y="8174504"/>
            <a:ext cx="3096344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_______________________________</a:t>
            </a:r>
          </a:p>
          <a:p>
            <a:pPr algn="ctr"/>
            <a:r>
              <a:rPr lang="es-MX" sz="1200" b="1" dirty="0" smtClean="0"/>
              <a:t>Dr. José Luis Sánchez Román</a:t>
            </a:r>
          </a:p>
          <a:p>
            <a:pPr algn="ctr"/>
            <a:r>
              <a:rPr lang="es-MX" sz="1200" b="1" dirty="0" err="1" smtClean="0"/>
              <a:t>Dtor</a:t>
            </a:r>
            <a:r>
              <a:rPr lang="es-MX" sz="1200" b="1" dirty="0" smtClean="0"/>
              <a:t>. de la Facultad</a:t>
            </a:r>
          </a:p>
          <a:p>
            <a:pPr algn="ctr"/>
            <a:endParaRPr lang="es-MX" sz="1200" b="1" dirty="0"/>
          </a:p>
          <a:p>
            <a:r>
              <a:rPr lang="es-MX" sz="900" b="1" dirty="0" smtClean="0"/>
              <a:t>* Facultad certificada por COMAEM y CIIEES</a:t>
            </a:r>
            <a:endParaRPr lang="es-MX" sz="9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19 Conector recto"/>
          <p:cNvCxnSpPr/>
          <p:nvPr/>
        </p:nvCxnSpPr>
        <p:spPr>
          <a:xfrm>
            <a:off x="692696" y="1331640"/>
            <a:ext cx="2448272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" name="27 Grupo"/>
          <p:cNvGrpSpPr/>
          <p:nvPr/>
        </p:nvGrpSpPr>
        <p:grpSpPr>
          <a:xfrm>
            <a:off x="260648" y="467544"/>
            <a:ext cx="3096344" cy="3934018"/>
            <a:chOff x="260648" y="467544"/>
            <a:chExt cx="3096344" cy="3934018"/>
          </a:xfrm>
        </p:grpSpPr>
        <p:grpSp>
          <p:nvGrpSpPr>
            <p:cNvPr id="6" name="5 Grupo"/>
            <p:cNvGrpSpPr/>
            <p:nvPr/>
          </p:nvGrpSpPr>
          <p:grpSpPr>
            <a:xfrm>
              <a:off x="260648" y="467544"/>
              <a:ext cx="3096344" cy="576064"/>
              <a:chOff x="3501008" y="2915816"/>
              <a:chExt cx="3096344" cy="576064"/>
            </a:xfrm>
          </p:grpSpPr>
          <p:pic>
            <p:nvPicPr>
              <p:cNvPr id="7" name="il_fi" descr="http://bolsamexicanadevalores.com.mx/wp-content/uploads/pemex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7745" y="2915816"/>
                <a:ext cx="1019774" cy="5369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" name="il_fi" descr="http://lasafores.com.mx/wp-content/uploads/delegaciones-imss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87911" y="2924231"/>
                <a:ext cx="609441" cy="5676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il_fi" descr="http://angro.com.mx/wp-content/uploads/2010/05/ssa1.jpg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1008" y="2924231"/>
                <a:ext cx="1257807" cy="5332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17 CuadroTexto"/>
            <p:cNvSpPr txBox="1"/>
            <p:nvPr/>
          </p:nvSpPr>
          <p:spPr>
            <a:xfrm>
              <a:off x="620688" y="1331640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Jefe de Enseñanza o </a:t>
              </a:r>
              <a:r>
                <a:rPr lang="es-MX" sz="1200" dirty="0" err="1" smtClean="0"/>
                <a:t>Dtor</a:t>
              </a:r>
              <a:r>
                <a:rPr lang="es-MX" sz="1200" dirty="0" smtClean="0"/>
                <a:t>. De Unidad Médica</a:t>
              </a:r>
              <a:endParaRPr lang="es-MX" sz="1200" dirty="0"/>
            </a:p>
          </p:txBody>
        </p:sp>
        <p:sp>
          <p:nvSpPr>
            <p:cNvPr id="21" name="20 CuadroTexto"/>
            <p:cNvSpPr txBox="1"/>
            <p:nvPr/>
          </p:nvSpPr>
          <p:spPr>
            <a:xfrm>
              <a:off x="836712" y="2987824"/>
              <a:ext cx="244827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MX" sz="1100" dirty="0" smtClean="0"/>
            </a:p>
            <a:p>
              <a:r>
                <a:rPr lang="es-MX" sz="1100" dirty="0" smtClean="0"/>
                <a:t>Coord. Campos Clínicos de Primer Nivel</a:t>
              </a:r>
            </a:p>
            <a:p>
              <a:endParaRPr lang="es-MX" sz="1100" dirty="0"/>
            </a:p>
          </p:txBody>
        </p:sp>
        <p:sp>
          <p:nvSpPr>
            <p:cNvPr id="22" name="21 CuadroTexto"/>
            <p:cNvSpPr txBox="1"/>
            <p:nvPr/>
          </p:nvSpPr>
          <p:spPr>
            <a:xfrm>
              <a:off x="1268760" y="2267744"/>
              <a:ext cx="14401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/>
                <a:t>SELLO</a:t>
              </a:r>
              <a:endParaRPr lang="es-MX" sz="1100" dirty="0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1196752" y="4139952"/>
              <a:ext cx="14401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/>
                <a:t>SELLO</a:t>
              </a:r>
              <a:endParaRPr lang="es-MX" sz="1100" dirty="0"/>
            </a:p>
          </p:txBody>
        </p:sp>
      </p:grpSp>
      <p:cxnSp>
        <p:nvCxnSpPr>
          <p:cNvPr id="25" name="24 Conector recto"/>
          <p:cNvCxnSpPr/>
          <p:nvPr/>
        </p:nvCxnSpPr>
        <p:spPr>
          <a:xfrm>
            <a:off x="4005064" y="1331640"/>
            <a:ext cx="2376264" cy="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9" name="28 Grupo"/>
          <p:cNvGrpSpPr/>
          <p:nvPr/>
        </p:nvGrpSpPr>
        <p:grpSpPr>
          <a:xfrm>
            <a:off x="188640" y="4860032"/>
            <a:ext cx="3096344" cy="3934018"/>
            <a:chOff x="260648" y="467544"/>
            <a:chExt cx="3096344" cy="3934018"/>
          </a:xfrm>
        </p:grpSpPr>
        <p:grpSp>
          <p:nvGrpSpPr>
            <p:cNvPr id="30" name="5 Grupo"/>
            <p:cNvGrpSpPr/>
            <p:nvPr/>
          </p:nvGrpSpPr>
          <p:grpSpPr>
            <a:xfrm>
              <a:off x="260648" y="467544"/>
              <a:ext cx="3096344" cy="576064"/>
              <a:chOff x="3501008" y="2915816"/>
              <a:chExt cx="3096344" cy="576064"/>
            </a:xfrm>
          </p:grpSpPr>
          <p:pic>
            <p:nvPicPr>
              <p:cNvPr id="35" name="il_fi" descr="http://bolsamexicanadevalores.com.mx/wp-content/uploads/pemex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7745" y="2915816"/>
                <a:ext cx="1019774" cy="5369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" name="il_fi" descr="http://lasafores.com.mx/wp-content/uploads/delegaciones-imss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87911" y="2924231"/>
                <a:ext cx="609441" cy="5676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7" name="il_fi" descr="http://angro.com.mx/wp-content/uploads/2010/05/ssa1.jpg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1008" y="2924231"/>
                <a:ext cx="1257807" cy="5332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1" name="30 CuadroTexto"/>
            <p:cNvSpPr txBox="1"/>
            <p:nvPr/>
          </p:nvSpPr>
          <p:spPr>
            <a:xfrm>
              <a:off x="620688" y="1259632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Jefe de Enseñanza o </a:t>
              </a:r>
              <a:r>
                <a:rPr lang="es-MX" sz="1200" dirty="0" err="1" smtClean="0"/>
                <a:t>Dtor</a:t>
              </a:r>
              <a:r>
                <a:rPr lang="es-MX" sz="1200" dirty="0" smtClean="0"/>
                <a:t>. De Unidad Médica</a:t>
              </a:r>
              <a:endParaRPr lang="es-MX" sz="1200" dirty="0"/>
            </a:p>
          </p:txBody>
        </p:sp>
        <p:sp>
          <p:nvSpPr>
            <p:cNvPr id="32" name="31 CuadroTexto"/>
            <p:cNvSpPr txBox="1"/>
            <p:nvPr/>
          </p:nvSpPr>
          <p:spPr>
            <a:xfrm>
              <a:off x="836712" y="2987824"/>
              <a:ext cx="244827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MX" sz="1100" dirty="0" smtClean="0"/>
            </a:p>
            <a:p>
              <a:endParaRPr lang="es-MX" sz="1100" dirty="0" smtClean="0"/>
            </a:p>
            <a:p>
              <a:r>
                <a:rPr lang="es-MX" sz="1100" dirty="0" smtClean="0"/>
                <a:t>Coord. Campos Clínicos de Primer Nivel</a:t>
              </a:r>
            </a:p>
            <a:p>
              <a:endParaRPr lang="es-MX" sz="1100" dirty="0"/>
            </a:p>
          </p:txBody>
        </p:sp>
        <p:sp>
          <p:nvSpPr>
            <p:cNvPr id="33" name="32 CuadroTexto"/>
            <p:cNvSpPr txBox="1"/>
            <p:nvPr/>
          </p:nvSpPr>
          <p:spPr>
            <a:xfrm>
              <a:off x="1196752" y="2267744"/>
              <a:ext cx="14401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/>
                <a:t>SELLO</a:t>
              </a:r>
              <a:endParaRPr lang="es-MX" sz="1100" dirty="0"/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1196752" y="4139952"/>
              <a:ext cx="14401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/>
                <a:t>SELLO</a:t>
              </a:r>
              <a:endParaRPr lang="es-MX" sz="1100" dirty="0"/>
            </a:p>
          </p:txBody>
        </p:sp>
      </p:grpSp>
      <p:grpSp>
        <p:nvGrpSpPr>
          <p:cNvPr id="38" name="37 Grupo"/>
          <p:cNvGrpSpPr/>
          <p:nvPr/>
        </p:nvGrpSpPr>
        <p:grpSpPr>
          <a:xfrm>
            <a:off x="3573016" y="4788024"/>
            <a:ext cx="3096344" cy="3934018"/>
            <a:chOff x="260648" y="467544"/>
            <a:chExt cx="3096344" cy="3934018"/>
          </a:xfrm>
        </p:grpSpPr>
        <p:grpSp>
          <p:nvGrpSpPr>
            <p:cNvPr id="39" name="5 Grupo"/>
            <p:cNvGrpSpPr/>
            <p:nvPr/>
          </p:nvGrpSpPr>
          <p:grpSpPr>
            <a:xfrm>
              <a:off x="260648" y="467544"/>
              <a:ext cx="3096344" cy="576064"/>
              <a:chOff x="3501008" y="2915816"/>
              <a:chExt cx="3096344" cy="576064"/>
            </a:xfrm>
          </p:grpSpPr>
          <p:pic>
            <p:nvPicPr>
              <p:cNvPr id="44" name="il_fi" descr="http://bolsamexicanadevalores.com.mx/wp-content/uploads/pemex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7745" y="2915816"/>
                <a:ext cx="1019774" cy="5369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5" name="il_fi" descr="http://lasafores.com.mx/wp-content/uploads/delegaciones-imss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87911" y="2924231"/>
                <a:ext cx="609441" cy="5676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6" name="il_fi" descr="http://angro.com.mx/wp-content/uploads/2010/05/ssa1.jpg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1008" y="2924231"/>
                <a:ext cx="1257807" cy="5332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0" name="39 CuadroTexto"/>
            <p:cNvSpPr txBox="1"/>
            <p:nvPr/>
          </p:nvSpPr>
          <p:spPr>
            <a:xfrm>
              <a:off x="620688" y="1331640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Jefe de Enseñanza o </a:t>
              </a:r>
              <a:r>
                <a:rPr lang="es-MX" sz="1200" dirty="0" err="1" smtClean="0"/>
                <a:t>Dtor</a:t>
              </a:r>
              <a:r>
                <a:rPr lang="es-MX" sz="1200" dirty="0" smtClean="0"/>
                <a:t>. De Unidad Médica</a:t>
              </a:r>
              <a:endParaRPr lang="es-MX" sz="1200" dirty="0"/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836712" y="3203848"/>
              <a:ext cx="244827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MX" sz="1100" dirty="0" smtClean="0"/>
            </a:p>
            <a:p>
              <a:r>
                <a:rPr lang="es-MX" sz="1100" dirty="0" smtClean="0"/>
                <a:t>Coord. Campos Clínicos de Primer Nivel</a:t>
              </a:r>
            </a:p>
            <a:p>
              <a:endParaRPr lang="es-MX" sz="1100" dirty="0"/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1196752" y="2267744"/>
              <a:ext cx="14401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/>
                <a:t>SELLO</a:t>
              </a:r>
              <a:endParaRPr lang="es-MX" sz="1100" dirty="0"/>
            </a:p>
          </p:txBody>
        </p:sp>
        <p:sp>
          <p:nvSpPr>
            <p:cNvPr id="43" name="42 CuadroTexto"/>
            <p:cNvSpPr txBox="1"/>
            <p:nvPr/>
          </p:nvSpPr>
          <p:spPr>
            <a:xfrm>
              <a:off x="1196752" y="4139952"/>
              <a:ext cx="14401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/>
                <a:t>SELLO</a:t>
              </a:r>
              <a:endParaRPr lang="es-MX" sz="1100" dirty="0"/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3573016" y="467544"/>
            <a:ext cx="3096344" cy="3934018"/>
            <a:chOff x="260648" y="467544"/>
            <a:chExt cx="3096344" cy="3934018"/>
          </a:xfrm>
        </p:grpSpPr>
        <p:grpSp>
          <p:nvGrpSpPr>
            <p:cNvPr id="48" name="5 Grupo"/>
            <p:cNvGrpSpPr/>
            <p:nvPr/>
          </p:nvGrpSpPr>
          <p:grpSpPr>
            <a:xfrm>
              <a:off x="260648" y="467544"/>
              <a:ext cx="3096344" cy="576064"/>
              <a:chOff x="3501008" y="2915816"/>
              <a:chExt cx="3096344" cy="576064"/>
            </a:xfrm>
          </p:grpSpPr>
          <p:pic>
            <p:nvPicPr>
              <p:cNvPr id="53" name="il_fi" descr="http://bolsamexicanadevalores.com.mx/wp-content/uploads/pemex.jpg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7745" y="2915816"/>
                <a:ext cx="1019774" cy="5369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4" name="il_fi" descr="http://lasafores.com.mx/wp-content/uploads/delegaciones-imss.jp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987911" y="2924231"/>
                <a:ext cx="609441" cy="56764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55" name="il_fi" descr="http://angro.com.mx/wp-content/uploads/2010/05/ssa1.jpg"/>
              <p:cNvPicPr>
                <a:picLocks noChangeAspect="1" noChangeArrowheads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01008" y="2924231"/>
                <a:ext cx="1257807" cy="5332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49" name="48 CuadroTexto"/>
            <p:cNvSpPr txBox="1"/>
            <p:nvPr/>
          </p:nvSpPr>
          <p:spPr>
            <a:xfrm>
              <a:off x="620688" y="1331640"/>
              <a:ext cx="25922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Jefe de Enseñanza o </a:t>
              </a:r>
              <a:r>
                <a:rPr lang="es-MX" sz="1200" dirty="0" err="1" smtClean="0"/>
                <a:t>Dtor</a:t>
              </a:r>
              <a:r>
                <a:rPr lang="es-MX" sz="1200" dirty="0" smtClean="0"/>
                <a:t>. De Unidad Médica</a:t>
              </a:r>
              <a:endParaRPr lang="es-MX" sz="1200" dirty="0"/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836712" y="2987824"/>
              <a:ext cx="244827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s-MX" sz="1100" dirty="0" smtClean="0"/>
            </a:p>
            <a:p>
              <a:r>
                <a:rPr lang="es-MX" sz="1100" dirty="0" smtClean="0"/>
                <a:t>Coord. Campos Clínicos de Primer Nivel</a:t>
              </a:r>
            </a:p>
            <a:p>
              <a:endParaRPr lang="es-MX" sz="1100" dirty="0"/>
            </a:p>
          </p:txBody>
        </p:sp>
        <p:sp>
          <p:nvSpPr>
            <p:cNvPr id="51" name="50 CuadroTexto"/>
            <p:cNvSpPr txBox="1"/>
            <p:nvPr/>
          </p:nvSpPr>
          <p:spPr>
            <a:xfrm>
              <a:off x="1196752" y="2267744"/>
              <a:ext cx="14401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/>
                <a:t>SELLO</a:t>
              </a:r>
              <a:endParaRPr lang="es-MX" sz="1100" dirty="0"/>
            </a:p>
          </p:txBody>
        </p:sp>
        <p:sp>
          <p:nvSpPr>
            <p:cNvPr id="52" name="51 CuadroTexto"/>
            <p:cNvSpPr txBox="1"/>
            <p:nvPr/>
          </p:nvSpPr>
          <p:spPr>
            <a:xfrm>
              <a:off x="1196752" y="4139952"/>
              <a:ext cx="144016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100" dirty="0" smtClean="0"/>
                <a:t>SELLO</a:t>
              </a:r>
              <a:endParaRPr lang="es-MX" sz="1100" dirty="0"/>
            </a:p>
          </p:txBody>
        </p:sp>
      </p:grpSp>
      <p:cxnSp>
        <p:nvCxnSpPr>
          <p:cNvPr id="56" name="55 Conector recto"/>
          <p:cNvCxnSpPr/>
          <p:nvPr/>
        </p:nvCxnSpPr>
        <p:spPr>
          <a:xfrm>
            <a:off x="692696" y="3203848"/>
            <a:ext cx="2376264" cy="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>
            <a:off x="4149080" y="3203848"/>
            <a:ext cx="2376264" cy="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4077072" y="5652120"/>
            <a:ext cx="2376264" cy="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764704" y="7740352"/>
            <a:ext cx="2376264" cy="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>
            <a:off x="692696" y="5652120"/>
            <a:ext cx="2376264" cy="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>
            <a:off x="4077072" y="7668344"/>
            <a:ext cx="2376264" cy="2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209</Words>
  <Application>Microsoft Office PowerPoint</Application>
  <PresentationFormat>Presentación en pantalla (4:3)</PresentationFormat>
  <Paragraphs>67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UV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clinprimernivel</dc:creator>
  <cp:lastModifiedBy>Admin</cp:lastModifiedBy>
  <cp:revision>11</cp:revision>
  <dcterms:created xsi:type="dcterms:W3CDTF">2012-08-13T20:06:39Z</dcterms:created>
  <dcterms:modified xsi:type="dcterms:W3CDTF">2017-02-13T17:47:01Z</dcterms:modified>
</cp:coreProperties>
</file>