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45700" cy="7773988"/>
  <p:notesSz cx="7077075" cy="9363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91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912" y="96"/>
      </p:cViewPr>
      <p:guideLst>
        <p:guide orient="horz" pos="2449"/>
        <p:guide pos="31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5714" y="1272271"/>
            <a:ext cx="7534275" cy="27065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5714" y="4083144"/>
            <a:ext cx="7534275" cy="187691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2087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513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8954" y="413893"/>
            <a:ext cx="2166104" cy="658809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90642" y="413893"/>
            <a:ext cx="6372741" cy="658809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922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1127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411" y="1938101"/>
            <a:ext cx="8664417" cy="32337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411" y="5202456"/>
            <a:ext cx="8664417" cy="170055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7244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90643" y="2069465"/>
            <a:ext cx="4269423" cy="493252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85637" y="2069465"/>
            <a:ext cx="4269423" cy="493252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4030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952" y="413895"/>
            <a:ext cx="8664417" cy="150261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1950" y="1905707"/>
            <a:ext cx="4249802" cy="9339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91950" y="2839665"/>
            <a:ext cx="4249802" cy="4176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85637" y="1905707"/>
            <a:ext cx="4270730" cy="9339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85637" y="2839665"/>
            <a:ext cx="4270730" cy="4176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8403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786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236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952" y="518266"/>
            <a:ext cx="3240000" cy="18139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70732" y="1119312"/>
            <a:ext cx="5085636" cy="55245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1952" y="2332197"/>
            <a:ext cx="3240000" cy="432068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798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91952" y="518266"/>
            <a:ext cx="3240000" cy="181393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70732" y="1119312"/>
            <a:ext cx="5085636" cy="55245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91952" y="2332197"/>
            <a:ext cx="3240000" cy="432068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103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90643" y="413895"/>
            <a:ext cx="8664417" cy="1502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90643" y="2069465"/>
            <a:ext cx="8664417" cy="4932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90643" y="7205338"/>
            <a:ext cx="2260282" cy="413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97B95-F252-4C65-A76A-7EE6A89195FE}" type="datetimeFigureOut">
              <a:rPr lang="es-MX" smtClean="0"/>
              <a:t>04/02/2020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27639" y="7205338"/>
            <a:ext cx="3390424" cy="413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94778" y="7205338"/>
            <a:ext cx="2260282" cy="4138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EE6B-F75B-412A-9B18-715215466CB6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7724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70323"/>
              </p:ext>
            </p:extLst>
          </p:nvPr>
        </p:nvGraphicFramePr>
        <p:xfrm>
          <a:off x="142537" y="6213232"/>
          <a:ext cx="4808813" cy="132501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553499"/>
                <a:gridCol w="504967"/>
                <a:gridCol w="627797"/>
                <a:gridCol w="641445"/>
                <a:gridCol w="573206"/>
                <a:gridCol w="655092"/>
                <a:gridCol w="600502"/>
                <a:gridCol w="652305"/>
              </a:tblGrid>
              <a:tr h="306635"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Vo. Bo. JEFE DE ENSEÑANZA DE LA SEDE </a:t>
                      </a:r>
                      <a:r>
                        <a:rPr lang="es-MX" sz="1000" dirty="0" smtClean="0">
                          <a:effectLst/>
                        </a:rPr>
                        <a:t>HOSPITALARIA</a:t>
                      </a: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56506" marR="5650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3888">
                <a:tc gridSpan="2">
                  <a:txBody>
                    <a:bodyPr/>
                    <a:lstStyle/>
                    <a:p>
                      <a:pPr marL="69215"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ROTACIÓN 1 </a:t>
                      </a:r>
                      <a:endParaRPr lang="es-MX" sz="9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9215"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ROTACIÓN 2 </a:t>
                      </a:r>
                      <a:endParaRPr lang="es-MX" sz="9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9215" marR="0" indent="0" algn="ctr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effectLst/>
                        </a:rPr>
                        <a:t>ROTACIÓN 3</a:t>
                      </a:r>
                      <a:endParaRPr lang="es-MX" sz="900" dirty="0" smtClean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/>
                </a:tc>
                <a:tc hMerge="1">
                  <a:txBody>
                    <a:bodyPr/>
                    <a:lstStyle/>
                    <a:p>
                      <a:pPr marL="69215"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es-MX" sz="8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215" marR="0" indent="0" algn="ctr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kern="1200" dirty="0" smtClean="0">
                          <a:effectLst/>
                        </a:rPr>
                        <a:t>ROTACIÓN 4</a:t>
                      </a:r>
                      <a:endParaRPr lang="es-MX" sz="900" kern="12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6506" marR="56506" marT="0" marB="0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864496">
                <a:tc>
                  <a:txBody>
                    <a:bodyPr/>
                    <a:lstStyle/>
                    <a:p>
                      <a:pPr marL="69215"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INICIO</a:t>
                      </a:r>
                      <a:endParaRPr lang="es-MX" sz="9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FINAL</a:t>
                      </a:r>
                      <a:endParaRPr lang="es-MX" sz="9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INICIO</a:t>
                      </a:r>
                      <a:endParaRPr lang="es-MX" sz="9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/>
                </a:tc>
                <a:tc>
                  <a:txBody>
                    <a:bodyPr/>
                    <a:lstStyle/>
                    <a:p>
                      <a:pPr marL="69215"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effectLst/>
                        </a:rPr>
                        <a:t>FINAL</a:t>
                      </a:r>
                      <a:endParaRPr lang="es-MX" sz="9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/>
                </a:tc>
                <a:tc>
                  <a:txBody>
                    <a:bodyPr/>
                    <a:lstStyle/>
                    <a:p>
                      <a:pPr marL="69215" marR="0" indent="0" algn="ctr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effectLst/>
                        </a:rPr>
                        <a:t>INICIO</a:t>
                      </a:r>
                    </a:p>
                    <a:p>
                      <a:pPr marL="69215"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/>
                </a:tc>
                <a:tc>
                  <a:txBody>
                    <a:bodyPr/>
                    <a:lstStyle/>
                    <a:p>
                      <a:pPr marL="69215" marR="0" indent="0" algn="ctr" defTabSz="914400" rtl="0" eaLnBrk="1" fontAlgn="auto" latinLnBrk="0" hangingPunct="1">
                        <a:lnSpc>
                          <a:spcPct val="9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dirty="0" smtClean="0">
                          <a:effectLst/>
                        </a:rPr>
                        <a:t>FINAL</a:t>
                      </a:r>
                    </a:p>
                    <a:p>
                      <a:pPr marL="69215"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endParaRPr lang="es-MX" sz="900" dirty="0">
                        <a:effectLst/>
                        <a:latin typeface="Century Gothic" panose="020B0502020202020204" pitchFamily="34" charset="0"/>
                        <a:ea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/>
                </a:tc>
                <a:tc>
                  <a:txBody>
                    <a:bodyPr/>
                    <a:lstStyle/>
                    <a:p>
                      <a:pPr marL="69215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s-MX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INICIO</a:t>
                      </a:r>
                      <a:endParaRPr lang="es-MX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06" marR="5650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69215" algn="ctr" defTabSz="914400" rtl="0" eaLnBrk="1" latinLnBrk="0" hangingPunct="1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es-MX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</a:t>
                      </a:r>
                      <a:endParaRPr lang="es-MX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5377309" y="121501"/>
            <a:ext cx="4324869" cy="5555872"/>
            <a:chOff x="8670" y="-7953"/>
            <a:chExt cx="6619" cy="7719"/>
          </a:xfrm>
          <a:noFill/>
        </p:grpSpPr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8670" y="-7953"/>
              <a:ext cx="6619" cy="7719"/>
              <a:chOff x="8670" y="-7953"/>
              <a:chExt cx="6619" cy="7719"/>
            </a:xfrm>
            <a:grpFill/>
          </p:grpSpPr>
          <p:sp>
            <p:nvSpPr>
              <p:cNvPr id="20" name="Freeform 25"/>
              <p:cNvSpPr>
                <a:spLocks/>
              </p:cNvSpPr>
              <p:nvPr/>
            </p:nvSpPr>
            <p:spPr bwMode="auto">
              <a:xfrm>
                <a:off x="8670" y="-7953"/>
                <a:ext cx="6619" cy="7719"/>
              </a:xfrm>
              <a:custGeom>
                <a:avLst/>
                <a:gdLst>
                  <a:gd name="T0" fmla="+- 0 8670 8670"/>
                  <a:gd name="T1" fmla="*/ T0 w 6619"/>
                  <a:gd name="T2" fmla="+- 0 -235 -7717"/>
                  <a:gd name="T3" fmla="*/ -235 h 7483"/>
                  <a:gd name="T4" fmla="+- 0 15289 8670"/>
                  <a:gd name="T5" fmla="*/ T4 w 6619"/>
                  <a:gd name="T6" fmla="+- 0 -235 -7717"/>
                  <a:gd name="T7" fmla="*/ -235 h 7483"/>
                  <a:gd name="T8" fmla="+- 0 15289 8670"/>
                  <a:gd name="T9" fmla="*/ T8 w 6619"/>
                  <a:gd name="T10" fmla="+- 0 -7717 -7717"/>
                  <a:gd name="T11" fmla="*/ -7717 h 7483"/>
                  <a:gd name="T12" fmla="+- 0 8670 8670"/>
                  <a:gd name="T13" fmla="*/ T12 w 6619"/>
                  <a:gd name="T14" fmla="+- 0 -7717 -7717"/>
                  <a:gd name="T15" fmla="*/ -7717 h 7483"/>
                  <a:gd name="T16" fmla="+- 0 8670 8670"/>
                  <a:gd name="T17" fmla="*/ T16 w 6619"/>
                  <a:gd name="T18" fmla="+- 0 -235 -7717"/>
                  <a:gd name="T19" fmla="*/ -235 h 748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619" h="7483">
                    <a:moveTo>
                      <a:pt x="0" y="7482"/>
                    </a:moveTo>
                    <a:lnTo>
                      <a:pt x="6619" y="7482"/>
                    </a:lnTo>
                    <a:lnTo>
                      <a:pt x="6619" y="0"/>
                    </a:lnTo>
                    <a:lnTo>
                      <a:pt x="0" y="0"/>
                    </a:lnTo>
                    <a:lnTo>
                      <a:pt x="0" y="748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</p:grpSp>
        <p:grpSp>
          <p:nvGrpSpPr>
            <p:cNvPr id="8" name="Group 21"/>
            <p:cNvGrpSpPr>
              <a:grpSpLocks/>
            </p:cNvGrpSpPr>
            <p:nvPr/>
          </p:nvGrpSpPr>
          <p:grpSpPr bwMode="auto">
            <a:xfrm>
              <a:off x="8670" y="-7717"/>
              <a:ext cx="6619" cy="7483"/>
              <a:chOff x="8670" y="-7717"/>
              <a:chExt cx="6619" cy="7483"/>
            </a:xfrm>
            <a:grpFill/>
          </p:grpSpPr>
          <p:sp>
            <p:nvSpPr>
              <p:cNvPr id="19" name="Freeform 23"/>
              <p:cNvSpPr>
                <a:spLocks/>
              </p:cNvSpPr>
              <p:nvPr/>
            </p:nvSpPr>
            <p:spPr bwMode="auto">
              <a:xfrm>
                <a:off x="8670" y="-7717"/>
                <a:ext cx="6619" cy="7483"/>
              </a:xfrm>
              <a:custGeom>
                <a:avLst/>
                <a:gdLst>
                  <a:gd name="T0" fmla="+- 0 8670 8670"/>
                  <a:gd name="T1" fmla="*/ T0 w 6619"/>
                  <a:gd name="T2" fmla="+- 0 -235 -7717"/>
                  <a:gd name="T3" fmla="*/ -235 h 7483"/>
                  <a:gd name="T4" fmla="+- 0 15289 8670"/>
                  <a:gd name="T5" fmla="*/ T4 w 6619"/>
                  <a:gd name="T6" fmla="+- 0 -235 -7717"/>
                  <a:gd name="T7" fmla="*/ -235 h 7483"/>
                  <a:gd name="T8" fmla="+- 0 15289 8670"/>
                  <a:gd name="T9" fmla="*/ T8 w 6619"/>
                  <a:gd name="T10" fmla="+- 0 -7717 -7717"/>
                  <a:gd name="T11" fmla="*/ -7717 h 7483"/>
                  <a:gd name="T12" fmla="+- 0 8670 8670"/>
                  <a:gd name="T13" fmla="*/ T12 w 6619"/>
                  <a:gd name="T14" fmla="+- 0 -7717 -7717"/>
                  <a:gd name="T15" fmla="*/ -7717 h 7483"/>
                  <a:gd name="T16" fmla="+- 0 8670 8670"/>
                  <a:gd name="T17" fmla="*/ T16 w 6619"/>
                  <a:gd name="T18" fmla="+- 0 -235 -7717"/>
                  <a:gd name="T19" fmla="*/ -235 h 7483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6619" h="7483">
                    <a:moveTo>
                      <a:pt x="0" y="7482"/>
                    </a:moveTo>
                    <a:lnTo>
                      <a:pt x="6619" y="7482"/>
                    </a:lnTo>
                    <a:lnTo>
                      <a:pt x="6619" y="0"/>
                    </a:lnTo>
                    <a:lnTo>
                      <a:pt x="0" y="0"/>
                    </a:lnTo>
                    <a:lnTo>
                      <a:pt x="0" y="7482"/>
                    </a:lnTo>
                    <a:close/>
                  </a:path>
                </a:pathLst>
              </a:cu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pic>
            <p:nvPicPr>
              <p:cNvPr id="2070" name="Picture 2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71" y="-6207"/>
                <a:ext cx="6245" cy="3226"/>
              </a:xfrm>
              <a:prstGeom prst="rect">
                <a:avLst/>
              </a:prstGeom>
              <a:grpFill/>
              <a:extLst/>
            </p:spPr>
          </p:pic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>
              <a:off x="11475" y="-5795"/>
              <a:ext cx="1135" cy="1701"/>
              <a:chOff x="11475" y="-5795"/>
              <a:chExt cx="1135" cy="1701"/>
            </a:xfrm>
            <a:grpFill/>
          </p:grpSpPr>
          <p:sp>
            <p:nvSpPr>
              <p:cNvPr id="18" name="Freeform 20"/>
              <p:cNvSpPr>
                <a:spLocks/>
              </p:cNvSpPr>
              <p:nvPr/>
            </p:nvSpPr>
            <p:spPr bwMode="auto">
              <a:xfrm>
                <a:off x="11475" y="-5795"/>
                <a:ext cx="1135" cy="1701"/>
              </a:xfrm>
              <a:custGeom>
                <a:avLst/>
                <a:gdLst>
                  <a:gd name="T0" fmla="+- 0 10900 10900"/>
                  <a:gd name="T1" fmla="*/ T0 w 2205"/>
                  <a:gd name="T2" fmla="+- 0 -3634 -6021"/>
                  <a:gd name="T3" fmla="*/ -3634 h 2387"/>
                  <a:gd name="T4" fmla="+- 0 13105 10900"/>
                  <a:gd name="T5" fmla="*/ T4 w 2205"/>
                  <a:gd name="T6" fmla="+- 0 -3634 -6021"/>
                  <a:gd name="T7" fmla="*/ -3634 h 2387"/>
                  <a:gd name="T8" fmla="+- 0 13105 10900"/>
                  <a:gd name="T9" fmla="*/ T8 w 2205"/>
                  <a:gd name="T10" fmla="+- 0 -6021 -6021"/>
                  <a:gd name="T11" fmla="*/ -6021 h 2387"/>
                  <a:gd name="T12" fmla="+- 0 10900 10900"/>
                  <a:gd name="T13" fmla="*/ T12 w 2205"/>
                  <a:gd name="T14" fmla="+- 0 -6021 -6021"/>
                  <a:gd name="T15" fmla="*/ -6021 h 2387"/>
                  <a:gd name="T16" fmla="+- 0 10900 10900"/>
                  <a:gd name="T17" fmla="*/ T16 w 2205"/>
                  <a:gd name="T18" fmla="+- 0 -3634 -6021"/>
                  <a:gd name="T19" fmla="*/ -3634 h 2387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2205" h="2387">
                    <a:moveTo>
                      <a:pt x="0" y="2387"/>
                    </a:moveTo>
                    <a:lnTo>
                      <a:pt x="2205" y="2387"/>
                    </a:lnTo>
                    <a:lnTo>
                      <a:pt x="2205" y="0"/>
                    </a:lnTo>
                    <a:lnTo>
                      <a:pt x="0" y="0"/>
                    </a:lnTo>
                    <a:lnTo>
                      <a:pt x="0" y="238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</p:grpSp>
        <p:grpSp>
          <p:nvGrpSpPr>
            <p:cNvPr id="12" name="Group 7"/>
            <p:cNvGrpSpPr>
              <a:grpSpLocks/>
            </p:cNvGrpSpPr>
            <p:nvPr/>
          </p:nvGrpSpPr>
          <p:grpSpPr bwMode="auto">
            <a:xfrm>
              <a:off x="9412" y="-2982"/>
              <a:ext cx="4593" cy="1531"/>
              <a:chOff x="9412" y="-2982"/>
              <a:chExt cx="4593" cy="1531"/>
            </a:xfrm>
            <a:grpFill/>
          </p:grpSpPr>
          <p:sp>
            <p:nvSpPr>
              <p:cNvPr id="15" name="Freeform 13"/>
              <p:cNvSpPr>
                <a:spLocks/>
              </p:cNvSpPr>
              <p:nvPr/>
            </p:nvSpPr>
            <p:spPr bwMode="auto">
              <a:xfrm>
                <a:off x="10056" y="-1453"/>
                <a:ext cx="3949" cy="2"/>
              </a:xfrm>
              <a:custGeom>
                <a:avLst/>
                <a:gdLst>
                  <a:gd name="T0" fmla="+- 0 9903 9903"/>
                  <a:gd name="T1" fmla="*/ T0 w 3949"/>
                  <a:gd name="T2" fmla="+- 0 13852 9903"/>
                  <a:gd name="T3" fmla="*/ T2 w 3949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3949">
                    <a:moveTo>
                      <a:pt x="0" y="0"/>
                    </a:moveTo>
                    <a:lnTo>
                      <a:pt x="3949" y="0"/>
                    </a:lnTo>
                  </a:path>
                </a:pathLst>
              </a:custGeom>
              <a:grpFill/>
              <a:ln w="1270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  <p:pic>
            <p:nvPicPr>
              <p:cNvPr id="2060" name="Picture 1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24" y="-2982"/>
                <a:ext cx="1202" cy="936"/>
              </a:xfrm>
              <a:prstGeom prst="rect">
                <a:avLst/>
              </a:prstGeom>
              <a:grpFill/>
              <a:extLst/>
            </p:spPr>
          </p:pic>
          <p:pic>
            <p:nvPicPr>
              <p:cNvPr id="2059" name="Picture 11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74" y="-2982"/>
                <a:ext cx="1089" cy="936"/>
              </a:xfrm>
              <a:prstGeom prst="rect">
                <a:avLst/>
              </a:prstGeom>
              <a:grpFill/>
              <a:extLst/>
            </p:spPr>
          </p:pic>
          <p:pic>
            <p:nvPicPr>
              <p:cNvPr id="2058" name="Picture 10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12" y="-2982"/>
                <a:ext cx="1682" cy="936"/>
              </a:xfrm>
              <a:prstGeom prst="rect">
                <a:avLst/>
              </a:prstGeom>
              <a:grpFill/>
              <a:extLst/>
            </p:spPr>
          </p:pic>
        </p:grpSp>
        <p:grpSp>
          <p:nvGrpSpPr>
            <p:cNvPr id="13" name="Group 5"/>
            <p:cNvGrpSpPr>
              <a:grpSpLocks/>
            </p:cNvGrpSpPr>
            <p:nvPr/>
          </p:nvGrpSpPr>
          <p:grpSpPr bwMode="auto">
            <a:xfrm>
              <a:off x="9882" y="-3158"/>
              <a:ext cx="5026" cy="2"/>
              <a:chOff x="9882" y="-3158"/>
              <a:chExt cx="5026" cy="2"/>
            </a:xfrm>
            <a:grpFill/>
          </p:grpSpPr>
          <p:sp>
            <p:nvSpPr>
              <p:cNvPr id="14" name="Freeform 6"/>
              <p:cNvSpPr>
                <a:spLocks/>
              </p:cNvSpPr>
              <p:nvPr/>
            </p:nvSpPr>
            <p:spPr bwMode="auto">
              <a:xfrm>
                <a:off x="9882" y="-3158"/>
                <a:ext cx="5026" cy="2"/>
              </a:xfrm>
              <a:custGeom>
                <a:avLst/>
                <a:gdLst>
                  <a:gd name="T0" fmla="+- 0 9882 9882"/>
                  <a:gd name="T1" fmla="*/ T0 w 5026"/>
                  <a:gd name="T2" fmla="+- 0 14908 9882"/>
                  <a:gd name="T3" fmla="*/ T2 w 5026"/>
                </a:gdLst>
                <a:ahLst/>
                <a:cxnLst>
                  <a:cxn ang="0">
                    <a:pos x="T1" y="0"/>
                  </a:cxn>
                  <a:cxn ang="0">
                    <a:pos x="T3" y="0"/>
                  </a:cxn>
                </a:cxnLst>
                <a:rect l="0" t="0" r="r" b="b"/>
                <a:pathLst>
                  <a:path w="5026">
                    <a:moveTo>
                      <a:pt x="0" y="0"/>
                    </a:moveTo>
                    <a:lnTo>
                      <a:pt x="5026" y="0"/>
                    </a:lnTo>
                  </a:path>
                </a:pathLst>
              </a:custGeom>
              <a:grpFill/>
              <a:ln w="19050">
                <a:solidFill>
                  <a:srgbClr val="000000"/>
                </a:solidFill>
                <a:round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MX" dirty="0"/>
              </a:p>
            </p:txBody>
          </p:sp>
        </p:grpSp>
      </p:grp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3083037" y="4549224"/>
            <a:ext cx="124262" cy="1142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s-MX" dirty="0"/>
          </a:p>
        </p:txBody>
      </p:sp>
      <p:sp>
        <p:nvSpPr>
          <p:cNvPr id="22" name="Cuadro de texto 2"/>
          <p:cNvSpPr txBox="1">
            <a:spLocks noChangeArrowheads="1"/>
          </p:cNvSpPr>
          <p:nvPr/>
        </p:nvSpPr>
        <p:spPr bwMode="auto">
          <a:xfrm>
            <a:off x="5377310" y="5852423"/>
            <a:ext cx="1832794" cy="14972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MISIÓN. </a:t>
            </a: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anose="020B0602020104020603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900" dirty="0">
                <a:ea typeface="Calibri" panose="020F0502020204030204" pitchFamily="34" charset="0"/>
                <a:cs typeface="Times New Roman" panose="02020603050405020304" pitchFamily="18" charset="0"/>
              </a:rPr>
              <a:t>Es una facultad acreditada que forma médicos generales competentes, para el ejercicio responsable, sustentable y humanístico que les permita contribuir a la prevención y solución de los problemas de salud, comprometidos con la investigación, actualización y posgrado. </a:t>
            </a:r>
            <a:endParaRPr lang="es-MX" sz="9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1"/>
          <p:cNvSpPr txBox="1">
            <a:spLocks noChangeArrowheads="1"/>
          </p:cNvSpPr>
          <p:nvPr/>
        </p:nvSpPr>
        <p:spPr bwMode="auto">
          <a:xfrm>
            <a:off x="7783595" y="5852423"/>
            <a:ext cx="1985644" cy="14972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w Cen MT" panose="020B06020201040206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VISIÓN.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_tradnl" sz="900" dirty="0"/>
              <a:t>Al 2025 ser una facultad de calidad con reconocimiento internacional, formadora de médicos generales competentes con liderazgo y humanismo, para la transformación de su entorno, que satisface las necesidades de recursos humanos, con aportaciones científicas que impacten positivamente en los determinantes de la salud. </a:t>
            </a:r>
            <a:endParaRPr lang="es-MX" sz="900" dirty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w Cen MT" panose="020B0602020104020603" pitchFamily="34" charset="0"/>
              <a:ea typeface="Calibri" panose="020F0502020204030204" pitchFamily="34" charset="0"/>
            </a:endParaRP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283760" y="-50588"/>
            <a:ext cx="4458233" cy="617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480" tIns="139656" rIns="215832" bIns="0" numCol="1" anchor="ctr" anchorCtr="0" compatLnSpc="1">
            <a:prstTxWarp prst="textNoShape">
              <a:avLst/>
            </a:prstTxWarp>
            <a:spAutoFit/>
          </a:bodyPr>
          <a:lstStyle>
            <a:lvl1pPr indent="4524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es-MX" sz="1100" b="1" dirty="0" smtClean="0">
                <a:latin typeface="Tw Cen MT" panose="020B0602020104020603" pitchFamily="34" charset="0"/>
              </a:rPr>
              <a:t>DIRECTORIO</a:t>
            </a:r>
          </a:p>
          <a:p>
            <a:pPr lvl="0" algn="ctr"/>
            <a:endParaRPr lang="es-MX" sz="900" dirty="0" smtClean="0">
              <a:latin typeface="Tw Cen MT" panose="020B0602020104020603" pitchFamily="34" charset="0"/>
            </a:endParaRP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Dr. José Luis Sánchez Román.</a:t>
            </a:r>
          </a:p>
          <a:p>
            <a:pPr lvl="0" algn="ctr"/>
            <a:r>
              <a:rPr lang="es-MX" sz="900" b="1" dirty="0" smtClean="0">
                <a:latin typeface="Tw Cen MT" panose="020B0602020104020603" pitchFamily="34" charset="0"/>
              </a:rPr>
              <a:t>DIRECTOR DE LA FACULTAD DE MEDICINA</a:t>
            </a: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Correo: luissanchez03@uv.mx</a:t>
            </a:r>
          </a:p>
          <a:p>
            <a:pPr lvl="0" algn="ctr"/>
            <a:endParaRPr lang="es-MX" sz="900" dirty="0" smtClean="0">
              <a:latin typeface="Tw Cen MT" panose="020B0602020104020603" pitchFamily="34" charset="0"/>
            </a:endParaRP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Dr. Aurelio Román Santos.</a:t>
            </a:r>
          </a:p>
          <a:p>
            <a:pPr lvl="0" algn="ctr"/>
            <a:r>
              <a:rPr lang="es-MX" sz="900" b="1" dirty="0" smtClean="0">
                <a:latin typeface="Tw Cen MT" panose="020B0602020104020603" pitchFamily="34" charset="0"/>
              </a:rPr>
              <a:t>SECRETARIO ACADÉMICO</a:t>
            </a: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Correo: </a:t>
            </a:r>
            <a:r>
              <a:rPr lang="es-MX" sz="900" dirty="0">
                <a:latin typeface="Tw Cen MT" panose="020B0602020104020603" pitchFamily="34" charset="0"/>
              </a:rPr>
              <a:t>auroman@uv.mx</a:t>
            </a:r>
            <a:r>
              <a:rPr lang="es-MX" sz="900" dirty="0" smtClean="0">
                <a:latin typeface="Tw Cen MT" panose="020B0602020104020603" pitchFamily="34" charset="0"/>
              </a:rPr>
              <a:t/>
            </a:r>
            <a:br>
              <a:rPr lang="es-MX" sz="900" dirty="0" smtClean="0">
                <a:latin typeface="Tw Cen MT" panose="020B0602020104020603" pitchFamily="34" charset="0"/>
              </a:rPr>
            </a:br>
            <a:endParaRPr lang="es-MX" sz="900" dirty="0" smtClean="0">
              <a:latin typeface="Tw Cen MT" panose="020B0602020104020603" pitchFamily="34" charset="0"/>
            </a:endParaRP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Dra. Norma Verónica Lagunes Álvarez.</a:t>
            </a:r>
          </a:p>
          <a:p>
            <a:pPr lvl="0" algn="ctr"/>
            <a:r>
              <a:rPr lang="es-MX" sz="900" b="1" dirty="0" smtClean="0">
                <a:latin typeface="Tw Cen MT" panose="020B0602020104020603" pitchFamily="34" charset="0"/>
              </a:rPr>
              <a:t>JEFA DE EDUCACIÓN MÉDICA</a:t>
            </a: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Correo: nolagunes@uv.mx</a:t>
            </a:r>
          </a:p>
          <a:p>
            <a:pPr lvl="0" algn="ctr"/>
            <a:endParaRPr lang="es-MX" sz="900" dirty="0" smtClean="0">
              <a:latin typeface="Tw Cen MT" panose="020B0602020104020603" pitchFamily="34" charset="0"/>
            </a:endParaRP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Dr. José Bardomiano Lara Valdés.</a:t>
            </a:r>
          </a:p>
          <a:p>
            <a:pPr lvl="0" algn="ctr"/>
            <a:r>
              <a:rPr lang="es-MX" sz="900" b="1" dirty="0" smtClean="0">
                <a:latin typeface="Tw Cen MT" panose="020B0602020104020603" pitchFamily="34" charset="0"/>
              </a:rPr>
              <a:t>COORDINADOR DE CICLOS CLÍNICOS DE 2° NIVEL</a:t>
            </a: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Correo: balara@uv.mx</a:t>
            </a:r>
          </a:p>
          <a:p>
            <a:pPr algn="ctr"/>
            <a:endParaRPr lang="es-MX" sz="900" dirty="0" smtClean="0">
              <a:latin typeface="Tw Cen MT" panose="020B0602020104020603" pitchFamily="34" charset="0"/>
            </a:endParaRPr>
          </a:p>
          <a:p>
            <a:pPr algn="ctr"/>
            <a:endParaRPr lang="es-MX" sz="900" dirty="0">
              <a:latin typeface="Tw Cen MT" panose="020B0602020104020603" pitchFamily="34" charset="0"/>
            </a:endParaRPr>
          </a:p>
          <a:p>
            <a:pPr algn="ctr"/>
            <a:r>
              <a:rPr lang="es-MX" sz="900" b="1" dirty="0" smtClean="0">
                <a:latin typeface="Tw Cen MT" panose="020B0602020104020603" pitchFamily="34" charset="0"/>
              </a:rPr>
              <a:t>JEFES DE ENSEÑANZA:</a:t>
            </a:r>
          </a:p>
          <a:p>
            <a:pPr algn="ctr"/>
            <a:r>
              <a:rPr lang="es-MX" sz="900" b="1" dirty="0" smtClean="0">
                <a:latin typeface="Tw Cen MT" panose="020B0602020104020603" pitchFamily="34" charset="0"/>
              </a:rPr>
              <a:t> </a:t>
            </a:r>
            <a:endParaRPr lang="es-MX" sz="900" dirty="0" smtClean="0">
              <a:latin typeface="Tw Cen MT" panose="020B0602020104020603" pitchFamily="34" charset="0"/>
            </a:endParaRP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Dr. Leoncio  M. Rodríguez Guzmán.</a:t>
            </a:r>
          </a:p>
          <a:p>
            <a:pPr lvl="0" algn="ctr"/>
            <a:r>
              <a:rPr lang="es-MX" sz="900" b="1" dirty="0" smtClean="0">
                <a:latin typeface="Tw Cen MT" panose="020B0602020104020603" pitchFamily="34" charset="0"/>
              </a:rPr>
              <a:t>HOSPITAL GENERAL DE ZONA N° 32, IMSS. </a:t>
            </a:r>
          </a:p>
          <a:p>
            <a:pPr lvl="0" algn="ctr"/>
            <a:endParaRPr lang="es-MX" sz="900" dirty="0">
              <a:latin typeface="Tw Cen MT" panose="020B0602020104020603" pitchFamily="34" charset="0"/>
            </a:endParaRP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Dr. Alberto Tadeo Aguilar.</a:t>
            </a:r>
          </a:p>
          <a:p>
            <a:pPr lvl="0" algn="ctr"/>
            <a:r>
              <a:rPr lang="es-MX" sz="900" b="1" dirty="0" smtClean="0">
                <a:latin typeface="Tw Cen MT" panose="020B0602020104020603" pitchFamily="34" charset="0"/>
              </a:rPr>
              <a:t>HOSPITAL GENERAL DE ZONA Nº 36, IMSS.</a:t>
            </a:r>
          </a:p>
          <a:p>
            <a:pPr lvl="0" algn="ctr"/>
            <a:endParaRPr lang="es-MX" sz="900" dirty="0" smtClean="0">
              <a:latin typeface="Tw Cen MT" panose="020B0602020104020603" pitchFamily="34" charset="0"/>
            </a:endParaRP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Dra. Génesis Pérez Blanco</a:t>
            </a:r>
          </a:p>
          <a:p>
            <a:pPr lvl="0" algn="ctr"/>
            <a:r>
              <a:rPr lang="es-MX" sz="900" b="1" dirty="0" smtClean="0">
                <a:latin typeface="Tw Cen MT" panose="020B0602020104020603" pitchFamily="34" charset="0"/>
              </a:rPr>
              <a:t>HOSPITAL REGIONAL “VALENTÍN GÓMEZ FARÍAS” SSA.</a:t>
            </a:r>
          </a:p>
          <a:p>
            <a:pPr lvl="0" algn="ctr"/>
            <a:endParaRPr lang="es-MX" sz="900" dirty="0" smtClean="0">
              <a:latin typeface="Tw Cen MT" panose="020B0602020104020603" pitchFamily="34" charset="0"/>
            </a:endParaRP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Dra. Elizabeth Sánchez Martínez.</a:t>
            </a:r>
          </a:p>
          <a:p>
            <a:pPr lvl="0" algn="ctr"/>
            <a:r>
              <a:rPr lang="es-MX" sz="900" b="1" dirty="0" smtClean="0">
                <a:latin typeface="Tw Cen MT" panose="020B0602020104020603" pitchFamily="34" charset="0"/>
              </a:rPr>
              <a:t>HOSPITAL GENERAL DE MINATITLÁN, SSA.</a:t>
            </a:r>
          </a:p>
          <a:p>
            <a:pPr lvl="0" algn="ctr"/>
            <a:endParaRPr lang="es-MX" sz="900" dirty="0" smtClean="0">
              <a:latin typeface="Tw Cen MT" panose="020B0602020104020603" pitchFamily="34" charset="0"/>
            </a:endParaRP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Dra. Lizbeth Herrera Moctezuma</a:t>
            </a:r>
          </a:p>
          <a:p>
            <a:pPr lvl="0" algn="ctr"/>
            <a:r>
              <a:rPr lang="es-MX" sz="900" b="1" dirty="0" smtClean="0">
                <a:latin typeface="Tw Cen MT" panose="020B0602020104020603" pitchFamily="34" charset="0"/>
              </a:rPr>
              <a:t>HOSPITAL REGIONAL DE PEMEX.</a:t>
            </a:r>
          </a:p>
          <a:p>
            <a:pPr lvl="0" algn="ctr"/>
            <a:endParaRPr lang="es-MX" sz="900" b="1" dirty="0">
              <a:latin typeface="Tw Cen MT" panose="020B0602020104020603" pitchFamily="34" charset="0"/>
            </a:endParaRP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Dra. Martha Salomón Mixco</a:t>
            </a:r>
          </a:p>
          <a:p>
            <a:pPr lvl="0" algn="ctr"/>
            <a:r>
              <a:rPr lang="es-MX" sz="900" b="1" dirty="0" smtClean="0">
                <a:latin typeface="Tw Cen MT" panose="020B0602020104020603" pitchFamily="34" charset="0"/>
              </a:rPr>
              <a:t>CLÍNICA HOSPITAL ISSSTE COATZACOALCOS</a:t>
            </a:r>
          </a:p>
          <a:p>
            <a:pPr lvl="0" algn="ctr"/>
            <a:endParaRPr lang="es-MX" sz="300" dirty="0" smtClean="0">
              <a:latin typeface="Tw Cen MT" panose="020B0602020104020603" pitchFamily="34" charset="0"/>
            </a:endParaRPr>
          </a:p>
          <a:p>
            <a:pPr lvl="0" algn="ctr"/>
            <a:endParaRPr lang="es-MX" sz="900" dirty="0" smtClean="0">
              <a:latin typeface="Tw Cen MT" panose="020B0602020104020603" pitchFamily="34" charset="0"/>
            </a:endParaRPr>
          </a:p>
          <a:p>
            <a:pPr lvl="0" algn="ctr"/>
            <a:r>
              <a:rPr lang="es-MX" sz="900" b="1" dirty="0" smtClean="0">
                <a:latin typeface="Tw Cen MT" panose="020B0602020104020603" pitchFamily="34" charset="0"/>
              </a:rPr>
              <a:t>FACULTAD DE MEDICINA CAMPUS MINATITLÁN</a:t>
            </a: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Atenas y Managua Col. Nueva Mina. Código Postal 96760</a:t>
            </a: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Tel y Fax 01 (922) 22 5-07-02.   </a:t>
            </a:r>
          </a:p>
          <a:p>
            <a:pPr lvl="0" algn="ctr"/>
            <a:r>
              <a:rPr lang="es-MX" sz="900" dirty="0" smtClean="0">
                <a:latin typeface="Tw Cen MT" panose="020B0602020104020603" pitchFamily="34" charset="0"/>
              </a:rPr>
              <a:t> Pág. Web: http://www.uv.mx/medmina/</a:t>
            </a:r>
          </a:p>
        </p:txBody>
      </p:sp>
      <p:sp>
        <p:nvSpPr>
          <p:cNvPr id="26" name="Rectangle 28"/>
          <p:cNvSpPr>
            <a:spLocks noChangeArrowheads="1"/>
          </p:cNvSpPr>
          <p:nvPr/>
        </p:nvSpPr>
        <p:spPr bwMode="auto">
          <a:xfrm>
            <a:off x="6874206" y="4389024"/>
            <a:ext cx="6365712" cy="45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6482" tIns="4126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9"/>
          <p:cNvSpPr>
            <a:spLocks noChangeArrowheads="1"/>
          </p:cNvSpPr>
          <p:nvPr/>
        </p:nvSpPr>
        <p:spPr bwMode="auto">
          <a:xfrm>
            <a:off x="3194219" y="4476630"/>
            <a:ext cx="18473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es-MX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es-MX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5644300" y="304826"/>
            <a:ext cx="3987971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243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b="1" dirty="0">
                <a:solidFill>
                  <a:prstClr val="black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UNIVERSIDAD VERACRUZANA </a:t>
            </a:r>
            <a:endParaRPr lang="es-MX" sz="1600" b="1" dirty="0" smtClean="0">
              <a:solidFill>
                <a:prstClr val="black"/>
              </a:solidFill>
              <a:latin typeface="Calibri" panose="020F050202020403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0" indent="45243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600" b="1" dirty="0" smtClean="0">
                <a:solidFill>
                  <a:prstClr val="black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FACULTAD </a:t>
            </a:r>
            <a:r>
              <a:rPr lang="es-MX" sz="1600" b="1" dirty="0">
                <a:solidFill>
                  <a:prstClr val="black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DE MEDICINA</a:t>
            </a:r>
            <a:endParaRPr lang="es-MX" sz="1200" dirty="0">
              <a:solidFill>
                <a:prstClr val="black"/>
              </a:solidFill>
            </a:endParaRPr>
          </a:p>
          <a:p>
            <a:pPr lvl="0" indent="45243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200" b="1" dirty="0">
                <a:solidFill>
                  <a:prstClr val="black"/>
                </a:solidFill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Campus Minatitlán*</a:t>
            </a:r>
            <a:endParaRPr lang="es-MX" sz="1100" dirty="0">
              <a:solidFill>
                <a:prstClr val="black"/>
              </a:solidFill>
            </a:endParaRPr>
          </a:p>
          <a:p>
            <a:pPr lvl="0" indent="45243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3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ESTUDIANTE DE CICLOS </a:t>
            </a:r>
            <a:r>
              <a:rPr lang="es-MX" sz="1300" b="1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CLÍNICOS DE 2° NIVEL.</a:t>
            </a:r>
            <a:endParaRPr lang="es-MX" sz="1300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5463942" y="3190109"/>
            <a:ext cx="97905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b="1" dirty="0" smtClean="0">
                <a:latin typeface="Tw Cen MT" panose="020B0602020104020603" pitchFamily="34" charset="0"/>
              </a:rPr>
              <a:t>Nombre: </a:t>
            </a:r>
            <a:endParaRPr lang="es-MX" sz="1600" b="1" dirty="0">
              <a:latin typeface="Tw Cen MT" panose="020B0602020104020603" pitchFamily="34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6471230" y="4822602"/>
            <a:ext cx="2251383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950" b="1" dirty="0">
                <a:solidFill>
                  <a:prstClr val="black"/>
                </a:solidFill>
                <a:latin typeface="Tw Cen MT" panose="020B0602020104020603" pitchFamily="34" charset="0"/>
              </a:rPr>
              <a:t>DR. JOSÉ LUIS SÁNCHEZ ROMÁN</a:t>
            </a:r>
          </a:p>
          <a:p>
            <a:pPr lvl="0" algn="ctr"/>
            <a:r>
              <a:rPr lang="es-MX" sz="950" dirty="0">
                <a:solidFill>
                  <a:prstClr val="black"/>
                </a:solidFill>
                <a:latin typeface="Tw Cen MT" panose="020B0602020104020603" pitchFamily="34" charset="0"/>
              </a:rPr>
              <a:t>Director de la </a:t>
            </a:r>
            <a:r>
              <a:rPr lang="es-MX" sz="950" dirty="0" smtClean="0">
                <a:solidFill>
                  <a:prstClr val="black"/>
                </a:solidFill>
                <a:latin typeface="Tw Cen MT" panose="020B0602020104020603" pitchFamily="34" charset="0"/>
              </a:rPr>
              <a:t>Facultad</a:t>
            </a:r>
            <a:endParaRPr lang="es-MX" sz="950" dirty="0">
              <a:solidFill>
                <a:prstClr val="black"/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5408598" y="5370560"/>
            <a:ext cx="2353528" cy="2385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s-MX" sz="950" dirty="0">
                <a:solidFill>
                  <a:prstClr val="black"/>
                </a:solidFill>
                <a:latin typeface="Tw Cen MT" panose="020B0602020104020603" pitchFamily="34" charset="0"/>
              </a:rPr>
              <a:t>*Facultad Certificada por COMAEM y CIEES</a:t>
            </a:r>
          </a:p>
        </p:txBody>
      </p:sp>
      <p:cxnSp>
        <p:nvCxnSpPr>
          <p:cNvPr id="39" name="Conector recto 38"/>
          <p:cNvCxnSpPr/>
          <p:nvPr/>
        </p:nvCxnSpPr>
        <p:spPr>
          <a:xfrm>
            <a:off x="5019588" y="0"/>
            <a:ext cx="0" cy="77739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2" name="Imagen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83901" y="414667"/>
            <a:ext cx="711819" cy="806475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 rotWithShape="1">
          <a:blip r:embed="rId7"/>
          <a:srcRect l="34253" t="4458" r="35910" b="22814"/>
          <a:stretch/>
        </p:blipFill>
        <p:spPr>
          <a:xfrm>
            <a:off x="7306787" y="6432697"/>
            <a:ext cx="489107" cy="562981"/>
          </a:xfrm>
          <a:prstGeom prst="rect">
            <a:avLst/>
          </a:prstGeom>
        </p:spPr>
      </p:pic>
      <p:sp>
        <p:nvSpPr>
          <p:cNvPr id="34" name="Rectángulo 33"/>
          <p:cNvSpPr/>
          <p:nvPr/>
        </p:nvSpPr>
        <p:spPr>
          <a:xfrm>
            <a:off x="7082505" y="1674753"/>
            <a:ext cx="1008000" cy="1265058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8" t="3155" r="11780" b="6881"/>
          <a:stretch/>
        </p:blipFill>
        <p:spPr bwMode="auto">
          <a:xfrm>
            <a:off x="8686600" y="3700176"/>
            <a:ext cx="536906" cy="6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306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86988"/>
              </p:ext>
            </p:extLst>
          </p:nvPr>
        </p:nvGraphicFramePr>
        <p:xfrm>
          <a:off x="5493061" y="451281"/>
          <a:ext cx="4333551" cy="1603825"/>
        </p:xfrm>
        <a:graphic>
          <a:graphicData uri="http://schemas.openxmlformats.org/drawingml/2006/table">
            <a:tbl>
              <a:tblPr firstRow="1" firstCol="1" bandRow="1"/>
              <a:tblGrid>
                <a:gridCol w="509220"/>
                <a:gridCol w="542478"/>
                <a:gridCol w="503503"/>
                <a:gridCol w="621469"/>
                <a:gridCol w="479268"/>
                <a:gridCol w="525127"/>
                <a:gridCol w="581872"/>
                <a:gridCol w="570614"/>
              </a:tblGrid>
              <a:tr h="169867">
                <a:tc gridSpan="8">
                  <a:txBody>
                    <a:bodyPr/>
                    <a:lstStyle/>
                    <a:p>
                      <a:pPr marL="6921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240" algn="l"/>
                          <a:tab pos="1217930" algn="l"/>
                        </a:tabLst>
                        <a:defRPr/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1a ROTACIÓN.  FECHA DE</a:t>
                      </a:r>
                      <a:r>
                        <a:rPr lang="en-US" sz="900" b="1" baseline="0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INICIO:                                                TÉRMINO: 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6781">
                <a:tc gridSpan="8">
                  <a:txBody>
                    <a:bodyPr/>
                    <a:lstStyle/>
                    <a:p>
                      <a:pPr marL="6921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240" algn="l"/>
                          <a:tab pos="1217930" algn="l"/>
                        </a:tabLst>
                        <a:defRPr/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TITULAR: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5620">
                <a:tc gridSpan="6"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SEDE CLÍNICA</a:t>
                      </a: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: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JORNADA ACUMULADA</a:t>
                      </a:r>
                      <a:endParaRPr lang="es-MX" sz="8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6781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SEMANA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LUNES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MARTES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MIÉRCOLES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JUEVES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VIERNES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SÁBADO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DOMINGO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524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endParaRPr lang="es-MX" sz="8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3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4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4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50874" y="723517"/>
            <a:ext cx="4391247" cy="6098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828" tIns="3491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REGLAMENTO PARA LA</a:t>
            </a:r>
            <a:r>
              <a:rPr lang="en-US" sz="1000" b="1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endParaRPr lang="en-US" sz="1000" b="1" dirty="0" smtClean="0">
              <a:latin typeface="Times New Roman" panose="02020603050405020304" pitchFamily="18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ASISTENCIA A CICLOS CLINICOS DE 2° NIVEL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entury Gothic" panose="020B050202020202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1.- 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El estudiante acudirá a la sede con</a:t>
            </a:r>
            <a:r>
              <a:rPr kumimoji="0" lang="es-MX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10 minutos de anticipación respecto a la hora  asignada para su práctica clínica, con la finalidad de evitar contratiempos al sitio físico destinado como su lugar de rotación.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b="1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2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.- </a:t>
            </a:r>
            <a:r>
              <a:rPr lang="es-MX" sz="1000" dirty="0" smtClean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S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ólo llevará los instrumentos necesarios para el correcto desempeño de su práctica clínica (Estetoscopio, Estuche de Diagnóstico, Termómetro, Uniforme Quirúrgico, Libreta de Anotaciones) evitando paquetes voluminosos.</a:t>
            </a:r>
            <a:r>
              <a:rPr kumimoji="0" lang="es-MX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b="1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3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.- </a:t>
            </a:r>
            <a:r>
              <a:rPr lang="es-MX" sz="1000" dirty="0" smtClean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Portar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su gafete durante toda la permanencia en el campo clínico que lo identificará como estudiante</a:t>
            </a:r>
            <a:r>
              <a:rPr kumimoji="0" lang="es-MX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de la Facultad de Medicina, despojándose de ello cuando sea estrictamente necesario (zonas de toco cirugía, quirófano, unidades de cuidado intensivo, hemodiálisis), volviéndolo a portar cuando haya salido de dichas zonas.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4- 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En todo momento</a:t>
            </a:r>
            <a:r>
              <a:rPr kumimoji="0" lang="es-MX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estará bajo supervisión del médico adjunto y/u otro personal médico que labore en la institución.</a:t>
            </a:r>
            <a:r>
              <a:rPr kumimoji="0" lang="es-MX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s-MX" sz="1000" dirty="0" smtClean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No 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realizará procedimientos sin supervisión de personal experto.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5.-</a:t>
            </a:r>
            <a:r>
              <a:rPr kumimoji="0" lang="es-MX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O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bedecer un comportamiento respetuoso, educado, cortés, acorde a los principios éticos de la práctica médica; evitando el uso de lenguaje obsceno, prosaico o con connotación sexual, tanto hacia sus compañeros como hacia el personal que labora en la institución sede.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b="1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6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.- 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El uniforme de campo clínico consiste en filipina blanca (escudo universitario obligatorio), pantalón blanco y zapatos del mismo color, pulcro y limpio.</a:t>
            </a:r>
            <a:r>
              <a:rPr kumimoji="0" lang="es-MX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es-MX" sz="1000" dirty="0" smtClean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Se r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eserva la institución el acceso al estudiantado cuyo vestuario considere extravagante o no concuerde con la imagen del personal de ciencias de la salud.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000" b="1" dirty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7</a:t>
            </a:r>
            <a:r>
              <a:rPr kumimoji="0" lang="es-MX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.- </a:t>
            </a:r>
            <a:r>
              <a:rPr lang="es-MX" sz="1000" dirty="0" smtClean="0"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Para acreditar el ciclo clínico, es obligatorio el 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cumplimiento de la asistencia al 100% de las actividades clínicas, representando el 20% de la calificación final de acuerdo a la Norma de evaluación aprobada por la junta Académica del día 28 de Julio del 2010, donde el aspecto teórico representa el otro 60% y la evaluación departamental el 20% restante. En caso contrario,</a:t>
            </a:r>
            <a:r>
              <a:rPr kumimoji="0" lang="es-MX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entury Gothic" panose="020B0502020202020204" pitchFamily="34" charset="0"/>
                <a:cs typeface="Times New Roman" panose="02020603050405020304" pitchFamily="18" charset="0"/>
              </a:rPr>
              <a:t> reprueba de manera automática el aspecto práctico de dichas experiencias educativas vinculadas con los módulos de rotación. </a:t>
            </a:r>
            <a:endParaRPr kumimoji="0" lang="es-MX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5175560" y="77526"/>
            <a:ext cx="46251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243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1100" b="1" dirty="0" smtClean="0">
                <a:solidFill>
                  <a:prstClr val="black"/>
                </a:solidFill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CONTROL DE ASISTENCIA</a:t>
            </a:r>
            <a:endParaRPr lang="es-MX" sz="1100" dirty="0">
              <a:solidFill>
                <a:prstClr val="black"/>
              </a:solidFill>
              <a:latin typeface="Arial Narrow" panose="020B0606020202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2" name="Conector recto 11"/>
          <p:cNvCxnSpPr/>
          <p:nvPr/>
        </p:nvCxnSpPr>
        <p:spPr>
          <a:xfrm>
            <a:off x="5019588" y="0"/>
            <a:ext cx="0" cy="77739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4031" y="196277"/>
            <a:ext cx="380494" cy="497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0" y="208331"/>
            <a:ext cx="422951" cy="485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3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252206"/>
              </p:ext>
            </p:extLst>
          </p:nvPr>
        </p:nvGraphicFramePr>
        <p:xfrm>
          <a:off x="5493061" y="2246590"/>
          <a:ext cx="4333551" cy="1603825"/>
        </p:xfrm>
        <a:graphic>
          <a:graphicData uri="http://schemas.openxmlformats.org/drawingml/2006/table">
            <a:tbl>
              <a:tblPr firstRow="1" firstCol="1" bandRow="1"/>
              <a:tblGrid>
                <a:gridCol w="509220"/>
                <a:gridCol w="542478"/>
                <a:gridCol w="503503"/>
                <a:gridCol w="621469"/>
                <a:gridCol w="479268"/>
                <a:gridCol w="525127"/>
                <a:gridCol w="581872"/>
                <a:gridCol w="570614"/>
              </a:tblGrid>
              <a:tr h="169867">
                <a:tc gridSpan="8">
                  <a:txBody>
                    <a:bodyPr/>
                    <a:lstStyle/>
                    <a:p>
                      <a:pPr marL="6921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240" algn="l"/>
                          <a:tab pos="1217930" algn="l"/>
                        </a:tabLst>
                        <a:defRPr/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2a ROTACIÓN.  FECHA DE</a:t>
                      </a:r>
                      <a:r>
                        <a:rPr lang="en-US" sz="900" b="1" baseline="0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INICIO:                                                TÉRMINO: 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6781">
                <a:tc gridSpan="8">
                  <a:txBody>
                    <a:bodyPr/>
                    <a:lstStyle/>
                    <a:p>
                      <a:pPr marL="6921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240" algn="l"/>
                          <a:tab pos="1217930" algn="l"/>
                        </a:tabLst>
                        <a:defRPr/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TITULAR: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5620">
                <a:tc gridSpan="6"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SEDE CLÍNICA</a:t>
                      </a: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: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JORNADA ACUMULADA</a:t>
                      </a:r>
                      <a:endParaRPr lang="es-MX" sz="8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6781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SEMANA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LUNES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MARTES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MIÉRCOLES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JUEVES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VIERNES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SÁBADO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DOMINGO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524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endParaRPr lang="es-MX" sz="8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3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4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4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727173"/>
              </p:ext>
            </p:extLst>
          </p:nvPr>
        </p:nvGraphicFramePr>
        <p:xfrm>
          <a:off x="5493061" y="4069874"/>
          <a:ext cx="4333551" cy="1603825"/>
        </p:xfrm>
        <a:graphic>
          <a:graphicData uri="http://schemas.openxmlformats.org/drawingml/2006/table">
            <a:tbl>
              <a:tblPr firstRow="1" firstCol="1" bandRow="1"/>
              <a:tblGrid>
                <a:gridCol w="509220"/>
                <a:gridCol w="542478"/>
                <a:gridCol w="503503"/>
                <a:gridCol w="621469"/>
                <a:gridCol w="479268"/>
                <a:gridCol w="525127"/>
                <a:gridCol w="581872"/>
                <a:gridCol w="570614"/>
              </a:tblGrid>
              <a:tr h="169867">
                <a:tc gridSpan="8">
                  <a:txBody>
                    <a:bodyPr/>
                    <a:lstStyle/>
                    <a:p>
                      <a:pPr marL="6921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240" algn="l"/>
                          <a:tab pos="1217930" algn="l"/>
                        </a:tabLst>
                        <a:defRPr/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3a ROTACIÓN.  FECHA DE</a:t>
                      </a:r>
                      <a:r>
                        <a:rPr lang="en-US" sz="900" b="1" baseline="0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INICIO:                                                TÉRMINO: 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6781">
                <a:tc gridSpan="8">
                  <a:txBody>
                    <a:bodyPr/>
                    <a:lstStyle/>
                    <a:p>
                      <a:pPr marL="6921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240" algn="l"/>
                          <a:tab pos="1217930" algn="l"/>
                        </a:tabLst>
                        <a:defRPr/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TITULAR: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5620">
                <a:tc gridSpan="6"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SEDE CLÍNICA</a:t>
                      </a: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: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JORNADA ACUMULADA</a:t>
                      </a:r>
                      <a:endParaRPr lang="es-MX" sz="8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6781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SEMANA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LUNES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MARTES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MIÉRCOLES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JUEVES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VIERNES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SÁBADO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DOMINGO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524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endParaRPr lang="es-MX" sz="8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3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4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4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548942"/>
              </p:ext>
            </p:extLst>
          </p:nvPr>
        </p:nvGraphicFramePr>
        <p:xfrm>
          <a:off x="5493061" y="5882521"/>
          <a:ext cx="4333551" cy="1603825"/>
        </p:xfrm>
        <a:graphic>
          <a:graphicData uri="http://schemas.openxmlformats.org/drawingml/2006/table">
            <a:tbl>
              <a:tblPr firstRow="1" firstCol="1" bandRow="1"/>
              <a:tblGrid>
                <a:gridCol w="509220"/>
                <a:gridCol w="542478"/>
                <a:gridCol w="503503"/>
                <a:gridCol w="621469"/>
                <a:gridCol w="479268"/>
                <a:gridCol w="525127"/>
                <a:gridCol w="581872"/>
                <a:gridCol w="570614"/>
              </a:tblGrid>
              <a:tr h="169867">
                <a:tc gridSpan="8">
                  <a:txBody>
                    <a:bodyPr/>
                    <a:lstStyle/>
                    <a:p>
                      <a:pPr marL="6921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240" algn="l"/>
                          <a:tab pos="1217930" algn="l"/>
                        </a:tabLst>
                        <a:defRPr/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4a ROTACIÓN.  FECHA DE</a:t>
                      </a:r>
                      <a:r>
                        <a:rPr lang="en-US" sz="900" b="1" baseline="0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 INICIO:                                                TÉRMINO: 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6781">
                <a:tc gridSpan="8">
                  <a:txBody>
                    <a:bodyPr/>
                    <a:lstStyle/>
                    <a:p>
                      <a:pPr marL="6921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04240" algn="l"/>
                          <a:tab pos="1217930" algn="l"/>
                        </a:tabLst>
                        <a:defRPr/>
                      </a:pP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TITULAR: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85620">
                <a:tc gridSpan="6"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9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SEDE CLÍNICA</a:t>
                      </a:r>
                      <a:r>
                        <a:rPr lang="en-US" sz="900" b="1" dirty="0" smtClean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:</a:t>
                      </a: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8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JORNADA ACUMULADA</a:t>
                      </a:r>
                      <a:endParaRPr lang="es-MX" sz="8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76781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SEMANA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LUNES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MARTES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MIÉRCOLES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JUEVES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VIERNES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SÁBADO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7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DOMINGO</a:t>
                      </a:r>
                      <a:endParaRPr lang="es-MX" sz="7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524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1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endParaRPr lang="es-MX" sz="8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2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2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3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49">
                <a:tc>
                  <a:txBody>
                    <a:bodyPr/>
                    <a:lstStyle/>
                    <a:p>
                      <a:pPr marL="69215" algn="ctr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4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215" algn="l">
                        <a:spcBef>
                          <a:spcPts val="275"/>
                        </a:spcBef>
                        <a:spcAft>
                          <a:spcPts val="0"/>
                        </a:spcAft>
                        <a:tabLst>
                          <a:tab pos="904240" algn="l"/>
                          <a:tab pos="1217930" algn="l"/>
                        </a:tabLst>
                      </a:pP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  <a:ea typeface="Century Gothic" panose="020B0502020202020204" pitchFamily="34" charset="0"/>
                          <a:cs typeface="Century Gothic" panose="020B0502020202020204" pitchFamily="34" charset="0"/>
                        </a:rPr>
                        <a:t> </a:t>
                      </a:r>
                      <a:endParaRPr lang="es-MX" sz="1200" b="1" dirty="0">
                        <a:effectLst/>
                        <a:latin typeface="Arial Narrow" panose="020B060602020203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06" marR="565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0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666</Words>
  <Application>Microsoft Office PowerPoint</Application>
  <PresentationFormat>Personalizado</PresentationFormat>
  <Paragraphs>262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Cristina Jiménez Ruano</dc:creator>
  <cp:lastModifiedBy>clinicassegundonivel</cp:lastModifiedBy>
  <cp:revision>66</cp:revision>
  <cp:lastPrinted>2016-08-09T15:45:41Z</cp:lastPrinted>
  <dcterms:created xsi:type="dcterms:W3CDTF">2016-08-09T00:29:32Z</dcterms:created>
  <dcterms:modified xsi:type="dcterms:W3CDTF">2020-02-04T16:55:07Z</dcterms:modified>
</cp:coreProperties>
</file>