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9" r:id="rId2"/>
    <p:sldId id="300" r:id="rId3"/>
    <p:sldId id="301" r:id="rId4"/>
    <p:sldId id="302" r:id="rId5"/>
    <p:sldId id="304" r:id="rId6"/>
    <p:sldId id="305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4E"/>
    <a:srgbClr val="015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102C9-7A00-488E-BA81-963254897DA9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9FFE2-E637-42FD-9016-0DE314846A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70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62524-06B1-453C-8193-3813ACA498B3}" type="slidenum">
              <a:rPr lang="es-ES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00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3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8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82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97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25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48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04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39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72AA-6055-436A-9324-48140B5D41AF}" type="datetimeFigureOut">
              <a:rPr lang="es-MX" smtClean="0"/>
              <a:t>07/07/2018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B10CC-C665-4A01-A0C8-DABD415E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2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hernandez@uv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35058" y="3712649"/>
            <a:ext cx="3482324" cy="24622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latin typeface="Gill Sans MT" panose="020B0502020104020203" pitchFamily="34" charset="0"/>
              </a:rPr>
              <a:t>Coordinador del ESI:</a:t>
            </a:r>
          </a:p>
          <a:p>
            <a:pPr algn="r"/>
            <a:r>
              <a:rPr lang="es-ES" sz="1400" dirty="0" smtClean="0">
                <a:latin typeface="Gill Sans MT" panose="020B0502020104020203" pitchFamily="34" charset="0"/>
              </a:rPr>
              <a:t>Dr</a:t>
            </a:r>
            <a:r>
              <a:rPr lang="es-ES" sz="1400" dirty="0" smtClean="0">
                <a:latin typeface="Gill Sans MT" panose="020B0502020104020203" pitchFamily="34" charset="0"/>
              </a:rPr>
              <a:t>. Rubén Hernández Martínez</a:t>
            </a:r>
          </a:p>
          <a:p>
            <a:pPr algn="r"/>
            <a:r>
              <a:rPr lang="es-ES" sz="1400" u="sng" dirty="0" smtClean="0">
                <a:latin typeface="Gill Sans MT" panose="020B0502020104020203" pitchFamily="34" charset="0"/>
                <a:hlinkClick r:id="rId3"/>
              </a:rPr>
              <a:t>ruhernandez@uv.mx</a:t>
            </a:r>
            <a:endParaRPr lang="es-ES" sz="1400" u="sng" dirty="0" smtClean="0">
              <a:latin typeface="Gill Sans MT" panose="020B0502020104020203" pitchFamily="34" charset="0"/>
            </a:endParaRPr>
          </a:p>
          <a:p>
            <a:pPr algn="r"/>
            <a:endParaRPr lang="es-ES" sz="1400" b="1" u="sng" dirty="0">
              <a:latin typeface="Gill Sans MT" panose="020B0502020104020203" pitchFamily="34" charset="0"/>
            </a:endParaRPr>
          </a:p>
          <a:p>
            <a:pPr algn="r"/>
            <a:r>
              <a:rPr lang="es-ES" sz="1400" b="1" dirty="0" smtClean="0">
                <a:latin typeface="Gill Sans MT" panose="020B0502020104020203" pitchFamily="34" charset="0"/>
              </a:rPr>
              <a:t>Sede:</a:t>
            </a:r>
          </a:p>
          <a:p>
            <a:pPr algn="r"/>
            <a:r>
              <a:rPr lang="es-ES" sz="1400" dirty="0" smtClean="0">
                <a:latin typeface="Gill Sans MT" panose="020B0502020104020203" pitchFamily="34" charset="0"/>
              </a:rPr>
              <a:t>Sala de Simulación, </a:t>
            </a:r>
          </a:p>
          <a:p>
            <a:pPr algn="r"/>
            <a:r>
              <a:rPr lang="es-ES" sz="1400" dirty="0" smtClean="0">
                <a:latin typeface="Gill Sans MT" panose="020B0502020104020203" pitchFamily="34" charset="0"/>
              </a:rPr>
              <a:t>Facultad </a:t>
            </a:r>
            <a:r>
              <a:rPr lang="es-ES" sz="1400" dirty="0">
                <a:latin typeface="Gill Sans MT" panose="020B0502020104020203" pitchFamily="34" charset="0"/>
              </a:rPr>
              <a:t>de Medicina, </a:t>
            </a:r>
          </a:p>
          <a:p>
            <a:pPr algn="r"/>
            <a:r>
              <a:rPr lang="es-ES" sz="1400" dirty="0">
                <a:latin typeface="Gill Sans MT" panose="020B0502020104020203" pitchFamily="34" charset="0"/>
              </a:rPr>
              <a:t>c</a:t>
            </a:r>
            <a:r>
              <a:rPr lang="es-ES" sz="1400" dirty="0" smtClean="0">
                <a:latin typeface="Gill Sans MT" panose="020B0502020104020203" pitchFamily="34" charset="0"/>
              </a:rPr>
              <a:t>ampus Minatitlán</a:t>
            </a:r>
          </a:p>
          <a:p>
            <a:pPr algn="r"/>
            <a:endParaRPr lang="es-ES" sz="1400" b="1" dirty="0">
              <a:latin typeface="Gill Sans MT" panose="020B0502020104020203" pitchFamily="34" charset="0"/>
            </a:endParaRPr>
          </a:p>
          <a:p>
            <a:pPr algn="r"/>
            <a:r>
              <a:rPr lang="es-ES" sz="1400" b="1" dirty="0" smtClean="0">
                <a:latin typeface="Gill Sans MT" panose="020B0502020104020203" pitchFamily="34" charset="0"/>
              </a:rPr>
              <a:t>Fecha:</a:t>
            </a:r>
          </a:p>
          <a:p>
            <a:pPr algn="r"/>
            <a:r>
              <a:rPr lang="es-ES" sz="1400" dirty="0" smtClean="0">
                <a:latin typeface="Gill Sans MT" panose="020B0502020104020203" pitchFamily="34" charset="0"/>
              </a:rPr>
              <a:t>Lunes 2 de julio de 2018, 12:30 horas</a:t>
            </a:r>
            <a:endParaRPr lang="es-ES" sz="1400" dirty="0">
              <a:latin typeface="Gill Sans MT" panose="020B0502020104020203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944705" y="675846"/>
            <a:ext cx="5784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Examen de Salud Integral 2018</a:t>
            </a:r>
          </a:p>
          <a:p>
            <a:r>
              <a:rPr lang="es-MX" sz="2000" b="1" dirty="0" smtClean="0"/>
              <a:t>Vicerrectoría</a:t>
            </a:r>
          </a:p>
          <a:p>
            <a:r>
              <a:rPr lang="es-MX" sz="1600" b="1" dirty="0" smtClean="0"/>
              <a:t>Región Coatzacoalcos – Minatitlán</a:t>
            </a:r>
          </a:p>
          <a:p>
            <a:r>
              <a:rPr lang="es-MX" sz="2000" b="1" dirty="0" smtClean="0"/>
              <a:t>Reunión regional con enlaces del ESI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9" t="19776" r="52798" b="11776"/>
          <a:stretch/>
        </p:blipFill>
        <p:spPr bwMode="auto">
          <a:xfrm>
            <a:off x="1152350" y="2211875"/>
            <a:ext cx="3793290" cy="393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366" y="587909"/>
            <a:ext cx="1374016" cy="14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836712"/>
            <a:ext cx="8229600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 smtClean="0"/>
              <a:t>El ESI constituye un esfuerzo más que la UV pone en marcha y que abarca aspectos médicos, odontológicos, psicopedagógicos, psicosociales, nutricionales, de laboratorio y enfermería, que nos darán a conocer el estado de salud integral del estudiante de nuevo ingreso.</a:t>
            </a:r>
            <a:endParaRPr lang="es-MX" sz="24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39552" y="4069374"/>
            <a:ext cx="8229600" cy="16638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 smtClean="0"/>
              <a:t>Valorar los principales factores de riesgo y la condición de salud en los estudiantes de nuevo ingreso a la Universidad Veracruzana e identificar las áreas de atención prioritaria que les facilite un estilo de vida saludable.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3657600" lvl="8" indent="0" algn="just">
              <a:buNone/>
            </a:pPr>
            <a:endParaRPr lang="es-MX" sz="16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3491525" y="3144723"/>
            <a:ext cx="2351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Objetivo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0770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518864" y="1052736"/>
            <a:ext cx="8229600" cy="48245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 smtClean="0"/>
              <a:t>El examen se aplicará en dos fases: la primera es en línea, </a:t>
            </a:r>
            <a:r>
              <a:rPr lang="es-MX" sz="2400" dirty="0" smtClean="0"/>
              <a:t>del 2 </a:t>
            </a:r>
            <a:r>
              <a:rPr lang="es-MX" sz="2400" dirty="0" smtClean="0"/>
              <a:t>al 7 de agosto de 2018, desde el portal institucional de la UV, en el siguiente enlace: </a:t>
            </a:r>
            <a:r>
              <a:rPr lang="es-MX" sz="2400" b="1" dirty="0" smtClean="0">
                <a:solidFill>
                  <a:schemeClr val="tx2"/>
                </a:solidFill>
              </a:rPr>
              <a:t>http://esi.uv.mx/</a:t>
            </a:r>
          </a:p>
          <a:p>
            <a:pPr marL="0" indent="0" algn="just">
              <a:buNone/>
            </a:pPr>
            <a:endParaRPr lang="es-MX" sz="1400" dirty="0" smtClean="0"/>
          </a:p>
          <a:p>
            <a:pPr marL="0" indent="0" algn="just">
              <a:buNone/>
            </a:pPr>
            <a:r>
              <a:rPr lang="es-MX" sz="2400" dirty="0" smtClean="0"/>
              <a:t>En el se encuentra una serie de cuestionarios que deben llenarse de forma verídica y </a:t>
            </a:r>
            <a:r>
              <a:rPr lang="es-MX" sz="2400" dirty="0" smtClean="0"/>
              <a:t>puntual en </a:t>
            </a:r>
            <a:r>
              <a:rPr lang="es-MX" sz="2400" dirty="0" smtClean="0"/>
              <a:t>una sola sesión. Sin esta fase contestada completamente no se podrá pasar a la </a:t>
            </a:r>
            <a:r>
              <a:rPr lang="es-MX" sz="2400" dirty="0" smtClean="0"/>
              <a:t>siguiente, </a:t>
            </a:r>
            <a:r>
              <a:rPr lang="es-MX" sz="2400" dirty="0" smtClean="0"/>
              <a:t>en virtud que la primera es la base del expediente clínico.</a:t>
            </a:r>
          </a:p>
          <a:p>
            <a:pPr marL="0" indent="0" algn="just">
              <a:buNone/>
            </a:pPr>
            <a:endParaRPr lang="es-MX" sz="1400" dirty="0" smtClean="0"/>
          </a:p>
          <a:p>
            <a:pPr marL="0" indent="0" algn="just">
              <a:buNone/>
            </a:pPr>
            <a:r>
              <a:rPr lang="es-MX" sz="2400" dirty="0"/>
              <a:t>La </a:t>
            </a:r>
            <a:r>
              <a:rPr lang="es-MX" sz="2400" dirty="0" smtClean="0"/>
              <a:t>segunda fase </a:t>
            </a:r>
            <a:r>
              <a:rPr lang="es-MX" sz="2400" dirty="0"/>
              <a:t>es de forma presencial </a:t>
            </a:r>
            <a:r>
              <a:rPr lang="es-MX" sz="2400" dirty="0" smtClean="0"/>
              <a:t>y el </a:t>
            </a:r>
            <a:r>
              <a:rPr lang="es-MX" sz="2400" dirty="0"/>
              <a:t>estudiante debe </a:t>
            </a:r>
            <a:r>
              <a:rPr lang="es-MX" sz="2400" dirty="0" smtClean="0"/>
              <a:t>acudir a la Universidad </a:t>
            </a:r>
            <a:r>
              <a:rPr lang="es-MX" sz="2400" dirty="0"/>
              <a:t>Veracruzana, </a:t>
            </a:r>
            <a:r>
              <a:rPr lang="es-MX" sz="2400" dirty="0" smtClean="0"/>
              <a:t>campus Minatitlán, al Módulo </a:t>
            </a:r>
            <a:r>
              <a:rPr lang="es-MX" sz="2400" dirty="0"/>
              <a:t>de Consulta </a:t>
            </a:r>
            <a:r>
              <a:rPr lang="es-MX" sz="2400" dirty="0" smtClean="0"/>
              <a:t>Externa, a </a:t>
            </a:r>
            <a:r>
              <a:rPr lang="es-MX" sz="2400" dirty="0" smtClean="0"/>
              <a:t>las 6:45 horas, con </a:t>
            </a:r>
            <a:r>
              <a:rPr lang="es-MX" sz="2400" dirty="0"/>
              <a:t>la muestra de </a:t>
            </a:r>
            <a:r>
              <a:rPr lang="es-MX" sz="2400" dirty="0" smtClean="0"/>
              <a:t>orina (la </a:t>
            </a:r>
            <a:r>
              <a:rPr lang="es-MX" sz="2400" dirty="0"/>
              <a:t>primera de la </a:t>
            </a:r>
            <a:r>
              <a:rPr lang="es-MX" sz="2400" dirty="0" smtClean="0"/>
              <a:t>mañana, en </a:t>
            </a:r>
            <a:r>
              <a:rPr lang="es-MX" sz="2400" dirty="0"/>
              <a:t>completo ayuno, </a:t>
            </a:r>
            <a:r>
              <a:rPr lang="es-MX" sz="2400" dirty="0" smtClean="0"/>
              <a:t>mismo que debe iniciar </a:t>
            </a:r>
            <a:r>
              <a:rPr lang="es-MX" sz="2400" dirty="0"/>
              <a:t>desde el día anterior de al menos 8 </a:t>
            </a:r>
            <a:r>
              <a:rPr lang="es-MX" sz="2400" dirty="0" smtClean="0"/>
              <a:t>horas).</a:t>
            </a:r>
            <a:endParaRPr lang="es-MX" sz="2400" dirty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743132" y="476672"/>
            <a:ext cx="178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Fases del ESI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899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74663" y="1052736"/>
            <a:ext cx="8229600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400" dirty="0" smtClean="0"/>
              <a:t>Si eres mujer y estás en tu periodo menstrual, se recomienda que primero te realices un aseo genital,  y  elimines un primer chorro de orina y colectes el segundo chorro de orina en el frasco </a:t>
            </a:r>
            <a:r>
              <a:rPr lang="es-MX" sz="2400" dirty="0" smtClean="0"/>
              <a:t>específico</a:t>
            </a:r>
            <a:r>
              <a:rPr lang="es-MX" sz="2400" dirty="0" smtClean="0"/>
              <a:t>. Es importante aclarar que no se aceptarán frascos  improvisados, solo serán los específicos para orina.</a:t>
            </a:r>
          </a:p>
          <a:p>
            <a:pPr marL="0" indent="0" algn="just">
              <a:buFont typeface="Arial" pitchFamily="34" charset="0"/>
              <a:buNone/>
            </a:pPr>
            <a:endParaRPr lang="es-MX" sz="800" dirty="0" smtClean="0"/>
          </a:p>
          <a:p>
            <a:pPr algn="just"/>
            <a:r>
              <a:rPr lang="es-MX" sz="2400" dirty="0" smtClean="0"/>
              <a:t>Presentarse bien aseados y bien vestidos.</a:t>
            </a:r>
          </a:p>
          <a:p>
            <a:pPr marL="0" indent="0" algn="just">
              <a:buNone/>
            </a:pPr>
            <a:endParaRPr lang="es-MX" sz="800" dirty="0"/>
          </a:p>
          <a:p>
            <a:pPr algn="just"/>
            <a:r>
              <a:rPr lang="es-MX" sz="2400" dirty="0"/>
              <a:t>Recordar que durante el proceso se </a:t>
            </a:r>
            <a:r>
              <a:rPr lang="es-MX" sz="2400" dirty="0" smtClean="0"/>
              <a:t>ingresará </a:t>
            </a:r>
            <a:r>
              <a:rPr lang="es-MX" sz="2400" dirty="0"/>
              <a:t>a áreas </a:t>
            </a:r>
            <a:r>
              <a:rPr lang="es-MX" sz="2400" dirty="0" smtClean="0"/>
              <a:t>médicas, donde </a:t>
            </a:r>
            <a:r>
              <a:rPr lang="es-MX" sz="2400" dirty="0"/>
              <a:t>el ruido y/o </a:t>
            </a:r>
            <a:r>
              <a:rPr lang="es-MX" sz="2400" dirty="0" smtClean="0"/>
              <a:t>escándalo </a:t>
            </a:r>
            <a:r>
              <a:rPr lang="es-MX" sz="2400" dirty="0"/>
              <a:t>están prohibidos</a:t>
            </a:r>
            <a:r>
              <a:rPr lang="es-MX" sz="2400" dirty="0" smtClean="0"/>
              <a:t>.</a:t>
            </a:r>
          </a:p>
          <a:p>
            <a:pPr algn="just"/>
            <a:endParaRPr lang="es-MX" sz="900" dirty="0"/>
          </a:p>
          <a:p>
            <a:pPr algn="just"/>
            <a:r>
              <a:rPr lang="es-MX" sz="2400" dirty="0"/>
              <a:t>El tiempo de permanencia en el examen es de acuerdo </a:t>
            </a:r>
            <a:r>
              <a:rPr lang="es-MX" sz="2400" dirty="0" smtClean="0"/>
              <a:t>a la hora que llegues y al lugar que ocupes; mientras que el horario de </a:t>
            </a:r>
            <a:r>
              <a:rPr lang="es-MX" sz="2400" dirty="0"/>
              <a:t>salida </a:t>
            </a:r>
            <a:r>
              <a:rPr lang="es-MX" sz="2400" dirty="0" smtClean="0"/>
              <a:t>varía </a:t>
            </a:r>
            <a:r>
              <a:rPr lang="es-MX" sz="2400" dirty="0"/>
              <a:t>desde las </a:t>
            </a:r>
            <a:r>
              <a:rPr lang="es-MX" sz="2400" dirty="0" smtClean="0"/>
              <a:t>9:30 </a:t>
            </a:r>
            <a:r>
              <a:rPr lang="es-MX" sz="2400" dirty="0"/>
              <a:t>hasta las 14:30 hrs.</a:t>
            </a:r>
          </a:p>
          <a:p>
            <a:pPr marL="0" indent="0" algn="just">
              <a:buNone/>
            </a:pPr>
            <a:endParaRPr lang="es-MX" sz="24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3338736" y="519063"/>
            <a:ext cx="250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Recomendaciones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486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3"/>
          <p:cNvSpPr/>
          <p:nvPr/>
        </p:nvSpPr>
        <p:spPr>
          <a:xfrm>
            <a:off x="1490155" y="573191"/>
            <a:ext cx="2634257" cy="1580554"/>
          </a:xfrm>
          <a:custGeom>
            <a:avLst/>
            <a:gdLst>
              <a:gd name="connsiteX0" fmla="*/ 0 w 2634257"/>
              <a:gd name="connsiteY0" fmla="*/ 158055 h 1580554"/>
              <a:gd name="connsiteX1" fmla="*/ 158055 w 2634257"/>
              <a:gd name="connsiteY1" fmla="*/ 0 h 1580554"/>
              <a:gd name="connsiteX2" fmla="*/ 2476202 w 2634257"/>
              <a:gd name="connsiteY2" fmla="*/ 0 h 1580554"/>
              <a:gd name="connsiteX3" fmla="*/ 2634257 w 2634257"/>
              <a:gd name="connsiteY3" fmla="*/ 158055 h 1580554"/>
              <a:gd name="connsiteX4" fmla="*/ 2634257 w 2634257"/>
              <a:gd name="connsiteY4" fmla="*/ 1422499 h 1580554"/>
              <a:gd name="connsiteX5" fmla="*/ 2476202 w 2634257"/>
              <a:gd name="connsiteY5" fmla="*/ 1580554 h 1580554"/>
              <a:gd name="connsiteX6" fmla="*/ 158055 w 2634257"/>
              <a:gd name="connsiteY6" fmla="*/ 1580554 h 1580554"/>
              <a:gd name="connsiteX7" fmla="*/ 0 w 2634257"/>
              <a:gd name="connsiteY7" fmla="*/ 1422499 h 1580554"/>
              <a:gd name="connsiteX8" fmla="*/ 0 w 2634257"/>
              <a:gd name="connsiteY8" fmla="*/ 158055 h 158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257" h="1580554">
                <a:moveTo>
                  <a:pt x="0" y="158055"/>
                </a:moveTo>
                <a:cubicBezTo>
                  <a:pt x="0" y="70764"/>
                  <a:pt x="70764" y="0"/>
                  <a:pt x="158055" y="0"/>
                </a:cubicBezTo>
                <a:lnTo>
                  <a:pt x="2476202" y="0"/>
                </a:lnTo>
                <a:cubicBezTo>
                  <a:pt x="2563493" y="0"/>
                  <a:pt x="2634257" y="70764"/>
                  <a:pt x="2634257" y="158055"/>
                </a:cubicBezTo>
                <a:lnTo>
                  <a:pt x="2634257" y="1422499"/>
                </a:lnTo>
                <a:cubicBezTo>
                  <a:pt x="2634257" y="1509790"/>
                  <a:pt x="2563493" y="1580554"/>
                  <a:pt x="2476202" y="1580554"/>
                </a:cubicBezTo>
                <a:lnTo>
                  <a:pt x="158055" y="1580554"/>
                </a:lnTo>
                <a:cubicBezTo>
                  <a:pt x="70764" y="1580554"/>
                  <a:pt x="0" y="1509790"/>
                  <a:pt x="0" y="1422499"/>
                </a:cubicBezTo>
                <a:lnTo>
                  <a:pt x="0" y="1580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063" tIns="111063" rIns="111063" bIns="11106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kern="1200" dirty="0" smtClean="0">
                <a:latin typeface="Calibri"/>
                <a:ea typeface="+mn-ea"/>
                <a:cs typeface="+mn-cs"/>
              </a:rPr>
              <a:t>Toma de muestra sanguínea y entrega de muestra de orina.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Módulo de Consulta Externa</a:t>
            </a:r>
            <a:endParaRPr lang="es-MX" sz="1700" b="1" kern="120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4356227" y="1049699"/>
            <a:ext cx="558462" cy="653295"/>
          </a:xfrm>
          <a:custGeom>
            <a:avLst/>
            <a:gdLst>
              <a:gd name="connsiteX0" fmla="*/ 0 w 558462"/>
              <a:gd name="connsiteY0" fmla="*/ 130659 h 653295"/>
              <a:gd name="connsiteX1" fmla="*/ 279231 w 558462"/>
              <a:gd name="connsiteY1" fmla="*/ 130659 h 653295"/>
              <a:gd name="connsiteX2" fmla="*/ 279231 w 558462"/>
              <a:gd name="connsiteY2" fmla="*/ 0 h 653295"/>
              <a:gd name="connsiteX3" fmla="*/ 558462 w 558462"/>
              <a:gd name="connsiteY3" fmla="*/ 326648 h 653295"/>
              <a:gd name="connsiteX4" fmla="*/ 279231 w 558462"/>
              <a:gd name="connsiteY4" fmla="*/ 653295 h 653295"/>
              <a:gd name="connsiteX5" fmla="*/ 279231 w 558462"/>
              <a:gd name="connsiteY5" fmla="*/ 522636 h 653295"/>
              <a:gd name="connsiteX6" fmla="*/ 0 w 558462"/>
              <a:gd name="connsiteY6" fmla="*/ 522636 h 653295"/>
              <a:gd name="connsiteX7" fmla="*/ 0 w 558462"/>
              <a:gd name="connsiteY7" fmla="*/ 130659 h 6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462" h="653295">
                <a:moveTo>
                  <a:pt x="0" y="130659"/>
                </a:moveTo>
                <a:lnTo>
                  <a:pt x="279231" y="130659"/>
                </a:lnTo>
                <a:lnTo>
                  <a:pt x="279231" y="0"/>
                </a:lnTo>
                <a:lnTo>
                  <a:pt x="558462" y="326648"/>
                </a:lnTo>
                <a:lnTo>
                  <a:pt x="279231" y="653295"/>
                </a:lnTo>
                <a:lnTo>
                  <a:pt x="279231" y="522636"/>
                </a:lnTo>
                <a:lnTo>
                  <a:pt x="0" y="522636"/>
                </a:lnTo>
                <a:lnTo>
                  <a:pt x="0" y="13065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0659" rIns="167539" bIns="13065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5178116" y="573191"/>
            <a:ext cx="2634257" cy="1580554"/>
          </a:xfrm>
          <a:custGeom>
            <a:avLst/>
            <a:gdLst>
              <a:gd name="connsiteX0" fmla="*/ 0 w 2634257"/>
              <a:gd name="connsiteY0" fmla="*/ 158055 h 1580554"/>
              <a:gd name="connsiteX1" fmla="*/ 158055 w 2634257"/>
              <a:gd name="connsiteY1" fmla="*/ 0 h 1580554"/>
              <a:gd name="connsiteX2" fmla="*/ 2476202 w 2634257"/>
              <a:gd name="connsiteY2" fmla="*/ 0 h 1580554"/>
              <a:gd name="connsiteX3" fmla="*/ 2634257 w 2634257"/>
              <a:gd name="connsiteY3" fmla="*/ 158055 h 1580554"/>
              <a:gd name="connsiteX4" fmla="*/ 2634257 w 2634257"/>
              <a:gd name="connsiteY4" fmla="*/ 1422499 h 1580554"/>
              <a:gd name="connsiteX5" fmla="*/ 2476202 w 2634257"/>
              <a:gd name="connsiteY5" fmla="*/ 1580554 h 1580554"/>
              <a:gd name="connsiteX6" fmla="*/ 158055 w 2634257"/>
              <a:gd name="connsiteY6" fmla="*/ 1580554 h 1580554"/>
              <a:gd name="connsiteX7" fmla="*/ 0 w 2634257"/>
              <a:gd name="connsiteY7" fmla="*/ 1422499 h 1580554"/>
              <a:gd name="connsiteX8" fmla="*/ 0 w 2634257"/>
              <a:gd name="connsiteY8" fmla="*/ 158055 h 158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257" h="1580554">
                <a:moveTo>
                  <a:pt x="0" y="158055"/>
                </a:moveTo>
                <a:cubicBezTo>
                  <a:pt x="0" y="70764"/>
                  <a:pt x="70764" y="0"/>
                  <a:pt x="158055" y="0"/>
                </a:cubicBezTo>
                <a:lnTo>
                  <a:pt x="2476202" y="0"/>
                </a:lnTo>
                <a:cubicBezTo>
                  <a:pt x="2563493" y="0"/>
                  <a:pt x="2634257" y="70764"/>
                  <a:pt x="2634257" y="158055"/>
                </a:cubicBezTo>
                <a:lnTo>
                  <a:pt x="2634257" y="1422499"/>
                </a:lnTo>
                <a:cubicBezTo>
                  <a:pt x="2634257" y="1509790"/>
                  <a:pt x="2563493" y="1580554"/>
                  <a:pt x="2476202" y="1580554"/>
                </a:cubicBezTo>
                <a:lnTo>
                  <a:pt x="158055" y="1580554"/>
                </a:lnTo>
                <a:cubicBezTo>
                  <a:pt x="70764" y="1580554"/>
                  <a:pt x="0" y="1509790"/>
                  <a:pt x="0" y="1422499"/>
                </a:cubicBezTo>
                <a:lnTo>
                  <a:pt x="0" y="1580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063" tIns="111063" rIns="111063" bIns="11106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kern="1200" dirty="0" smtClean="0">
                <a:latin typeface="Calibri"/>
                <a:ea typeface="+mn-ea"/>
                <a:cs typeface="+mn-cs"/>
              </a:rPr>
              <a:t>Revisión Odontológica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Clínica Siglo XXI</a:t>
            </a:r>
            <a:endParaRPr lang="es-MX" sz="1700" b="1" kern="120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Forma libre 6"/>
          <p:cNvSpPr/>
          <p:nvPr/>
        </p:nvSpPr>
        <p:spPr>
          <a:xfrm>
            <a:off x="6142395" y="2336003"/>
            <a:ext cx="653296" cy="369445"/>
          </a:xfrm>
          <a:custGeom>
            <a:avLst/>
            <a:gdLst>
              <a:gd name="connsiteX0" fmla="*/ 0 w 369444"/>
              <a:gd name="connsiteY0" fmla="*/ 130659 h 653295"/>
              <a:gd name="connsiteX1" fmla="*/ 184722 w 369444"/>
              <a:gd name="connsiteY1" fmla="*/ 130659 h 653295"/>
              <a:gd name="connsiteX2" fmla="*/ 184722 w 369444"/>
              <a:gd name="connsiteY2" fmla="*/ 0 h 653295"/>
              <a:gd name="connsiteX3" fmla="*/ 369444 w 369444"/>
              <a:gd name="connsiteY3" fmla="*/ 326648 h 653295"/>
              <a:gd name="connsiteX4" fmla="*/ 184722 w 369444"/>
              <a:gd name="connsiteY4" fmla="*/ 653295 h 653295"/>
              <a:gd name="connsiteX5" fmla="*/ 184722 w 369444"/>
              <a:gd name="connsiteY5" fmla="*/ 522636 h 653295"/>
              <a:gd name="connsiteX6" fmla="*/ 0 w 369444"/>
              <a:gd name="connsiteY6" fmla="*/ 522636 h 653295"/>
              <a:gd name="connsiteX7" fmla="*/ 0 w 369444"/>
              <a:gd name="connsiteY7" fmla="*/ 130659 h 6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444" h="653295">
                <a:moveTo>
                  <a:pt x="295555" y="1"/>
                </a:moveTo>
                <a:lnTo>
                  <a:pt x="295555" y="326648"/>
                </a:lnTo>
                <a:lnTo>
                  <a:pt x="369444" y="326647"/>
                </a:lnTo>
                <a:lnTo>
                  <a:pt x="184722" y="653294"/>
                </a:lnTo>
                <a:lnTo>
                  <a:pt x="0" y="326648"/>
                </a:lnTo>
                <a:lnTo>
                  <a:pt x="73889" y="326648"/>
                </a:lnTo>
                <a:lnTo>
                  <a:pt x="73889" y="1"/>
                </a:lnTo>
                <a:lnTo>
                  <a:pt x="295555" y="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660" tIns="1" rIns="130659" bIns="11083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5178116" y="2828334"/>
            <a:ext cx="2634257" cy="1580554"/>
          </a:xfrm>
          <a:custGeom>
            <a:avLst/>
            <a:gdLst>
              <a:gd name="connsiteX0" fmla="*/ 0 w 2634257"/>
              <a:gd name="connsiteY0" fmla="*/ 158055 h 1580554"/>
              <a:gd name="connsiteX1" fmla="*/ 158055 w 2634257"/>
              <a:gd name="connsiteY1" fmla="*/ 0 h 1580554"/>
              <a:gd name="connsiteX2" fmla="*/ 2476202 w 2634257"/>
              <a:gd name="connsiteY2" fmla="*/ 0 h 1580554"/>
              <a:gd name="connsiteX3" fmla="*/ 2634257 w 2634257"/>
              <a:gd name="connsiteY3" fmla="*/ 158055 h 1580554"/>
              <a:gd name="connsiteX4" fmla="*/ 2634257 w 2634257"/>
              <a:gd name="connsiteY4" fmla="*/ 1422499 h 1580554"/>
              <a:gd name="connsiteX5" fmla="*/ 2476202 w 2634257"/>
              <a:gd name="connsiteY5" fmla="*/ 1580554 h 1580554"/>
              <a:gd name="connsiteX6" fmla="*/ 158055 w 2634257"/>
              <a:gd name="connsiteY6" fmla="*/ 1580554 h 1580554"/>
              <a:gd name="connsiteX7" fmla="*/ 0 w 2634257"/>
              <a:gd name="connsiteY7" fmla="*/ 1422499 h 1580554"/>
              <a:gd name="connsiteX8" fmla="*/ 0 w 2634257"/>
              <a:gd name="connsiteY8" fmla="*/ 158055 h 158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257" h="1580554">
                <a:moveTo>
                  <a:pt x="0" y="158055"/>
                </a:moveTo>
                <a:cubicBezTo>
                  <a:pt x="0" y="70764"/>
                  <a:pt x="70764" y="0"/>
                  <a:pt x="158055" y="0"/>
                </a:cubicBezTo>
                <a:lnTo>
                  <a:pt x="2476202" y="0"/>
                </a:lnTo>
                <a:cubicBezTo>
                  <a:pt x="2563493" y="0"/>
                  <a:pt x="2634257" y="70764"/>
                  <a:pt x="2634257" y="158055"/>
                </a:cubicBezTo>
                <a:lnTo>
                  <a:pt x="2634257" y="1422499"/>
                </a:lnTo>
                <a:cubicBezTo>
                  <a:pt x="2634257" y="1509790"/>
                  <a:pt x="2563493" y="1580554"/>
                  <a:pt x="2476202" y="1580554"/>
                </a:cubicBezTo>
                <a:lnTo>
                  <a:pt x="158055" y="1580554"/>
                </a:lnTo>
                <a:cubicBezTo>
                  <a:pt x="70764" y="1580554"/>
                  <a:pt x="0" y="1509790"/>
                  <a:pt x="0" y="1422499"/>
                </a:cubicBezTo>
                <a:lnTo>
                  <a:pt x="0" y="1580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063" tIns="111063" rIns="111063" bIns="11106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Receso para  desayunar  (30 minutos).</a:t>
            </a:r>
          </a:p>
        </p:txBody>
      </p:sp>
      <p:sp>
        <p:nvSpPr>
          <p:cNvPr id="9" name="Forma libre 8"/>
          <p:cNvSpPr/>
          <p:nvPr/>
        </p:nvSpPr>
        <p:spPr>
          <a:xfrm>
            <a:off x="4341802" y="3279083"/>
            <a:ext cx="531657" cy="653296"/>
          </a:xfrm>
          <a:custGeom>
            <a:avLst/>
            <a:gdLst>
              <a:gd name="connsiteX0" fmla="*/ 0 w 531656"/>
              <a:gd name="connsiteY0" fmla="*/ 130659 h 653295"/>
              <a:gd name="connsiteX1" fmla="*/ 265828 w 531656"/>
              <a:gd name="connsiteY1" fmla="*/ 130659 h 653295"/>
              <a:gd name="connsiteX2" fmla="*/ 265828 w 531656"/>
              <a:gd name="connsiteY2" fmla="*/ 0 h 653295"/>
              <a:gd name="connsiteX3" fmla="*/ 531656 w 531656"/>
              <a:gd name="connsiteY3" fmla="*/ 326648 h 653295"/>
              <a:gd name="connsiteX4" fmla="*/ 265828 w 531656"/>
              <a:gd name="connsiteY4" fmla="*/ 653295 h 653295"/>
              <a:gd name="connsiteX5" fmla="*/ 265828 w 531656"/>
              <a:gd name="connsiteY5" fmla="*/ 522636 h 653295"/>
              <a:gd name="connsiteX6" fmla="*/ 0 w 531656"/>
              <a:gd name="connsiteY6" fmla="*/ 522636 h 653295"/>
              <a:gd name="connsiteX7" fmla="*/ 0 w 531656"/>
              <a:gd name="connsiteY7" fmla="*/ 130659 h 6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656" h="653295">
                <a:moveTo>
                  <a:pt x="531656" y="522636"/>
                </a:moveTo>
                <a:lnTo>
                  <a:pt x="265828" y="522636"/>
                </a:lnTo>
                <a:lnTo>
                  <a:pt x="265828" y="653295"/>
                </a:lnTo>
                <a:lnTo>
                  <a:pt x="0" y="326647"/>
                </a:lnTo>
                <a:lnTo>
                  <a:pt x="265828" y="0"/>
                </a:lnTo>
                <a:lnTo>
                  <a:pt x="265828" y="130659"/>
                </a:lnTo>
                <a:lnTo>
                  <a:pt x="531656" y="130659"/>
                </a:lnTo>
                <a:lnTo>
                  <a:pt x="531656" y="522636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497" tIns="130660" rIns="1" bIns="13065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1540733" y="2815455"/>
            <a:ext cx="2634257" cy="1580554"/>
          </a:xfrm>
          <a:custGeom>
            <a:avLst/>
            <a:gdLst>
              <a:gd name="connsiteX0" fmla="*/ 0 w 2634257"/>
              <a:gd name="connsiteY0" fmla="*/ 158055 h 1580554"/>
              <a:gd name="connsiteX1" fmla="*/ 158055 w 2634257"/>
              <a:gd name="connsiteY1" fmla="*/ 0 h 1580554"/>
              <a:gd name="connsiteX2" fmla="*/ 2476202 w 2634257"/>
              <a:gd name="connsiteY2" fmla="*/ 0 h 1580554"/>
              <a:gd name="connsiteX3" fmla="*/ 2634257 w 2634257"/>
              <a:gd name="connsiteY3" fmla="*/ 158055 h 1580554"/>
              <a:gd name="connsiteX4" fmla="*/ 2634257 w 2634257"/>
              <a:gd name="connsiteY4" fmla="*/ 1422499 h 1580554"/>
              <a:gd name="connsiteX5" fmla="*/ 2476202 w 2634257"/>
              <a:gd name="connsiteY5" fmla="*/ 1580554 h 1580554"/>
              <a:gd name="connsiteX6" fmla="*/ 158055 w 2634257"/>
              <a:gd name="connsiteY6" fmla="*/ 1580554 h 1580554"/>
              <a:gd name="connsiteX7" fmla="*/ 0 w 2634257"/>
              <a:gd name="connsiteY7" fmla="*/ 1422499 h 1580554"/>
              <a:gd name="connsiteX8" fmla="*/ 0 w 2634257"/>
              <a:gd name="connsiteY8" fmla="*/ 158055 h 158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257" h="1580554">
                <a:moveTo>
                  <a:pt x="0" y="158055"/>
                </a:moveTo>
                <a:cubicBezTo>
                  <a:pt x="0" y="70764"/>
                  <a:pt x="70764" y="0"/>
                  <a:pt x="158055" y="0"/>
                </a:cubicBezTo>
                <a:lnTo>
                  <a:pt x="2476202" y="0"/>
                </a:lnTo>
                <a:cubicBezTo>
                  <a:pt x="2563493" y="0"/>
                  <a:pt x="2634257" y="70764"/>
                  <a:pt x="2634257" y="158055"/>
                </a:cubicBezTo>
                <a:lnTo>
                  <a:pt x="2634257" y="1422499"/>
                </a:lnTo>
                <a:cubicBezTo>
                  <a:pt x="2634257" y="1509790"/>
                  <a:pt x="2563493" y="1580554"/>
                  <a:pt x="2476202" y="1580554"/>
                </a:cubicBezTo>
                <a:lnTo>
                  <a:pt x="158055" y="1580554"/>
                </a:lnTo>
                <a:cubicBezTo>
                  <a:pt x="70764" y="1580554"/>
                  <a:pt x="0" y="1509790"/>
                  <a:pt x="0" y="1422499"/>
                </a:cubicBezTo>
                <a:lnTo>
                  <a:pt x="0" y="1580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063" tIns="111063" rIns="111063" bIns="11106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kern="1200" dirty="0" smtClean="0">
                <a:latin typeface="Calibri"/>
                <a:ea typeface="+mn-ea"/>
                <a:cs typeface="+mn-cs"/>
              </a:rPr>
              <a:t>Toma de datos de Enfermería  y Nutrición.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Módulo de Consulta Externa</a:t>
            </a:r>
          </a:p>
        </p:txBody>
      </p:sp>
      <p:sp>
        <p:nvSpPr>
          <p:cNvPr id="11" name="Forma libre 10"/>
          <p:cNvSpPr/>
          <p:nvPr/>
        </p:nvSpPr>
        <p:spPr>
          <a:xfrm>
            <a:off x="2540617" y="4513221"/>
            <a:ext cx="653296" cy="394863"/>
          </a:xfrm>
          <a:custGeom>
            <a:avLst/>
            <a:gdLst>
              <a:gd name="connsiteX0" fmla="*/ 0 w 394862"/>
              <a:gd name="connsiteY0" fmla="*/ 130659 h 653295"/>
              <a:gd name="connsiteX1" fmla="*/ 197431 w 394862"/>
              <a:gd name="connsiteY1" fmla="*/ 130659 h 653295"/>
              <a:gd name="connsiteX2" fmla="*/ 197431 w 394862"/>
              <a:gd name="connsiteY2" fmla="*/ 0 h 653295"/>
              <a:gd name="connsiteX3" fmla="*/ 394862 w 394862"/>
              <a:gd name="connsiteY3" fmla="*/ 326648 h 653295"/>
              <a:gd name="connsiteX4" fmla="*/ 197431 w 394862"/>
              <a:gd name="connsiteY4" fmla="*/ 653295 h 653295"/>
              <a:gd name="connsiteX5" fmla="*/ 197431 w 394862"/>
              <a:gd name="connsiteY5" fmla="*/ 522636 h 653295"/>
              <a:gd name="connsiteX6" fmla="*/ 0 w 394862"/>
              <a:gd name="connsiteY6" fmla="*/ 522636 h 653295"/>
              <a:gd name="connsiteX7" fmla="*/ 0 w 394862"/>
              <a:gd name="connsiteY7" fmla="*/ 130659 h 6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862" h="653295">
                <a:moveTo>
                  <a:pt x="315889" y="1"/>
                </a:moveTo>
                <a:lnTo>
                  <a:pt x="315889" y="326648"/>
                </a:lnTo>
                <a:lnTo>
                  <a:pt x="394862" y="326647"/>
                </a:lnTo>
                <a:lnTo>
                  <a:pt x="197431" y="653294"/>
                </a:lnTo>
                <a:lnTo>
                  <a:pt x="0" y="326648"/>
                </a:lnTo>
                <a:lnTo>
                  <a:pt x="78973" y="326648"/>
                </a:lnTo>
                <a:lnTo>
                  <a:pt x="78973" y="1"/>
                </a:lnTo>
                <a:lnTo>
                  <a:pt x="315889" y="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660" tIns="1" rIns="130659" bIns="11845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300" kern="1200"/>
          </a:p>
        </p:txBody>
      </p:sp>
      <p:sp>
        <p:nvSpPr>
          <p:cNvPr id="12" name="Forma libre 11"/>
          <p:cNvSpPr/>
          <p:nvPr/>
        </p:nvSpPr>
        <p:spPr>
          <a:xfrm>
            <a:off x="1540733" y="5006122"/>
            <a:ext cx="2634257" cy="1580554"/>
          </a:xfrm>
          <a:custGeom>
            <a:avLst/>
            <a:gdLst>
              <a:gd name="connsiteX0" fmla="*/ 0 w 2634257"/>
              <a:gd name="connsiteY0" fmla="*/ 158055 h 1580554"/>
              <a:gd name="connsiteX1" fmla="*/ 158055 w 2634257"/>
              <a:gd name="connsiteY1" fmla="*/ 0 h 1580554"/>
              <a:gd name="connsiteX2" fmla="*/ 2476202 w 2634257"/>
              <a:gd name="connsiteY2" fmla="*/ 0 h 1580554"/>
              <a:gd name="connsiteX3" fmla="*/ 2634257 w 2634257"/>
              <a:gd name="connsiteY3" fmla="*/ 158055 h 1580554"/>
              <a:gd name="connsiteX4" fmla="*/ 2634257 w 2634257"/>
              <a:gd name="connsiteY4" fmla="*/ 1422499 h 1580554"/>
              <a:gd name="connsiteX5" fmla="*/ 2476202 w 2634257"/>
              <a:gd name="connsiteY5" fmla="*/ 1580554 h 1580554"/>
              <a:gd name="connsiteX6" fmla="*/ 158055 w 2634257"/>
              <a:gd name="connsiteY6" fmla="*/ 1580554 h 1580554"/>
              <a:gd name="connsiteX7" fmla="*/ 0 w 2634257"/>
              <a:gd name="connsiteY7" fmla="*/ 1422499 h 1580554"/>
              <a:gd name="connsiteX8" fmla="*/ 0 w 2634257"/>
              <a:gd name="connsiteY8" fmla="*/ 158055 h 158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4257" h="1580554">
                <a:moveTo>
                  <a:pt x="0" y="158055"/>
                </a:moveTo>
                <a:cubicBezTo>
                  <a:pt x="0" y="70764"/>
                  <a:pt x="70764" y="0"/>
                  <a:pt x="158055" y="0"/>
                </a:cubicBezTo>
                <a:lnTo>
                  <a:pt x="2476202" y="0"/>
                </a:lnTo>
                <a:cubicBezTo>
                  <a:pt x="2563493" y="0"/>
                  <a:pt x="2634257" y="70764"/>
                  <a:pt x="2634257" y="158055"/>
                </a:cubicBezTo>
                <a:lnTo>
                  <a:pt x="2634257" y="1422499"/>
                </a:lnTo>
                <a:cubicBezTo>
                  <a:pt x="2634257" y="1509790"/>
                  <a:pt x="2563493" y="1580554"/>
                  <a:pt x="2476202" y="1580554"/>
                </a:cubicBezTo>
                <a:lnTo>
                  <a:pt x="158055" y="1580554"/>
                </a:lnTo>
                <a:cubicBezTo>
                  <a:pt x="70764" y="1580554"/>
                  <a:pt x="0" y="1509790"/>
                  <a:pt x="0" y="1422499"/>
                </a:cubicBezTo>
                <a:lnTo>
                  <a:pt x="0" y="1580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063" tIns="111063" rIns="111063" bIns="11106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kern="1200" dirty="0" smtClean="0">
                <a:latin typeface="Calibri"/>
                <a:ea typeface="+mn-ea"/>
                <a:cs typeface="+mn-cs"/>
              </a:rPr>
              <a:t>Revisión Médica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7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Módulo de Consulta Externa</a:t>
            </a:r>
            <a:endParaRPr lang="es-MX" sz="1700" b="1" kern="120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4" name="8 CuadroTexto"/>
          <p:cNvSpPr txBox="1"/>
          <p:nvPr/>
        </p:nvSpPr>
        <p:spPr>
          <a:xfrm>
            <a:off x="4607630" y="5471053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Proceso del ESI</a:t>
            </a:r>
          </a:p>
        </p:txBody>
      </p:sp>
    </p:spTree>
    <p:extLst>
      <p:ext uri="{BB962C8B-B14F-4D97-AF65-F5344CB8AC3E}">
        <p14:creationId xmlns:p14="http://schemas.microsoft.com/office/powerpoint/2010/main" val="27876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74663" y="1196752"/>
            <a:ext cx="8229600" cy="25922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400" dirty="0" smtClean="0"/>
              <a:t>Presentarse puntualmente al módulo (6:45 horas).</a:t>
            </a:r>
          </a:p>
          <a:p>
            <a:pPr algn="just"/>
            <a:r>
              <a:rPr lang="es-MX" sz="2400" dirty="0" smtClean="0"/>
              <a:t>Presentarse con identificación </a:t>
            </a:r>
            <a:r>
              <a:rPr lang="es-MX" sz="2400" dirty="0" smtClean="0"/>
              <a:t>(</a:t>
            </a:r>
            <a:r>
              <a:rPr lang="es-MX" sz="2400" dirty="0"/>
              <a:t>c</a:t>
            </a:r>
            <a:r>
              <a:rPr lang="es-MX" sz="2400" dirty="0" smtClean="0"/>
              <a:t>redencial de elector o de estudiante</a:t>
            </a:r>
            <a:r>
              <a:rPr lang="es-MX" sz="2400" dirty="0" smtClean="0"/>
              <a:t>).</a:t>
            </a:r>
          </a:p>
          <a:p>
            <a:pPr algn="just"/>
            <a:r>
              <a:rPr lang="es-MX" sz="2400" dirty="0" smtClean="0"/>
              <a:t>Ayuno de 8 horas.</a:t>
            </a:r>
          </a:p>
          <a:p>
            <a:pPr algn="just"/>
            <a:r>
              <a:rPr lang="es-MX" sz="2400" dirty="0" smtClean="0"/>
              <a:t>Presentarse con muestra de orina rotulada.</a:t>
            </a:r>
          </a:p>
          <a:p>
            <a:pPr algn="just"/>
            <a:r>
              <a:rPr lang="es-MX" sz="2400" dirty="0" smtClean="0"/>
              <a:t>Aseo bucal.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836437" y="519063"/>
            <a:ext cx="15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Requisitos</a:t>
            </a:r>
            <a:endParaRPr lang="es-MX" sz="4000" b="1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74663" y="4581130"/>
            <a:ext cx="8229600" cy="158417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/>
              <a:t>Se efectuará una toma de muestra </a:t>
            </a:r>
            <a:r>
              <a:rPr lang="es-MX" sz="2400" dirty="0" smtClean="0"/>
              <a:t>sanguínea, la </a:t>
            </a:r>
            <a:r>
              <a:rPr lang="es-MX" sz="2400" dirty="0"/>
              <a:t>cual aportará resultados de </a:t>
            </a:r>
            <a:r>
              <a:rPr lang="es-MX" sz="2400" dirty="0" smtClean="0"/>
              <a:t>biometría hemática</a:t>
            </a:r>
            <a:r>
              <a:rPr lang="es-MX" sz="2400" dirty="0"/>
              <a:t>, determinación de grupo sanguíneo</a:t>
            </a:r>
            <a:r>
              <a:rPr lang="es-MX" sz="2400" dirty="0" smtClean="0"/>
              <a:t>, factor </a:t>
            </a:r>
            <a:r>
              <a:rPr lang="es-MX" sz="2400" dirty="0"/>
              <a:t>Rh, </a:t>
            </a:r>
            <a:r>
              <a:rPr lang="es-MX" sz="2400" dirty="0" smtClean="0"/>
              <a:t>glucosa central y de ser necesario perfil de lípidos y determinación de </a:t>
            </a:r>
            <a:r>
              <a:rPr lang="es-MX" sz="2400" dirty="0" err="1" smtClean="0"/>
              <a:t>VDRL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72747" y="3831431"/>
            <a:ext cx="223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Análisis clínicos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837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74663" y="1124744"/>
            <a:ext cx="8229600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/>
              <a:t>Entregará al </a:t>
            </a:r>
            <a:r>
              <a:rPr lang="es-MX" sz="2400" dirty="0" smtClean="0"/>
              <a:t>Laboratorio </a:t>
            </a:r>
            <a:r>
              <a:rPr lang="es-MX" sz="2400" dirty="0"/>
              <a:t>de A</a:t>
            </a:r>
            <a:r>
              <a:rPr lang="es-MX" sz="2400" dirty="0" smtClean="0"/>
              <a:t>nálisis Clínicos, una </a:t>
            </a:r>
            <a:r>
              <a:rPr lang="es-MX" sz="2400" dirty="0"/>
              <a:t>muestra de orina, que recolectarán </a:t>
            </a:r>
            <a:r>
              <a:rPr lang="es-MX" sz="2400" dirty="0" smtClean="0"/>
              <a:t>bajo las </a:t>
            </a:r>
            <a:r>
              <a:rPr lang="es-MX" sz="2400" dirty="0"/>
              <a:t>siguientes instrucciones</a:t>
            </a:r>
            <a:r>
              <a:rPr lang="es-MX" sz="2400" dirty="0" smtClean="0"/>
              <a:t>:</a:t>
            </a:r>
          </a:p>
          <a:p>
            <a:pPr marL="0" indent="0">
              <a:buNone/>
            </a:pPr>
            <a:endParaRPr lang="es-MX" sz="11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400" dirty="0"/>
              <a:t>Previo aseo de sus genitales con agua y jabón</a:t>
            </a:r>
            <a:r>
              <a:rPr lang="es-MX" sz="2400" dirty="0" smtClean="0"/>
              <a:t>, orinará </a:t>
            </a:r>
            <a:r>
              <a:rPr lang="es-MX" sz="2400" dirty="0"/>
              <a:t>en un recipiente </a:t>
            </a:r>
            <a:r>
              <a:rPr lang="es-MX" sz="2400" dirty="0" smtClean="0"/>
              <a:t>estéril que se proporcionará (no deben utilizar </a:t>
            </a:r>
            <a:r>
              <a:rPr lang="es-MX" sz="2400" dirty="0"/>
              <a:t>frascos de </a:t>
            </a:r>
            <a:r>
              <a:rPr lang="es-MX" sz="2400" dirty="0" smtClean="0"/>
              <a:t>Mayonesa</a:t>
            </a:r>
            <a:r>
              <a:rPr lang="es-MX" sz="2400" dirty="0"/>
              <a:t>, mermelada, </a:t>
            </a:r>
            <a:r>
              <a:rPr lang="es-MX" sz="2400" dirty="0" err="1" smtClean="0"/>
              <a:t>Gerber</a:t>
            </a:r>
            <a:r>
              <a:rPr lang="es-MX" sz="2400" dirty="0" smtClean="0"/>
              <a:t> o cualquier </a:t>
            </a:r>
            <a:r>
              <a:rPr lang="es-MX" sz="2400" dirty="0"/>
              <a:t>otro </a:t>
            </a:r>
            <a:r>
              <a:rPr lang="es-MX" sz="2400" dirty="0" smtClean="0"/>
              <a:t>alimento, ya </a:t>
            </a:r>
            <a:r>
              <a:rPr lang="es-MX" sz="2400" dirty="0"/>
              <a:t>que alteran los resultados</a:t>
            </a:r>
            <a:r>
              <a:rPr lang="es-MX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MX" sz="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400" dirty="0"/>
              <a:t>Al orinar, el primer </a:t>
            </a:r>
            <a:r>
              <a:rPr lang="es-MX" sz="2400" dirty="0" smtClean="0"/>
              <a:t>“chorrito” </a:t>
            </a:r>
            <a:r>
              <a:rPr lang="es-MX" sz="2400" dirty="0"/>
              <a:t>lo desechará en la </a:t>
            </a:r>
            <a:r>
              <a:rPr lang="es-MX" sz="2400" dirty="0" smtClean="0"/>
              <a:t>taza del </a:t>
            </a:r>
            <a:r>
              <a:rPr lang="es-MX" sz="2400" dirty="0"/>
              <a:t>baño, después llenará 2/3 del frasco. </a:t>
            </a:r>
            <a:endParaRPr lang="es-MX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s-MX" sz="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NO </a:t>
            </a:r>
            <a:r>
              <a:rPr lang="es-MX" sz="2400" dirty="0"/>
              <a:t>se </a:t>
            </a:r>
            <a:r>
              <a:rPr lang="es-MX" sz="2400" dirty="0" smtClean="0"/>
              <a:t>aceptaran muestras </a:t>
            </a:r>
            <a:r>
              <a:rPr lang="es-MX" sz="2400" dirty="0"/>
              <a:t>de alumnas que presenten </a:t>
            </a:r>
            <a:r>
              <a:rPr lang="es-MX" sz="2400" dirty="0" smtClean="0"/>
              <a:t>periodo menstrual</a:t>
            </a:r>
            <a:r>
              <a:rPr lang="es-MX" sz="2400" dirty="0"/>
              <a:t>, ya que la muestra se </a:t>
            </a:r>
            <a:r>
              <a:rPr lang="es-MX" sz="2400" dirty="0" smtClean="0"/>
              <a:t>contamina con </a:t>
            </a:r>
            <a:r>
              <a:rPr lang="es-MX" sz="2400" dirty="0"/>
              <a:t>la </a:t>
            </a:r>
            <a:r>
              <a:rPr lang="es-MX" sz="2400" dirty="0" smtClean="0"/>
              <a:t>sangre (ver Recomendaciones).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886337" y="476672"/>
            <a:ext cx="340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Examen general de orina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789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74663" y="1317775"/>
            <a:ext cx="3953321" cy="20310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/>
              <a:t>Le realizan la medición de frecuencia </a:t>
            </a:r>
            <a:r>
              <a:rPr lang="es-MX" sz="2400" dirty="0" smtClean="0"/>
              <a:t>cardiaca, respiratoria</a:t>
            </a:r>
            <a:r>
              <a:rPr lang="es-MX" sz="2400" dirty="0"/>
              <a:t>, toma de pulso, temperatura </a:t>
            </a:r>
            <a:r>
              <a:rPr lang="es-MX" sz="2400" dirty="0" smtClean="0"/>
              <a:t>axilar y tensión arterial.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08043" y="660576"/>
            <a:ext cx="3214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Toma de signos vitales</a:t>
            </a:r>
            <a:endParaRPr lang="es-MX" sz="2400" b="1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328169" y="5076370"/>
            <a:ext cx="4564311" cy="13681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/>
              <a:t>Le realizan la medición de peso, talla</a:t>
            </a:r>
            <a:r>
              <a:rPr lang="es-MX" sz="2400" dirty="0" smtClean="0"/>
              <a:t>, circunferencia </a:t>
            </a:r>
            <a:r>
              <a:rPr lang="es-MX" sz="2400" dirty="0"/>
              <a:t>de </a:t>
            </a:r>
            <a:r>
              <a:rPr lang="es-MX" sz="2400" dirty="0" smtClean="0"/>
              <a:t>cintura </a:t>
            </a:r>
            <a:r>
              <a:rPr lang="es-MX" sz="2400" dirty="0"/>
              <a:t>y pliegue </a:t>
            </a:r>
            <a:r>
              <a:rPr lang="es-MX" sz="2400" dirty="0" err="1"/>
              <a:t>tricipital</a:t>
            </a:r>
            <a:r>
              <a:rPr lang="es-MX" sz="2400" dirty="0"/>
              <a:t>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904233" y="4428296"/>
            <a:ext cx="3628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Valoración antropométrica</a:t>
            </a:r>
            <a:endParaRPr lang="es-MX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692" y="596184"/>
            <a:ext cx="3406820" cy="34864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9" y="3434884"/>
            <a:ext cx="2485623" cy="292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74663" y="1037510"/>
            <a:ext cx="8229600" cy="31683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/>
              <a:t>Se sustenta en la historia clínica del paciente</a:t>
            </a:r>
            <a:r>
              <a:rPr lang="es-MX" sz="2400" dirty="0" smtClean="0"/>
              <a:t>, sus </a:t>
            </a:r>
            <a:r>
              <a:rPr lang="es-MX" sz="2400" dirty="0"/>
              <a:t>antecedentes familiares, </a:t>
            </a:r>
            <a:r>
              <a:rPr lang="es-MX" sz="2400" dirty="0" smtClean="0"/>
              <a:t>interrogatorio personal</a:t>
            </a:r>
            <a:r>
              <a:rPr lang="es-MX" sz="2400" dirty="0"/>
              <a:t>, exploración física, valoración </a:t>
            </a:r>
            <a:r>
              <a:rPr lang="es-MX" sz="2400" dirty="0" smtClean="0"/>
              <a:t>de resultados </a:t>
            </a:r>
            <a:r>
              <a:rPr lang="es-MX" sz="2400" dirty="0"/>
              <a:t>de laboratorio, nutricionales</a:t>
            </a:r>
            <a:r>
              <a:rPr lang="es-MX" sz="2400" dirty="0" smtClean="0"/>
              <a:t>, odontológicos</a:t>
            </a:r>
            <a:r>
              <a:rPr lang="es-MX" sz="2400" dirty="0"/>
              <a:t>, exploración auditiva y </a:t>
            </a:r>
            <a:r>
              <a:rPr lang="es-MX" sz="2400" dirty="0" smtClean="0"/>
              <a:t>de agudeza </a:t>
            </a:r>
            <a:r>
              <a:rPr lang="es-MX" sz="2400" dirty="0"/>
              <a:t>visual, para obtener un conjunto </a:t>
            </a:r>
            <a:r>
              <a:rPr lang="es-MX" sz="2400" dirty="0" smtClean="0"/>
              <a:t>de signos </a:t>
            </a:r>
            <a:r>
              <a:rPr lang="es-MX" sz="2400" dirty="0"/>
              <a:t>y síntomas que refiere el paciente, </a:t>
            </a:r>
            <a:r>
              <a:rPr lang="es-MX" sz="2400" dirty="0" smtClean="0"/>
              <a:t>e integrar </a:t>
            </a:r>
            <a:r>
              <a:rPr lang="es-MX" sz="2400" dirty="0"/>
              <a:t>un diagnóstico indicando </a:t>
            </a:r>
            <a:r>
              <a:rPr lang="es-MX" sz="2400" dirty="0" smtClean="0"/>
              <a:t>con recomendaciones </a:t>
            </a:r>
            <a:r>
              <a:rPr lang="es-MX" sz="2400" dirty="0"/>
              <a:t>para el alumno y resarcir </a:t>
            </a:r>
            <a:r>
              <a:rPr lang="es-MX" sz="2400" dirty="0" smtClean="0"/>
              <a:t>la alteración </a:t>
            </a:r>
            <a:r>
              <a:rPr lang="es-MX" sz="2400" dirty="0"/>
              <a:t>o daño encontrado, que nos </a:t>
            </a:r>
            <a:r>
              <a:rPr lang="es-MX" sz="2400" dirty="0" smtClean="0"/>
              <a:t>servirá </a:t>
            </a:r>
            <a:r>
              <a:rPr lang="pt-BR" sz="2400" dirty="0" smtClean="0"/>
              <a:t>para </a:t>
            </a:r>
            <a:r>
              <a:rPr lang="pt-BR" sz="2400" dirty="0"/>
              <a:t>realizar programas educativos </a:t>
            </a:r>
            <a:r>
              <a:rPr lang="pt-BR" sz="2400" dirty="0" smtClean="0"/>
              <a:t>de </a:t>
            </a:r>
            <a:r>
              <a:rPr lang="es-MX" sz="2400" dirty="0" smtClean="0"/>
              <a:t>fomento </a:t>
            </a:r>
            <a:r>
              <a:rPr lang="es-MX" sz="2400" dirty="0"/>
              <a:t>a la salud.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326874" y="476672"/>
            <a:ext cx="2525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Valoración médica</a:t>
            </a:r>
            <a:endParaRPr lang="es-MX" sz="2400" b="1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74663" y="4918329"/>
            <a:ext cx="8229600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dirty="0" smtClean="0"/>
              <a:t>Al finalizar el proceso el alumno podrá acceder a sus resultados y diagnósticos, a través de su portal en la sección “Reporte de los resultados del examen de salud integral”.</a:t>
            </a:r>
            <a:endParaRPr lang="es-MX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97965" y="4286890"/>
            <a:ext cx="158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Resultados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514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</TotalTime>
  <Words>795</Words>
  <Application>Microsoft Office PowerPoint</Application>
  <PresentationFormat>Presentación en pantalla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 lamothe</dc:creator>
  <cp:lastModifiedBy>VERONICA SANCHEZ</cp:lastModifiedBy>
  <cp:revision>206</cp:revision>
  <dcterms:created xsi:type="dcterms:W3CDTF">2018-01-03T14:30:01Z</dcterms:created>
  <dcterms:modified xsi:type="dcterms:W3CDTF">2018-07-07T16:15:24Z</dcterms:modified>
</cp:coreProperties>
</file>