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72" r:id="rId3"/>
    <p:sldId id="271" r:id="rId4"/>
    <p:sldId id="258" r:id="rId5"/>
    <p:sldId id="261" r:id="rId6"/>
    <p:sldId id="264" r:id="rId7"/>
    <p:sldId id="266" r:id="rId8"/>
    <p:sldId id="267" r:id="rId9"/>
    <p:sldId id="274" r:id="rId10"/>
    <p:sldId id="268" r:id="rId11"/>
    <p:sldId id="273" r:id="rId12"/>
    <p:sldId id="269" r:id="rId13"/>
    <p:sldId id="270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5" d="100"/>
          <a:sy n="55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12.xml"/><Relationship Id="rId5" Type="http://schemas.openxmlformats.org/officeDocument/2006/relationships/slide" Target="../slides/slide8.xml"/><Relationship Id="rId4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F2FDE-63B5-4468-8678-8EA38630D78E}" type="doc">
      <dgm:prSet loTypeId="urn:microsoft.com/office/officeart/2005/8/layout/radial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12AF67F7-9DBA-4391-86E0-F3B7D31C44B7}">
      <dgm:prSet phldrT="[Texto]" custT="1"/>
      <dgm:spPr/>
      <dgm:t>
        <a:bodyPr/>
        <a:lstStyle/>
        <a:p>
          <a:r>
            <a:rPr lang="es-MX" sz="1400" b="1" dirty="0" smtClean="0"/>
            <a:t>Modalidades de acreditación</a:t>
          </a:r>
          <a:endParaRPr lang="es-MX" sz="1400" b="1" dirty="0"/>
        </a:p>
      </dgm:t>
    </dgm:pt>
    <dgm:pt modelId="{487D1F40-6ED0-4323-8F2D-98CADD7E35A4}" type="parTrans" cxnId="{000B9415-35B7-4B56-A6BF-A8DE87E4871E}">
      <dgm:prSet/>
      <dgm:spPr/>
      <dgm:t>
        <a:bodyPr/>
        <a:lstStyle/>
        <a:p>
          <a:endParaRPr lang="es-MX"/>
        </a:p>
      </dgm:t>
    </dgm:pt>
    <dgm:pt modelId="{5C14B320-4662-43B6-A650-287F87F3EED2}" type="sibTrans" cxnId="{000B9415-35B7-4B56-A6BF-A8DE87E4871E}">
      <dgm:prSet/>
      <dgm:spPr/>
      <dgm:t>
        <a:bodyPr/>
        <a:lstStyle/>
        <a:p>
          <a:endParaRPr lang="es-MX"/>
        </a:p>
      </dgm:t>
    </dgm:pt>
    <dgm:pt modelId="{59CBA262-BB19-4966-90ED-7F57583E03AC}">
      <dgm:prSet phldrT="[Texto]" custT="1"/>
      <dgm:spPr/>
      <dgm:t>
        <a:bodyPr/>
        <a:lstStyle/>
        <a:p>
          <a:r>
            <a:rPr lang="es-MX" sz="1800" b="1" dirty="0" smtClean="0"/>
            <a:t>Presencial</a:t>
          </a:r>
          <a:endParaRPr lang="es-MX" sz="18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F921460-2988-4521-8B75-746E98871505}" type="parTrans" cxnId="{C68415BB-ECA3-4A1C-ACF0-90EDC3FF49D5}">
      <dgm:prSet/>
      <dgm:spPr/>
      <dgm:t>
        <a:bodyPr/>
        <a:lstStyle/>
        <a:p>
          <a:endParaRPr lang="es-MX"/>
        </a:p>
      </dgm:t>
    </dgm:pt>
    <dgm:pt modelId="{0891C7CE-0349-4ADE-9D31-7DC1DFF4AD21}" type="sibTrans" cxnId="{C68415BB-ECA3-4A1C-ACF0-90EDC3FF49D5}">
      <dgm:prSet/>
      <dgm:spPr/>
      <dgm:t>
        <a:bodyPr/>
        <a:lstStyle/>
        <a:p>
          <a:endParaRPr lang="es-MX"/>
        </a:p>
      </dgm:t>
    </dgm:pt>
    <dgm:pt modelId="{868B312F-0EF5-4B50-8101-B7400206B064}">
      <dgm:prSet phldrT="[Texto]" custT="1"/>
      <dgm:spPr/>
      <dgm:t>
        <a:bodyPr/>
        <a:lstStyle/>
        <a:p>
          <a:r>
            <a:rPr lang="es-MX" sz="1800" b="1" i="0" dirty="0" smtClean="0"/>
            <a:t>Autónomo</a:t>
          </a:r>
          <a:endParaRPr lang="es-MX" sz="1800" b="1" i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70C8524-53D3-42F2-9D24-3A83787F9C36}" type="parTrans" cxnId="{F1204206-6F20-4FEE-AD11-EF4A8CDDB49C}">
      <dgm:prSet/>
      <dgm:spPr/>
      <dgm:t>
        <a:bodyPr/>
        <a:lstStyle/>
        <a:p>
          <a:endParaRPr lang="es-MX"/>
        </a:p>
      </dgm:t>
    </dgm:pt>
    <dgm:pt modelId="{EF838B72-0F99-44B6-9A13-CB95329704B5}" type="sibTrans" cxnId="{F1204206-6F20-4FEE-AD11-EF4A8CDDB49C}">
      <dgm:prSet/>
      <dgm:spPr/>
      <dgm:t>
        <a:bodyPr/>
        <a:lstStyle/>
        <a:p>
          <a:endParaRPr lang="es-MX"/>
        </a:p>
      </dgm:t>
    </dgm:pt>
    <dgm:pt modelId="{975E9B18-671D-4E1B-BE9A-2F2F786858D4}">
      <dgm:prSet phldrT="[Texto]" custT="1"/>
      <dgm:spPr/>
      <dgm:t>
        <a:bodyPr/>
        <a:lstStyle/>
        <a:p>
          <a:r>
            <a:rPr lang="es-MX" sz="2400" b="1" dirty="0" smtClean="0"/>
            <a:t>Virtual</a:t>
          </a:r>
          <a:endParaRPr lang="es-MX" sz="24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4BD6B21-08BE-4946-8D96-F5E3E4C3BDDC}" type="parTrans" cxnId="{B3DF4580-DC86-4369-B425-D0A0FB2F41F6}">
      <dgm:prSet/>
      <dgm:spPr/>
      <dgm:t>
        <a:bodyPr/>
        <a:lstStyle/>
        <a:p>
          <a:endParaRPr lang="es-MX"/>
        </a:p>
      </dgm:t>
    </dgm:pt>
    <dgm:pt modelId="{D0F95693-855A-4CBE-BD4C-0710BDE98187}" type="sibTrans" cxnId="{B3DF4580-DC86-4369-B425-D0A0FB2F41F6}">
      <dgm:prSet/>
      <dgm:spPr/>
      <dgm:t>
        <a:bodyPr/>
        <a:lstStyle/>
        <a:p>
          <a:endParaRPr lang="es-MX"/>
        </a:p>
      </dgm:t>
    </dgm:pt>
    <dgm:pt modelId="{8692E03A-6886-4D1A-951D-79B5CE58BF71}">
      <dgm:prSet phldrT="[Texto]" custT="1"/>
      <dgm:spPr/>
      <dgm:t>
        <a:bodyPr/>
        <a:lstStyle/>
        <a:p>
          <a:r>
            <a:rPr lang="es-MX" sz="1400" b="1" dirty="0" err="1" smtClean="0"/>
            <a:t>Intersemestral</a:t>
          </a:r>
          <a:endParaRPr lang="es-MX" sz="1400" b="1" dirty="0"/>
        </a:p>
      </dgm:t>
    </dgm:pt>
    <dgm:pt modelId="{6811419C-410E-41A4-B917-DFDB02854625}" type="parTrans" cxnId="{5187BA1A-0265-4CE8-B8A7-EB937BA8963F}">
      <dgm:prSet/>
      <dgm:spPr/>
      <dgm:t>
        <a:bodyPr/>
        <a:lstStyle/>
        <a:p>
          <a:endParaRPr lang="es-MX"/>
        </a:p>
      </dgm:t>
    </dgm:pt>
    <dgm:pt modelId="{79D64ABB-1B18-4561-BD5E-44C561923469}" type="sibTrans" cxnId="{5187BA1A-0265-4CE8-B8A7-EB937BA8963F}">
      <dgm:prSet/>
      <dgm:spPr/>
      <dgm:t>
        <a:bodyPr/>
        <a:lstStyle/>
        <a:p>
          <a:endParaRPr lang="es-MX"/>
        </a:p>
      </dgm:t>
    </dgm:pt>
    <dgm:pt modelId="{2F5670A9-3B99-4C98-9078-156C5F901ECA}">
      <dgm:prSet phldrT="[Texto]"/>
      <dgm:spPr/>
      <dgm:t>
        <a:bodyPr/>
        <a:lstStyle/>
        <a:p>
          <a:r>
            <a:rPr lang="es-MX" b="1" dirty="0" smtClean="0"/>
            <a:t>Multimodal</a:t>
          </a:r>
          <a:endParaRPr lang="es-MX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98ABDEB7-09FE-42F2-8F67-581C2955FF87}" type="parTrans" cxnId="{F8F96926-61D9-4E25-A729-9E1C57B86DF8}">
      <dgm:prSet/>
      <dgm:spPr/>
      <dgm:t>
        <a:bodyPr/>
        <a:lstStyle/>
        <a:p>
          <a:endParaRPr lang="es-MX"/>
        </a:p>
      </dgm:t>
    </dgm:pt>
    <dgm:pt modelId="{86267A1B-6D75-4FD8-BAC6-B3A2C532A548}" type="sibTrans" cxnId="{F8F96926-61D9-4E25-A729-9E1C57B86DF8}">
      <dgm:prSet/>
      <dgm:spPr/>
      <dgm:t>
        <a:bodyPr/>
        <a:lstStyle/>
        <a:p>
          <a:endParaRPr lang="es-MX"/>
        </a:p>
      </dgm:t>
    </dgm:pt>
    <dgm:pt modelId="{6CC24CEA-298B-4B18-A92E-131705BFB584}">
      <dgm:prSet phldrT="[Texto]" custT="1"/>
      <dgm:spPr/>
      <dgm:t>
        <a:bodyPr/>
        <a:lstStyle/>
        <a:p>
          <a:r>
            <a:rPr lang="es-MX" sz="1800" b="1" dirty="0" smtClean="0"/>
            <a:t>Exámenes</a:t>
          </a:r>
          <a:endParaRPr lang="es-MX" sz="18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0011D32E-5287-467C-9162-C5DC00A7A0F6}" type="parTrans" cxnId="{506ED2CA-51C3-4C66-A7E2-ADE86206A530}">
      <dgm:prSet/>
      <dgm:spPr/>
      <dgm:t>
        <a:bodyPr/>
        <a:lstStyle/>
        <a:p>
          <a:endParaRPr lang="es-MX"/>
        </a:p>
      </dgm:t>
    </dgm:pt>
    <dgm:pt modelId="{C3A77352-954E-48EA-81C8-7665D89F9554}" type="sibTrans" cxnId="{506ED2CA-51C3-4C66-A7E2-ADE86206A530}">
      <dgm:prSet/>
      <dgm:spPr/>
      <dgm:t>
        <a:bodyPr/>
        <a:lstStyle/>
        <a:p>
          <a:endParaRPr lang="es-MX"/>
        </a:p>
      </dgm:t>
    </dgm:pt>
    <dgm:pt modelId="{A19FF7CC-3AA5-4589-A5F2-6433E812F6B3}">
      <dgm:prSet custT="1"/>
      <dgm:spPr/>
      <dgm:t>
        <a:bodyPr/>
        <a:lstStyle/>
        <a:p>
          <a:r>
            <a:rPr lang="es-MX" sz="2000" b="1" dirty="0" smtClean="0"/>
            <a:t>Centro de Idiomas</a:t>
          </a:r>
          <a:endParaRPr lang="es-MX" sz="20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3001AFB2-5C2E-4129-884D-05A7073FE9DD}" type="parTrans" cxnId="{DCE5CDF8-123D-47E5-8B58-FCB3CF0A9AA6}">
      <dgm:prSet/>
      <dgm:spPr/>
      <dgm:t>
        <a:bodyPr/>
        <a:lstStyle/>
        <a:p>
          <a:endParaRPr lang="es-MX"/>
        </a:p>
      </dgm:t>
    </dgm:pt>
    <dgm:pt modelId="{DC686519-AC17-4222-B8DA-59BDC427F6EB}" type="sibTrans" cxnId="{DCE5CDF8-123D-47E5-8B58-FCB3CF0A9AA6}">
      <dgm:prSet/>
      <dgm:spPr/>
      <dgm:t>
        <a:bodyPr/>
        <a:lstStyle/>
        <a:p>
          <a:endParaRPr lang="es-MX"/>
        </a:p>
      </dgm:t>
    </dgm:pt>
    <dgm:pt modelId="{3DDBB5B7-9AA1-4DD5-89DC-4FFB9E4893B1}" type="pres">
      <dgm:prSet presAssocID="{4FFF2FDE-63B5-4468-8678-8EA38630D7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3307C57-1FB7-4D8B-9D2C-CBFA9ED08F08}" type="pres">
      <dgm:prSet presAssocID="{12AF67F7-9DBA-4391-86E0-F3B7D31C44B7}" presName="centerShape" presStyleLbl="node0" presStyleIdx="0" presStyleCnt="1"/>
      <dgm:spPr/>
      <dgm:t>
        <a:bodyPr/>
        <a:lstStyle/>
        <a:p>
          <a:endParaRPr lang="es-MX"/>
        </a:p>
      </dgm:t>
    </dgm:pt>
    <dgm:pt modelId="{2413F06D-396A-4070-B036-2633016B8A00}" type="pres">
      <dgm:prSet presAssocID="{6F921460-2988-4521-8B75-746E98871505}" presName="Name9" presStyleLbl="parChTrans1D2" presStyleIdx="0" presStyleCnt="7"/>
      <dgm:spPr/>
      <dgm:t>
        <a:bodyPr/>
        <a:lstStyle/>
        <a:p>
          <a:endParaRPr lang="es-MX"/>
        </a:p>
      </dgm:t>
    </dgm:pt>
    <dgm:pt modelId="{91A12D43-74D5-4CD6-98D6-711D79992FC5}" type="pres">
      <dgm:prSet presAssocID="{6F921460-2988-4521-8B75-746E98871505}" presName="connTx" presStyleLbl="parChTrans1D2" presStyleIdx="0" presStyleCnt="7"/>
      <dgm:spPr/>
      <dgm:t>
        <a:bodyPr/>
        <a:lstStyle/>
        <a:p>
          <a:endParaRPr lang="es-MX"/>
        </a:p>
      </dgm:t>
    </dgm:pt>
    <dgm:pt modelId="{2B973EFC-811A-4199-985A-7C0698D04AA9}" type="pres">
      <dgm:prSet presAssocID="{59CBA262-BB19-4966-90ED-7F57583E03A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4B9071-ABE4-4FFC-853F-903F283D5E7D}" type="pres">
      <dgm:prSet presAssocID="{F70C8524-53D3-42F2-9D24-3A83787F9C36}" presName="Name9" presStyleLbl="parChTrans1D2" presStyleIdx="1" presStyleCnt="7"/>
      <dgm:spPr/>
      <dgm:t>
        <a:bodyPr/>
        <a:lstStyle/>
        <a:p>
          <a:endParaRPr lang="es-MX"/>
        </a:p>
      </dgm:t>
    </dgm:pt>
    <dgm:pt modelId="{3C5871F6-BA56-454C-93E0-B8164204BFA5}" type="pres">
      <dgm:prSet presAssocID="{F70C8524-53D3-42F2-9D24-3A83787F9C36}" presName="connTx" presStyleLbl="parChTrans1D2" presStyleIdx="1" presStyleCnt="7"/>
      <dgm:spPr/>
      <dgm:t>
        <a:bodyPr/>
        <a:lstStyle/>
        <a:p>
          <a:endParaRPr lang="es-MX"/>
        </a:p>
      </dgm:t>
    </dgm:pt>
    <dgm:pt modelId="{511632FC-EAD0-40B0-BA50-90D36A8095B0}" type="pres">
      <dgm:prSet presAssocID="{868B312F-0EF5-4B50-8101-B7400206B06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A55F4A-527A-44B1-B5C3-2C85A5D0C54F}" type="pres">
      <dgm:prSet presAssocID="{E4BD6B21-08BE-4946-8D96-F5E3E4C3BDDC}" presName="Name9" presStyleLbl="parChTrans1D2" presStyleIdx="2" presStyleCnt="7"/>
      <dgm:spPr/>
      <dgm:t>
        <a:bodyPr/>
        <a:lstStyle/>
        <a:p>
          <a:endParaRPr lang="es-MX"/>
        </a:p>
      </dgm:t>
    </dgm:pt>
    <dgm:pt modelId="{1EFE03A6-9CE1-44DA-9907-1510FA5B21F6}" type="pres">
      <dgm:prSet presAssocID="{E4BD6B21-08BE-4946-8D96-F5E3E4C3BDDC}" presName="connTx" presStyleLbl="parChTrans1D2" presStyleIdx="2" presStyleCnt="7"/>
      <dgm:spPr/>
      <dgm:t>
        <a:bodyPr/>
        <a:lstStyle/>
        <a:p>
          <a:endParaRPr lang="es-MX"/>
        </a:p>
      </dgm:t>
    </dgm:pt>
    <dgm:pt modelId="{75283412-1AD1-4B87-B621-783B0B5375A0}" type="pres">
      <dgm:prSet presAssocID="{975E9B18-671D-4E1B-BE9A-2F2F786858D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13457D-17D6-43B4-94AD-AF65CB3B3A03}" type="pres">
      <dgm:prSet presAssocID="{6811419C-410E-41A4-B917-DFDB02854625}" presName="Name9" presStyleLbl="parChTrans1D2" presStyleIdx="3" presStyleCnt="7"/>
      <dgm:spPr/>
      <dgm:t>
        <a:bodyPr/>
        <a:lstStyle/>
        <a:p>
          <a:endParaRPr lang="es-MX"/>
        </a:p>
      </dgm:t>
    </dgm:pt>
    <dgm:pt modelId="{FD97736C-F0A5-42F8-B080-ED314F44D575}" type="pres">
      <dgm:prSet presAssocID="{6811419C-410E-41A4-B917-DFDB02854625}" presName="connTx" presStyleLbl="parChTrans1D2" presStyleIdx="3" presStyleCnt="7"/>
      <dgm:spPr/>
      <dgm:t>
        <a:bodyPr/>
        <a:lstStyle/>
        <a:p>
          <a:endParaRPr lang="es-MX"/>
        </a:p>
      </dgm:t>
    </dgm:pt>
    <dgm:pt modelId="{4241411D-C4BF-4252-B3AD-057750C23928}" type="pres">
      <dgm:prSet presAssocID="{8692E03A-6886-4D1A-951D-79B5CE58BF7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34CFAE-2908-42C4-AC33-70821E71E117}" type="pres">
      <dgm:prSet presAssocID="{98ABDEB7-09FE-42F2-8F67-581C2955FF87}" presName="Name9" presStyleLbl="parChTrans1D2" presStyleIdx="4" presStyleCnt="7"/>
      <dgm:spPr/>
      <dgm:t>
        <a:bodyPr/>
        <a:lstStyle/>
        <a:p>
          <a:endParaRPr lang="es-MX"/>
        </a:p>
      </dgm:t>
    </dgm:pt>
    <dgm:pt modelId="{1FC93D89-8971-4037-B704-FD8C53A64DF5}" type="pres">
      <dgm:prSet presAssocID="{98ABDEB7-09FE-42F2-8F67-581C2955FF87}" presName="connTx" presStyleLbl="parChTrans1D2" presStyleIdx="4" presStyleCnt="7"/>
      <dgm:spPr/>
      <dgm:t>
        <a:bodyPr/>
        <a:lstStyle/>
        <a:p>
          <a:endParaRPr lang="es-MX"/>
        </a:p>
      </dgm:t>
    </dgm:pt>
    <dgm:pt modelId="{A0605311-D6CC-4137-878A-658EFA119A99}" type="pres">
      <dgm:prSet presAssocID="{2F5670A9-3B99-4C98-9078-156C5F901EC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CF85B3-BF0D-4A62-9C02-456FBDD1859A}" type="pres">
      <dgm:prSet presAssocID="{0011D32E-5287-467C-9162-C5DC00A7A0F6}" presName="Name9" presStyleLbl="parChTrans1D2" presStyleIdx="5" presStyleCnt="7"/>
      <dgm:spPr/>
      <dgm:t>
        <a:bodyPr/>
        <a:lstStyle/>
        <a:p>
          <a:endParaRPr lang="es-MX"/>
        </a:p>
      </dgm:t>
    </dgm:pt>
    <dgm:pt modelId="{76C04AC5-E5F3-4A3E-B71C-A589A1CB5B46}" type="pres">
      <dgm:prSet presAssocID="{0011D32E-5287-467C-9162-C5DC00A7A0F6}" presName="connTx" presStyleLbl="parChTrans1D2" presStyleIdx="5" presStyleCnt="7"/>
      <dgm:spPr/>
      <dgm:t>
        <a:bodyPr/>
        <a:lstStyle/>
        <a:p>
          <a:endParaRPr lang="es-MX"/>
        </a:p>
      </dgm:t>
    </dgm:pt>
    <dgm:pt modelId="{3533BDB2-5618-4B2D-8278-9747BE7FA856}" type="pres">
      <dgm:prSet presAssocID="{6CC24CEA-298B-4B18-A92E-131705BFB58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3B8F04-2FA3-47C4-B8D7-AA4394DA0464}" type="pres">
      <dgm:prSet presAssocID="{3001AFB2-5C2E-4129-884D-05A7073FE9DD}" presName="Name9" presStyleLbl="parChTrans1D2" presStyleIdx="6" presStyleCnt="7"/>
      <dgm:spPr/>
      <dgm:t>
        <a:bodyPr/>
        <a:lstStyle/>
        <a:p>
          <a:endParaRPr lang="es-MX"/>
        </a:p>
      </dgm:t>
    </dgm:pt>
    <dgm:pt modelId="{41ED4003-1B39-4132-B368-99711F782029}" type="pres">
      <dgm:prSet presAssocID="{3001AFB2-5C2E-4129-884D-05A7073FE9DD}" presName="connTx" presStyleLbl="parChTrans1D2" presStyleIdx="6" presStyleCnt="7"/>
      <dgm:spPr/>
      <dgm:t>
        <a:bodyPr/>
        <a:lstStyle/>
        <a:p>
          <a:endParaRPr lang="es-MX"/>
        </a:p>
      </dgm:t>
    </dgm:pt>
    <dgm:pt modelId="{34AEEC40-A55C-4547-8E63-ACBEEF62413F}" type="pres">
      <dgm:prSet presAssocID="{A19FF7CC-3AA5-4589-A5F2-6433E812F6B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CA594E1-6552-47DB-846E-436218688B12}" type="presOf" srcId="{868B312F-0EF5-4B50-8101-B7400206B064}" destId="{511632FC-EAD0-40B0-BA50-90D36A8095B0}" srcOrd="0" destOrd="0" presId="urn:microsoft.com/office/officeart/2005/8/layout/radial1"/>
    <dgm:cxn modelId="{9FF00161-56B6-4B30-953C-5D7E32A4F669}" type="presOf" srcId="{975E9B18-671D-4E1B-BE9A-2F2F786858D4}" destId="{75283412-1AD1-4B87-B621-783B0B5375A0}" srcOrd="0" destOrd="0" presId="urn:microsoft.com/office/officeart/2005/8/layout/radial1"/>
    <dgm:cxn modelId="{506ED2CA-51C3-4C66-A7E2-ADE86206A530}" srcId="{12AF67F7-9DBA-4391-86E0-F3B7D31C44B7}" destId="{6CC24CEA-298B-4B18-A92E-131705BFB584}" srcOrd="5" destOrd="0" parTransId="{0011D32E-5287-467C-9162-C5DC00A7A0F6}" sibTransId="{C3A77352-954E-48EA-81C8-7665D89F9554}"/>
    <dgm:cxn modelId="{DCE5CDF8-123D-47E5-8B58-FCB3CF0A9AA6}" srcId="{12AF67F7-9DBA-4391-86E0-F3B7D31C44B7}" destId="{A19FF7CC-3AA5-4589-A5F2-6433E812F6B3}" srcOrd="6" destOrd="0" parTransId="{3001AFB2-5C2E-4129-884D-05A7073FE9DD}" sibTransId="{DC686519-AC17-4222-B8DA-59BDC427F6EB}"/>
    <dgm:cxn modelId="{F755B095-F02B-471E-8CC4-E848E573F1B6}" type="presOf" srcId="{6F921460-2988-4521-8B75-746E98871505}" destId="{91A12D43-74D5-4CD6-98D6-711D79992FC5}" srcOrd="1" destOrd="0" presId="urn:microsoft.com/office/officeart/2005/8/layout/radial1"/>
    <dgm:cxn modelId="{3C445389-2E90-434F-951E-76C64558CBA3}" type="presOf" srcId="{6811419C-410E-41A4-B917-DFDB02854625}" destId="{FD97736C-F0A5-42F8-B080-ED314F44D575}" srcOrd="1" destOrd="0" presId="urn:microsoft.com/office/officeart/2005/8/layout/radial1"/>
    <dgm:cxn modelId="{14B05BE8-B27C-40DE-8CB2-841E1480210A}" type="presOf" srcId="{4FFF2FDE-63B5-4468-8678-8EA38630D78E}" destId="{3DDBB5B7-9AA1-4DD5-89DC-4FFB9E4893B1}" srcOrd="0" destOrd="0" presId="urn:microsoft.com/office/officeart/2005/8/layout/radial1"/>
    <dgm:cxn modelId="{5D460011-A6E8-4143-9E36-7B4661300E0A}" type="presOf" srcId="{3001AFB2-5C2E-4129-884D-05A7073FE9DD}" destId="{703B8F04-2FA3-47C4-B8D7-AA4394DA0464}" srcOrd="0" destOrd="0" presId="urn:microsoft.com/office/officeart/2005/8/layout/radial1"/>
    <dgm:cxn modelId="{F8F96926-61D9-4E25-A729-9E1C57B86DF8}" srcId="{12AF67F7-9DBA-4391-86E0-F3B7D31C44B7}" destId="{2F5670A9-3B99-4C98-9078-156C5F901ECA}" srcOrd="4" destOrd="0" parTransId="{98ABDEB7-09FE-42F2-8F67-581C2955FF87}" sibTransId="{86267A1B-6D75-4FD8-BAC6-B3A2C532A548}"/>
    <dgm:cxn modelId="{B3DF4580-DC86-4369-B425-D0A0FB2F41F6}" srcId="{12AF67F7-9DBA-4391-86E0-F3B7D31C44B7}" destId="{975E9B18-671D-4E1B-BE9A-2F2F786858D4}" srcOrd="2" destOrd="0" parTransId="{E4BD6B21-08BE-4946-8D96-F5E3E4C3BDDC}" sibTransId="{D0F95693-855A-4CBE-BD4C-0710BDE98187}"/>
    <dgm:cxn modelId="{25286A98-DB16-4499-A6F3-3D489042BE88}" type="presOf" srcId="{F70C8524-53D3-42F2-9D24-3A83787F9C36}" destId="{3C5871F6-BA56-454C-93E0-B8164204BFA5}" srcOrd="1" destOrd="0" presId="urn:microsoft.com/office/officeart/2005/8/layout/radial1"/>
    <dgm:cxn modelId="{B41BC2B8-6C40-41D4-BF5C-4A031F03C2C3}" type="presOf" srcId="{98ABDEB7-09FE-42F2-8F67-581C2955FF87}" destId="{C834CFAE-2908-42C4-AC33-70821E71E117}" srcOrd="0" destOrd="0" presId="urn:microsoft.com/office/officeart/2005/8/layout/radial1"/>
    <dgm:cxn modelId="{F1204206-6F20-4FEE-AD11-EF4A8CDDB49C}" srcId="{12AF67F7-9DBA-4391-86E0-F3B7D31C44B7}" destId="{868B312F-0EF5-4B50-8101-B7400206B064}" srcOrd="1" destOrd="0" parTransId="{F70C8524-53D3-42F2-9D24-3A83787F9C36}" sibTransId="{EF838B72-0F99-44B6-9A13-CB95329704B5}"/>
    <dgm:cxn modelId="{2C9C5827-9D1E-48BA-A60A-2F6B45A12183}" type="presOf" srcId="{E4BD6B21-08BE-4946-8D96-F5E3E4C3BDDC}" destId="{1EFE03A6-9CE1-44DA-9907-1510FA5B21F6}" srcOrd="1" destOrd="0" presId="urn:microsoft.com/office/officeart/2005/8/layout/radial1"/>
    <dgm:cxn modelId="{0CCF1815-3788-4211-AC86-397678D45AC2}" type="presOf" srcId="{3001AFB2-5C2E-4129-884D-05A7073FE9DD}" destId="{41ED4003-1B39-4132-B368-99711F782029}" srcOrd="1" destOrd="0" presId="urn:microsoft.com/office/officeart/2005/8/layout/radial1"/>
    <dgm:cxn modelId="{000B9415-35B7-4B56-A6BF-A8DE87E4871E}" srcId="{4FFF2FDE-63B5-4468-8678-8EA38630D78E}" destId="{12AF67F7-9DBA-4391-86E0-F3B7D31C44B7}" srcOrd="0" destOrd="0" parTransId="{487D1F40-6ED0-4323-8F2D-98CADD7E35A4}" sibTransId="{5C14B320-4662-43B6-A650-287F87F3EED2}"/>
    <dgm:cxn modelId="{1235808A-BDE2-42EB-9AEA-2DE4CA9EF07B}" type="presOf" srcId="{0011D32E-5287-467C-9162-C5DC00A7A0F6}" destId="{1CCF85B3-BF0D-4A62-9C02-456FBDD1859A}" srcOrd="0" destOrd="0" presId="urn:microsoft.com/office/officeart/2005/8/layout/radial1"/>
    <dgm:cxn modelId="{7D926E25-84CD-42A9-900E-3B531CCEA5A4}" type="presOf" srcId="{12AF67F7-9DBA-4391-86E0-F3B7D31C44B7}" destId="{23307C57-1FB7-4D8B-9D2C-CBFA9ED08F08}" srcOrd="0" destOrd="0" presId="urn:microsoft.com/office/officeart/2005/8/layout/radial1"/>
    <dgm:cxn modelId="{14873254-3F42-4287-BA32-2ABB455B7694}" type="presOf" srcId="{98ABDEB7-09FE-42F2-8F67-581C2955FF87}" destId="{1FC93D89-8971-4037-B704-FD8C53A64DF5}" srcOrd="1" destOrd="0" presId="urn:microsoft.com/office/officeart/2005/8/layout/radial1"/>
    <dgm:cxn modelId="{50734498-7B0E-4658-838A-BB1A6CD92675}" type="presOf" srcId="{6811419C-410E-41A4-B917-DFDB02854625}" destId="{B213457D-17D6-43B4-94AD-AF65CB3B3A03}" srcOrd="0" destOrd="0" presId="urn:microsoft.com/office/officeart/2005/8/layout/radial1"/>
    <dgm:cxn modelId="{C3B36644-C3C7-4484-A540-EE2DBA235E14}" type="presOf" srcId="{6CC24CEA-298B-4B18-A92E-131705BFB584}" destId="{3533BDB2-5618-4B2D-8278-9747BE7FA856}" srcOrd="0" destOrd="0" presId="urn:microsoft.com/office/officeart/2005/8/layout/radial1"/>
    <dgm:cxn modelId="{4157FA65-15B1-4E01-AE25-89DB9C7617BC}" type="presOf" srcId="{A19FF7CC-3AA5-4589-A5F2-6433E812F6B3}" destId="{34AEEC40-A55C-4547-8E63-ACBEEF62413F}" srcOrd="0" destOrd="0" presId="urn:microsoft.com/office/officeart/2005/8/layout/radial1"/>
    <dgm:cxn modelId="{DA7EBE52-EC22-4ADC-99F9-71F3A2DFF817}" type="presOf" srcId="{8692E03A-6886-4D1A-951D-79B5CE58BF71}" destId="{4241411D-C4BF-4252-B3AD-057750C23928}" srcOrd="0" destOrd="0" presId="urn:microsoft.com/office/officeart/2005/8/layout/radial1"/>
    <dgm:cxn modelId="{C68415BB-ECA3-4A1C-ACF0-90EDC3FF49D5}" srcId="{12AF67F7-9DBA-4391-86E0-F3B7D31C44B7}" destId="{59CBA262-BB19-4966-90ED-7F57583E03AC}" srcOrd="0" destOrd="0" parTransId="{6F921460-2988-4521-8B75-746E98871505}" sibTransId="{0891C7CE-0349-4ADE-9D31-7DC1DFF4AD21}"/>
    <dgm:cxn modelId="{9FB14B41-D106-4BAD-B2BD-C8C8508E59EA}" type="presOf" srcId="{E4BD6B21-08BE-4946-8D96-F5E3E4C3BDDC}" destId="{22A55F4A-527A-44B1-B5C3-2C85A5D0C54F}" srcOrd="0" destOrd="0" presId="urn:microsoft.com/office/officeart/2005/8/layout/radial1"/>
    <dgm:cxn modelId="{0424A166-FDBF-4F82-A920-EB6A1E44F66E}" type="presOf" srcId="{F70C8524-53D3-42F2-9D24-3A83787F9C36}" destId="{484B9071-ABE4-4FFC-853F-903F283D5E7D}" srcOrd="0" destOrd="0" presId="urn:microsoft.com/office/officeart/2005/8/layout/radial1"/>
    <dgm:cxn modelId="{0F6E0A80-769B-4956-92EF-178358462122}" type="presOf" srcId="{59CBA262-BB19-4966-90ED-7F57583E03AC}" destId="{2B973EFC-811A-4199-985A-7C0698D04AA9}" srcOrd="0" destOrd="0" presId="urn:microsoft.com/office/officeart/2005/8/layout/radial1"/>
    <dgm:cxn modelId="{35538901-21BD-4862-B0C2-DC06A5BA3D94}" type="presOf" srcId="{6F921460-2988-4521-8B75-746E98871505}" destId="{2413F06D-396A-4070-B036-2633016B8A00}" srcOrd="0" destOrd="0" presId="urn:microsoft.com/office/officeart/2005/8/layout/radial1"/>
    <dgm:cxn modelId="{5187BA1A-0265-4CE8-B8A7-EB937BA8963F}" srcId="{12AF67F7-9DBA-4391-86E0-F3B7D31C44B7}" destId="{8692E03A-6886-4D1A-951D-79B5CE58BF71}" srcOrd="3" destOrd="0" parTransId="{6811419C-410E-41A4-B917-DFDB02854625}" sibTransId="{79D64ABB-1B18-4561-BD5E-44C561923469}"/>
    <dgm:cxn modelId="{52810069-2465-4B7D-A930-1924B80D5B45}" type="presOf" srcId="{0011D32E-5287-467C-9162-C5DC00A7A0F6}" destId="{76C04AC5-E5F3-4A3E-B71C-A589A1CB5B46}" srcOrd="1" destOrd="0" presId="urn:microsoft.com/office/officeart/2005/8/layout/radial1"/>
    <dgm:cxn modelId="{8B5104B5-4ABE-420E-815A-798D08D61F36}" type="presOf" srcId="{2F5670A9-3B99-4C98-9078-156C5F901ECA}" destId="{A0605311-D6CC-4137-878A-658EFA119A99}" srcOrd="0" destOrd="0" presId="urn:microsoft.com/office/officeart/2005/8/layout/radial1"/>
    <dgm:cxn modelId="{34FEA3FD-997B-49AF-AD31-A76F12B62F30}" type="presParOf" srcId="{3DDBB5B7-9AA1-4DD5-89DC-4FFB9E4893B1}" destId="{23307C57-1FB7-4D8B-9D2C-CBFA9ED08F08}" srcOrd="0" destOrd="0" presId="urn:microsoft.com/office/officeart/2005/8/layout/radial1"/>
    <dgm:cxn modelId="{201E8095-2DFA-467A-B094-3A6829BB0019}" type="presParOf" srcId="{3DDBB5B7-9AA1-4DD5-89DC-4FFB9E4893B1}" destId="{2413F06D-396A-4070-B036-2633016B8A00}" srcOrd="1" destOrd="0" presId="urn:microsoft.com/office/officeart/2005/8/layout/radial1"/>
    <dgm:cxn modelId="{5A7B01B3-DE28-4C79-968C-126562373724}" type="presParOf" srcId="{2413F06D-396A-4070-B036-2633016B8A00}" destId="{91A12D43-74D5-4CD6-98D6-711D79992FC5}" srcOrd="0" destOrd="0" presId="urn:microsoft.com/office/officeart/2005/8/layout/radial1"/>
    <dgm:cxn modelId="{A2314647-1BA1-4C97-8229-3B5E325AB024}" type="presParOf" srcId="{3DDBB5B7-9AA1-4DD5-89DC-4FFB9E4893B1}" destId="{2B973EFC-811A-4199-985A-7C0698D04AA9}" srcOrd="2" destOrd="0" presId="urn:microsoft.com/office/officeart/2005/8/layout/radial1"/>
    <dgm:cxn modelId="{1848B74D-5F34-4145-8778-5C529809D09A}" type="presParOf" srcId="{3DDBB5B7-9AA1-4DD5-89DC-4FFB9E4893B1}" destId="{484B9071-ABE4-4FFC-853F-903F283D5E7D}" srcOrd="3" destOrd="0" presId="urn:microsoft.com/office/officeart/2005/8/layout/radial1"/>
    <dgm:cxn modelId="{FA9B2350-9195-4269-B74A-776829DF9ACC}" type="presParOf" srcId="{484B9071-ABE4-4FFC-853F-903F283D5E7D}" destId="{3C5871F6-BA56-454C-93E0-B8164204BFA5}" srcOrd="0" destOrd="0" presId="urn:microsoft.com/office/officeart/2005/8/layout/radial1"/>
    <dgm:cxn modelId="{2BFAF626-3B00-48C7-B3E3-FC503245509D}" type="presParOf" srcId="{3DDBB5B7-9AA1-4DD5-89DC-4FFB9E4893B1}" destId="{511632FC-EAD0-40B0-BA50-90D36A8095B0}" srcOrd="4" destOrd="0" presId="urn:microsoft.com/office/officeart/2005/8/layout/radial1"/>
    <dgm:cxn modelId="{978EFD4A-817C-4D1A-A4F3-13A7ACA1E3AA}" type="presParOf" srcId="{3DDBB5B7-9AA1-4DD5-89DC-4FFB9E4893B1}" destId="{22A55F4A-527A-44B1-B5C3-2C85A5D0C54F}" srcOrd="5" destOrd="0" presId="urn:microsoft.com/office/officeart/2005/8/layout/radial1"/>
    <dgm:cxn modelId="{8D1E79F5-9F2C-4D91-A41C-D42EC2F2FEAF}" type="presParOf" srcId="{22A55F4A-527A-44B1-B5C3-2C85A5D0C54F}" destId="{1EFE03A6-9CE1-44DA-9907-1510FA5B21F6}" srcOrd="0" destOrd="0" presId="urn:microsoft.com/office/officeart/2005/8/layout/radial1"/>
    <dgm:cxn modelId="{0BC3DE40-56D8-48FE-A936-11AF697EED0D}" type="presParOf" srcId="{3DDBB5B7-9AA1-4DD5-89DC-4FFB9E4893B1}" destId="{75283412-1AD1-4B87-B621-783B0B5375A0}" srcOrd="6" destOrd="0" presId="urn:microsoft.com/office/officeart/2005/8/layout/radial1"/>
    <dgm:cxn modelId="{589C8B17-F390-461A-82D8-0C81B5D44F02}" type="presParOf" srcId="{3DDBB5B7-9AA1-4DD5-89DC-4FFB9E4893B1}" destId="{B213457D-17D6-43B4-94AD-AF65CB3B3A03}" srcOrd="7" destOrd="0" presId="urn:microsoft.com/office/officeart/2005/8/layout/radial1"/>
    <dgm:cxn modelId="{D9E6429E-3343-49E3-A7A4-55BEFCDFDC67}" type="presParOf" srcId="{B213457D-17D6-43B4-94AD-AF65CB3B3A03}" destId="{FD97736C-F0A5-42F8-B080-ED314F44D575}" srcOrd="0" destOrd="0" presId="urn:microsoft.com/office/officeart/2005/8/layout/radial1"/>
    <dgm:cxn modelId="{CE3346D9-FE4D-49E9-A8B6-58135EC31230}" type="presParOf" srcId="{3DDBB5B7-9AA1-4DD5-89DC-4FFB9E4893B1}" destId="{4241411D-C4BF-4252-B3AD-057750C23928}" srcOrd="8" destOrd="0" presId="urn:microsoft.com/office/officeart/2005/8/layout/radial1"/>
    <dgm:cxn modelId="{834B4C46-BC3C-4B2A-B958-898392189F7A}" type="presParOf" srcId="{3DDBB5B7-9AA1-4DD5-89DC-4FFB9E4893B1}" destId="{C834CFAE-2908-42C4-AC33-70821E71E117}" srcOrd="9" destOrd="0" presId="urn:microsoft.com/office/officeart/2005/8/layout/radial1"/>
    <dgm:cxn modelId="{06F156D0-35DD-4612-8C1A-7519E926F523}" type="presParOf" srcId="{C834CFAE-2908-42C4-AC33-70821E71E117}" destId="{1FC93D89-8971-4037-B704-FD8C53A64DF5}" srcOrd="0" destOrd="0" presId="urn:microsoft.com/office/officeart/2005/8/layout/radial1"/>
    <dgm:cxn modelId="{E74855FF-7966-46FC-AD40-6E4B920005BC}" type="presParOf" srcId="{3DDBB5B7-9AA1-4DD5-89DC-4FFB9E4893B1}" destId="{A0605311-D6CC-4137-878A-658EFA119A99}" srcOrd="10" destOrd="0" presId="urn:microsoft.com/office/officeart/2005/8/layout/radial1"/>
    <dgm:cxn modelId="{84176C83-5F5D-45A0-8786-4CDC99F72234}" type="presParOf" srcId="{3DDBB5B7-9AA1-4DD5-89DC-4FFB9E4893B1}" destId="{1CCF85B3-BF0D-4A62-9C02-456FBDD1859A}" srcOrd="11" destOrd="0" presId="urn:microsoft.com/office/officeart/2005/8/layout/radial1"/>
    <dgm:cxn modelId="{1505A358-6191-48A4-A2A8-CF9AE0BBCFD6}" type="presParOf" srcId="{1CCF85B3-BF0D-4A62-9C02-456FBDD1859A}" destId="{76C04AC5-E5F3-4A3E-B71C-A589A1CB5B46}" srcOrd="0" destOrd="0" presId="urn:microsoft.com/office/officeart/2005/8/layout/radial1"/>
    <dgm:cxn modelId="{84BF4CA3-8724-4D19-A421-5A7F961D7219}" type="presParOf" srcId="{3DDBB5B7-9AA1-4DD5-89DC-4FFB9E4893B1}" destId="{3533BDB2-5618-4B2D-8278-9747BE7FA856}" srcOrd="12" destOrd="0" presId="urn:microsoft.com/office/officeart/2005/8/layout/radial1"/>
    <dgm:cxn modelId="{B5E2AF74-D986-4F57-BF63-E00B6182E8D0}" type="presParOf" srcId="{3DDBB5B7-9AA1-4DD5-89DC-4FFB9E4893B1}" destId="{703B8F04-2FA3-47C4-B8D7-AA4394DA0464}" srcOrd="13" destOrd="0" presId="urn:microsoft.com/office/officeart/2005/8/layout/radial1"/>
    <dgm:cxn modelId="{E5D6F46A-F29E-4C1C-B8C3-AEE6EE0A587E}" type="presParOf" srcId="{703B8F04-2FA3-47C4-B8D7-AA4394DA0464}" destId="{41ED4003-1B39-4132-B368-99711F782029}" srcOrd="0" destOrd="0" presId="urn:microsoft.com/office/officeart/2005/8/layout/radial1"/>
    <dgm:cxn modelId="{92217649-7F0B-49E6-BC6B-281B7E4A9B29}" type="presParOf" srcId="{3DDBB5B7-9AA1-4DD5-89DC-4FFB9E4893B1}" destId="{34AEEC40-A55C-4547-8E63-ACBEEF62413F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0A22-3768-1649-A61A-B98BCF048ECC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6DE3-1F11-4F4A-9EC2-AF67FC6FA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53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0A22-3768-1649-A61A-B98BCF048ECC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6DE3-1F11-4F4A-9EC2-AF67FC6FA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65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0A22-3768-1649-A61A-B98BCF048ECC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6DE3-1F11-4F4A-9EC2-AF67FC6FA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88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0A22-3768-1649-A61A-B98BCF048ECC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6DE3-1F11-4F4A-9EC2-AF67FC6FA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98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0A22-3768-1649-A61A-B98BCF048ECC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6DE3-1F11-4F4A-9EC2-AF67FC6FA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02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0A22-3768-1649-A61A-B98BCF048ECC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6DE3-1F11-4F4A-9EC2-AF67FC6FA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1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0A22-3768-1649-A61A-B98BCF048ECC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6DE3-1F11-4F4A-9EC2-AF67FC6FA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59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0A22-3768-1649-A61A-B98BCF048ECC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6DE3-1F11-4F4A-9EC2-AF67FC6FA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905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0A22-3768-1649-A61A-B98BCF048ECC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6DE3-1F11-4F4A-9EC2-AF67FC6FA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0A22-3768-1649-A61A-B98BCF048ECC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6DE3-1F11-4F4A-9EC2-AF67FC6FA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04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0A22-3768-1649-A61A-B98BCF048ECC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6DE3-1F11-4F4A-9EC2-AF67FC6FA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41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E0A22-3768-1649-A61A-B98BCF048ECC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C6DE3-1F11-4F4A-9EC2-AF67FC6FA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14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v.mx/afbg/" TargetMode="External"/><Relationship Id="rId3" Type="http://schemas.openxmlformats.org/officeDocument/2006/relationships/hyperlink" Target="mailto:amorales@uv.mx" TargetMode="External"/><Relationship Id="rId7" Type="http://schemas.openxmlformats.org/officeDocument/2006/relationships/hyperlink" Target="http://www.uv.mx/coatza/ci" TargetMode="External"/><Relationship Id="rId2" Type="http://schemas.openxmlformats.org/officeDocument/2006/relationships/hyperlink" Target="mailto:alujan@uv.mx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hyperlink" Target="mailto:juhaaz@uv.mx" TargetMode="External"/><Relationship Id="rId4" Type="http://schemas.openxmlformats.org/officeDocument/2006/relationships/hyperlink" Target="mailto:marisilva@hotmail.com" TargetMode="External"/><Relationship Id="rId9" Type="http://schemas.openxmlformats.org/officeDocument/2006/relationships/hyperlink" Target="http://www.uv.mx/exav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minus.uv.mx/eminus/default.aspx" TargetMode="External"/><Relationship Id="rId2" Type="http://schemas.openxmlformats.org/officeDocument/2006/relationships/hyperlink" Target="http://www.uv.mx/afbg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45180" y="0"/>
            <a:ext cx="48445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Centro de Idiomas</a:t>
            </a:r>
          </a:p>
          <a:p>
            <a:pPr algn="ctr"/>
            <a:r>
              <a:rPr lang="es-ES_tradn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Campus Coatza-Mina</a:t>
            </a:r>
            <a:endParaRPr lang="es-ES_tradnl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n 4" descr="Logo-U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4" y="0"/>
            <a:ext cx="1441996" cy="125204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367195" y="5544009"/>
            <a:ext cx="6599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www.uv.mx</a:t>
            </a:r>
            <a:r>
              <a:rPr lang="es-ES_tradnl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es-ES_tradnl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coatza</a:t>
            </a:r>
            <a:r>
              <a:rPr lang="es-ES_tradnl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/ci</a:t>
            </a:r>
            <a:endParaRPr lang="es-ES_tradnl" sz="54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576956" y="1530440"/>
            <a:ext cx="3832396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685800" indent="-685800">
              <a:buFont typeface="Arial"/>
              <a:buChar char="•"/>
            </a:pPr>
            <a:r>
              <a:rPr lang="es-ES_tradnl" sz="44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Inglés</a:t>
            </a:r>
          </a:p>
          <a:p>
            <a:pPr marL="685800" indent="-685800">
              <a:buFont typeface="Arial"/>
              <a:buChar char="•"/>
            </a:pPr>
            <a:r>
              <a:rPr lang="es-ES_tradnl" sz="44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Alemán</a:t>
            </a:r>
          </a:p>
          <a:p>
            <a:pPr marL="685800" indent="-685800">
              <a:buFont typeface="Arial"/>
              <a:buChar char="•"/>
            </a:pPr>
            <a:r>
              <a:rPr lang="es-ES_tradnl" sz="44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Italiano</a:t>
            </a:r>
            <a:endParaRPr lang="es-ES_tradnl" sz="44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  <a:p>
            <a:pPr marL="685800" indent="-685800">
              <a:buFont typeface="Arial"/>
              <a:buChar char="•"/>
            </a:pPr>
            <a:r>
              <a:rPr lang="es-ES_tradnl" sz="44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Portugués</a:t>
            </a:r>
          </a:p>
          <a:p>
            <a:pPr marL="685800" indent="-685800">
              <a:buFont typeface="Arial"/>
              <a:buChar char="•"/>
            </a:pPr>
            <a:r>
              <a:rPr lang="es-ES_tradnl" sz="44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Francés</a:t>
            </a:r>
          </a:p>
          <a:p>
            <a:pPr marL="685800" indent="-685800">
              <a:buFont typeface="Arial"/>
              <a:buChar char="•"/>
            </a:pPr>
            <a:r>
              <a:rPr lang="es-ES_tradnl" sz="44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Chino</a:t>
            </a:r>
          </a:p>
        </p:txBody>
      </p:sp>
      <p:pic>
        <p:nvPicPr>
          <p:cNvPr id="1026" name="Picture 2" descr="C:\Users\uv\Pictures\10410313_709685139103213_2141412151239440769_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90355" y1="2707" x2="90355" y2="2707"/>
                        <a14:backgroundMark x1="96277" y1="18613" x2="96277" y2="18613"/>
                        <a14:backgroundMark x1="20135" y1="22504" x2="20135" y2="22504"/>
                        <a14:backgroundMark x1="16920" y1="68190" x2="16920" y2="6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24" y="1935203"/>
            <a:ext cx="3256555" cy="32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uv\Pictures\uv-logos-bottom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8057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uv\Pictures\uv-logos-bottom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33" y="6358055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uv\Pictures\uv-logos-bottom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07" y="6358056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01600" y="2162751"/>
            <a:ext cx="9011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EXAVER </a:t>
            </a:r>
            <a:r>
              <a:rPr lang="es-ES" sz="2000" dirty="0"/>
              <a:t>es un examen de la Universidad Veracruzana desarrollado con el apoyo del Consejo Británico y la Universidad de Cambridge, Inglaterra</a:t>
            </a:r>
            <a:r>
              <a:rPr lang="es-ES" sz="2000" dirty="0" smtClean="0"/>
              <a:t>. Con </a:t>
            </a:r>
            <a:r>
              <a:rPr lang="es-ES" sz="2000" dirty="0"/>
              <a:t>él, nuestra Casa de Estudios certifica el conocimiento del idioma inglés de sus estudiantes y del público en general, basándose en estándares internacionales. Los exámenes no se basan en un programa o libro de texto específicos sino que evalúan conocimientos de Inglés adquiridos en un tiempo de instrucción formal en el estudio del idioma inglés</a:t>
            </a:r>
            <a:r>
              <a:rPr lang="es-ES" sz="2000" dirty="0" smtClean="0"/>
              <a:t>.</a:t>
            </a:r>
          </a:p>
          <a:p>
            <a:endParaRPr lang="es-ES" sz="2000" dirty="0"/>
          </a:p>
          <a:p>
            <a:r>
              <a:rPr lang="es-ES" sz="2000" dirty="0"/>
              <a:t>Los niveles que se certifican son:</a:t>
            </a:r>
          </a:p>
          <a:p>
            <a:r>
              <a:rPr lang="es-ES" sz="2000" b="1" dirty="0"/>
              <a:t>EXAVER 1</a:t>
            </a:r>
            <a:r>
              <a:rPr lang="es-ES" sz="2000" dirty="0"/>
              <a:t> Básico (200 horas de Inglés)</a:t>
            </a:r>
          </a:p>
          <a:p>
            <a:r>
              <a:rPr lang="es-ES" sz="2000" b="1" dirty="0"/>
              <a:t>EXAVER 2</a:t>
            </a:r>
            <a:r>
              <a:rPr lang="es-ES" sz="2000" dirty="0"/>
              <a:t> Intermedio bajo (400 horas de Inglés)</a:t>
            </a:r>
          </a:p>
          <a:p>
            <a:r>
              <a:rPr lang="es-ES" sz="2000" b="1" dirty="0"/>
              <a:t>EXAVER 3</a:t>
            </a:r>
            <a:r>
              <a:rPr lang="es-ES" sz="2000" dirty="0"/>
              <a:t> Intermedio alto (600 horas de Inglés)</a:t>
            </a:r>
          </a:p>
        </p:txBody>
      </p:sp>
      <p:sp>
        <p:nvSpPr>
          <p:cNvPr id="13" name="Pentágono 12">
            <a:hlinkClick r:id="rId2" action="ppaction://hlinksldjump"/>
          </p:cNvPr>
          <p:cNvSpPr/>
          <p:nvPr/>
        </p:nvSpPr>
        <p:spPr>
          <a:xfrm>
            <a:off x="1082940" y="130786"/>
            <a:ext cx="6723389" cy="1007348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Exámenes de Acreditación</a:t>
            </a:r>
            <a:endParaRPr lang="es-ES" sz="4000" dirty="0"/>
          </a:p>
        </p:txBody>
      </p:sp>
      <p:sp>
        <p:nvSpPr>
          <p:cNvPr id="14" name="Rectángulo 13"/>
          <p:cNvSpPr/>
          <p:nvPr/>
        </p:nvSpPr>
        <p:spPr>
          <a:xfrm>
            <a:off x="3076539" y="1414508"/>
            <a:ext cx="22837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EXAVER</a:t>
            </a:r>
          </a:p>
        </p:txBody>
      </p:sp>
      <p:pic>
        <p:nvPicPr>
          <p:cNvPr id="8" name="Picture 4" descr="C:\Users\uv\Pictures\uv-logos-botto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737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v\Pictures\uv-logos-botto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33" y="6337735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v\Pictures\uv-logos-botto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07" y="6337736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01600" y="2162751"/>
            <a:ext cx="90119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/>
              <a:t>Inscripciones:</a:t>
            </a:r>
            <a:r>
              <a:rPr lang="es-ES_tradnl" sz="2000" dirty="0" smtClean="0"/>
              <a:t> del</a:t>
            </a:r>
            <a:r>
              <a:rPr lang="es-MX" sz="2000" dirty="0" smtClean="0"/>
              <a:t>12 </a:t>
            </a:r>
            <a:r>
              <a:rPr lang="es-MX" sz="2000" dirty="0"/>
              <a:t>de Septiembre de 2016</a:t>
            </a:r>
            <a:r>
              <a:rPr lang="es-MX" sz="2000" dirty="0" smtClean="0"/>
              <a:t>. </a:t>
            </a:r>
            <a:r>
              <a:rPr lang="es-ES_tradnl" sz="2000" dirty="0" smtClean="0"/>
              <a:t>en www.uv.mx/exaver</a:t>
            </a:r>
          </a:p>
          <a:p>
            <a:endParaRPr lang="es-ES_tradnl" dirty="0"/>
          </a:p>
          <a:p>
            <a:r>
              <a:rPr lang="es-ES_tradnl" b="1" dirty="0"/>
              <a:t>EXAVER 1:  </a:t>
            </a:r>
            <a:r>
              <a:rPr lang="es-MX" b="1" dirty="0"/>
              <a:t>sábado 24 de Septiembre, a las 15:00 hrs</a:t>
            </a:r>
            <a:r>
              <a:rPr lang="es-MX" b="1" dirty="0" smtClean="0"/>
              <a:t>.</a:t>
            </a:r>
            <a:endParaRPr lang="es-ES_tradnl" b="1" dirty="0" smtClean="0"/>
          </a:p>
          <a:p>
            <a:r>
              <a:rPr lang="es-ES_tradnl" dirty="0"/>
              <a:t>	</a:t>
            </a:r>
            <a:r>
              <a:rPr lang="es-ES_tradnl" dirty="0" smtClean="0"/>
              <a:t>		</a:t>
            </a:r>
            <a:r>
              <a:rPr lang="es-ES_tradnl" sz="1600" dirty="0" smtClean="0"/>
              <a:t>Básico: Inglés I, Inglés II e Inglés III </a:t>
            </a:r>
            <a:endParaRPr lang="es-ES_tradnl" sz="1600" dirty="0"/>
          </a:p>
          <a:p>
            <a:r>
              <a:rPr lang="es-ES_tradnl" b="1" dirty="0"/>
              <a:t>EXAVER 2:  </a:t>
            </a:r>
            <a:r>
              <a:rPr lang="es-MX" b="1" dirty="0"/>
              <a:t>sábado  01 de Octubre, a las 15:00 </a:t>
            </a:r>
            <a:r>
              <a:rPr lang="es-MX" b="1" dirty="0" smtClean="0"/>
              <a:t>hrs</a:t>
            </a:r>
          </a:p>
          <a:p>
            <a:r>
              <a:rPr lang="es-ES_tradnl" sz="1600" dirty="0" smtClean="0"/>
              <a:t>                    Básico:  Inglés I, Inglés II e Inglés III </a:t>
            </a:r>
          </a:p>
          <a:p>
            <a:r>
              <a:rPr lang="es-ES_tradnl" sz="1600" dirty="0"/>
              <a:t> </a:t>
            </a:r>
            <a:r>
              <a:rPr lang="es-ES_tradnl" sz="1600" dirty="0" smtClean="0"/>
              <a:t>                   Intermedio:  Inglés IV, Inglés V e Inglés VI </a:t>
            </a:r>
            <a:endParaRPr lang="es-ES_tradnl" sz="1600" dirty="0"/>
          </a:p>
          <a:p>
            <a:r>
              <a:rPr lang="es-ES_tradnl" b="1" dirty="0"/>
              <a:t>EXAVER 3:  </a:t>
            </a:r>
            <a:r>
              <a:rPr lang="es-ES_tradnl" b="1" dirty="0" smtClean="0"/>
              <a:t>s</a:t>
            </a:r>
            <a:r>
              <a:rPr lang="es-MX" b="1" dirty="0" err="1" smtClean="0"/>
              <a:t>ábado</a:t>
            </a:r>
            <a:r>
              <a:rPr lang="es-MX" b="1" dirty="0" smtClean="0"/>
              <a:t> </a:t>
            </a:r>
            <a:r>
              <a:rPr lang="es-MX" b="1" dirty="0"/>
              <a:t>08 de Octubre, a las 15:00 hrs. </a:t>
            </a:r>
            <a:r>
              <a:rPr lang="es-ES_tradnl" b="1" dirty="0" smtClean="0"/>
              <a:t>(Xalapa)</a:t>
            </a:r>
          </a:p>
          <a:p>
            <a:r>
              <a:rPr lang="es-ES_tradnl" sz="1600" dirty="0" smtClean="0"/>
              <a:t>                    Básico:  Inglés I, Inglés II e Inglés III </a:t>
            </a:r>
          </a:p>
          <a:p>
            <a:r>
              <a:rPr lang="es-ES_tradnl" sz="1600" dirty="0" smtClean="0"/>
              <a:t>                    Intermedio:  Inglés IV, Inglés V e inglés VI</a:t>
            </a:r>
          </a:p>
          <a:p>
            <a:r>
              <a:rPr lang="es-ES_tradnl" sz="1600" dirty="0"/>
              <a:t> </a:t>
            </a:r>
            <a:r>
              <a:rPr lang="es-ES_tradnl" sz="1600" dirty="0" smtClean="0"/>
              <a:t>                   Avanzado: Inglés VII, Inglés VIII e Inglés IX </a:t>
            </a:r>
          </a:p>
          <a:p>
            <a:endParaRPr lang="es-ES_tradnl" sz="2000" dirty="0"/>
          </a:p>
          <a:p>
            <a:r>
              <a:rPr lang="es-ES_tradnl" sz="1600" dirty="0" smtClean="0"/>
              <a:t>**Al obtener el estudiante el certificado de EXAVER 1 (mínimo) podrá revalidar las Experiencias Educativas Inglés I e Inglés II del AFBG presentado su diploma en el Centro de Idiomas de su región. Una vez aprobado el examen EXAVER , dichos estudiantes </a:t>
            </a:r>
            <a:r>
              <a:rPr lang="es-ES_tradnl" sz="1600" b="1" u="sng" dirty="0" smtClean="0"/>
              <a:t>NO</a:t>
            </a:r>
            <a:r>
              <a:rPr lang="es-ES_tradnl" sz="1600" dirty="0" smtClean="0"/>
              <a:t> tienen que inscribirse a las experiencias educativas mencionadas.</a:t>
            </a:r>
            <a:endParaRPr lang="es-ES" sz="1600" dirty="0"/>
          </a:p>
        </p:txBody>
      </p:sp>
      <p:sp>
        <p:nvSpPr>
          <p:cNvPr id="13" name="Pentágono 12">
            <a:hlinkClick r:id="rId2" action="ppaction://hlinksldjump"/>
          </p:cNvPr>
          <p:cNvSpPr/>
          <p:nvPr/>
        </p:nvSpPr>
        <p:spPr>
          <a:xfrm>
            <a:off x="1082940" y="130786"/>
            <a:ext cx="6723389" cy="1007348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Exámenes de Acreditación</a:t>
            </a:r>
            <a:endParaRPr lang="es-ES" sz="4000" dirty="0"/>
          </a:p>
        </p:txBody>
      </p:sp>
      <p:sp>
        <p:nvSpPr>
          <p:cNvPr id="14" name="Rectángulo 13"/>
          <p:cNvSpPr/>
          <p:nvPr/>
        </p:nvSpPr>
        <p:spPr>
          <a:xfrm>
            <a:off x="3076539" y="1414508"/>
            <a:ext cx="22837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EXAVER</a:t>
            </a:r>
          </a:p>
        </p:txBody>
      </p:sp>
      <p:pic>
        <p:nvPicPr>
          <p:cNvPr id="8" name="Picture 4" descr="C:\Users\uv\Pictures\uv-logos-botto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737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v\Pictures\uv-logos-botto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33" y="6337735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v\Pictures\uv-logos-botto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07" y="6337736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7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1742" y="1722713"/>
            <a:ext cx="7810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/>
          </a:p>
          <a:p>
            <a:endParaRPr lang="es-ES" sz="2400" dirty="0"/>
          </a:p>
        </p:txBody>
      </p:sp>
      <p:sp>
        <p:nvSpPr>
          <p:cNvPr id="4" name="Pentágono 3"/>
          <p:cNvSpPr/>
          <p:nvPr/>
        </p:nvSpPr>
        <p:spPr>
          <a:xfrm>
            <a:off x="1547419" y="225395"/>
            <a:ext cx="6744406" cy="882045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Centro de Idiomas </a:t>
            </a:r>
            <a:endParaRPr lang="es-ES" sz="4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16786" y="1532922"/>
            <a:ext cx="87297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Contamos con una serie de cursos de los diferentes idiomas: Inglés, Francés,  Italiano, Portugués, Alemán, Chino Mandarín.</a:t>
            </a:r>
          </a:p>
          <a:p>
            <a:endParaRPr lang="es-ES_tradnl" sz="2000" dirty="0"/>
          </a:p>
          <a:p>
            <a:r>
              <a:rPr lang="es-ES_tradnl" sz="2000" dirty="0" smtClean="0"/>
              <a:t>Con estos cursos se pueden acreditar las experiencias del </a:t>
            </a:r>
            <a:r>
              <a:rPr lang="es-ES_tradnl" sz="2000" b="1" dirty="0" smtClean="0"/>
              <a:t>Área Básica </a:t>
            </a:r>
            <a:r>
              <a:rPr lang="es-ES_tradnl" sz="2000" dirty="0" smtClean="0"/>
              <a:t>y las </a:t>
            </a:r>
            <a:r>
              <a:rPr lang="es-ES_tradnl" sz="2000" b="1" dirty="0" smtClean="0"/>
              <a:t>Experiencias del Área de Formación Elección Libre (AFEL)</a:t>
            </a:r>
            <a:endParaRPr lang="es-ES_tradnl" sz="2000" b="1" dirty="0"/>
          </a:p>
          <a:p>
            <a:r>
              <a:rPr lang="es-ES_tradnl" sz="2000" dirty="0" smtClean="0"/>
              <a:t>Si se toma los cursos como Centro de idiomas:</a:t>
            </a:r>
          </a:p>
          <a:p>
            <a:endParaRPr lang="es-ES_tradnl" sz="2000" dirty="0"/>
          </a:p>
          <a:p>
            <a:pPr marL="342900" indent="-342900">
              <a:buFont typeface="Arial"/>
              <a:buChar char="•"/>
            </a:pPr>
            <a:r>
              <a:rPr lang="es-ES" sz="2000" dirty="0" smtClean="0"/>
              <a:t>N</a:t>
            </a:r>
            <a:r>
              <a:rPr lang="es-ES_tradnl" sz="2000" dirty="0" smtClean="0"/>
              <a:t>o causa Escolaridad.</a:t>
            </a:r>
          </a:p>
          <a:p>
            <a:pPr marL="342900" indent="-342900">
              <a:buFont typeface="Arial"/>
              <a:buChar char="•"/>
            </a:pPr>
            <a:r>
              <a:rPr lang="es-ES_tradnl" sz="2000" dirty="0" smtClean="0"/>
              <a:t>Varios Horarios existentes.</a:t>
            </a:r>
          </a:p>
          <a:p>
            <a:pPr marL="342900" indent="-342900">
              <a:buFont typeface="Arial"/>
              <a:buChar char="•"/>
            </a:pPr>
            <a:r>
              <a:rPr lang="es-ES_tradnl" sz="2000" dirty="0" smtClean="0"/>
              <a:t>Transferencia de Créditos</a:t>
            </a:r>
            <a:r>
              <a:rPr lang="es-ES_tradnl" sz="2000" dirty="0"/>
              <a:t>.</a:t>
            </a:r>
            <a:endParaRPr lang="es-ES_tradnl" sz="2000" dirty="0" smtClean="0"/>
          </a:p>
          <a:p>
            <a:pPr marL="342900" indent="-342900">
              <a:buFont typeface="Arial"/>
              <a:buChar char="•"/>
            </a:pPr>
            <a:r>
              <a:rPr lang="es-ES_tradnl" sz="2000" dirty="0" smtClean="0"/>
              <a:t>Grupos especiales.</a:t>
            </a:r>
          </a:p>
          <a:p>
            <a:pPr marL="342900" indent="-342900">
              <a:buFont typeface="Arial"/>
              <a:buChar char="•"/>
            </a:pPr>
            <a:endParaRPr lang="es-ES_tradnl" sz="2000" dirty="0"/>
          </a:p>
          <a:p>
            <a:r>
              <a:rPr lang="es-ES_tradnl" sz="2000" dirty="0" smtClean="0">
                <a:solidFill>
                  <a:srgbClr val="FF0000"/>
                </a:solidFill>
              </a:rPr>
              <a:t>Atención</a:t>
            </a:r>
            <a:r>
              <a:rPr lang="es-ES_tradnl" sz="2000" dirty="0" smtClean="0"/>
              <a:t>: cuidar los tiempos</a:t>
            </a:r>
            <a:endParaRPr lang="es-ES_tradnl" sz="2000" dirty="0"/>
          </a:p>
          <a:p>
            <a:endParaRPr lang="es-ES_tradnl" sz="2000" dirty="0" smtClean="0"/>
          </a:p>
          <a:p>
            <a:r>
              <a:rPr lang="es-ES_tradnl" sz="2000" dirty="0" smtClean="0"/>
              <a:t>Todos los cursos tienen un costo de $ 800.00 por semestre.</a:t>
            </a:r>
            <a:endParaRPr lang="es-ES_tradnl" sz="2000" dirty="0"/>
          </a:p>
          <a:p>
            <a:endParaRPr lang="es-ES" sz="2000" dirty="0"/>
          </a:p>
        </p:txBody>
      </p:sp>
      <p:pic>
        <p:nvPicPr>
          <p:cNvPr id="2051" name="Picture 3" descr="C:\Users\uv\Pictures\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398" y="3149776"/>
            <a:ext cx="28575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v\Pictures\uv-logos-botto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737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v\Pictures\uv-logos-botto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33" y="6337735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v\Pictures\uv-logos-botto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07" y="6337736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3958534" y="1534890"/>
            <a:ext cx="5433869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/>
              <a:t>Mtra. </a:t>
            </a:r>
            <a:r>
              <a:rPr lang="es-ES_tradnl" sz="2000" b="1" dirty="0" err="1" smtClean="0"/>
              <a:t>Analidia</a:t>
            </a:r>
            <a:r>
              <a:rPr lang="es-ES_tradnl" sz="2000" b="1" dirty="0" smtClean="0"/>
              <a:t> Luján Gutiérrez </a:t>
            </a:r>
          </a:p>
          <a:p>
            <a:r>
              <a:rPr lang="es-ES_tradnl" sz="2000" b="1" dirty="0" smtClean="0"/>
              <a:t>Coordinadora del Centro de Idiomas</a:t>
            </a:r>
          </a:p>
          <a:p>
            <a:r>
              <a:rPr lang="es-ES_tradnl" sz="2000" b="1" dirty="0" err="1" smtClean="0">
                <a:hlinkClick r:id="rId2"/>
              </a:rPr>
              <a:t>alujan@uv.mx</a:t>
            </a:r>
            <a:endParaRPr lang="es-ES_tradnl" sz="2000" b="1" dirty="0" smtClean="0"/>
          </a:p>
          <a:p>
            <a:endParaRPr lang="es-ES" sz="1100" b="1" dirty="0" smtClean="0"/>
          </a:p>
          <a:p>
            <a:r>
              <a:rPr lang="es-ES_tradnl" sz="2000" b="1" dirty="0" smtClean="0"/>
              <a:t>Dra. María de los Ángeles Morales Sosa</a:t>
            </a:r>
          </a:p>
          <a:p>
            <a:r>
              <a:rPr lang="es-ES_tradnl" sz="2000" b="1" dirty="0" smtClean="0"/>
              <a:t> (Encargado de  CAA-Coatza)</a:t>
            </a:r>
          </a:p>
          <a:p>
            <a:r>
              <a:rPr lang="es-ES_tradnl" sz="2000" b="1" smtClean="0">
                <a:hlinkClick r:id="rId3"/>
              </a:rPr>
              <a:t>amorales@uv.mx</a:t>
            </a:r>
            <a:endParaRPr lang="es-ES_tradnl" sz="2000" b="1" dirty="0" smtClean="0"/>
          </a:p>
          <a:p>
            <a:endParaRPr lang="es-ES_tradnl" sz="1400" b="1" dirty="0"/>
          </a:p>
          <a:p>
            <a:r>
              <a:rPr lang="ro-RO" sz="2000" b="1" dirty="0"/>
              <a:t>Mtra. Maritza Silva Gordillo</a:t>
            </a:r>
          </a:p>
          <a:p>
            <a:r>
              <a:rPr lang="es-ES_tradnl" sz="2000" b="1" dirty="0"/>
              <a:t>(</a:t>
            </a:r>
            <a:r>
              <a:rPr lang="es-ES_tradnl" sz="2000" b="1" dirty="0" smtClean="0"/>
              <a:t>Encargada de </a:t>
            </a:r>
            <a:r>
              <a:rPr lang="es-ES_tradnl" sz="2000" b="1" dirty="0"/>
              <a:t> CAA-Mina</a:t>
            </a:r>
            <a:r>
              <a:rPr lang="es-ES_tradnl" sz="2000" b="1" dirty="0" smtClean="0"/>
              <a:t>)</a:t>
            </a:r>
          </a:p>
          <a:p>
            <a:r>
              <a:rPr lang="es-ES_tradnl" sz="2000" b="1" dirty="0" smtClean="0">
                <a:hlinkClick r:id="rId4"/>
              </a:rPr>
              <a:t>marisilva@hotmail.com</a:t>
            </a:r>
            <a:r>
              <a:rPr lang="es-ES_tradnl" sz="2000" b="1" dirty="0" smtClean="0"/>
              <a:t> </a:t>
            </a:r>
            <a:r>
              <a:rPr lang="es-ES_tradnl" sz="2000" b="1" dirty="0"/>
              <a:t>	</a:t>
            </a:r>
            <a:endParaRPr lang="es-ES" sz="2000" b="1" dirty="0" smtClean="0"/>
          </a:p>
          <a:p>
            <a:endParaRPr lang="es-ES" sz="1200" dirty="0"/>
          </a:p>
          <a:p>
            <a:r>
              <a:rPr lang="es-ES_tradnl" sz="2000" b="1" dirty="0" smtClean="0"/>
              <a:t>Mtro. Juan Antonio Haaz Zetina</a:t>
            </a:r>
          </a:p>
          <a:p>
            <a:r>
              <a:rPr lang="es-ES_tradnl" sz="2000" b="1" dirty="0" smtClean="0"/>
              <a:t>Técnico Académico del Centro de Idiomas</a:t>
            </a:r>
          </a:p>
          <a:p>
            <a:r>
              <a:rPr lang="es-ES_tradnl" sz="2000" b="1" dirty="0" smtClean="0">
                <a:hlinkClick r:id="rId5"/>
              </a:rPr>
              <a:t>juhaaz@uv.mx</a:t>
            </a:r>
            <a:endParaRPr lang="es-ES_tradnl" sz="2000" b="1" dirty="0" smtClean="0"/>
          </a:p>
          <a:p>
            <a:endParaRPr lang="es-ES_tradnl" sz="2000" b="1" dirty="0"/>
          </a:p>
          <a:p>
            <a:endParaRPr lang="es-ES" sz="2000" dirty="0"/>
          </a:p>
        </p:txBody>
      </p:sp>
      <p:sp>
        <p:nvSpPr>
          <p:cNvPr id="13" name="Pentágono 12"/>
          <p:cNvSpPr/>
          <p:nvPr/>
        </p:nvSpPr>
        <p:spPr>
          <a:xfrm>
            <a:off x="1291803" y="267839"/>
            <a:ext cx="6723389" cy="859921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Directorio</a:t>
            </a:r>
            <a:endParaRPr lang="es-ES" sz="4000" dirty="0"/>
          </a:p>
        </p:txBody>
      </p:sp>
      <p:pic>
        <p:nvPicPr>
          <p:cNvPr id="3075" name="Picture 3" descr="C:\Users\uv\Pictures\10410313_709685139103213_2141412151239440769_n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30" y="1805122"/>
            <a:ext cx="3410345" cy="34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1498" y="548981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000" b="1" dirty="0">
                <a:hlinkClick r:id="rId7"/>
              </a:rPr>
              <a:t>http://www.uv.mx/coatza/ci</a:t>
            </a:r>
            <a:endParaRPr lang="es-ES_tradnl" sz="2000" b="1" dirty="0"/>
          </a:p>
          <a:p>
            <a:r>
              <a:rPr lang="es-ES" sz="2000" b="1" dirty="0">
                <a:hlinkClick r:id="rId8"/>
              </a:rPr>
              <a:t>http://www.uv.mx/afbg/</a:t>
            </a:r>
            <a:r>
              <a:rPr lang="es-ES" sz="2000" b="1" dirty="0"/>
              <a:t> </a:t>
            </a:r>
          </a:p>
          <a:p>
            <a:r>
              <a:rPr lang="es-ES" sz="2000" b="1" dirty="0">
                <a:hlinkClick r:id="rId9"/>
              </a:rPr>
              <a:t>http://www.uv.mx/exaver/</a:t>
            </a:r>
            <a:r>
              <a:rPr lang="es-E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6"/>
          <p:cNvSpPr/>
          <p:nvPr/>
        </p:nvSpPr>
        <p:spPr>
          <a:xfrm>
            <a:off x="1202739" y="5544009"/>
            <a:ext cx="6928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http://edil.aexiuv.com/</a:t>
            </a:r>
          </a:p>
        </p:txBody>
      </p:sp>
      <p:pic>
        <p:nvPicPr>
          <p:cNvPr id="9" name="Picture 4" descr="C:\Users\uv\Pictures\uv-logos-bottom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8057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v\Pictures\uv-logos-bottom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33" y="6358055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v\Pictures\uv-logos-bottom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07" y="6358056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ágono 11">
            <a:hlinkClick r:id="rId3" action="ppaction://hlinksldjump"/>
          </p:cNvPr>
          <p:cNvSpPr/>
          <p:nvPr/>
        </p:nvSpPr>
        <p:spPr>
          <a:xfrm>
            <a:off x="1130438" y="244695"/>
            <a:ext cx="6744406" cy="1007348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Examen Diagnóstico </a:t>
            </a:r>
            <a:r>
              <a:rPr lang="es-MX" sz="3200" dirty="0" smtClean="0"/>
              <a:t>de </a:t>
            </a:r>
          </a:p>
          <a:p>
            <a:pPr algn="ctr"/>
            <a:r>
              <a:rPr lang="es-MX" sz="3200" dirty="0" smtClean="0"/>
              <a:t>Inglés </a:t>
            </a:r>
            <a:r>
              <a:rPr lang="es-MX" sz="3200" dirty="0"/>
              <a:t>en Línea</a:t>
            </a:r>
            <a:endParaRPr lang="es-ES" sz="3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41540" y="1675954"/>
            <a:ext cx="8281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Alumnos </a:t>
            </a:r>
            <a:r>
              <a:rPr lang="es-MX" sz="2000" dirty="0"/>
              <a:t>de nuevo ingreso Generación 2016 En agosto/16 presentarás los Exámenes diagnósticos de las Experiencias educativas del Área de Formación Básica </a:t>
            </a:r>
            <a:r>
              <a:rPr lang="es-MX" sz="2000" dirty="0" smtClean="0"/>
              <a:t>General.</a:t>
            </a:r>
          </a:p>
          <a:p>
            <a:r>
              <a:rPr lang="es-MX" sz="2000" dirty="0"/>
              <a:t>Este examen estará disponible del 9 de junio al 30 de julio de 2016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41540" y="3175449"/>
            <a:ext cx="79535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20624"/>
                </a:solidFill>
              </a:rPr>
              <a:t>Información EDIL</a:t>
            </a:r>
          </a:p>
          <a:p>
            <a:r>
              <a:rPr lang="es-MX" dirty="0" smtClean="0"/>
              <a:t>Te </a:t>
            </a:r>
            <a:r>
              <a:rPr lang="es-MX" dirty="0"/>
              <a:t>ayudará a conocer tu nivel de inglés. Te recomendará una opción para acreditar esta asignatura:</a:t>
            </a:r>
          </a:p>
          <a:p>
            <a:r>
              <a:rPr lang="es-MX" dirty="0"/>
              <a:t>Inscribirte a cursar Inglés I o Inglés II del Área de Formación Básica General.</a:t>
            </a:r>
          </a:p>
          <a:p>
            <a:r>
              <a:rPr lang="es-MX" dirty="0"/>
              <a:t>Solicitar y presentar exámenes de competencias para acreditar Inglés I o en su caso Inglés II.</a:t>
            </a:r>
          </a:p>
          <a:p>
            <a:r>
              <a:rPr lang="es-MX" dirty="0"/>
              <a:t>Presentar EXAVER 1, es decir el Examen de certificación de Inglés nivel básico para acreditar Inglés I, inglés II e inglés III.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26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938377132"/>
              </p:ext>
            </p:extLst>
          </p:nvPr>
        </p:nvGraphicFramePr>
        <p:xfrm>
          <a:off x="-379563" y="138023"/>
          <a:ext cx="9661585" cy="6719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36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ágono 11">
            <a:hlinkClick r:id="rId2" action="ppaction://hlinksldjump"/>
          </p:cNvPr>
          <p:cNvSpPr/>
          <p:nvPr/>
        </p:nvSpPr>
        <p:spPr>
          <a:xfrm>
            <a:off x="1014580" y="126124"/>
            <a:ext cx="6744406" cy="1007348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Presencial</a:t>
            </a:r>
            <a:endParaRPr lang="es-ES" sz="4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481742" y="1956393"/>
            <a:ext cx="78100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Las experiencias educativas de Inglés I e Inglés II del Área Básica General (AFBG) es ofertado por las facultades.</a:t>
            </a:r>
          </a:p>
          <a:p>
            <a:endParaRPr lang="es-ES" sz="2400" dirty="0"/>
          </a:p>
          <a:p>
            <a:r>
              <a:rPr lang="es-ES" sz="2400" dirty="0" smtClean="0"/>
              <a:t>La experiencia educativa de Inglés está enfocada en las 4 Habilidades: Lectura, Escritura, Oral y Auditiva.</a:t>
            </a:r>
          </a:p>
          <a:p>
            <a:endParaRPr lang="es-ES" sz="2400" dirty="0"/>
          </a:p>
          <a:p>
            <a:pPr marL="285750" indent="-285750">
              <a:buFont typeface="Arial"/>
              <a:buChar char="•"/>
            </a:pPr>
            <a:r>
              <a:rPr lang="es-ES" sz="2400" dirty="0" smtClean="0"/>
              <a:t>Se deben cursar antes de haber cubierto el 50 % de los créditos de la carrera.</a:t>
            </a:r>
          </a:p>
          <a:p>
            <a:pPr marL="285750" indent="-285750">
              <a:buFont typeface="Arial"/>
              <a:buChar char="•"/>
            </a:pPr>
            <a:r>
              <a:rPr lang="es-ES" sz="2400" dirty="0" smtClean="0"/>
              <a:t>Solo se cuenta con dos inscripciones.</a:t>
            </a:r>
          </a:p>
          <a:p>
            <a:pPr marL="285750" indent="-285750">
              <a:buFont typeface="Arial"/>
              <a:buChar char="•"/>
            </a:pPr>
            <a:r>
              <a:rPr lang="es-ES" sz="2400" dirty="0" smtClean="0"/>
              <a:t>Un examen de ultima oportunidad.</a:t>
            </a:r>
            <a:endParaRPr lang="es-ES" sz="2400" dirty="0"/>
          </a:p>
          <a:p>
            <a:endParaRPr lang="es-ES" sz="2400" dirty="0"/>
          </a:p>
        </p:txBody>
      </p:sp>
      <p:pic>
        <p:nvPicPr>
          <p:cNvPr id="8" name="Picture 4" descr="C:\Users\uv\Pictures\uv-logos-botto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737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v\Pictures\uv-logos-botto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33" y="6337735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v\Pictures\uv-logos-botto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07" y="6337736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1742" y="1722713"/>
            <a:ext cx="7810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/>
          </a:p>
          <a:p>
            <a:endParaRPr lang="es-ES" sz="2400" dirty="0"/>
          </a:p>
        </p:txBody>
      </p:sp>
      <p:sp>
        <p:nvSpPr>
          <p:cNvPr id="4" name="Pentágono 3">
            <a:hlinkClick r:id="rId2" action="ppaction://hlinksldjump"/>
          </p:cNvPr>
          <p:cNvSpPr/>
          <p:nvPr/>
        </p:nvSpPr>
        <p:spPr>
          <a:xfrm>
            <a:off x="1178077" y="124244"/>
            <a:ext cx="6744406" cy="1007348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Autónomo (CAA)</a:t>
            </a:r>
            <a:endParaRPr lang="es-ES" sz="4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54000" y="1953842"/>
            <a:ext cx="8592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Centro de autoacceso: Adquisición del idioma inglés MEIF (Inglés I e Inglés II) y del Área Elección Libre (Inglés III e Inglés I Intermedio) por </a:t>
            </a:r>
            <a:r>
              <a:rPr lang="es-ES_tradnl" dirty="0"/>
              <a:t>medio de la introducción y manejo de las diferentes estrategias de auto </a:t>
            </a:r>
            <a:r>
              <a:rPr lang="es-ES_tradnl" dirty="0" smtClean="0"/>
              <a:t>aprendizaje y material autónomo.</a:t>
            </a:r>
          </a:p>
          <a:p>
            <a:pPr marL="342900" indent="-342900">
              <a:buFontTx/>
              <a:buChar char="-"/>
            </a:pPr>
            <a:r>
              <a:rPr lang="es-ES_tradnl" dirty="0" smtClean="0"/>
              <a:t>Materiales </a:t>
            </a:r>
            <a:r>
              <a:rPr lang="es-ES_tradnl" dirty="0"/>
              <a:t>digitales e impresos, </a:t>
            </a:r>
            <a:r>
              <a:rPr lang="es-ES_tradnl" dirty="0" err="1"/>
              <a:t>CDs</a:t>
            </a:r>
            <a:r>
              <a:rPr lang="es-ES_tradnl" dirty="0"/>
              <a:t> interactivos y recursos en </a:t>
            </a:r>
            <a:r>
              <a:rPr lang="es-ES_tradnl" dirty="0" smtClean="0"/>
              <a:t>Internet</a:t>
            </a:r>
          </a:p>
          <a:p>
            <a:pPr marL="342900" indent="-342900">
              <a:buFontTx/>
              <a:buChar char="-"/>
            </a:pPr>
            <a:r>
              <a:rPr lang="es-ES_tradnl" dirty="0" smtClean="0"/>
              <a:t>Evaluaciones </a:t>
            </a:r>
          </a:p>
          <a:p>
            <a:pPr marL="342900" indent="-342900">
              <a:buFontTx/>
              <a:buChar char="-"/>
            </a:pPr>
            <a:r>
              <a:rPr lang="es-ES_tradnl" dirty="0" smtClean="0"/>
              <a:t>Clubes de conversación</a:t>
            </a:r>
          </a:p>
          <a:p>
            <a:pPr marL="342900" indent="-342900">
              <a:buFontTx/>
              <a:buChar char="-"/>
            </a:pPr>
            <a:r>
              <a:rPr lang="es-ES_tradnl" dirty="0" smtClean="0"/>
              <a:t>Práctica escrita, pronunciación y vocabulario</a:t>
            </a:r>
          </a:p>
          <a:p>
            <a:pPr marL="342900" indent="-342900">
              <a:buFontTx/>
              <a:buChar char="-"/>
            </a:pPr>
            <a:r>
              <a:rPr lang="es-ES_tradnl" dirty="0" smtClean="0"/>
              <a:t>Proyecto innovador de aprendizaje (Comprensión lectora)</a:t>
            </a:r>
          </a:p>
          <a:p>
            <a:pPr marL="342900" indent="-342900">
              <a:buFontTx/>
              <a:buChar char="-"/>
            </a:pPr>
            <a:r>
              <a:rPr lang="es-ES_tradnl" dirty="0" smtClean="0"/>
              <a:t>Examen oral final y Examen escrito final  </a:t>
            </a:r>
          </a:p>
          <a:p>
            <a:pPr marL="342900" indent="-342900">
              <a:buFontTx/>
              <a:buChar char="-"/>
            </a:pPr>
            <a:endParaRPr lang="es-ES_tradnl" dirty="0" smtClean="0"/>
          </a:p>
          <a:p>
            <a:r>
              <a:rPr lang="es-ES_tradnl" dirty="0" smtClean="0"/>
              <a:t>Ejercicios prácticos para el aprendizaje del idioma inglés</a:t>
            </a:r>
          </a:p>
          <a:p>
            <a:r>
              <a:rPr lang="es-ES_tradnl" dirty="0" smtClean="0"/>
              <a:t>No hay horarios</a:t>
            </a:r>
          </a:p>
          <a:p>
            <a:r>
              <a:rPr lang="es-ES_tradnl" dirty="0" smtClean="0"/>
              <a:t>Asesores y facilitadores </a:t>
            </a:r>
          </a:p>
          <a:p>
            <a:r>
              <a:rPr lang="es-ES_tradnl" dirty="0" smtClean="0"/>
              <a:t>Actividades de aprendizaje calendarizadas.</a:t>
            </a:r>
          </a:p>
          <a:p>
            <a:r>
              <a:rPr lang="es-ES_tradnl" dirty="0" smtClean="0"/>
              <a:t>Horario de Atención: 08:00 a 19:00 </a:t>
            </a:r>
            <a:r>
              <a:rPr lang="es-ES_tradnl" dirty="0" err="1" smtClean="0"/>
              <a:t>hrs</a:t>
            </a:r>
            <a:r>
              <a:rPr lang="es-ES_tradnl" dirty="0" smtClean="0"/>
              <a:t>.</a:t>
            </a:r>
            <a:endParaRPr lang="es-ES_tradnl" dirty="0"/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891004" y="1430623"/>
            <a:ext cx="4842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http://www.uv.mx/coatza/cadi</a:t>
            </a:r>
            <a:endParaRPr lang="es-MX" sz="2800" b="1" dirty="0"/>
          </a:p>
        </p:txBody>
      </p:sp>
      <p:pic>
        <p:nvPicPr>
          <p:cNvPr id="8" name="Picture 4" descr="C:\Users\uv\Pictures\uv-logos-botto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737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v\Pictures\uv-logos-botto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33" y="6337735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v\Pictures\uv-logos-botto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07" y="6337736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1742" y="1722713"/>
            <a:ext cx="7810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/>
          </a:p>
          <a:p>
            <a:endParaRPr lang="es-E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85649" y="1622770"/>
            <a:ext cx="872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Su inscripción es </a:t>
            </a:r>
            <a:r>
              <a:rPr lang="es-ES" sz="2000" dirty="0"/>
              <a:t>en Línea </a:t>
            </a:r>
            <a:r>
              <a:rPr lang="es-ES" sz="2000" dirty="0">
                <a:hlinkClick r:id="rId2"/>
              </a:rPr>
              <a:t>http://www.uv.mx/afbg</a:t>
            </a:r>
            <a:r>
              <a:rPr lang="es-ES" sz="2000" dirty="0" smtClean="0">
                <a:hlinkClick r:id="rId2"/>
              </a:rPr>
              <a:t>/</a:t>
            </a:r>
            <a:r>
              <a:rPr lang="es-ES" sz="2000" dirty="0" smtClean="0"/>
              <a:t> </a:t>
            </a:r>
          </a:p>
          <a:p>
            <a:r>
              <a:rPr lang="es-ES" sz="2000" dirty="0" smtClean="0"/>
              <a:t>Plataforma en </a:t>
            </a:r>
            <a:r>
              <a:rPr lang="es-ES" sz="2000" dirty="0"/>
              <a:t>EMINUS  </a:t>
            </a:r>
            <a:r>
              <a:rPr lang="es-ES" sz="2000" dirty="0">
                <a:hlinkClick r:id="rId3"/>
              </a:rPr>
              <a:t>https://</a:t>
            </a:r>
            <a:r>
              <a:rPr lang="es-ES" sz="2000" dirty="0" smtClean="0">
                <a:hlinkClick r:id="rId3"/>
              </a:rPr>
              <a:t>eminus.uv.mx/eminus/default.aspx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5" name="Pentágono 8"/>
          <p:cNvSpPr/>
          <p:nvPr/>
        </p:nvSpPr>
        <p:spPr>
          <a:xfrm>
            <a:off x="1178333" y="264158"/>
            <a:ext cx="6744406" cy="839731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Virtual</a:t>
            </a:r>
            <a:endParaRPr lang="es-ES" sz="3600" dirty="0"/>
          </a:p>
        </p:txBody>
      </p:sp>
      <p:sp>
        <p:nvSpPr>
          <p:cNvPr id="6" name="Pentágono 8">
            <a:hlinkClick r:id="rId4" action="ppaction://hlinksldjump"/>
          </p:cNvPr>
          <p:cNvSpPr/>
          <p:nvPr/>
        </p:nvSpPr>
        <p:spPr>
          <a:xfrm>
            <a:off x="1136500" y="2734318"/>
            <a:ext cx="6744406" cy="839731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Intersemestral</a:t>
            </a:r>
            <a:endParaRPr lang="es-ES" sz="3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75733" y="3917244"/>
            <a:ext cx="5599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Dos cursos Intersemestral en el año.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Verano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Invierno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Duración 4 semanas.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Horarios de: 08:00 a 12:30 y 15:00 a 19:30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Campus: Coatzacoalcos y Minatitlán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Su </a:t>
            </a:r>
            <a:r>
              <a:rPr lang="es-ES" dirty="0"/>
              <a:t>inscripción es en Línea </a:t>
            </a: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www.uv.mx/afbg/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</a:t>
            </a:r>
            <a:r>
              <a:rPr lang="es-MX" dirty="0" err="1" smtClean="0"/>
              <a:t>osto</a:t>
            </a:r>
            <a:r>
              <a:rPr lang="es-MX" dirty="0" smtClean="0"/>
              <a:t>: $350.00</a:t>
            </a:r>
            <a:endParaRPr lang="es-MX" dirty="0"/>
          </a:p>
        </p:txBody>
      </p:sp>
      <p:pic>
        <p:nvPicPr>
          <p:cNvPr id="10" name="Picture 4" descr="C:\Users\uv\Pictures\uv-logos-bottom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737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v\Pictures\uv-logos-bottom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33" y="6337735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v\Pictures\uv-logos-bottom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07" y="6337736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1742" y="1722713"/>
            <a:ext cx="7810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/>
          </a:p>
          <a:p>
            <a:endParaRPr lang="es-E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95809" y="1736192"/>
            <a:ext cx="87297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El Centro de Idiomas </a:t>
            </a:r>
            <a:r>
              <a:rPr lang="es-MX" sz="2000" dirty="0" smtClean="0"/>
              <a:t>Campus Coatzacoalcos y Minatitlán  </a:t>
            </a:r>
            <a:r>
              <a:rPr lang="es-MX" sz="2000" dirty="0"/>
              <a:t>promueve el curso de inglés </a:t>
            </a:r>
            <a:r>
              <a:rPr lang="es-MX" sz="2000" dirty="0" smtClean="0"/>
              <a:t>III básico e inglés I Intermedio  dirigido </a:t>
            </a:r>
            <a:r>
              <a:rPr lang="es-MX" sz="2000" dirty="0"/>
              <a:t>a estudiantes que hayan cursado inglés 1 e inglés 2 </a:t>
            </a:r>
            <a:r>
              <a:rPr lang="es-MX" sz="2000" dirty="0" smtClean="0"/>
              <a:t>o Inglés 3 en </a:t>
            </a:r>
            <a:r>
              <a:rPr lang="es-MX" sz="2000" dirty="0"/>
              <a:t>su licenciatura o tener el conocimiento equivalente a estos </a:t>
            </a:r>
            <a:r>
              <a:rPr lang="es-MX" sz="2000" dirty="0" smtClean="0"/>
              <a:t>cursos</a:t>
            </a:r>
            <a:r>
              <a:rPr lang="es-MX" sz="2000" dirty="0"/>
              <a:t>. </a:t>
            </a:r>
            <a:endParaRPr lang="es-MX" sz="2000" dirty="0" smtClean="0"/>
          </a:p>
          <a:p>
            <a:pPr algn="just"/>
            <a:r>
              <a:rPr lang="es-MX" sz="2000" dirty="0" smtClean="0"/>
              <a:t>El </a:t>
            </a:r>
            <a:r>
              <a:rPr lang="es-MX" sz="2000" dirty="0"/>
              <a:t>curso es </a:t>
            </a:r>
            <a:r>
              <a:rPr lang="es-MX" sz="2000" dirty="0" smtClean="0"/>
              <a:t>multimodal esta formados por: tres </a:t>
            </a:r>
            <a:r>
              <a:rPr lang="es-MX" sz="2000" dirty="0"/>
              <a:t>horas virtuales (</a:t>
            </a:r>
            <a:r>
              <a:rPr lang="es-MX" sz="2000" dirty="0" err="1"/>
              <a:t>Eminus</a:t>
            </a:r>
            <a:r>
              <a:rPr lang="es-MX" sz="2000" dirty="0"/>
              <a:t>) y dos horas presenciales. </a:t>
            </a:r>
            <a:endParaRPr lang="es-MX" sz="2000" dirty="0" smtClean="0"/>
          </a:p>
          <a:p>
            <a:pPr algn="just"/>
            <a:r>
              <a:rPr lang="es-MX" sz="2000" dirty="0" smtClean="0"/>
              <a:t>Estos cursos se ofertan en el CAA y en el Centro de Idiomas.</a:t>
            </a:r>
          </a:p>
          <a:p>
            <a:pPr algn="just"/>
            <a:endParaRPr lang="es-MX" sz="2000" dirty="0" smtClean="0"/>
          </a:p>
          <a:p>
            <a:pPr algn="just"/>
            <a:endParaRPr lang="es-ES" sz="2000" dirty="0"/>
          </a:p>
        </p:txBody>
      </p:sp>
      <p:sp>
        <p:nvSpPr>
          <p:cNvPr id="5" name="Pentágono 8">
            <a:hlinkClick r:id="rId2" action="ppaction://hlinksldjump"/>
          </p:cNvPr>
          <p:cNvSpPr/>
          <p:nvPr/>
        </p:nvSpPr>
        <p:spPr>
          <a:xfrm>
            <a:off x="1254969" y="294638"/>
            <a:ext cx="6744406" cy="839731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Multimodal</a:t>
            </a:r>
            <a:endParaRPr lang="es-E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83" y="4517899"/>
            <a:ext cx="311066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47" y="4251121"/>
            <a:ext cx="2529628" cy="189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uv\Pictures\uv-logos-bottom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737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v\Pictures\uv-logos-bottom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33" y="6337735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v\Pictures\uv-logos-bottom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07" y="6337736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4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ágono 13"/>
          <p:cNvSpPr/>
          <p:nvPr/>
        </p:nvSpPr>
        <p:spPr>
          <a:xfrm>
            <a:off x="1265477" y="156079"/>
            <a:ext cx="6723389" cy="1007348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Exámenes de Acreditación</a:t>
            </a:r>
            <a:endParaRPr lang="es-ES" sz="4000" dirty="0"/>
          </a:p>
        </p:txBody>
      </p:sp>
      <p:sp>
        <p:nvSpPr>
          <p:cNvPr id="15" name="Rectángulo 14"/>
          <p:cNvSpPr/>
          <p:nvPr/>
        </p:nvSpPr>
        <p:spPr>
          <a:xfrm>
            <a:off x="805590" y="1413240"/>
            <a:ext cx="7532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Examen de Competencias</a:t>
            </a:r>
          </a:p>
        </p:txBody>
      </p:sp>
      <p:pic>
        <p:nvPicPr>
          <p:cNvPr id="8" name="Picture 4" descr="C:\Users\uv\Pictures\uv-logos-bottom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737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v\Pictures\uv-logos-bottom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33" y="6337735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v\Pictures\uv-logos-bottom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07" y="6337736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79562" y="2449900"/>
            <a:ext cx="84538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Es un instrumento de </a:t>
            </a:r>
            <a:r>
              <a:rPr lang="es-ES" sz="2000" dirty="0"/>
              <a:t>medición de </a:t>
            </a:r>
            <a:r>
              <a:rPr lang="es-ES" sz="2000" dirty="0" smtClean="0"/>
              <a:t>la capacidad </a:t>
            </a:r>
            <a:r>
              <a:rPr lang="es-ES" sz="2000" dirty="0"/>
              <a:t>lingüística respecto a las cuatro habilidades: expresión oral y escrita, comprensión auditiva y de lectura que te permiten acreditar Inglés I y II.  Hay un examen de competencia para cada experiencia educativa</a:t>
            </a:r>
            <a:r>
              <a:rPr lang="es-ES" sz="2000" dirty="0" smtClean="0"/>
              <a:t>.</a:t>
            </a:r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Son para los alumnos que han estudiado Inglés y que pueden presentar un Examen de Competencias de cada una de las experiencias educativas.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Estos </a:t>
            </a:r>
            <a:r>
              <a:rPr lang="es-ES" sz="2000" dirty="0"/>
              <a:t>exámenes se aplican una vez por periodo en los Centros de Idiomas o Centros de </a:t>
            </a:r>
            <a:r>
              <a:rPr lang="es-ES" sz="2000" dirty="0" err="1"/>
              <a:t>Autoacceso</a:t>
            </a:r>
            <a:r>
              <a:rPr lang="es-ES" sz="2000" dirty="0"/>
              <a:t> en cada región.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El alumno cuenta con dos oportunidades para acreditar la experiencia educativa a través de este examen.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8549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130184"/>
              </p:ext>
            </p:extLst>
          </p:nvPr>
        </p:nvGraphicFramePr>
        <p:xfrm>
          <a:off x="344617" y="2551585"/>
          <a:ext cx="856124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495"/>
                <a:gridCol w="1360827"/>
                <a:gridCol w="1180289"/>
                <a:gridCol w="1470593"/>
                <a:gridCol w="324603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Experiencia educativa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Fecha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Hora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Lugar de aplicación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Indicaciones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Inglés I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Agosto 20, 2016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15:00 hrs.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Centros de Idiomas y Autoacceso    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b="1" dirty="0" smtClean="0"/>
                        <a:t>Inglés I Inscribirse en línea en: </a:t>
                      </a:r>
                      <a:r>
                        <a:rPr lang="es-ES" b="0" dirty="0" smtClean="0"/>
                        <a:t>http://www.uv.mx /</a:t>
                      </a:r>
                      <a:r>
                        <a:rPr lang="es-ES" b="0" dirty="0" err="1" smtClean="0"/>
                        <a:t>meifingles</a:t>
                      </a:r>
                      <a:r>
                        <a:rPr lang="es-ES" b="0" dirty="0" smtClean="0"/>
                        <a:t> del Lunes  </a:t>
                      </a:r>
                      <a:r>
                        <a:rPr lang="es-ES" b="1" dirty="0" smtClean="0"/>
                        <a:t>15  al Viernes 19 de agosto.</a:t>
                      </a:r>
                    </a:p>
                    <a:p>
                      <a:r>
                        <a:rPr lang="es-ES" b="1" dirty="0" smtClean="0"/>
                        <a:t>Inglés II Inscribirse en línea en: </a:t>
                      </a:r>
                      <a:r>
                        <a:rPr lang="es-ES" b="0" dirty="0" smtClean="0"/>
                        <a:t>http://www.uv.mx/meifingles del Lunes </a:t>
                      </a:r>
                      <a:r>
                        <a:rPr lang="es-ES" b="1" dirty="0" smtClean="0"/>
                        <a:t>22 al Viernes 26 de agosto.</a:t>
                      </a:r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Inglés II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Agosto 27, 2016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15:00 hrs.</a:t>
                      </a:r>
                      <a:r>
                        <a:rPr kumimoji="0" lang="es-MX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Centros de Idiomas y Autoacceso </a:t>
                      </a:r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Pentágono 13"/>
          <p:cNvSpPr/>
          <p:nvPr/>
        </p:nvSpPr>
        <p:spPr>
          <a:xfrm>
            <a:off x="1265477" y="156079"/>
            <a:ext cx="6723389" cy="1007348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Exámenes de Acreditación</a:t>
            </a:r>
            <a:endParaRPr lang="es-ES" sz="4000" dirty="0"/>
          </a:p>
        </p:txBody>
      </p:sp>
      <p:sp>
        <p:nvSpPr>
          <p:cNvPr id="15" name="Rectángulo 14"/>
          <p:cNvSpPr/>
          <p:nvPr/>
        </p:nvSpPr>
        <p:spPr>
          <a:xfrm>
            <a:off x="805590" y="1568517"/>
            <a:ext cx="7532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Examen de Competencias</a:t>
            </a:r>
          </a:p>
        </p:txBody>
      </p:sp>
      <p:pic>
        <p:nvPicPr>
          <p:cNvPr id="8" name="Picture 4" descr="C:\Users\uv\Pictures\uv-logos-bottom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737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v\Pictures\uv-logos-bottom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33" y="6337735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v\Pictures\uv-logos-bottom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07" y="6337736"/>
            <a:ext cx="3231931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841</Words>
  <Application>Microsoft Office PowerPoint</Application>
  <PresentationFormat>Presentación en pantalla (4:3)</PresentationFormat>
  <Paragraphs>146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Antonio Haaz Zetina</dc:creator>
  <cp:lastModifiedBy>ci-coatza</cp:lastModifiedBy>
  <cp:revision>50</cp:revision>
  <dcterms:created xsi:type="dcterms:W3CDTF">2014-08-07T02:35:50Z</dcterms:created>
  <dcterms:modified xsi:type="dcterms:W3CDTF">2016-08-24T15:00:57Z</dcterms:modified>
</cp:coreProperties>
</file>