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0" r:id="rId5"/>
    <p:sldId id="257" r:id="rId6"/>
    <p:sldId id="261" r:id="rId7"/>
    <p:sldId id="263" r:id="rId8"/>
    <p:sldId id="262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63AE"/>
    <a:srgbClr val="005BAA"/>
    <a:srgbClr val="BDD7EE"/>
    <a:srgbClr val="F5F5F5"/>
    <a:srgbClr val="F8CBAD"/>
    <a:srgbClr val="FFFFFF"/>
    <a:srgbClr val="F1C9C9"/>
    <a:srgbClr val="FFAFAF"/>
    <a:srgbClr val="00AB4D"/>
    <a:srgbClr val="50D9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2FF896-F07C-4068-B411-36CB67D37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8EE4B0D-E338-49F0-A976-01F26673B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3260C1-746A-47AA-9667-DC7A0C2CC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E932F-1179-431A-B7A0-8875CB794981}" type="datetimeFigureOut">
              <a:rPr lang="es-MX" smtClean="0"/>
              <a:t>19/08/22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C0BF86-DCBF-4A94-9372-BE1FA34E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76BF63-A944-45CA-92A4-37770FD25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1EF-3120-4E99-9417-F9BF2E56DEA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6874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2630DA-A2C3-4FF4-AB4A-DD06D2598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FA854CA-E7DB-470C-A31C-031B6FF89D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BEFDCA-94EE-4799-92CA-6FE80F87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E932F-1179-431A-B7A0-8875CB794981}" type="datetimeFigureOut">
              <a:rPr lang="es-MX" smtClean="0"/>
              <a:t>19/08/22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E6D931-A97D-40DA-A604-CE46DDE61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404724-9BC7-42BE-9F97-57AB2C684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1EF-3120-4E99-9417-F9BF2E56DEA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8262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1CF99D7-00C4-4959-B8C2-FB97D9CF6D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D112B10-FF33-4D58-8A00-D1BB3CD4A5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14AFF0-B12F-4284-BAAC-EDDAA4B30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E932F-1179-431A-B7A0-8875CB794981}" type="datetimeFigureOut">
              <a:rPr lang="es-MX" smtClean="0"/>
              <a:t>19/08/22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4027F3-D31F-4FB3-B645-304C1E887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036224-DED7-47B1-9605-793C241B8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1EF-3120-4E99-9417-F9BF2E56DEA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9266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050F39-8F26-416F-AB05-9FFB46156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9E1569-1415-482A-836F-91CCA8841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44CC86-EE1B-4501-9AC9-FF14E12FA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E932F-1179-431A-B7A0-8875CB794981}" type="datetimeFigureOut">
              <a:rPr lang="es-MX" smtClean="0"/>
              <a:t>19/08/22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6695C1-5184-45E6-B2F3-61A11C280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43BCCC-F1B8-4085-9016-18A7A457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1EF-3120-4E99-9417-F9BF2E56DEA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9070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E23905-2D53-4037-9892-759A8134B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BFFA07E-4DB4-4BA7-8C2B-C095A3917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BA6811-A68D-4A59-ABE1-FCCAAFBAA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E932F-1179-431A-B7A0-8875CB794981}" type="datetimeFigureOut">
              <a:rPr lang="es-MX" smtClean="0"/>
              <a:t>19/08/22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EAB28D-AA42-4E81-8384-8E518EDDD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D3C2BF-B250-4D33-8169-10314129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1EF-3120-4E99-9417-F9BF2E56DEA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3317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EE6A43-32E2-4784-BD49-86FF25B6F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7E8CC2-7746-4AA3-8866-F6F5843393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FFAE1B-A4C3-4B9B-840F-A626F837B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45A923-787D-40A1-9B25-953AF84A9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E932F-1179-431A-B7A0-8875CB794981}" type="datetimeFigureOut">
              <a:rPr lang="es-MX" smtClean="0"/>
              <a:t>19/08/22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84F7403-FD69-4AF9-BEC2-3325FD226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3F8BEC3-E3EE-4F2D-BADE-974F1CE39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1EF-3120-4E99-9417-F9BF2E56DEA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8856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780DE7-ADED-4194-BCCD-F3AAD99B3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B00DA44-4ADF-48CB-B597-8B456835E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A033D2D-71C0-4500-AB3B-51CA544398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83E5ADB-ED4D-4203-A4A7-95E2DE30D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98E5A9-D7B9-403A-8B39-B7ADAF3B23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FCC40C0-B3C7-41BA-8F0C-37A6F5E54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E932F-1179-431A-B7A0-8875CB794981}" type="datetimeFigureOut">
              <a:rPr lang="es-MX" smtClean="0"/>
              <a:t>19/08/22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AF14E71-79DC-454F-9DCC-E2D162EA0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FB69FCB-0B67-4579-AEA9-526B152D7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1EF-3120-4E99-9417-F9BF2E56DEA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46785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CE0A5-BEC0-4180-8ADF-AF642D13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E6CBD90-8C18-4B79-BF64-5749AB6CF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E932F-1179-431A-B7A0-8875CB794981}" type="datetimeFigureOut">
              <a:rPr lang="es-MX" smtClean="0"/>
              <a:t>19/08/22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07E5E61-5304-4BE9-B19E-7941210A5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AE2903A-6BD9-4526-9881-19069D7D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1EF-3120-4E99-9417-F9BF2E56DEA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33747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17C6E45-CAB8-4E7C-A7B5-1E8F1BB88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E932F-1179-431A-B7A0-8875CB794981}" type="datetimeFigureOut">
              <a:rPr lang="es-MX" smtClean="0"/>
              <a:t>19/08/22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8168418-1978-4CBE-BDCF-CA37D0BE8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714496E-4289-4496-AB04-FFA12064D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1EF-3120-4E99-9417-F9BF2E56DEA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878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0C57A4-C0B7-4A0D-8DB3-6FE5A97F1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56B859-960F-43EE-8970-36EB9A406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A2B378-1897-4F13-9997-EB9763DB98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24617FF-220B-4DD7-9D82-B8D522664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E932F-1179-431A-B7A0-8875CB794981}" type="datetimeFigureOut">
              <a:rPr lang="es-MX" smtClean="0"/>
              <a:t>19/08/22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F3D00D-C5B0-4CB3-ACC7-01F44A681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DD61EE6-3829-4A01-A70E-38F9A0C05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1EF-3120-4E99-9417-F9BF2E56DEA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4821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40594B-5235-49AE-9FA2-F0C08D749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727FF8E-0746-4B3C-B31C-1234D08A01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CB137E-9CFE-46E7-A36C-7439DE81C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FEC878-7538-4C44-88DA-14CC84D24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E932F-1179-431A-B7A0-8875CB794981}" type="datetimeFigureOut">
              <a:rPr lang="es-MX" smtClean="0"/>
              <a:t>19/08/22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4E26E3-50D3-4B1A-AC58-DA46A6621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E092CAD-25F3-4D92-9BDF-797A2E2A0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1EF-3120-4E99-9417-F9BF2E56DEA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9884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BF5584E-B5F6-4BB0-A0CB-652CA3F88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1AF9264-E1C1-4C75-9C80-72AF68E05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7FE5FE-B3A2-4CAF-8CC8-3A867A6FEA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E932F-1179-431A-B7A0-8875CB794981}" type="datetimeFigureOut">
              <a:rPr lang="es-MX" smtClean="0"/>
              <a:t>19/08/22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20BAE9-68E4-43A5-A8B3-77253F1D65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69522D-162C-4B82-BC31-86BF6A43E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081EF-3120-4E99-9417-F9BF2E56DEA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1933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microsoft.com/office/2007/relationships/media" Target="../media/media3.mp3"/><Relationship Id="rId7" Type="http://schemas.openxmlformats.org/officeDocument/2006/relationships/image" Target="../media/image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slide" Target="slide7.xml"/><Relationship Id="rId5" Type="http://schemas.openxmlformats.org/officeDocument/2006/relationships/slideLayout" Target="../slideLayouts/slideLayout2.xml"/><Relationship Id="rId10" Type="http://schemas.openxmlformats.org/officeDocument/2006/relationships/slide" Target="slide8.xml"/><Relationship Id="rId4" Type="http://schemas.openxmlformats.org/officeDocument/2006/relationships/audio" Target="../media/media3.mp3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slide" Target="slide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victorhugolara.com/2016/04/04/test-de-kolb/" TargetMode="Externa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s://www.psicoactiva.com/test/educacion-y-aprendizaje/test-de-estilos-de-aprendizaje-de-kolb/" TargetMode="External"/><Relationship Id="rId5" Type="http://schemas.openxmlformats.org/officeDocument/2006/relationships/slide" Target="slide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victorhugolara.com/2016/04/04/test-de-kolb/" TargetMode="Externa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hyperlink" Target="https://www.psicoactiva.com/test/educacion-y-aprendizaje/test-de-estilos-de-aprendizaje-de-kolb/" TargetMode="External"/><Relationship Id="rId5" Type="http://schemas.openxmlformats.org/officeDocument/2006/relationships/slide" Target="slide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hyperlink" Target="https://victorhugolara.com/2016/04/04/test-de-kolb/" TargetMode="External"/><Relationship Id="rId5" Type="http://schemas.openxmlformats.org/officeDocument/2006/relationships/hyperlink" Target="https://www.psicoactiva.com/test/educacion-y-aprendizaje/test-de-estilos-de-aprendizaje-de-kolb/" TargetMode="Externa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hyperlink" Target="https://victorhugolara.com/2016/04/04/test-de-kolb/" TargetMode="External"/><Relationship Id="rId5" Type="http://schemas.openxmlformats.org/officeDocument/2006/relationships/hyperlink" Target="https://www.psicoactiva.com/test/educacion-y-aprendizaje/test-de-estilos-de-aprendizaje-de-kolb/" TargetMode="Externa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facebook.com/caacoatza" TargetMode="Externa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hyperlink" Target="https://www.uv.mx/coatza/cadi/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D92CE1A3-A076-4A0E-9362-89E80404E714}"/>
              </a:ext>
            </a:extLst>
          </p:cNvPr>
          <p:cNvSpPr txBox="1">
            <a:spLocks/>
          </p:cNvSpPr>
          <p:nvPr/>
        </p:nvSpPr>
        <p:spPr>
          <a:xfrm>
            <a:off x="1524000" y="3148857"/>
            <a:ext cx="9144000" cy="12878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b="1" dirty="0">
                <a:solidFill>
                  <a:srgbClr val="005BAA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Estilos de </a:t>
            </a:r>
            <a:r>
              <a:rPr lang="es-MX" sz="3600" b="1" dirty="0">
                <a:solidFill>
                  <a:srgbClr val="005BAA"/>
                </a:solidFill>
                <a:latin typeface="Avenir Next LT Pro" panose="020B05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aprendizaje</a:t>
            </a:r>
            <a:r>
              <a:rPr lang="es-MX" sz="3600" b="1" dirty="0">
                <a:solidFill>
                  <a:srgbClr val="005BAA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basados en el modelo de Kolb en la educación virtual</a:t>
            </a:r>
          </a:p>
        </p:txBody>
      </p:sp>
      <p:pic>
        <p:nvPicPr>
          <p:cNvPr id="18" name="Imagen 1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95BDF8D-437D-4FDB-B297-8DAC15C2C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886" y="513812"/>
            <a:ext cx="2944227" cy="2556387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9ED58C48-7B84-4A91-A31A-B27CDFAE26EA}"/>
              </a:ext>
            </a:extLst>
          </p:cNvPr>
          <p:cNvSpPr txBox="1">
            <a:spLocks/>
          </p:cNvSpPr>
          <p:nvPr/>
        </p:nvSpPr>
        <p:spPr>
          <a:xfrm>
            <a:off x="3859161" y="4436730"/>
            <a:ext cx="4473678" cy="5793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b="1" dirty="0">
                <a:solidFill>
                  <a:srgbClr val="00AB4D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Mtra. </a:t>
            </a:r>
            <a:r>
              <a:rPr lang="es-MX" sz="2400" b="1" dirty="0" err="1">
                <a:solidFill>
                  <a:srgbClr val="00AB4D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Analidia</a:t>
            </a:r>
            <a:r>
              <a:rPr lang="es-MX" sz="2400" b="1" dirty="0">
                <a:solidFill>
                  <a:srgbClr val="00AB4D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Luján Gutiérrez</a:t>
            </a: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7BA5F354-D6B9-4C01-9639-10F88B3C29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2" y="9831"/>
            <a:ext cx="487363" cy="487363"/>
          </a:xfrm>
          <a:prstGeom prst="rect">
            <a:avLst/>
          </a:prstGeom>
        </p:spPr>
      </p:pic>
      <p:sp>
        <p:nvSpPr>
          <p:cNvPr id="22" name="Título 1">
            <a:extLst>
              <a:ext uri="{FF2B5EF4-FFF2-40B4-BE49-F238E27FC236}">
                <a16:creationId xmlns:a16="http://schemas.microsoft.com/office/drawing/2014/main" id="{0123E979-DDF9-4A1F-98CA-A1D01B99327F}"/>
              </a:ext>
            </a:extLst>
          </p:cNvPr>
          <p:cNvSpPr txBox="1">
            <a:spLocks/>
          </p:cNvSpPr>
          <p:nvPr/>
        </p:nvSpPr>
        <p:spPr>
          <a:xfrm>
            <a:off x="10774321" y="6527778"/>
            <a:ext cx="1425221" cy="3302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600" b="1" dirty="0">
                <a:latin typeface="Avenir Next LT Pro" panose="020B0504020202020204" pitchFamily="34" charset="0"/>
                <a:cs typeface="Arial" panose="020B0604020202020204" pitchFamily="34" charset="0"/>
              </a:rPr>
              <a:t>16/07/2021</a:t>
            </a:r>
          </a:p>
        </p:txBody>
      </p:sp>
    </p:spTree>
    <p:extLst>
      <p:ext uri="{BB962C8B-B14F-4D97-AF65-F5344CB8AC3E}">
        <p14:creationId xmlns:p14="http://schemas.microsoft.com/office/powerpoint/2010/main" val="169847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0">
        <p:fade/>
      </p:transition>
    </mc:Choice>
    <mc:Fallback xmlns="">
      <p:transition spd="med" advClick="0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1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Isosceles Triangle 2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2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a 8">
            <a:extLst>
              <a:ext uri="{FF2B5EF4-FFF2-40B4-BE49-F238E27FC236}">
                <a16:creationId xmlns:a16="http://schemas.microsoft.com/office/drawing/2014/main" id="{184EB40B-C977-49E2-819D-70704EE15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842470"/>
              </p:ext>
            </p:extLst>
          </p:nvPr>
        </p:nvGraphicFramePr>
        <p:xfrm>
          <a:off x="668965" y="363795"/>
          <a:ext cx="2835358" cy="62057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5358">
                  <a:extLst>
                    <a:ext uri="{9D8B030D-6E8A-4147-A177-3AD203B41FA5}">
                      <a16:colId xmlns:a16="http://schemas.microsoft.com/office/drawing/2014/main" val="2519246274"/>
                    </a:ext>
                  </a:extLst>
                </a:gridCol>
              </a:tblGrid>
              <a:tr h="496458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Estilo de aprendizaje</a:t>
                      </a:r>
                    </a:p>
                  </a:txBody>
                  <a:tcPr marL="101292" marR="101292" marT="50646" marB="50646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1055792"/>
                  </a:ext>
                </a:extLst>
              </a:tr>
              <a:tr h="1173446">
                <a:tc>
                  <a:txBody>
                    <a:bodyPr/>
                    <a:lstStyle/>
                    <a:p>
                      <a:pPr algn="ctr"/>
                      <a:r>
                        <a:rPr lang="es-MX" sz="3200" b="1" dirty="0"/>
                        <a:t>Divergente</a:t>
                      </a:r>
                    </a:p>
                  </a:txBody>
                  <a:tcPr marL="101292" marR="101292" marT="50646" marB="50646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059817"/>
                  </a:ext>
                </a:extLst>
              </a:tr>
              <a:tr h="1511939">
                <a:tc>
                  <a:txBody>
                    <a:bodyPr/>
                    <a:lstStyle/>
                    <a:p>
                      <a:pPr algn="ctr"/>
                      <a:r>
                        <a:rPr lang="es-MX" sz="3200" b="1" dirty="0"/>
                        <a:t>Asimilador</a:t>
                      </a:r>
                    </a:p>
                  </a:txBody>
                  <a:tcPr marL="101292" marR="101292" marT="50646" marB="50646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27351"/>
                  </a:ext>
                </a:extLst>
              </a:tr>
              <a:tr h="1511939">
                <a:tc>
                  <a:txBody>
                    <a:bodyPr/>
                    <a:lstStyle/>
                    <a:p>
                      <a:pPr algn="ctr"/>
                      <a:r>
                        <a:rPr lang="es-MX" sz="3200" b="1" dirty="0"/>
                        <a:t>Convergente</a:t>
                      </a:r>
                    </a:p>
                  </a:txBody>
                  <a:tcPr marL="101292" marR="101292" marT="50646" marB="50646" anchor="ctr">
                    <a:solidFill>
                      <a:srgbClr val="F1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310932"/>
                  </a:ext>
                </a:extLst>
              </a:tr>
              <a:tr h="1511939">
                <a:tc>
                  <a:txBody>
                    <a:bodyPr/>
                    <a:lstStyle/>
                    <a:p>
                      <a:pPr algn="ctr"/>
                      <a:r>
                        <a:rPr lang="es-MX" sz="3200" b="1" dirty="0"/>
                        <a:t>Acomodador</a:t>
                      </a:r>
                    </a:p>
                  </a:txBody>
                  <a:tcPr marL="101292" marR="101292" marT="50646" marB="50646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988663"/>
                  </a:ext>
                </a:extLst>
              </a:tr>
            </a:tbl>
          </a:graphicData>
        </a:graphic>
      </p:graphicFrame>
      <p:pic>
        <p:nvPicPr>
          <p:cNvPr id="22" name="Imagen 21">
            <a:extLst>
              <a:ext uri="{FF2B5EF4-FFF2-40B4-BE49-F238E27FC236}">
                <a16:creationId xmlns:a16="http://schemas.microsoft.com/office/drawing/2014/main" id="{1034A6BB-F407-48D5-B19D-5EA8170A2D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555" r="83807" b="54810"/>
          <a:stretch/>
        </p:blipFill>
        <p:spPr>
          <a:xfrm>
            <a:off x="4586494" y="4543820"/>
            <a:ext cx="2307678" cy="223552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91227533-BDBB-44CA-804B-F8B3A1AAC6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5" t="59591" r="81162" b="15774"/>
          <a:stretch/>
        </p:blipFill>
        <p:spPr>
          <a:xfrm>
            <a:off x="9107970" y="3019704"/>
            <a:ext cx="2835357" cy="2746705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BFB50578-E051-4FF2-BADB-766E3D7C6E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701" t="59671" r="8106" b="15694"/>
          <a:stretch/>
        </p:blipFill>
        <p:spPr>
          <a:xfrm>
            <a:off x="7002119" y="1337761"/>
            <a:ext cx="2650309" cy="2567443"/>
          </a:xfrm>
          <a:prstGeom prst="rect">
            <a:avLst/>
          </a:prstGeom>
        </p:spPr>
      </p:pic>
      <p:pic>
        <p:nvPicPr>
          <p:cNvPr id="2" name="6">
            <a:hlinkClick r:id="" action="ppaction://media"/>
            <a:extLst>
              <a:ext uri="{FF2B5EF4-FFF2-40B4-BE49-F238E27FC236}">
                <a16:creationId xmlns:a16="http://schemas.microsoft.com/office/drawing/2014/main" id="{B2DF90F1-C8D5-4F04-9E09-1842789FD3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0" end="742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79" y="56709"/>
            <a:ext cx="487363" cy="48736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E413E3D-45B1-4FBA-B676-2FCA999B2C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69"/>
          <a:stretch/>
        </p:blipFill>
        <p:spPr>
          <a:xfrm>
            <a:off x="4334506" y="177847"/>
            <a:ext cx="2646497" cy="2447366"/>
          </a:xfrm>
          <a:prstGeom prst="rect">
            <a:avLst/>
          </a:prstGeom>
        </p:spPr>
      </p:pic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CBC6CB12-B3EF-4328-AB50-26BEEDF9DF0B}"/>
              </a:ext>
            </a:extLst>
          </p:cNvPr>
          <p:cNvCxnSpPr>
            <a:cxnSpLocks/>
          </p:cNvCxnSpPr>
          <p:nvPr/>
        </p:nvCxnSpPr>
        <p:spPr>
          <a:xfrm>
            <a:off x="3378329" y="2851355"/>
            <a:ext cx="3602674" cy="0"/>
          </a:xfrm>
          <a:prstGeom prst="straightConnector1">
            <a:avLst/>
          </a:prstGeom>
          <a:ln w="57150">
            <a:solidFill>
              <a:srgbClr val="F8CBAD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B25A567F-5DE7-4AC5-A6E1-815606EFD964}"/>
              </a:ext>
            </a:extLst>
          </p:cNvPr>
          <p:cNvCxnSpPr>
            <a:cxnSpLocks/>
          </p:cNvCxnSpPr>
          <p:nvPr/>
        </p:nvCxnSpPr>
        <p:spPr>
          <a:xfrm>
            <a:off x="3378329" y="5661582"/>
            <a:ext cx="1439477" cy="0"/>
          </a:xfrm>
          <a:prstGeom prst="straightConnector1">
            <a:avLst/>
          </a:prstGeom>
          <a:ln w="5715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103321B1-E290-497D-89E4-195991201A9F}"/>
              </a:ext>
            </a:extLst>
          </p:cNvPr>
          <p:cNvCxnSpPr>
            <a:cxnSpLocks/>
          </p:cNvCxnSpPr>
          <p:nvPr/>
        </p:nvCxnSpPr>
        <p:spPr>
          <a:xfrm>
            <a:off x="3378329" y="1401530"/>
            <a:ext cx="1291994" cy="0"/>
          </a:xfrm>
          <a:prstGeom prst="straightConnector1">
            <a:avLst/>
          </a:prstGeom>
          <a:ln w="57150">
            <a:solidFill>
              <a:srgbClr val="BDD7E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DFA16B9F-AEA3-48B9-953B-2A6892B4B235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3378329" y="4393057"/>
            <a:ext cx="5729641" cy="0"/>
          </a:xfrm>
          <a:prstGeom prst="straightConnector1">
            <a:avLst/>
          </a:prstGeom>
          <a:ln w="57150">
            <a:solidFill>
              <a:srgbClr val="F1C9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856813"/>
      </p:ext>
    </p:extLst>
  </p:cSld>
  <p:clrMapOvr>
    <a:masterClrMapping/>
  </p:clrMapOvr>
  <p:transition spd="slow" advClick="0" advTm="12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remove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remove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remove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E287558E-4154-4183-B808-6F26F77A17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091" y="127818"/>
            <a:ext cx="10425657" cy="6638521"/>
          </a:xfrm>
          <a:prstGeom prst="rect">
            <a:avLst/>
          </a:prstGeom>
        </p:spPr>
      </p:pic>
      <p:pic>
        <p:nvPicPr>
          <p:cNvPr id="34" name="6">
            <a:hlinkClick r:id="" action="ppaction://media"/>
            <a:extLst>
              <a:ext uri="{FF2B5EF4-FFF2-40B4-BE49-F238E27FC236}">
                <a16:creationId xmlns:a16="http://schemas.microsoft.com/office/drawing/2014/main" id="{38562FB4-9AF6-4781-ABB8-F1FBC1F9BD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500" end="626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61567" y="82049"/>
            <a:ext cx="487363" cy="487363"/>
          </a:xfrm>
          <a:prstGeom prst="rect">
            <a:avLst/>
          </a:prstGeom>
        </p:spPr>
      </p:pic>
      <p:sp>
        <p:nvSpPr>
          <p:cNvPr id="3" name="Elipse 2">
            <a:hlinkClick r:id="rId8" action="ppaction://hlinksldjump"/>
            <a:extLst>
              <a:ext uri="{FF2B5EF4-FFF2-40B4-BE49-F238E27FC236}">
                <a16:creationId xmlns:a16="http://schemas.microsoft.com/office/drawing/2014/main" id="{5840FE21-14A4-406C-B794-644ADF30E85F}"/>
              </a:ext>
            </a:extLst>
          </p:cNvPr>
          <p:cNvSpPr/>
          <p:nvPr/>
        </p:nvSpPr>
        <p:spPr>
          <a:xfrm>
            <a:off x="2910349" y="2231923"/>
            <a:ext cx="560439" cy="560439"/>
          </a:xfrm>
          <a:prstGeom prst="ellipse">
            <a:avLst/>
          </a:prstGeom>
          <a:solidFill>
            <a:srgbClr val="50D9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/>
              <a:t>+</a:t>
            </a:r>
          </a:p>
        </p:txBody>
      </p:sp>
      <p:sp>
        <p:nvSpPr>
          <p:cNvPr id="35" name="Elipse 34">
            <a:hlinkClick r:id="rId9" action="ppaction://hlinksldjump"/>
            <a:extLst>
              <a:ext uri="{FF2B5EF4-FFF2-40B4-BE49-F238E27FC236}">
                <a16:creationId xmlns:a16="http://schemas.microsoft.com/office/drawing/2014/main" id="{0DBFCE39-A480-4949-993B-C285D7D32FBF}"/>
              </a:ext>
            </a:extLst>
          </p:cNvPr>
          <p:cNvSpPr/>
          <p:nvPr/>
        </p:nvSpPr>
        <p:spPr>
          <a:xfrm>
            <a:off x="8160775" y="2190838"/>
            <a:ext cx="560439" cy="560439"/>
          </a:xfrm>
          <a:prstGeom prst="ellipse">
            <a:avLst/>
          </a:prstGeom>
          <a:solidFill>
            <a:srgbClr val="50D9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/>
              <a:t>+</a:t>
            </a:r>
          </a:p>
        </p:txBody>
      </p:sp>
      <p:sp>
        <p:nvSpPr>
          <p:cNvPr id="36" name="Elipse 35">
            <a:hlinkClick r:id="rId10" action="ppaction://hlinksldjump"/>
            <a:extLst>
              <a:ext uri="{FF2B5EF4-FFF2-40B4-BE49-F238E27FC236}">
                <a16:creationId xmlns:a16="http://schemas.microsoft.com/office/drawing/2014/main" id="{C5AD10DF-86C4-4B6E-8229-981E67080DD6}"/>
              </a:ext>
            </a:extLst>
          </p:cNvPr>
          <p:cNvSpPr/>
          <p:nvPr/>
        </p:nvSpPr>
        <p:spPr>
          <a:xfrm>
            <a:off x="8160775" y="4594826"/>
            <a:ext cx="560439" cy="560439"/>
          </a:xfrm>
          <a:prstGeom prst="ellipse">
            <a:avLst/>
          </a:prstGeom>
          <a:solidFill>
            <a:srgbClr val="50D9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/>
              <a:t>+</a:t>
            </a:r>
          </a:p>
        </p:txBody>
      </p:sp>
      <p:sp>
        <p:nvSpPr>
          <p:cNvPr id="37" name="Elipse 36">
            <a:hlinkClick r:id="rId11" action="ppaction://hlinksldjump"/>
            <a:extLst>
              <a:ext uri="{FF2B5EF4-FFF2-40B4-BE49-F238E27FC236}">
                <a16:creationId xmlns:a16="http://schemas.microsoft.com/office/drawing/2014/main" id="{1091799B-1E18-43AB-9A20-B35F46B34640}"/>
              </a:ext>
            </a:extLst>
          </p:cNvPr>
          <p:cNvSpPr/>
          <p:nvPr/>
        </p:nvSpPr>
        <p:spPr>
          <a:xfrm>
            <a:off x="3052917" y="4576919"/>
            <a:ext cx="560439" cy="560439"/>
          </a:xfrm>
          <a:prstGeom prst="ellipse">
            <a:avLst/>
          </a:prstGeom>
          <a:solidFill>
            <a:srgbClr val="50D9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/>
              <a:t>+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F3D5572-EC7F-4F11-AAC2-6C51C4B9FE33}"/>
              </a:ext>
            </a:extLst>
          </p:cNvPr>
          <p:cNvSpPr/>
          <p:nvPr/>
        </p:nvSpPr>
        <p:spPr>
          <a:xfrm>
            <a:off x="9783097" y="5948516"/>
            <a:ext cx="1661651" cy="742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+">
            <a:hlinkClick r:id="" action="ppaction://media"/>
            <a:extLst>
              <a:ext uri="{FF2B5EF4-FFF2-40B4-BE49-F238E27FC236}">
                <a16:creationId xmlns:a16="http://schemas.microsoft.com/office/drawing/2014/main" id="{BF2587DB-24AD-400A-8C63-D1728A2668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309" y="125360"/>
            <a:ext cx="487363" cy="487363"/>
          </a:xfrm>
          <a:prstGeom prst="rect">
            <a:avLst/>
          </a:prstGeom>
        </p:spPr>
      </p:pic>
      <p:sp>
        <p:nvSpPr>
          <p:cNvPr id="38" name="Rectángulo 37">
            <a:extLst>
              <a:ext uri="{FF2B5EF4-FFF2-40B4-BE49-F238E27FC236}">
                <a16:creationId xmlns:a16="http://schemas.microsoft.com/office/drawing/2014/main" id="{69C04768-FB46-4325-9A3C-29B96334F83B}"/>
              </a:ext>
            </a:extLst>
          </p:cNvPr>
          <p:cNvSpPr/>
          <p:nvPr/>
        </p:nvSpPr>
        <p:spPr>
          <a:xfrm>
            <a:off x="8764380" y="1637180"/>
            <a:ext cx="130486" cy="1408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z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03B3CC00-CC22-45FC-AA71-28A35847280D}"/>
              </a:ext>
            </a:extLst>
          </p:cNvPr>
          <p:cNvSpPr/>
          <p:nvPr/>
        </p:nvSpPr>
        <p:spPr>
          <a:xfrm>
            <a:off x="10709078" y="1621254"/>
            <a:ext cx="130486" cy="1408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z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DE447972-DC7F-48A3-8622-2085A5B81D2C}"/>
              </a:ext>
            </a:extLst>
          </p:cNvPr>
          <p:cNvSpPr/>
          <p:nvPr/>
        </p:nvSpPr>
        <p:spPr>
          <a:xfrm rot="16200000">
            <a:off x="9751306" y="2088692"/>
            <a:ext cx="130486" cy="1962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z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EAA8BB7B-EABA-408E-8B88-1C8F95A06E65}"/>
              </a:ext>
            </a:extLst>
          </p:cNvPr>
          <p:cNvSpPr/>
          <p:nvPr/>
        </p:nvSpPr>
        <p:spPr>
          <a:xfrm rot="16200000">
            <a:off x="8517111" y="794011"/>
            <a:ext cx="308398" cy="1962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z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36CFA55E-AD8F-4593-B19B-09460926F324}"/>
              </a:ext>
            </a:extLst>
          </p:cNvPr>
          <p:cNvSpPr/>
          <p:nvPr/>
        </p:nvSpPr>
        <p:spPr>
          <a:xfrm rot="16200000">
            <a:off x="10352629" y="1330088"/>
            <a:ext cx="308398" cy="582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z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27542623-296B-4F53-AEDD-E9A1EB9FBB1A}"/>
              </a:ext>
            </a:extLst>
          </p:cNvPr>
          <p:cNvSpPr/>
          <p:nvPr/>
        </p:nvSpPr>
        <p:spPr>
          <a:xfrm rot="16200000">
            <a:off x="9456279" y="1367751"/>
            <a:ext cx="308398" cy="582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374409220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0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7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3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1C54F26-9EF6-461C-8DCD-B649F6FF3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091" y="127818"/>
            <a:ext cx="10425657" cy="6638521"/>
          </a:xfrm>
          <a:prstGeom prst="rect">
            <a:avLst/>
          </a:prstGeom>
        </p:spPr>
      </p:pic>
      <p:sp>
        <p:nvSpPr>
          <p:cNvPr id="13" name="Elipse 12">
            <a:hlinkClick r:id="rId3" action="ppaction://hlinksldjump"/>
            <a:extLst>
              <a:ext uri="{FF2B5EF4-FFF2-40B4-BE49-F238E27FC236}">
                <a16:creationId xmlns:a16="http://schemas.microsoft.com/office/drawing/2014/main" id="{05767009-5140-4C45-96C2-A12BC65D436D}"/>
              </a:ext>
            </a:extLst>
          </p:cNvPr>
          <p:cNvSpPr/>
          <p:nvPr/>
        </p:nvSpPr>
        <p:spPr>
          <a:xfrm>
            <a:off x="2910349" y="2231923"/>
            <a:ext cx="560439" cy="560439"/>
          </a:xfrm>
          <a:prstGeom prst="ellipse">
            <a:avLst/>
          </a:prstGeom>
          <a:solidFill>
            <a:srgbClr val="50D9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/>
              <a:t>+</a:t>
            </a:r>
          </a:p>
        </p:txBody>
      </p:sp>
      <p:sp>
        <p:nvSpPr>
          <p:cNvPr id="15" name="Elipse 14">
            <a:hlinkClick r:id="rId4" action="ppaction://hlinksldjump"/>
            <a:extLst>
              <a:ext uri="{FF2B5EF4-FFF2-40B4-BE49-F238E27FC236}">
                <a16:creationId xmlns:a16="http://schemas.microsoft.com/office/drawing/2014/main" id="{A5CC4248-67B3-4337-B85F-B0C58937D498}"/>
              </a:ext>
            </a:extLst>
          </p:cNvPr>
          <p:cNvSpPr/>
          <p:nvPr/>
        </p:nvSpPr>
        <p:spPr>
          <a:xfrm>
            <a:off x="8160775" y="2190838"/>
            <a:ext cx="560439" cy="560439"/>
          </a:xfrm>
          <a:prstGeom prst="ellipse">
            <a:avLst/>
          </a:prstGeom>
          <a:solidFill>
            <a:srgbClr val="50D9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/>
              <a:t>+</a:t>
            </a:r>
          </a:p>
        </p:txBody>
      </p:sp>
      <p:sp>
        <p:nvSpPr>
          <p:cNvPr id="17" name="Elipse 16">
            <a:hlinkClick r:id="rId5" action="ppaction://hlinksldjump"/>
            <a:extLst>
              <a:ext uri="{FF2B5EF4-FFF2-40B4-BE49-F238E27FC236}">
                <a16:creationId xmlns:a16="http://schemas.microsoft.com/office/drawing/2014/main" id="{0EDB4DB9-E514-4622-91C3-209FBB9924C0}"/>
              </a:ext>
            </a:extLst>
          </p:cNvPr>
          <p:cNvSpPr/>
          <p:nvPr/>
        </p:nvSpPr>
        <p:spPr>
          <a:xfrm>
            <a:off x="8160775" y="4594826"/>
            <a:ext cx="560439" cy="560439"/>
          </a:xfrm>
          <a:prstGeom prst="ellipse">
            <a:avLst/>
          </a:prstGeom>
          <a:solidFill>
            <a:srgbClr val="50D9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/>
              <a:t>+</a:t>
            </a:r>
          </a:p>
        </p:txBody>
      </p:sp>
      <p:sp>
        <p:nvSpPr>
          <p:cNvPr id="19" name="Elipse 18">
            <a:hlinkClick r:id="rId6" action="ppaction://hlinksldjump"/>
            <a:extLst>
              <a:ext uri="{FF2B5EF4-FFF2-40B4-BE49-F238E27FC236}">
                <a16:creationId xmlns:a16="http://schemas.microsoft.com/office/drawing/2014/main" id="{DF02A7CF-25FD-448F-A9C4-7F72ECDE086D}"/>
              </a:ext>
            </a:extLst>
          </p:cNvPr>
          <p:cNvSpPr/>
          <p:nvPr/>
        </p:nvSpPr>
        <p:spPr>
          <a:xfrm>
            <a:off x="3052917" y="4576919"/>
            <a:ext cx="560439" cy="560439"/>
          </a:xfrm>
          <a:prstGeom prst="ellipse">
            <a:avLst/>
          </a:prstGeom>
          <a:solidFill>
            <a:srgbClr val="50D9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/>
              <a:t>+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10EFA71C-9DDD-4639-A259-3382E3F837A3}"/>
              </a:ext>
            </a:extLst>
          </p:cNvPr>
          <p:cNvSpPr/>
          <p:nvPr/>
        </p:nvSpPr>
        <p:spPr>
          <a:xfrm>
            <a:off x="9783097" y="5948516"/>
            <a:ext cx="1661651" cy="742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DBCF5B2-B40C-4690-966A-FB53CF2DD954}"/>
              </a:ext>
            </a:extLst>
          </p:cNvPr>
          <p:cNvSpPr/>
          <p:nvPr/>
        </p:nvSpPr>
        <p:spPr>
          <a:xfrm>
            <a:off x="8764380" y="1637180"/>
            <a:ext cx="130486" cy="1408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z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C0C70BA0-0C7B-49A1-AD5E-C71AFFBD633B}"/>
              </a:ext>
            </a:extLst>
          </p:cNvPr>
          <p:cNvSpPr/>
          <p:nvPr/>
        </p:nvSpPr>
        <p:spPr>
          <a:xfrm>
            <a:off x="10709078" y="1621254"/>
            <a:ext cx="130486" cy="1408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z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6C7805F9-AAD6-4E65-91E0-1D07DF2DE36F}"/>
              </a:ext>
            </a:extLst>
          </p:cNvPr>
          <p:cNvSpPr/>
          <p:nvPr/>
        </p:nvSpPr>
        <p:spPr>
          <a:xfrm rot="16200000">
            <a:off x="9751306" y="2088692"/>
            <a:ext cx="130486" cy="1962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z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50EA102C-03B9-410D-A260-A685D518F606}"/>
              </a:ext>
            </a:extLst>
          </p:cNvPr>
          <p:cNvSpPr/>
          <p:nvPr/>
        </p:nvSpPr>
        <p:spPr>
          <a:xfrm rot="16200000">
            <a:off x="8517111" y="794011"/>
            <a:ext cx="308398" cy="1962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z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F30407E8-0754-4DDE-9DB8-38DD2E006BEB}"/>
              </a:ext>
            </a:extLst>
          </p:cNvPr>
          <p:cNvSpPr/>
          <p:nvPr/>
        </p:nvSpPr>
        <p:spPr>
          <a:xfrm rot="16200000">
            <a:off x="10352629" y="1330088"/>
            <a:ext cx="308398" cy="582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z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351B8A82-0A23-466D-832E-8B305BC61748}"/>
              </a:ext>
            </a:extLst>
          </p:cNvPr>
          <p:cNvSpPr/>
          <p:nvPr/>
        </p:nvSpPr>
        <p:spPr>
          <a:xfrm rot="16200000">
            <a:off x="9456279" y="1367751"/>
            <a:ext cx="308398" cy="582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z</a:t>
            </a:r>
          </a:p>
        </p:txBody>
      </p:sp>
      <p:sp>
        <p:nvSpPr>
          <p:cNvPr id="2" name="Rectángulo 1">
            <a:hlinkClick r:id="rId7" action="ppaction://hlinksldjump"/>
            <a:extLst>
              <a:ext uri="{FF2B5EF4-FFF2-40B4-BE49-F238E27FC236}">
                <a16:creationId xmlns:a16="http://schemas.microsoft.com/office/drawing/2014/main" id="{0C955BA1-A578-4DDF-8A5D-30DEBB63D1DC}"/>
              </a:ext>
            </a:extLst>
          </p:cNvPr>
          <p:cNvSpPr/>
          <p:nvPr/>
        </p:nvSpPr>
        <p:spPr>
          <a:xfrm>
            <a:off x="9816549" y="6127669"/>
            <a:ext cx="2172929" cy="575514"/>
          </a:xfrm>
          <a:prstGeom prst="rect">
            <a:avLst/>
          </a:prstGeom>
          <a:solidFill>
            <a:srgbClr val="005B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latin typeface="Avenir Next LT Pro" panose="020B0504020202020204" pitchFamily="34" charset="0"/>
              </a:rPr>
              <a:t>FINALIZAR</a:t>
            </a:r>
          </a:p>
        </p:txBody>
      </p:sp>
    </p:spTree>
    <p:extLst>
      <p:ext uri="{BB962C8B-B14F-4D97-AF65-F5344CB8AC3E}">
        <p14:creationId xmlns:p14="http://schemas.microsoft.com/office/powerpoint/2010/main" val="237642352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5" grpId="0" animBg="1"/>
      <p:bldP spid="15" grpId="1" animBg="1"/>
      <p:bldP spid="15" grpId="2" animBg="1"/>
      <p:bldP spid="17" grpId="0" animBg="1"/>
      <p:bldP spid="17" grpId="1" animBg="1"/>
      <p:bldP spid="17" grpId="2" animBg="1"/>
      <p:bldP spid="19" grpId="0" animBg="1"/>
      <p:bldP spid="19" grpId="1" animBg="1"/>
      <p:bldP spid="19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DB6FB8EF-616C-4A4E-AAB7-E36BE19B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0C510CE7-BB10-4C72-9726-851609987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412" y="1530105"/>
            <a:ext cx="3723107" cy="3809229"/>
          </a:xfrm>
          <a:prstGeom prst="rect">
            <a:avLst/>
          </a:prstGeom>
        </p:spPr>
      </p:pic>
      <p:sp>
        <p:nvSpPr>
          <p:cNvPr id="57" name="Título 1">
            <a:extLst>
              <a:ext uri="{FF2B5EF4-FFF2-40B4-BE49-F238E27FC236}">
                <a16:creationId xmlns:a16="http://schemas.microsoft.com/office/drawing/2014/main" id="{B202CA72-25C7-4F99-A1FD-54EAEA8CB834}"/>
              </a:ext>
            </a:extLst>
          </p:cNvPr>
          <p:cNvSpPr txBox="1">
            <a:spLocks/>
          </p:cNvSpPr>
          <p:nvPr/>
        </p:nvSpPr>
        <p:spPr>
          <a:xfrm>
            <a:off x="4174314" y="126652"/>
            <a:ext cx="3843370" cy="12878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b="1" dirty="0">
                <a:solidFill>
                  <a:srgbClr val="005BAA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ACOMODADOR</a:t>
            </a:r>
          </a:p>
        </p:txBody>
      </p:sp>
      <p:sp>
        <p:nvSpPr>
          <p:cNvPr id="58" name="Rectángulo 57">
            <a:hlinkClick r:id="rId5" action="ppaction://hlinksldjump"/>
            <a:extLst>
              <a:ext uri="{FF2B5EF4-FFF2-40B4-BE49-F238E27FC236}">
                <a16:creationId xmlns:a16="http://schemas.microsoft.com/office/drawing/2014/main" id="{3C9E2AA2-F16B-479C-A392-4B4A488C673A}"/>
              </a:ext>
            </a:extLst>
          </p:cNvPr>
          <p:cNvSpPr/>
          <p:nvPr/>
        </p:nvSpPr>
        <p:spPr>
          <a:xfrm>
            <a:off x="189097" y="169951"/>
            <a:ext cx="1701209" cy="680484"/>
          </a:xfrm>
          <a:prstGeom prst="rect">
            <a:avLst/>
          </a:prstGeom>
          <a:solidFill>
            <a:srgbClr val="005B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000" b="1" dirty="0">
                <a:latin typeface="Avenir Next LT Pro" panose="020B0504020202020204" pitchFamily="34" charset="0"/>
              </a:rPr>
              <a:t>BACK</a:t>
            </a:r>
          </a:p>
        </p:txBody>
      </p:sp>
      <p:sp>
        <p:nvSpPr>
          <p:cNvPr id="59" name="Título 1">
            <a:extLst>
              <a:ext uri="{FF2B5EF4-FFF2-40B4-BE49-F238E27FC236}">
                <a16:creationId xmlns:a16="http://schemas.microsoft.com/office/drawing/2014/main" id="{5EB9841C-FDCB-40F3-A6AF-CE41EBEE59A1}"/>
              </a:ext>
            </a:extLst>
          </p:cNvPr>
          <p:cNvSpPr txBox="1">
            <a:spLocks/>
          </p:cNvSpPr>
          <p:nvPr/>
        </p:nvSpPr>
        <p:spPr>
          <a:xfrm>
            <a:off x="3729399" y="5498627"/>
            <a:ext cx="4733670" cy="460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000" b="1" dirty="0">
                <a:solidFill>
                  <a:srgbClr val="005BAA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Descubre tu estilo de aprendizaje:</a:t>
            </a:r>
          </a:p>
        </p:txBody>
      </p:sp>
      <p:sp>
        <p:nvSpPr>
          <p:cNvPr id="60" name="Título 1">
            <a:extLst>
              <a:ext uri="{FF2B5EF4-FFF2-40B4-BE49-F238E27FC236}">
                <a16:creationId xmlns:a16="http://schemas.microsoft.com/office/drawing/2014/main" id="{90FF01A7-F875-4F35-9120-C1D4B39CC6EE}"/>
              </a:ext>
            </a:extLst>
          </p:cNvPr>
          <p:cNvSpPr txBox="1">
            <a:spLocks/>
          </p:cNvSpPr>
          <p:nvPr/>
        </p:nvSpPr>
        <p:spPr>
          <a:xfrm>
            <a:off x="361438" y="6132172"/>
            <a:ext cx="11164324" cy="778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000" b="1" dirty="0">
                <a:solidFill>
                  <a:srgbClr val="00AB4D"/>
                </a:solidFill>
                <a:latin typeface="Avenir Next LT Pro" panose="020B05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https://www.psicoactiva.com/test/educacion-y-aprendizaje/test-de-estilos-de-aprendizaje-de-kolb/</a:t>
            </a:r>
            <a:endParaRPr lang="es-MX" sz="2000" b="1" dirty="0">
              <a:solidFill>
                <a:srgbClr val="00AB4D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000" b="1" dirty="0">
              <a:solidFill>
                <a:srgbClr val="00AB4D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000" b="1" dirty="0">
                <a:solidFill>
                  <a:srgbClr val="00AB4D"/>
                </a:solidFill>
                <a:latin typeface="Avenir Next LT Pro" panose="020B05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https://victorhugolara.com/2016/04/04/test-de-kolb/</a:t>
            </a:r>
            <a:endParaRPr lang="es-MX" sz="2000" b="1" dirty="0">
              <a:solidFill>
                <a:srgbClr val="00AB4D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000" b="1" dirty="0">
              <a:solidFill>
                <a:srgbClr val="00AB4D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000" b="1" dirty="0">
              <a:solidFill>
                <a:srgbClr val="00AB4D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3">
            <a:hlinkClick r:id="" action="ppaction://media"/>
            <a:extLst>
              <a:ext uri="{FF2B5EF4-FFF2-40B4-BE49-F238E27FC236}">
                <a16:creationId xmlns:a16="http://schemas.microsoft.com/office/drawing/2014/main" id="{3DAD51B2-4F12-4E7B-9624-A46D65EF2F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20087" y="890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6718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792D612-59ED-4514-9352-6B02129D5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208" y="1684992"/>
            <a:ext cx="3829584" cy="3429479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92F64D74-237B-4B96-AEBA-367BC5DBAE69}"/>
              </a:ext>
            </a:extLst>
          </p:cNvPr>
          <p:cNvSpPr txBox="1">
            <a:spLocks/>
          </p:cNvSpPr>
          <p:nvPr/>
        </p:nvSpPr>
        <p:spPr>
          <a:xfrm>
            <a:off x="4372198" y="208859"/>
            <a:ext cx="3447603" cy="12878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b="1" dirty="0">
                <a:solidFill>
                  <a:srgbClr val="005BAA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DIVERGENTE</a:t>
            </a:r>
          </a:p>
        </p:txBody>
      </p:sp>
      <p:sp>
        <p:nvSpPr>
          <p:cNvPr id="21" name="Rectángulo 20">
            <a:hlinkClick r:id="rId5" action="ppaction://hlinksldjump"/>
            <a:extLst>
              <a:ext uri="{FF2B5EF4-FFF2-40B4-BE49-F238E27FC236}">
                <a16:creationId xmlns:a16="http://schemas.microsoft.com/office/drawing/2014/main" id="{7B9D37E4-4C00-46BC-88BF-672668793BB9}"/>
              </a:ext>
            </a:extLst>
          </p:cNvPr>
          <p:cNvSpPr/>
          <p:nvPr/>
        </p:nvSpPr>
        <p:spPr>
          <a:xfrm>
            <a:off x="189097" y="169951"/>
            <a:ext cx="1701209" cy="680484"/>
          </a:xfrm>
          <a:prstGeom prst="rect">
            <a:avLst/>
          </a:prstGeom>
          <a:solidFill>
            <a:srgbClr val="005B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000" b="1" dirty="0">
                <a:latin typeface="Avenir Next LT Pro" panose="020B0504020202020204" pitchFamily="34" charset="0"/>
              </a:rPr>
              <a:t>BACK</a:t>
            </a: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069E32F1-5336-48AF-BDC4-A3F16532132E}"/>
              </a:ext>
            </a:extLst>
          </p:cNvPr>
          <p:cNvSpPr txBox="1">
            <a:spLocks/>
          </p:cNvSpPr>
          <p:nvPr/>
        </p:nvSpPr>
        <p:spPr>
          <a:xfrm>
            <a:off x="3729399" y="5498627"/>
            <a:ext cx="4733670" cy="460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000" b="1" dirty="0">
                <a:solidFill>
                  <a:srgbClr val="005BAA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Descubre tu estilo de aprendizaje:</a:t>
            </a: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C38E550D-D9D6-4141-A522-61ACB7B8CD25}"/>
              </a:ext>
            </a:extLst>
          </p:cNvPr>
          <p:cNvSpPr txBox="1">
            <a:spLocks/>
          </p:cNvSpPr>
          <p:nvPr/>
        </p:nvSpPr>
        <p:spPr>
          <a:xfrm>
            <a:off x="361438" y="6132172"/>
            <a:ext cx="11164324" cy="778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000" b="1" dirty="0">
                <a:solidFill>
                  <a:srgbClr val="00AB4D"/>
                </a:solidFill>
                <a:latin typeface="Avenir Next LT Pro" panose="020B05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https://www.psicoactiva.com/test/educacion-y-aprendizaje/test-de-estilos-de-aprendizaje-de-kolb/</a:t>
            </a:r>
            <a:endParaRPr lang="es-MX" sz="2000" b="1" dirty="0">
              <a:solidFill>
                <a:srgbClr val="00AB4D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000" b="1" dirty="0">
              <a:solidFill>
                <a:srgbClr val="00AB4D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000" b="1" dirty="0">
                <a:solidFill>
                  <a:srgbClr val="00AB4D"/>
                </a:solidFill>
                <a:latin typeface="Avenir Next LT Pro" panose="020B05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https://victorhugolara.com/2016/04/04/test-de-kolb/</a:t>
            </a:r>
            <a:endParaRPr lang="es-MX" sz="2000" b="1" dirty="0">
              <a:solidFill>
                <a:srgbClr val="00AB4D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000" b="1" dirty="0">
              <a:solidFill>
                <a:srgbClr val="00AB4D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000" b="1" dirty="0">
              <a:solidFill>
                <a:srgbClr val="00AB4D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id="{B16CC319-8998-49F0-B399-7A6A9EB3EF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45993" y="926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2867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01BC2F00-995D-4B38-B14C-14BFBB24D68E}"/>
              </a:ext>
            </a:extLst>
          </p:cNvPr>
          <p:cNvSpPr txBox="1">
            <a:spLocks/>
          </p:cNvSpPr>
          <p:nvPr/>
        </p:nvSpPr>
        <p:spPr>
          <a:xfrm>
            <a:off x="4253412" y="219490"/>
            <a:ext cx="3682872" cy="12878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b="1" dirty="0">
                <a:solidFill>
                  <a:srgbClr val="005BAA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CONVERGENTE</a:t>
            </a:r>
          </a:p>
        </p:txBody>
      </p:sp>
      <p:sp>
        <p:nvSpPr>
          <p:cNvPr id="21" name="Rectángulo 20">
            <a:hlinkClick r:id="rId4" action="ppaction://hlinksldjump"/>
            <a:extLst>
              <a:ext uri="{FF2B5EF4-FFF2-40B4-BE49-F238E27FC236}">
                <a16:creationId xmlns:a16="http://schemas.microsoft.com/office/drawing/2014/main" id="{7F1DD9AE-6464-46AB-ABEB-1F8C0DD8B8A5}"/>
              </a:ext>
            </a:extLst>
          </p:cNvPr>
          <p:cNvSpPr/>
          <p:nvPr/>
        </p:nvSpPr>
        <p:spPr>
          <a:xfrm>
            <a:off x="189097" y="169951"/>
            <a:ext cx="1701209" cy="680484"/>
          </a:xfrm>
          <a:prstGeom prst="rect">
            <a:avLst/>
          </a:prstGeom>
          <a:solidFill>
            <a:srgbClr val="005B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000" b="1" dirty="0">
                <a:latin typeface="Avenir Next LT Pro" panose="020B0504020202020204" pitchFamily="34" charset="0"/>
              </a:rPr>
              <a:t>BACK</a:t>
            </a: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802BE1CB-6184-4A1A-8181-A5B44F3F5F4A}"/>
              </a:ext>
            </a:extLst>
          </p:cNvPr>
          <p:cNvSpPr txBox="1">
            <a:spLocks/>
          </p:cNvSpPr>
          <p:nvPr/>
        </p:nvSpPr>
        <p:spPr>
          <a:xfrm>
            <a:off x="3729399" y="5498627"/>
            <a:ext cx="4733670" cy="460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000" b="1" dirty="0">
                <a:solidFill>
                  <a:srgbClr val="005BAA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Descubre tu estilo de aprendizaje:</a:t>
            </a: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6758213E-9B76-4989-ACEE-8ED6217EC8F2}"/>
              </a:ext>
            </a:extLst>
          </p:cNvPr>
          <p:cNvSpPr txBox="1">
            <a:spLocks/>
          </p:cNvSpPr>
          <p:nvPr/>
        </p:nvSpPr>
        <p:spPr>
          <a:xfrm>
            <a:off x="361438" y="6132172"/>
            <a:ext cx="11164324" cy="778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000" b="1" dirty="0">
                <a:solidFill>
                  <a:srgbClr val="00AB4D"/>
                </a:solidFill>
                <a:latin typeface="Avenir Next LT Pro" panose="020B05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https://www.psicoactiva.com/test/educacion-y-aprendizaje/test-de-estilos-de-aprendizaje-de-kolb/</a:t>
            </a:r>
            <a:endParaRPr lang="es-MX" sz="2000" b="1" dirty="0">
              <a:solidFill>
                <a:srgbClr val="00AB4D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000" b="1" dirty="0">
              <a:solidFill>
                <a:srgbClr val="00AB4D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000" b="1" dirty="0">
                <a:solidFill>
                  <a:srgbClr val="00AB4D"/>
                </a:solidFill>
                <a:latin typeface="Avenir Next LT Pro" panose="020B05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https://victorhugolara.com/2016/04/04/test-de-kolb/</a:t>
            </a:r>
            <a:endParaRPr lang="es-MX" sz="2000" b="1" dirty="0">
              <a:solidFill>
                <a:srgbClr val="00AB4D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000" b="1" dirty="0">
              <a:solidFill>
                <a:srgbClr val="00AB4D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000" b="1" dirty="0">
              <a:solidFill>
                <a:srgbClr val="00AB4D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4">
            <a:hlinkClick r:id="" action="ppaction://media"/>
            <a:extLst>
              <a:ext uri="{FF2B5EF4-FFF2-40B4-BE49-F238E27FC236}">
                <a16:creationId xmlns:a16="http://schemas.microsoft.com/office/drawing/2014/main" id="{D4CFF474-7779-435F-B752-2708AFE83D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57681" y="169951"/>
            <a:ext cx="487363" cy="48736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064E3E2F-C492-4B7D-963C-5C2E808324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738" y="1536115"/>
            <a:ext cx="3708523" cy="377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1894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ángulo 14">
            <a:hlinkClick r:id="rId4" action="ppaction://hlinksldjump"/>
            <a:extLst>
              <a:ext uri="{FF2B5EF4-FFF2-40B4-BE49-F238E27FC236}">
                <a16:creationId xmlns:a16="http://schemas.microsoft.com/office/drawing/2014/main" id="{FF86CA2D-D760-48D6-B9CE-6834A1DBC476}"/>
              </a:ext>
            </a:extLst>
          </p:cNvPr>
          <p:cNvSpPr/>
          <p:nvPr/>
        </p:nvSpPr>
        <p:spPr>
          <a:xfrm>
            <a:off x="189097" y="169951"/>
            <a:ext cx="1701209" cy="680484"/>
          </a:xfrm>
          <a:prstGeom prst="rect">
            <a:avLst/>
          </a:prstGeom>
          <a:solidFill>
            <a:srgbClr val="005B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000" b="1" dirty="0">
                <a:latin typeface="Avenir Next LT Pro" panose="020B0504020202020204" pitchFamily="34" charset="0"/>
              </a:rPr>
              <a:t>BACK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D59128D4-0538-4F75-B5F1-557D31FF1B1B}"/>
              </a:ext>
            </a:extLst>
          </p:cNvPr>
          <p:cNvSpPr txBox="1">
            <a:spLocks/>
          </p:cNvSpPr>
          <p:nvPr/>
        </p:nvSpPr>
        <p:spPr>
          <a:xfrm>
            <a:off x="4208782" y="166511"/>
            <a:ext cx="3774435" cy="12878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b="1" dirty="0">
                <a:solidFill>
                  <a:srgbClr val="005BAA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ASIMILADOR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0C179B52-2C2D-4ACA-8240-892E3AA24C42}"/>
              </a:ext>
            </a:extLst>
          </p:cNvPr>
          <p:cNvSpPr txBox="1">
            <a:spLocks/>
          </p:cNvSpPr>
          <p:nvPr/>
        </p:nvSpPr>
        <p:spPr>
          <a:xfrm>
            <a:off x="3729399" y="5498627"/>
            <a:ext cx="4733670" cy="460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000" b="1" dirty="0">
                <a:solidFill>
                  <a:srgbClr val="005BAA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Descubre tu estilo de aprendizaje:</a:t>
            </a: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3D14F7F5-89EE-44C6-845A-2FC21E15BFEE}"/>
              </a:ext>
            </a:extLst>
          </p:cNvPr>
          <p:cNvSpPr txBox="1">
            <a:spLocks/>
          </p:cNvSpPr>
          <p:nvPr/>
        </p:nvSpPr>
        <p:spPr>
          <a:xfrm>
            <a:off x="361438" y="6132172"/>
            <a:ext cx="11164324" cy="778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000" b="1" dirty="0">
                <a:solidFill>
                  <a:srgbClr val="00AB4D"/>
                </a:solidFill>
                <a:latin typeface="Avenir Next LT Pro" panose="020B05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https://www.psicoactiva.com/test/educacion-y-aprendizaje/test-de-estilos-de-aprendizaje-de-kolb/</a:t>
            </a:r>
            <a:endParaRPr lang="es-MX" sz="2000" b="1" dirty="0">
              <a:solidFill>
                <a:srgbClr val="00AB4D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000" b="1" dirty="0">
              <a:solidFill>
                <a:srgbClr val="00AB4D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000" b="1" dirty="0">
                <a:solidFill>
                  <a:srgbClr val="00AB4D"/>
                </a:solidFill>
                <a:latin typeface="Avenir Next LT Pro" panose="020B05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https://victorhugolara.com/2016/04/04/test-de-kolb/</a:t>
            </a:r>
            <a:endParaRPr lang="es-MX" sz="2000" b="1" dirty="0">
              <a:solidFill>
                <a:srgbClr val="00AB4D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000" b="1" dirty="0">
              <a:solidFill>
                <a:srgbClr val="00AB4D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000" b="1" dirty="0">
              <a:solidFill>
                <a:srgbClr val="00AB4D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5D337602-0B1C-49C5-B8E0-775FFAB80D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05910" y="122742"/>
            <a:ext cx="487363" cy="487363"/>
          </a:xfrm>
          <a:prstGeom prst="rect">
            <a:avLst/>
          </a:prstGeom>
        </p:spPr>
      </p:pic>
      <p:pic>
        <p:nvPicPr>
          <p:cNvPr id="1026" name="Picture 2" descr="La organización por procesos">
            <a:extLst>
              <a:ext uri="{FF2B5EF4-FFF2-40B4-BE49-F238E27FC236}">
                <a16:creationId xmlns:a16="http://schemas.microsoft.com/office/drawing/2014/main" id="{F3AC263E-4B27-4429-86D0-72C2B98ED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4" r="9447"/>
          <a:stretch/>
        </p:blipFill>
        <p:spPr bwMode="auto">
          <a:xfrm>
            <a:off x="4126238" y="1677525"/>
            <a:ext cx="3939523" cy="347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00179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E3C800E-8802-4458-8450-F910120259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75" t="8286" r="7494" b="6046"/>
          <a:stretch/>
        </p:blipFill>
        <p:spPr>
          <a:xfrm>
            <a:off x="4245227" y="2058634"/>
            <a:ext cx="3701546" cy="3076181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F673CC24-783F-45A7-8908-88DF06D267CA}"/>
              </a:ext>
            </a:extLst>
          </p:cNvPr>
          <p:cNvSpPr txBox="1">
            <a:spLocks/>
          </p:cNvSpPr>
          <p:nvPr/>
        </p:nvSpPr>
        <p:spPr>
          <a:xfrm>
            <a:off x="4136946" y="1011701"/>
            <a:ext cx="3843370" cy="12878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5400" b="1" dirty="0">
                <a:solidFill>
                  <a:srgbClr val="005BAA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¡GRACIAS!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23B981E-76A0-474D-BF38-B916B5655EAF}"/>
              </a:ext>
            </a:extLst>
          </p:cNvPr>
          <p:cNvSpPr txBox="1"/>
          <p:nvPr/>
        </p:nvSpPr>
        <p:spPr>
          <a:xfrm>
            <a:off x="4184276" y="5736337"/>
            <a:ext cx="3831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0563C1"/>
                </a:solidFill>
                <a:latin typeface="Avenir Next LT Pro" panose="020B05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https://www.uv.mx/coatza/cadi</a:t>
            </a:r>
            <a:r>
              <a:rPr lang="es-MX" b="1" dirty="0">
                <a:solidFill>
                  <a:srgbClr val="0D63AE"/>
                </a:solidFill>
                <a:latin typeface="Avenir Next LT Pro" panose="020B05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s-MX" b="1" dirty="0">
              <a:solidFill>
                <a:srgbClr val="0D63AE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21" name="despedida">
            <a:hlinkClick r:id="" action="ppaction://media"/>
            <a:extLst>
              <a:ext uri="{FF2B5EF4-FFF2-40B4-BE49-F238E27FC236}">
                <a16:creationId xmlns:a16="http://schemas.microsoft.com/office/drawing/2014/main" id="{B7543CB3-FBA5-4ED4-A605-DB00F4904C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500" end="1238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267" y="6337455"/>
            <a:ext cx="487363" cy="487363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AC776005-490F-479C-AD21-0098F6639F34}"/>
              </a:ext>
            </a:extLst>
          </p:cNvPr>
          <p:cNvSpPr txBox="1"/>
          <p:nvPr/>
        </p:nvSpPr>
        <p:spPr>
          <a:xfrm>
            <a:off x="3816068" y="6091690"/>
            <a:ext cx="4565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005BAA"/>
                </a:solidFill>
                <a:latin typeface="Avenir Next LT Pro" panose="020B0504020202020204" pitchFamily="34" charset="0"/>
                <a:hlinkClick r:id="rId7"/>
              </a:rPr>
              <a:t>https://www.facebook.com/caacoatza</a:t>
            </a:r>
            <a:endParaRPr lang="es-MX" b="1" dirty="0">
              <a:solidFill>
                <a:srgbClr val="005BAA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489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4534d55-f087-416a-b5e8-b7bb0def0736">
      <UserInfo>
        <DisplayName>Alarcon Aguirre Luis Angel</DisplayName>
        <AccountId>18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88B35B99985864A83D394F1F6FB2C3B" ma:contentTypeVersion="4" ma:contentTypeDescription="Crear nuevo documento." ma:contentTypeScope="" ma:versionID="60fd123a627534269406f71ebf2bf409">
  <xsd:schema xmlns:xsd="http://www.w3.org/2001/XMLSchema" xmlns:xs="http://www.w3.org/2001/XMLSchema" xmlns:p="http://schemas.microsoft.com/office/2006/metadata/properties" xmlns:ns2="74e5f83f-cebd-4d8b-823d-a4e5e5ab96b2" xmlns:ns3="94534d55-f087-416a-b5e8-b7bb0def0736" targetNamespace="http://schemas.microsoft.com/office/2006/metadata/properties" ma:root="true" ma:fieldsID="d3fd2679b54aa53c7c1a3b7cb3bd657a" ns2:_="" ns3:_="">
    <xsd:import namespace="74e5f83f-cebd-4d8b-823d-a4e5e5ab96b2"/>
    <xsd:import namespace="94534d55-f087-416a-b5e8-b7bb0def07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e5f83f-cebd-4d8b-823d-a4e5e5ab96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534d55-f087-416a-b5e8-b7bb0def073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8C11FD-2546-48D3-A280-2B1CC5904E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A7C227-A592-4E30-94D8-40C7A2F1DD36}">
  <ds:schemaRefs>
    <ds:schemaRef ds:uri="http://schemas.microsoft.com/office/2006/metadata/properties"/>
    <ds:schemaRef ds:uri="http://schemas.microsoft.com/office/infopath/2007/PartnerControls"/>
    <ds:schemaRef ds:uri="94534d55-f087-416a-b5e8-b7bb0def0736"/>
  </ds:schemaRefs>
</ds:datastoreItem>
</file>

<file path=customXml/itemProps3.xml><?xml version="1.0" encoding="utf-8"?>
<ds:datastoreItem xmlns:ds="http://schemas.openxmlformats.org/officeDocument/2006/customXml" ds:itemID="{6509B899-B1C0-4D45-8AF3-9CFCE202A4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e5f83f-cebd-4d8b-823d-a4e5e5ab96b2"/>
    <ds:schemaRef ds:uri="94534d55-f087-416a-b5e8-b7bb0def07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199</Words>
  <Application>Microsoft Macintosh PowerPoint</Application>
  <PresentationFormat>Panorámica</PresentationFormat>
  <Paragraphs>56</Paragraphs>
  <Slides>9</Slides>
  <Notes>0</Notes>
  <HiddenSlides>0</HiddenSlides>
  <MMClips>9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Avenir Next LT Pro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Estilos de aprendizaje basados en el modelo de Kolb en la educación virtual</dc:title>
  <dc:creator>LOPEZ LUJAN BRUNO ANTONIO</dc:creator>
  <cp:lastModifiedBy>Alarcon Aguirre Luis Angel</cp:lastModifiedBy>
  <cp:revision>57</cp:revision>
  <dcterms:created xsi:type="dcterms:W3CDTF">2021-07-16T01:11:37Z</dcterms:created>
  <dcterms:modified xsi:type="dcterms:W3CDTF">2022-08-19T21:58:30Z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0x010100688B35B99985864A83D394F1F6FB2C3B</vt:lpwstr>
  </property>
</Properties>
</file>