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7" r:id="rId4"/>
    <p:sldId id="261" r:id="rId5"/>
    <p:sldId id="262" r:id="rId6"/>
    <p:sldId id="263" r:id="rId7"/>
    <p:sldId id="256" r:id="rId8"/>
    <p:sldId id="258" r:id="rId9"/>
    <p:sldId id="259" r:id="rId10"/>
    <p:sldId id="268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AF3"/>
    <a:srgbClr val="8368A4"/>
    <a:srgbClr val="E3EBF5"/>
    <a:srgbClr val="BCD1E2"/>
    <a:srgbClr val="DDF1ED"/>
    <a:srgbClr val="E1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 snapToGrid="0" snapToObjects="1">
      <p:cViewPr>
        <p:scale>
          <a:sx n="93" d="100"/>
          <a:sy n="93" d="100"/>
        </p:scale>
        <p:origin x="-1138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6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50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01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1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23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06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1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47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02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48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23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7C9E-77EA-834A-848A-977695C11514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87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10243"/>
            <a:ext cx="7772400" cy="968086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Comité Estatal de Atención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al Envejecimiento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4F36FA8-DCB2-46F9-AB0F-9285E9A4D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68" y="3880842"/>
            <a:ext cx="2148395" cy="1549681"/>
          </a:xfrm>
          <a:prstGeom prst="rect">
            <a:avLst/>
          </a:prstGeom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CA65C665-E09D-4E1D-A5F3-48E01523CA6E}"/>
              </a:ext>
            </a:extLst>
          </p:cNvPr>
          <p:cNvSpPr/>
          <p:nvPr/>
        </p:nvSpPr>
        <p:spPr>
          <a:xfrm>
            <a:off x="1178999" y="3115351"/>
            <a:ext cx="7137647" cy="580933"/>
          </a:xfrm>
          <a:prstGeom prst="round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SUBCOMITÉ DE DIFUSIÓN Y GESTIÓN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75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D4F36FA8-DCB2-46F9-AB0F-9285E9A4D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1169988"/>
            <a:ext cx="2457450" cy="24574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247776" y="3429000"/>
            <a:ext cx="7362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solidFill>
                  <a:srgbClr val="8368A4"/>
                </a:solidFill>
              </a:rPr>
              <a:t>Comité Estatal de Atención </a:t>
            </a:r>
            <a:endParaRPr lang="es-ES" sz="4400" b="1" dirty="0" smtClean="0">
              <a:solidFill>
                <a:srgbClr val="8368A4"/>
              </a:solidFill>
            </a:endParaRPr>
          </a:p>
          <a:p>
            <a:pPr algn="ctr"/>
            <a:r>
              <a:rPr lang="es-ES" sz="4400" b="1" dirty="0" smtClean="0">
                <a:solidFill>
                  <a:srgbClr val="8368A4"/>
                </a:solidFill>
              </a:rPr>
              <a:t>al </a:t>
            </a:r>
            <a:r>
              <a:rPr lang="es-ES" sz="4400" b="1" dirty="0">
                <a:solidFill>
                  <a:srgbClr val="8368A4"/>
                </a:solidFill>
              </a:rPr>
              <a:t>Envejecimiento</a:t>
            </a:r>
            <a:endParaRPr lang="es-MX" dirty="0">
              <a:solidFill>
                <a:srgbClr val="8368A4"/>
              </a:solidFill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2303042" y="4790702"/>
            <a:ext cx="4867044" cy="90487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Gracias por su Atención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557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4521" y="2025446"/>
            <a:ext cx="5335858" cy="41671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es-MX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Integrantes</a:t>
            </a:r>
            <a:r>
              <a:rPr lang="es-MX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</a:t>
            </a:r>
          </a:p>
          <a:p>
            <a:pPr marL="0" indent="0" algn="ctr">
              <a:lnSpc>
                <a:spcPct val="115000"/>
              </a:lnSpc>
              <a:buNone/>
            </a:pPr>
            <a:endParaRPr lang="es-MX" sz="1900" b="1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Centro para el Desarrollo Humano e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Integral de los Universitarios-CENDHIU</a:t>
            </a:r>
          </a:p>
          <a:p>
            <a:pPr marL="0" indent="0" algn="ctr">
              <a:lnSpc>
                <a:spcPct val="115000"/>
              </a:lnSpc>
              <a:buNone/>
            </a:pPr>
            <a:endParaRPr lang="es-MX" sz="2000" dirty="0" smtClean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Consejo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Estatal de Población de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Veracruz-COESPO</a:t>
            </a:r>
          </a:p>
          <a:p>
            <a:pPr marL="0" indent="0" algn="ctr">
              <a:lnSpc>
                <a:spcPct val="115000"/>
              </a:lnSpc>
              <a:buNone/>
            </a:pPr>
            <a:endParaRPr lang="es-MX" sz="2000" dirty="0" smtClean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Jurisdicción Sanitaria N° X “San Andrés”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endParaRPr lang="es-MX" sz="1800" dirty="0" smtClean="0">
              <a:latin typeface="Arial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Asociaciones Civiles: 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“Juntos hacemos el cambio”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 me olvides Xalapa, A.C”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67688" y="1072958"/>
            <a:ext cx="7255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COESAEN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F1CEDE5-9611-479B-AFAF-82E83C569912}"/>
              </a:ext>
            </a:extLst>
          </p:cNvPr>
          <p:cNvSpPr txBox="1"/>
          <p:nvPr/>
        </p:nvSpPr>
        <p:spPr>
          <a:xfrm>
            <a:off x="692306" y="1491291"/>
            <a:ext cx="77593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</a:rPr>
              <a:t>Subcomité Técnico de Difusión y Gestión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2" descr="Cendhiu renovó su imagen institucional – Universo – Sistema de noticias de  la U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528" y="2138813"/>
            <a:ext cx="2085606" cy="11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27" y="2916241"/>
            <a:ext cx="2799687" cy="169405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970" y="4275537"/>
            <a:ext cx="2510723" cy="669526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550506" y="3429000"/>
            <a:ext cx="49545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550506" y="4301432"/>
            <a:ext cx="49545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8581" y="267328"/>
            <a:ext cx="1324346" cy="95292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506" y="4945063"/>
            <a:ext cx="5054022" cy="1097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0009" y="5156302"/>
            <a:ext cx="1220321" cy="9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1135" y="2229271"/>
            <a:ext cx="7707085" cy="1064436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2000" b="1" dirty="0">
                <a:latin typeface="Verdana" panose="020B0604030504040204" pitchFamily="34" charset="0"/>
                <a:ea typeface="Verdana" panose="020B0604030504040204" pitchFamily="34" charset="0"/>
              </a:rPr>
              <a:t>Objetivo General:</a:t>
            </a:r>
            <a:r>
              <a:rPr lang="es-MX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s-MX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Promover la salud a través de planes y </a:t>
            </a:r>
            <a:r>
              <a:rPr lang="es-E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s-ES" sz="18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medios </a:t>
            </a: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hacia la población adulta mayor.</a:t>
            </a:r>
            <a:endParaRPr lang="es-MX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1135" y="3540335"/>
            <a:ext cx="7707086" cy="227893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Objetivos Específicos:</a:t>
            </a:r>
          </a:p>
          <a:p>
            <a:pPr lvl="0" algn="just"/>
            <a:r>
              <a:rPr lang="es-E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*</a:t>
            </a:r>
            <a:r>
              <a:rPr lang="es-E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Difundir información, actualizar en conocimientos con evidencia </a:t>
            </a:r>
            <a:r>
              <a:rPr lang="es-E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científica, sensibilizar a las </a:t>
            </a:r>
            <a:r>
              <a:rPr lang="es-E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familias, </a:t>
            </a:r>
            <a:r>
              <a:rPr lang="es-E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comunidad y </a:t>
            </a:r>
            <a:r>
              <a:rPr lang="es-E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población en general, respecto de los temas de envejecimiento y vejez, a través de planes de medios.</a:t>
            </a:r>
            <a:endParaRPr lang="es-MX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*Difundir entre la sociedad la Ley de los Derechos de las Personas </a:t>
            </a:r>
            <a:r>
              <a:rPr lang="es-E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Mayores</a:t>
            </a:r>
            <a:r>
              <a:rPr lang="es-E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.</a:t>
            </a:r>
            <a:endParaRPr lang="es-MX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endParaRPr lang="es-MX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3094" y="1114274"/>
            <a:ext cx="8629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COESAEN</a:t>
            </a:r>
          </a:p>
          <a:p>
            <a:pPr lvl="0" algn="ctr"/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</a:rPr>
              <a:t>Subcomité Técnico de Difusión y Gestión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040" y="247671"/>
            <a:ext cx="1287625" cy="92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418939"/>
              </p:ext>
            </p:extLst>
          </p:nvPr>
        </p:nvGraphicFramePr>
        <p:xfrm>
          <a:off x="66674" y="1"/>
          <a:ext cx="9077325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13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18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4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19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46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79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616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871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V. SUBCOMITÉ DE DIFUSIÓN Y GESTIÓN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5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effectLst/>
                        </a:rPr>
                        <a:t>PROPUESTAS DE ACTIVIDADES A REALIZAR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effectLst/>
                        </a:rPr>
                        <a:t>OBJETIVO ESPECÍFICO AL CUAL SE ALINEA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effectLst/>
                        </a:rPr>
                        <a:t>LÍNEAS DE ACCIÓN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effectLst/>
                        </a:rPr>
                        <a:t>FECHA PROPUESTA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INSTITUCIÓN COORDINADORA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INSTITUCIONES PARTICIPANTES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effectLst/>
                        </a:rPr>
                        <a:t>ACUERDOS Y COMPROMISOS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012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u="none" strike="noStrike" dirty="0">
                          <a:effectLst/>
                        </a:rPr>
                        <a:t>Difusión de información </a:t>
                      </a:r>
                      <a:r>
                        <a:rPr lang="es-MX" sz="1000" u="none" strike="noStrike" dirty="0">
                          <a:effectLst/>
                        </a:rPr>
                        <a:t>textual o gráfica que proporcionen los subcomités técnicos de difusión y gestión y el Comité de COESAEN, así como </a:t>
                      </a:r>
                      <a:r>
                        <a:rPr lang="es-MX" sz="1000" b="0" u="none" strike="noStrike" dirty="0">
                          <a:effectLst/>
                        </a:rPr>
                        <a:t>difusión de los eventos,</a:t>
                      </a:r>
                      <a:r>
                        <a:rPr lang="es-MX" sz="1000" u="none" strike="noStrike" dirty="0">
                          <a:effectLst/>
                        </a:rPr>
                        <a:t> fechas conmemorativas, y actividades organizadas en pro de la Persona Mayor, así como </a:t>
                      </a:r>
                      <a:r>
                        <a:rPr lang="es-MX" sz="1000" b="0" u="none" strike="noStrike" dirty="0">
                          <a:effectLst/>
                        </a:rPr>
                        <a:t>distribución de material </a:t>
                      </a:r>
                      <a:r>
                        <a:rPr lang="es-MX" sz="1000" u="none" strike="noStrike" dirty="0">
                          <a:effectLst/>
                        </a:rPr>
                        <a:t>impreso en las entidades de la Universidad Veracruzana a través de las redes sociales, programa de radio “Llégale, aquí estamos” y el </a:t>
                      </a:r>
                      <a:r>
                        <a:rPr lang="es-MX" sz="1000" b="0" u="none" strike="noStrike" dirty="0">
                          <a:effectLst/>
                        </a:rPr>
                        <a:t>portal institucional </a:t>
                      </a:r>
                      <a:r>
                        <a:rPr lang="es-MX" sz="1000" b="0" u="none" strike="noStrike" dirty="0" smtClean="0">
                          <a:effectLst/>
                        </a:rPr>
                        <a:t>CENDHIU </a:t>
                      </a:r>
                      <a:r>
                        <a:rPr lang="es-MX" sz="1000" u="none" strike="noStrike" dirty="0">
                          <a:effectLst/>
                        </a:rPr>
                        <a:t>www.uv.mx/cendhiu.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Difundir información, actualizar en conocimientos y sensibilizar a familias, comunidad, población en general, respecto de los temas de envejecimiento y vejez, a través de planes de medios.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-Transmisiones en vivo a través de las </a:t>
                      </a:r>
                      <a:r>
                        <a:rPr lang="es-MX" sz="1000" b="0" u="none" strike="noStrike" dirty="0">
                          <a:effectLst/>
                        </a:rPr>
                        <a:t>redes sociales, con el apoyo de la conductora del programa de radio </a:t>
                      </a:r>
                      <a:r>
                        <a:rPr lang="es-MX" sz="1000" u="none" strike="noStrike" dirty="0">
                          <a:effectLst/>
                        </a:rPr>
                        <a:t>“Llégale aquí estamos”                                -Distribución </a:t>
                      </a:r>
                      <a:r>
                        <a:rPr lang="es-MX" sz="1000" b="0" u="none" strike="noStrike" dirty="0">
                          <a:effectLst/>
                        </a:rPr>
                        <a:t>de material impreso </a:t>
                      </a:r>
                      <a:r>
                        <a:rPr lang="es-MX" sz="1000" u="none" strike="noStrike" dirty="0">
                          <a:effectLst/>
                        </a:rPr>
                        <a:t>en las Facultades de la UV así como en medios digitales UV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Cada vez que se requiera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CENDHIU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N/A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Difusión y gestión de las acciones en pro de la persona mayor.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34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Elaboración de reseñas y tomas de captura de fotografías material para </a:t>
                      </a:r>
                      <a:r>
                        <a:rPr lang="es-MX" sz="1000" b="0" u="none" strike="noStrike" dirty="0">
                          <a:effectLst/>
                        </a:rPr>
                        <a:t>difundir en eventos, actividades organizadas por los subcomités</a:t>
                      </a:r>
                      <a:r>
                        <a:rPr lang="es-MX" sz="1000" u="none" strike="noStrike" dirty="0">
                          <a:effectLst/>
                        </a:rPr>
                        <a:t>, fechas conmemorativas del adulto mayor a través de los medios de difusión </a:t>
                      </a:r>
                      <a:r>
                        <a:rPr lang="es-MX" sz="1000" u="none" strike="noStrike" dirty="0" err="1">
                          <a:effectLst/>
                        </a:rPr>
                        <a:t>CEnDHIU</a:t>
                      </a:r>
                      <a:r>
                        <a:rPr lang="es-MX" sz="1000" u="none" strike="noStrike" dirty="0">
                          <a:effectLst/>
                        </a:rPr>
                        <a:t>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 smtClean="0">
                          <a:effectLst/>
                        </a:rPr>
                        <a:t> ·Realizar </a:t>
                      </a:r>
                      <a:r>
                        <a:rPr lang="es-MX" sz="1000" u="none" strike="noStrike" dirty="0">
                          <a:effectLst/>
                        </a:rPr>
                        <a:t>un calendario para asistencia a medios de comunicación  Radio UV.                                - Realizar </a:t>
                      </a:r>
                      <a:r>
                        <a:rPr lang="es-MX" sz="1000" b="0" u="none" strike="noStrike" dirty="0">
                          <a:effectLst/>
                        </a:rPr>
                        <a:t>carteles, trípticos </a:t>
                      </a:r>
                      <a:r>
                        <a:rPr lang="es-MX" sz="1000" u="none" strike="noStrike" dirty="0">
                          <a:effectLst/>
                        </a:rPr>
                        <a:t>para difundir la ley de</a:t>
                      </a:r>
                      <a:r>
                        <a:rPr lang="es-MX" sz="1000" u="none" strike="noStrike" baseline="0" dirty="0">
                          <a:effectLst/>
                        </a:rPr>
                        <a:t> la persona </a:t>
                      </a:r>
                      <a:r>
                        <a:rPr lang="es-MX" sz="1000" u="none" strike="noStrike" dirty="0">
                          <a:effectLst/>
                        </a:rPr>
                        <a:t>mayor y programas de atención</a:t>
                      </a:r>
                      <a:r>
                        <a:rPr lang="es-MX" sz="1000" b="0" u="none" strike="noStrike" dirty="0">
                          <a:effectLst/>
                        </a:rPr>
                        <a:t>.- Asistencia a eventos virtuales organizados </a:t>
                      </a:r>
                      <a:r>
                        <a:rPr lang="es-MX" sz="1000" u="none" strike="noStrike" dirty="0">
                          <a:effectLst/>
                        </a:rPr>
                        <a:t>por el COESAEN  en pro de la persona Mayor. 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Cada vez que se requiera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CENDHIU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N/A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67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La comunidad universitaria tiene el derecho de conocer las dependencias, instituciones, comités o centros con los que la UV colabora con el fin de hacer extensiva la difusión de actividades y en este caso crear sensibilización  con respecto a los temas de envejecimiento y vejez.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u="none" strike="noStrike" dirty="0">
                          <a:effectLst/>
                        </a:rPr>
                        <a:t>Elaboración y publicación de actas de reunión </a:t>
                      </a:r>
                      <a:r>
                        <a:rPr lang="es-MX" sz="1000" u="none" strike="noStrike" dirty="0">
                          <a:effectLst/>
                        </a:rPr>
                        <a:t>extraordinarias y ordinarias COESAEN y de reuniones con COESPO en el portal institucional </a:t>
                      </a:r>
                      <a:r>
                        <a:rPr lang="es-MX" sz="1000" u="none" strike="noStrike" dirty="0" err="1">
                          <a:effectLst/>
                        </a:rPr>
                        <a:t>CEnDHIU</a:t>
                      </a:r>
                      <a:r>
                        <a:rPr lang="es-MX" sz="1000" u="none" strike="noStrike" dirty="0">
                          <a:effectLst/>
                        </a:rPr>
                        <a:t> con el fin llevar un seguimiento a las actividades institucionales.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Cada dos meses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CENDHIU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N/A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00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Difusión a través de las redes sociales (Facebook, Instagram, twitter), portal institucional </a:t>
                      </a:r>
                      <a:r>
                        <a:rPr lang="es-MX" sz="1000" u="none" strike="noStrike" dirty="0" err="1">
                          <a:effectLst/>
                        </a:rPr>
                        <a:t>CEnDHIU</a:t>
                      </a:r>
                      <a:r>
                        <a:rPr lang="es-MX" sz="1000" u="none" strike="noStrike" dirty="0">
                          <a:effectLst/>
                        </a:rPr>
                        <a:t>, la Ley de los derechos de las personas </a:t>
                      </a:r>
                      <a:r>
                        <a:rPr lang="es-MX" sz="1000" u="none" strike="noStrike" dirty="0" smtClean="0">
                          <a:effectLst/>
                        </a:rPr>
                        <a:t>Mayores.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Difundir entre la sociedad la Ley de los Derechos de las Personas Mayores.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u="none" strike="noStrike" dirty="0">
                          <a:effectLst/>
                        </a:rPr>
                        <a:t>Difusión de documentos oficiales en </a:t>
                      </a:r>
                      <a:r>
                        <a:rPr lang="es-MX" sz="1000" u="none" strike="noStrike" dirty="0">
                          <a:effectLst/>
                        </a:rPr>
                        <a:t>redes sociales y el portal del CEnDHIU.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Una vez por semana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CENDHIU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N/A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9" marR="2889" marT="2889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30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273454"/>
              </p:ext>
            </p:extLst>
          </p:nvPr>
        </p:nvGraphicFramePr>
        <p:xfrm>
          <a:off x="-1" y="1"/>
          <a:ext cx="9144003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5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73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08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23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73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592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59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1850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V. SUBCOMITÉ DE DIFUSIÓN Y GESTIÓN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4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PROPUESTAS DE ACTIVIDADES A REALIZAR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OBJETIVO ESPECÍFICO AL CUAL SE ALINEA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LÍNEAS DE ACCIÓN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FECHA PROPUESTA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</a:rPr>
                        <a:t>INSTITUCIÓN COORDINADORA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</a:rPr>
                        <a:t>INSTITUCIONES PARTICIPANTES 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ACUERDOS Y COMPROMISOS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025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u="none" strike="noStrike" dirty="0">
                          <a:effectLst/>
                        </a:rPr>
                        <a:t>Un programa de </a:t>
                      </a:r>
                      <a:r>
                        <a:rPr lang="es-MX" sz="1100" b="0" u="none" strike="noStrike" dirty="0" smtClean="0">
                          <a:effectLst/>
                        </a:rPr>
                        <a:t>Radio bimensual </a:t>
                      </a:r>
                      <a:r>
                        <a:rPr lang="es-MX" sz="1100" u="none" strike="noStrike" dirty="0">
                          <a:effectLst/>
                        </a:rPr>
                        <a:t>con temas relacionados a</a:t>
                      </a:r>
                      <a:r>
                        <a:rPr lang="es-MX" sz="1100" u="none" strike="noStrike" baseline="0" dirty="0">
                          <a:effectLst/>
                        </a:rPr>
                        <a:t> la Persona</a:t>
                      </a:r>
                      <a:r>
                        <a:rPr lang="es-MX" sz="1100" u="none" strike="noStrike" dirty="0">
                          <a:effectLst/>
                        </a:rPr>
                        <a:t> Mayor, para sensibilizar a </a:t>
                      </a:r>
                      <a:r>
                        <a:rPr lang="es-MX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familias</a:t>
                      </a:r>
                      <a:r>
                        <a:rPr lang="es-MX" sz="1100" u="none" strike="noStrike" dirty="0">
                          <a:effectLst/>
                        </a:rPr>
                        <a:t> y población en </a:t>
                      </a:r>
                      <a:r>
                        <a:rPr lang="es-MX" sz="1100" u="none" strike="noStrike" dirty="0" smtClean="0">
                          <a:effectLst/>
                        </a:rPr>
                        <a:t>general.                                                                                                                         </a:t>
                      </a:r>
                      <a:br>
                        <a:rPr lang="es-MX" sz="1100" u="none" strike="noStrike" dirty="0" smtClean="0">
                          <a:effectLst/>
                        </a:rPr>
                      </a:br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>
                    <a:solidFill>
                      <a:srgbClr val="E5EA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Difundir información, actualizar en conocimientos y sensibilizar a familias, comunidad, población en general, respecto de los temas de envejecimiento y vejez, a través de planes de medios.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u="none" strike="noStrike" dirty="0">
                          <a:effectLst/>
                        </a:rPr>
                        <a:t>Difusión </a:t>
                      </a:r>
                      <a:r>
                        <a:rPr lang="es-MX" sz="1100" b="1" u="none" strike="noStrike" dirty="0" smtClean="0">
                          <a:effectLst/>
                        </a:rPr>
                        <a:t>de</a:t>
                      </a:r>
                      <a:r>
                        <a:rPr lang="es-MX" sz="1100" b="1" u="none" strike="noStrike" baseline="0" dirty="0" smtClean="0">
                          <a:effectLst/>
                        </a:rPr>
                        <a:t> temas 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relacionados al Adulto Mayor</a:t>
                      </a:r>
                      <a:r>
                        <a:rPr lang="es-MX" sz="1100" u="none" strike="noStrike" dirty="0" smtClean="0">
                          <a:effectLst/>
                        </a:rPr>
                        <a:t> </a:t>
                      </a:r>
                      <a:r>
                        <a:rPr lang="es-MX" sz="1100" u="none" strike="noStrike" dirty="0">
                          <a:effectLst/>
                        </a:rPr>
                        <a:t>en Radio UV Mediante el programa “Naturalmente Universitario: ¡Llégale aquí estamos!”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Cada dos meses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CENDHIU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Todos los </a:t>
                      </a:r>
                      <a:r>
                        <a:rPr lang="es-MX" sz="1100" u="none" strike="noStrike" dirty="0" smtClean="0">
                          <a:effectLst/>
                        </a:rPr>
                        <a:t>subcomités </a:t>
                      </a:r>
                      <a:r>
                        <a:rPr lang="es-MX" sz="1100" u="none" strike="noStrike" dirty="0">
                          <a:effectLst/>
                        </a:rPr>
                        <a:t>técnicos de COESAEN que deseen participar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Difusión y gestión de las acciones en pro de la persona Mayor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5" marR="2535" marT="253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926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Difusión y promoción de la página COESAEN VER  y de diversas instituciones para dar a conocer los actores inmersos con los que está involucrado este Comité y promover la vinculación con otros sectores, dependencias e </a:t>
                      </a:r>
                      <a:r>
                        <a:rPr lang="es-MX" sz="1100" b="0" u="none" strike="noStrike" dirty="0">
                          <a:effectLst/>
                        </a:rPr>
                        <a:t>instituciones dando a conocer las actividades que desarrolla en pro de la persona mayor.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u="none" strike="noStrike" dirty="0">
                          <a:effectLst/>
                        </a:rPr>
                        <a:t>Difundir a través de los medios UV la página facebook de COESAEN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Cada semana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CENDHIU y COESPO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Todos los Subcomités Técnicos de COESAEN que deseen participar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9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Diseñar e implementar acciones a través del apoyo de los Consejeros Universitarios de las facultades con las que cuenta la Universidad Veracruzana y otras áreas con el fin de hacer gestión y difusión de actividades en pro de la persona Mayor.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Se convocarán a los Consejeros Alumnos del área ciencias de la salud, región Xalapa, para </a:t>
                      </a:r>
                      <a:r>
                        <a:rPr lang="es-MX" sz="1100" b="0" u="none" strike="noStrike" dirty="0">
                          <a:effectLst/>
                        </a:rPr>
                        <a:t>desarrollar en conjunto con CENDHIU estrategias </a:t>
                      </a:r>
                      <a:r>
                        <a:rPr lang="es-MX" sz="1100" b="0" u="none" strike="noStrike" dirty="0" smtClean="0">
                          <a:effectLst/>
                        </a:rPr>
                        <a:t>de difusión en </a:t>
                      </a:r>
                      <a:r>
                        <a:rPr lang="es-MX" sz="1100" b="0" u="none" strike="noStrike" dirty="0">
                          <a:effectLst/>
                        </a:rPr>
                        <a:t>pro de la persona Mayor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Cada dos meses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CENDHIU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N/A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24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Realizar reuniones virtuales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de trabajo con cada uno de los subcomités que integran COESAEN para colaborar con la difusión de sus actividades en pro de la persona mayor.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u="none" strike="noStrike" dirty="0" smtClean="0">
                          <a:effectLst/>
                        </a:rPr>
                        <a:t>Se convocará a cada uno de los subcomités técnicos que integra </a:t>
                      </a:r>
                      <a:r>
                        <a:rPr lang="es-MX" sz="1100" u="none" strike="noStrike" dirty="0" smtClean="0">
                          <a:effectLst/>
                        </a:rPr>
                        <a:t>COESAEN para que junto con CENDHIU se coordinen para difundir </a:t>
                      </a:r>
                      <a:r>
                        <a:rPr lang="es-MX" sz="1100" b="0" u="none" strike="noStrike" dirty="0" smtClean="0">
                          <a:effectLst/>
                        </a:rPr>
                        <a:t>con mayor cobertura las acciones que realicen en pro de la persona Mayor.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Cada dos meses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CENDHIU y </a:t>
                      </a:r>
                      <a:r>
                        <a:rPr lang="es-MX" sz="1100" u="none" strike="noStrike" dirty="0" err="1" smtClean="0">
                          <a:effectLst/>
                        </a:rPr>
                        <a:t>COESPO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Todos los Subcomités Técnicos de COESAEN que deseen participar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9539"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2535" marR="2535" marT="253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7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277048"/>
              </p:ext>
            </p:extLst>
          </p:nvPr>
        </p:nvGraphicFramePr>
        <p:xfrm>
          <a:off x="0" y="6740"/>
          <a:ext cx="9144000" cy="6851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18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85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23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56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29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278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286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V. SUBCOMITÉ DE DIFUSIÓN Y GESTIÓN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4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PROPUESTAS DE ACTIVIDADES A REALIZAR</a:t>
                      </a:r>
                      <a:endParaRPr lang="es-MX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OBJETIVO ESPECÍFICO AL CUAL SE ALINEA</a:t>
                      </a:r>
                      <a:endParaRPr lang="es-MX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LÍNEAS DE ACCIÓN</a:t>
                      </a:r>
                      <a:endParaRPr lang="es-MX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FECHA PROPUESTA</a:t>
                      </a:r>
                      <a:endParaRPr lang="es-MX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INSTITUCIÓN COORDINADORA</a:t>
                      </a:r>
                      <a:endParaRPr lang="es-MX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INSTITUCIONES PARTICIPANTES </a:t>
                      </a:r>
                      <a:endParaRPr lang="es-MX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ACUERDOS Y COMPROMISOS</a:t>
                      </a:r>
                      <a:endParaRPr lang="es-MX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3" marR="3793" marT="379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6773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s-ES" alt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ES" alt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altLang="es-ES" sz="1100" dirty="0" smtClean="0">
                          <a:solidFill>
                            <a:schemeClr val="tx1"/>
                          </a:solidFill>
                        </a:rPr>
                        <a:t>Administrar </a:t>
                      </a:r>
                      <a:r>
                        <a:rPr lang="es-MX" altLang="es-ES" sz="1100" dirty="0">
                          <a:solidFill>
                            <a:schemeClr val="tx1"/>
                          </a:solidFill>
                        </a:rPr>
                        <a:t>y mantener actualizada la cuenta de la red social de </a:t>
                      </a:r>
                      <a:r>
                        <a:rPr lang="es-MX" altLang="es-ES" sz="1100" b="0" dirty="0">
                          <a:solidFill>
                            <a:schemeClr val="tx1"/>
                          </a:solidFill>
                        </a:rPr>
                        <a:t>facebook.</a:t>
                      </a:r>
                      <a:endParaRPr lang="es-MX" sz="1100" b="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93" marR="3793" marT="3793" marB="0"/>
                </a:tc>
                <a:tc rowSpan="3">
                  <a:txBody>
                    <a:bodyPr/>
                    <a:lstStyle/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endParaRPr lang="es-MX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Difundir </a:t>
                      </a:r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información, actualizar en conocimientos con evidencia científica y sensibilizar a familias, comunidad, población en general, respecto de los temas de envejecimiento y vejez, a través de planes de medios.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altLang="es-ES" sz="1100" b="0" dirty="0">
                          <a:solidFill>
                            <a:schemeClr val="tx1"/>
                          </a:solidFill>
                        </a:rPr>
                        <a:t>Brindar información a la población objetivo </a:t>
                      </a:r>
                      <a:r>
                        <a:rPr lang="es-MX" altLang="es-ES" sz="1100" dirty="0">
                          <a:solidFill>
                            <a:schemeClr val="tx1"/>
                          </a:solidFill>
                        </a:rPr>
                        <a:t>y a los integrantes del COESAEN.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altLang="es-ES" sz="1100" dirty="0">
                          <a:solidFill>
                            <a:schemeClr val="tx1"/>
                          </a:solidFill>
                        </a:rPr>
                        <a:t>Permanente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altLang="es-ES" sz="1100" dirty="0">
                          <a:solidFill>
                            <a:schemeClr val="tx1"/>
                          </a:solidFill>
                        </a:rPr>
                        <a:t>COESPO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altLang="es-ES" sz="1100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altLang="es-ES" sz="1100" dirty="0" smtClean="0">
                          <a:solidFill>
                            <a:schemeClr val="tx1"/>
                          </a:solidFill>
                        </a:rPr>
                        <a:t>Que </a:t>
                      </a:r>
                      <a:r>
                        <a:rPr lang="es-MX" altLang="es-ES" sz="1100" dirty="0">
                          <a:solidFill>
                            <a:schemeClr val="tx1"/>
                          </a:solidFill>
                        </a:rPr>
                        <a:t>los integrantes del Comité compartan sus actividades y eventos programados o realizados, así como información de interés y apoyo a la población objetivo y población en general.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Crear contenidos estratégicos </a:t>
                      </a:r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que aborden los temas y planes de acción del COESAEN, orientados a la difusión y acercamiento con los usuarios directos e indirectos, como son: estilos de vida integral y sano para las personas mayores, envejecimiento activo y saludable, derechos de las personas mayores y procesos de elaboración y promoción de políticas públicas para mejorar la calidad de vida de las personas mayores.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</a:tr>
              <a:tr h="27376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Informar a los usuarios sobre las actividades realizadas por COESAEN </a:t>
                      </a:r>
                      <a:r>
                        <a:rPr lang="es-MX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y dar a conocer temas que impacten en la atención y protección de los cuidadores y en las personas mayores.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Permanente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COESPO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Todas las instituciones integrantes </a:t>
                      </a:r>
                      <a:r>
                        <a:rPr 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de los Subcomités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Que los integrantes de las 6 </a:t>
                      </a:r>
                      <a:r>
                        <a:rPr 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subcomités </a:t>
                      </a:r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proporcionen a COESPO la información para ser publicada en la red social, y poder estructurar infografías con contenidos que impacten positivamente en el tema de</a:t>
                      </a:r>
                      <a:r>
                        <a:rPr lang="es-MX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envejecimiento ,el cuidado y respeto de las personas mayores. 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</a:tr>
              <a:tr h="14394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Diseñar acciones </a:t>
                      </a:r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 coordinación con los Consejos Municipales de Población (</a:t>
                      </a:r>
                      <a:r>
                        <a:rPr 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COMUPO´S) </a:t>
                      </a:r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para la </a:t>
                      </a:r>
                      <a:r>
                        <a:rPr lang="es-MX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inclusión de la atención al envejecimiento en sus programas y acciones municipales.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alt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Promover en los Ayuntamientos acciones sobre los diferentes temas de atención al envejecimiento, como la </a:t>
                      </a:r>
                      <a:r>
                        <a:rPr lang="es-ES" alt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creación </a:t>
                      </a:r>
                      <a:r>
                        <a:rPr lang="es-ES" alt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 casa de día, en los municipios con </a:t>
                      </a:r>
                      <a:r>
                        <a:rPr lang="es-ES" alt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COMUPO´S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altLang="es-MX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Firmas </a:t>
                      </a:r>
                      <a:r>
                        <a:rPr lang="es-ES" altLang="es-MX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 acuerdos o convenios con los Ayuntamientos en coordinación con los COMUPO´S </a:t>
                      </a:r>
                      <a:r>
                        <a:rPr lang="es-ES" alt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para implementar acciones de atención al envejecimiento.</a:t>
                      </a:r>
                      <a:endParaRPr lang="es-ES" alt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Permanente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COESPO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COMUPO´S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alt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Que los municipios que cuenten con </a:t>
                      </a:r>
                      <a:r>
                        <a:rPr lang="es-ES" altLang="es-MX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COMUPO´S, </a:t>
                      </a:r>
                      <a:r>
                        <a:rPr lang="es-ES" altLang="es-MX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integren firmas de acuerdos o convenios para </a:t>
                      </a:r>
                      <a:r>
                        <a:rPr lang="es-ES" altLang="es-MX" sz="1100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la creacón de casa de día, </a:t>
                      </a:r>
                      <a:endParaRPr lang="es-ES" alt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3" marR="3793" marT="379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4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JURISDICCION SANITARIA N° X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964" y="3736735"/>
            <a:ext cx="7666892" cy="1969473"/>
          </a:xfrm>
        </p:spPr>
        <p:txBody>
          <a:bodyPr>
            <a:noAutofit/>
          </a:bodyPr>
          <a:lstStyle/>
          <a:p>
            <a: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  <a:t>PROGRAMA DE ATENCIÓN DE LA SALUD DEL ADULTO Y ADULTO MAYOR </a:t>
            </a:r>
            <a:endParaRPr lang="es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53880"/>
              </p:ext>
            </p:extLst>
          </p:nvPr>
        </p:nvGraphicFramePr>
        <p:xfrm>
          <a:off x="-47625" y="47625"/>
          <a:ext cx="9201151" cy="684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725"/>
                <a:gridCol w="2902001">
                  <a:extLst>
                    <a:ext uri="{9D8B030D-6E8A-4147-A177-3AD203B41FA5}">
                      <a16:colId xmlns:a16="http://schemas.microsoft.com/office/drawing/2014/main" xmlns="" val="685316860"/>
                    </a:ext>
                  </a:extLst>
                </a:gridCol>
                <a:gridCol w="1125334">
                  <a:extLst>
                    <a:ext uri="{9D8B030D-6E8A-4147-A177-3AD203B41FA5}">
                      <a16:colId xmlns:a16="http://schemas.microsoft.com/office/drawing/2014/main" xmlns="" val="3689792192"/>
                    </a:ext>
                  </a:extLst>
                </a:gridCol>
                <a:gridCol w="1191628">
                  <a:extLst>
                    <a:ext uri="{9D8B030D-6E8A-4147-A177-3AD203B41FA5}">
                      <a16:colId xmlns:a16="http://schemas.microsoft.com/office/drawing/2014/main" xmlns="" val="58376396"/>
                    </a:ext>
                  </a:extLst>
                </a:gridCol>
                <a:gridCol w="653316">
                  <a:extLst>
                    <a:ext uri="{9D8B030D-6E8A-4147-A177-3AD203B41FA5}">
                      <a16:colId xmlns:a16="http://schemas.microsoft.com/office/drawing/2014/main" xmlns="" val="1170205969"/>
                    </a:ext>
                  </a:extLst>
                </a:gridCol>
                <a:gridCol w="808868">
                  <a:extLst>
                    <a:ext uri="{9D8B030D-6E8A-4147-A177-3AD203B41FA5}">
                      <a16:colId xmlns:a16="http://schemas.microsoft.com/office/drawing/2014/main" xmlns="" val="2549767515"/>
                    </a:ext>
                  </a:extLst>
                </a:gridCol>
                <a:gridCol w="847755">
                  <a:extLst>
                    <a:ext uri="{9D8B030D-6E8A-4147-A177-3AD203B41FA5}">
                      <a16:colId xmlns:a16="http://schemas.microsoft.com/office/drawing/2014/main" xmlns="" val="2330983499"/>
                    </a:ext>
                  </a:extLst>
                </a:gridCol>
                <a:gridCol w="1205524">
                  <a:extLst>
                    <a:ext uri="{9D8B030D-6E8A-4147-A177-3AD203B41FA5}">
                      <a16:colId xmlns:a16="http://schemas.microsoft.com/office/drawing/2014/main" xmlns="" val="393389565"/>
                    </a:ext>
                  </a:extLst>
                </a:gridCol>
              </a:tblGrid>
              <a:tr h="645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solidFill>
                            <a:schemeClr val="tx1"/>
                          </a:solidFill>
                          <a:effectLst/>
                        </a:rPr>
                        <a:t>PROPUESTA 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</a:rPr>
                        <a:t>DE ACTIVIDADES A REALIZAR</a:t>
                      </a: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</a:rPr>
                        <a:t>OBJETIVO ESPECIFICO AL CUAL SE ALINEA</a:t>
                      </a: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</a:rPr>
                        <a:t>LÍNEAS DE ACCIÓN</a:t>
                      </a: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</a:rPr>
                        <a:t>FECHA PROPUESTA</a:t>
                      </a: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</a:rPr>
                        <a:t>INSTITUCIÓN COORDINADORA</a:t>
                      </a: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</a:rPr>
                        <a:t>INSTITUCIONES PARTICIPANTES</a:t>
                      </a: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solidFill>
                            <a:schemeClr val="tx1"/>
                          </a:solidFill>
                          <a:effectLst/>
                        </a:rPr>
                        <a:t>ACUERDO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</a:rPr>
                        <a:t>Y </a:t>
                      </a:r>
                      <a:endParaRPr lang="es-MX" sz="10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solidFill>
                            <a:schemeClr val="tx1"/>
                          </a:solidFill>
                          <a:effectLst/>
                        </a:rPr>
                        <a:t>COMPROMISOS</a:t>
                      </a: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9113108"/>
                  </a:ext>
                </a:extLst>
              </a:tr>
              <a:tr h="20736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Brindar atención multidisciplinaria mediante la valoración y toma de signos vitales, consulta médica, nutricional, psicológica y activación física, al adulto y adulto mayor con sobrepeso, obesidad, diabetes, hipertensión arterial y </a:t>
                      </a:r>
                      <a:r>
                        <a:rPr lang="es-MX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dislipidemias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Ayudar con el manejo de los pacientes con enfermedades </a:t>
                      </a:r>
                      <a:r>
                        <a:rPr lang="es-MX" sz="1100" dirty="0" err="1" smtClean="0">
                          <a:effectLst/>
                        </a:rPr>
                        <a:t>cardiometabólicas</a:t>
                      </a:r>
                      <a:r>
                        <a:rPr lang="es-MX" sz="1100" dirty="0" smtClean="0">
                          <a:effectLst/>
                        </a:rPr>
                        <a:t> brindando una atención multidisciplinaria. 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Consultas </a:t>
                      </a:r>
                      <a:r>
                        <a:rPr lang="es-MX" sz="1100" dirty="0" err="1" smtClean="0">
                          <a:effectLst/>
                        </a:rPr>
                        <a:t>multidiciplinarias</a:t>
                      </a:r>
                      <a:r>
                        <a:rPr lang="es-MX" sz="1100" dirty="0" smtClean="0">
                          <a:effectLst/>
                        </a:rPr>
                        <a:t> a adultos y adultos mayores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Diarias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Jurisdicción Sanitaria número 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PASAAM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Centros de Salud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</a:rPr>
                        <a:t>Los integrantes de las brigadas brinden atención multidisciplinaria a los grupos de ayuda mutua para mejorar su calidad de vida 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4642950"/>
                  </a:ext>
                </a:extLst>
              </a:tr>
              <a:tr h="19377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Informar y promover en la población general un estilo de vida saludable, conocimiento de sus padecimientos y la forma de afrontarlos,  con el fin de disminuir la prevalencia de obesidad, mejorar las cifras en cuanto a enfermedades como diabetes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hipertensión.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Difundir información para la promoción y prevención de enfermedades </a:t>
                      </a:r>
                      <a:r>
                        <a:rPr lang="es-MX" sz="1100" dirty="0" err="1" smtClean="0">
                          <a:effectLst/>
                        </a:rPr>
                        <a:t>cardiometabólicas</a:t>
                      </a:r>
                      <a:r>
                        <a:rPr lang="es-MX" sz="1100" dirty="0" smtClean="0">
                          <a:effectLst/>
                        </a:rPr>
                        <a:t> y el manejo de las mismas.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Talleres informativos sobre enfermedades crónicas, hábitos saludables</a:t>
                      </a:r>
                      <a:r>
                        <a:rPr lang="es-MX" sz="1100" baseline="0" dirty="0" smtClean="0">
                          <a:effectLst/>
                        </a:rPr>
                        <a:t> y</a:t>
                      </a:r>
                      <a:r>
                        <a:rPr lang="es-MX" sz="1100" dirty="0" smtClean="0">
                          <a:effectLst/>
                        </a:rPr>
                        <a:t> manejo de emociones.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Semanal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</a:rPr>
                        <a:t>Cada miembro de la brigada difundir un tema de interés en las Unidades de Salud a la población en general.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0354577"/>
                  </a:ext>
                </a:extLst>
              </a:tr>
              <a:tr h="21530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Supervisar a las unidades de salud para valorar el manejo del programa y de los pacientes con enfermedades crónicas.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Mejorar el manejo y la atención de la población con padecimientos crónicos  en las Unidades de Salud, brindando servicios de calidad.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Supervisión de Centros de salud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Semanal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</a:rPr>
                        <a:t>Informar a los integrantes de las Unidades las deficiencias y áreas de oportunidad para mejorar la atención de los adultos mayores y comprometerse a mejorar.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876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8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37473"/>
              </p:ext>
            </p:extLst>
          </p:nvPr>
        </p:nvGraphicFramePr>
        <p:xfrm>
          <a:off x="-9525" y="66674"/>
          <a:ext cx="9082503" cy="6819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359"/>
                <a:gridCol w="2814759">
                  <a:extLst>
                    <a:ext uri="{9D8B030D-6E8A-4147-A177-3AD203B41FA5}">
                      <a16:colId xmlns:a16="http://schemas.microsoft.com/office/drawing/2014/main" xmlns="" val="658987492"/>
                    </a:ext>
                  </a:extLst>
                </a:gridCol>
                <a:gridCol w="1118848">
                  <a:extLst>
                    <a:ext uri="{9D8B030D-6E8A-4147-A177-3AD203B41FA5}">
                      <a16:colId xmlns:a16="http://schemas.microsoft.com/office/drawing/2014/main" xmlns="" val="2356779485"/>
                    </a:ext>
                  </a:extLst>
                </a:gridCol>
                <a:gridCol w="1124510">
                  <a:extLst>
                    <a:ext uri="{9D8B030D-6E8A-4147-A177-3AD203B41FA5}">
                      <a16:colId xmlns:a16="http://schemas.microsoft.com/office/drawing/2014/main" xmlns="" val="4074311040"/>
                    </a:ext>
                  </a:extLst>
                </a:gridCol>
                <a:gridCol w="720925">
                  <a:extLst>
                    <a:ext uri="{9D8B030D-6E8A-4147-A177-3AD203B41FA5}">
                      <a16:colId xmlns:a16="http://schemas.microsoft.com/office/drawing/2014/main" xmlns="" val="385985788"/>
                    </a:ext>
                  </a:extLst>
                </a:gridCol>
                <a:gridCol w="877150">
                  <a:extLst>
                    <a:ext uri="{9D8B030D-6E8A-4147-A177-3AD203B41FA5}">
                      <a16:colId xmlns:a16="http://schemas.microsoft.com/office/drawing/2014/main" xmlns="" val="271842113"/>
                    </a:ext>
                  </a:extLst>
                </a:gridCol>
                <a:gridCol w="841755">
                  <a:extLst>
                    <a:ext uri="{9D8B030D-6E8A-4147-A177-3AD203B41FA5}">
                      <a16:colId xmlns:a16="http://schemas.microsoft.com/office/drawing/2014/main" xmlns="" val="1560061520"/>
                    </a:ext>
                  </a:extLst>
                </a:gridCol>
                <a:gridCol w="1074197">
                  <a:extLst>
                    <a:ext uri="{9D8B030D-6E8A-4147-A177-3AD203B41FA5}">
                      <a16:colId xmlns:a16="http://schemas.microsoft.com/office/drawing/2014/main" xmlns="" val="1827661237"/>
                    </a:ext>
                  </a:extLst>
                </a:gridCol>
              </a:tblGrid>
              <a:tr h="641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PROPUESTA 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DE ACTIVIDADES A REALIZAR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OBJETIVO 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ESPECIFICO AL CUAL SE ALINEA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LÍNEAS DE ACCIÓN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FECHA PROPUESTA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INSTITUCIÓN COORDINADORA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INSTITUCIONES PARTICIPANTES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ACUERDO </a:t>
                      </a:r>
                      <a:endParaRPr lang="es-MX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COMPROMISOS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2318878"/>
                  </a:ext>
                </a:extLst>
              </a:tr>
              <a:tr h="17973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Unificar estrategias mediante la capacitación continua al personal de las unidades para el manejo adecuado del paciente con enfermedades crónicas.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Mejorar el manejo y la atención de la población con padecimientos crónicos  en las unidades de salud, brindando servicios de calidad</a:t>
                      </a:r>
                      <a:r>
                        <a:rPr lang="es-MX" sz="800" dirty="0" smtClean="0">
                          <a:effectLst/>
                        </a:rPr>
                        <a:t>.</a:t>
                      </a:r>
                      <a:endParaRPr lang="es-MX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Capacitación a personal de primer contacto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Mensual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Jurisdicción Sanitaria N° X brigada PASAAM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Centro de Salud </a:t>
                      </a:r>
                      <a:endParaRPr lang="es-MX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El personal se compromete  a difundir los temas para la actualización en el manejo de las enfermedades </a:t>
                      </a:r>
                      <a:r>
                        <a:rPr lang="es-MX" sz="1100" dirty="0" err="1" smtClean="0">
                          <a:effectLst/>
                        </a:rPr>
                        <a:t>cardiometabolicas</a:t>
                      </a:r>
                      <a:r>
                        <a:rPr lang="es-MX" sz="1100" dirty="0" smtClean="0">
                          <a:effectLst/>
                        </a:rPr>
                        <a:t>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8659399"/>
                  </a:ext>
                </a:extLst>
              </a:tr>
              <a:tr h="2396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Apoyo a las unidades de salud para realizar detecciones para el control adecuado de los adultos y adultos mayores con enfermedades crónicas.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Jornadas de salud para toma de hemoglobina y realización de cuestionarios de adulto y adulto mayor.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Semanal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Cada brigada realizará tomas de hemoglobina glucosada antígeno prostático y realizará</a:t>
                      </a:r>
                      <a:r>
                        <a:rPr lang="es-MX" sz="1100" baseline="0" dirty="0" smtClean="0">
                          <a:effectLst/>
                        </a:rPr>
                        <a:t> </a:t>
                      </a:r>
                      <a:r>
                        <a:rPr lang="es-MX" sz="1100" dirty="0" smtClean="0">
                          <a:effectLst/>
                        </a:rPr>
                        <a:t>cuestionarios a</a:t>
                      </a:r>
                      <a:r>
                        <a:rPr lang="es-MX" sz="1100" baseline="0" dirty="0" smtClean="0">
                          <a:effectLst/>
                        </a:rPr>
                        <a:t> las personas</a:t>
                      </a:r>
                      <a:r>
                        <a:rPr lang="es-MX" sz="1100" dirty="0" smtClean="0">
                          <a:effectLst/>
                        </a:rPr>
                        <a:t> mayores como apoyo</a:t>
                      </a:r>
                      <a:r>
                        <a:rPr lang="es-MX" sz="1100" baseline="0" dirty="0" smtClean="0">
                          <a:effectLst/>
                        </a:rPr>
                        <a:t> </a:t>
                      </a:r>
                      <a:r>
                        <a:rPr lang="es-MX" sz="1100" dirty="0" smtClean="0">
                          <a:effectLst/>
                        </a:rPr>
                        <a:t>en las unidades que requieran.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3894199"/>
                  </a:ext>
                </a:extLst>
              </a:tr>
              <a:tr h="19556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</a:rPr>
                        <a:t>Capturar información de las tarjetas de los pacientes con enfermedades crónicas de las distintas unidades en la plataforma sic.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Integrar información en la plataforma SIC el seguimiento de los pacientes de las unidades de salud con enfermedades </a:t>
                      </a:r>
                      <a:r>
                        <a:rPr lang="es-MX" sz="1100" dirty="0" err="1" smtClean="0">
                          <a:effectLst/>
                        </a:rPr>
                        <a:t>cardiometabolicas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Captura de información en plataforma SIC de los Centro de Salud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Mensual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Centro de Salud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 anchor="ctr">
                    <a:solidFill>
                      <a:srgbClr val="E5EA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El personal de brigada se encargará de capturar información correspondiente a las tarjetas de cada unidad correspondiente a enfermedades crónicas.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18" marR="32718" marT="0" marB="0">
                    <a:solidFill>
                      <a:srgbClr val="E5E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6040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0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1845</Words>
  <Application>Microsoft Office PowerPoint</Application>
  <PresentationFormat>Presentación en pantalla (4:3)</PresentationFormat>
  <Paragraphs>229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Comité Estatal de Atención  al Envejecimiento </vt:lpstr>
      <vt:lpstr>Presentación de PowerPoint</vt:lpstr>
      <vt:lpstr>Objetivo General: Promover la salud a través de planes y  medios hacia la población adulta mayor.</vt:lpstr>
      <vt:lpstr>Presentación de PowerPoint</vt:lpstr>
      <vt:lpstr>Presentación de PowerPoint</vt:lpstr>
      <vt:lpstr>Presentación de PowerPoint</vt:lpstr>
      <vt:lpstr>JURISDICCION SANITARIA N° X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Jaquelinne Mtz</dc:creator>
  <cp:lastModifiedBy>2021</cp:lastModifiedBy>
  <cp:revision>90</cp:revision>
  <dcterms:created xsi:type="dcterms:W3CDTF">2018-12-03T00:31:11Z</dcterms:created>
  <dcterms:modified xsi:type="dcterms:W3CDTF">2022-09-05T14:00:59Z</dcterms:modified>
</cp:coreProperties>
</file>